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slides/slide229.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18.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s/slide207.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slides/slide169.xml" ContentType="application/vnd.openxmlformats-officedocument.presentationml.slide+xml"/>
  <Override PartName="/ppt/slides/slide221.xml" ContentType="application/vnd.openxmlformats-officedocument.presentationml.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slides/slide147.xml" ContentType="application/vnd.openxmlformats-officedocument.presentationml.slide+xml"/>
  <Override PartName="/ppt/slides/slide158.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slides/slide183.xml" ContentType="application/vnd.openxmlformats-officedocument.presentationml.slide+xml"/>
  <Override PartName="/ppt/charts/chart3.xml" ContentType="application/vnd.openxmlformats-officedocument.drawingml.chart+xml"/>
  <Override PartName="/ppt/notesSlides/notesSlide7.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55.xml" ContentType="application/vnd.openxmlformats-officedocument.presentationml.slide+xml"/>
  <Override PartName="/ppt/theme/theme2.xml" ContentType="application/vnd.openxmlformats-officedocument.theme+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226.xml" ContentType="application/vnd.openxmlformats-officedocument.presentationml.slide+xml"/>
  <Override PartName="/ppt/notesSlides/notesSlide46.xml" ContentType="application/vnd.openxmlformats-officedocument.presentationml.notesSlide+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slides/slide199.xml" ContentType="application/vnd.openxmlformats-officedocument.presentationml.slide+xml"/>
  <Override PartName="/ppt/slides/slide204.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s/slide177.xml" ContentType="application/vnd.openxmlformats-officedocument.presentationml.slide+xml"/>
  <Override PartName="/ppt/slideLayouts/slideLayout10.xml" ContentType="application/vnd.openxmlformats-officedocument.presentationml.slideLayout+xml"/>
  <Override PartName="/ppt/slides/slide108.xml" ContentType="application/vnd.openxmlformats-officedocument.presentationml.slide+xml"/>
  <Override PartName="/ppt/slides/slide155.xml" ContentType="application/vnd.openxmlformats-officedocument.presentationml.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s/slide209.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slides/slide234.xml" ContentType="application/vnd.openxmlformats-officedocument.presentationml.slide+xml"/>
  <Override PartName="/ppt/notesSlides/notesSlide18.xml" ContentType="application/vnd.openxmlformats-officedocument.presentationml.notesSlide+xml"/>
  <Override PartName="/ppt/slides/slide41.xml" ContentType="application/vnd.openxmlformats-officedocument.presentationml.slide+xml"/>
  <Override PartName="/ppt/slides/slide223.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notesSlides/notesSlide32.xml" ContentType="application/vnd.openxmlformats-officedocument.presentationml.notes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s/slide163.xml" ContentType="application/vnd.openxmlformats-officedocument.presentationml.slide+xml"/>
  <Override PartName="/ppt/slides/slide181.xml" ContentType="application/vnd.openxmlformats-officedocument.presentationml.slide+xml"/>
  <Override PartName="/ppt/slideLayouts/slideLayout9.xml" ContentType="application/vnd.openxmlformats-officedocument.presentationml.slideLayout+xml"/>
  <Override PartName="/ppt/charts/chart1.xml" ContentType="application/vnd.openxmlformats-officedocument.drawingml.char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slides/slide170.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s/slide217.xml" ContentType="application/vnd.openxmlformats-officedocument.presentationml.slide+xml"/>
  <Override PartName="/ppt/slides/slide228.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235.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s/slide213.xml" ContentType="application/vnd.openxmlformats-officedocument.presentationml.slide+xml"/>
  <Override PartName="/ppt/slides/slide224.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slides/slide20.xml" ContentType="application/vnd.openxmlformats-officedocument.presentationml.slide+xml"/>
  <Override PartName="/ppt/slides/slide168.xml" ContentType="application/vnd.openxmlformats-officedocument.presentationml.slide+xml"/>
  <Override PartName="/ppt/slides/slide179.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slides/slide231.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slides/slide139.xml" ContentType="application/vnd.openxmlformats-officedocument.presentationml.slide+xml"/>
  <Override PartName="/ppt/slides/slide157.xml" ContentType="application/vnd.openxmlformats-officedocument.presentationml.slide+xml"/>
  <Override PartName="/ppt/slides/slide186.xml" ContentType="application/vnd.openxmlformats-officedocument.presentationml.slide+xml"/>
  <Override PartName="/ppt/slides/slide220.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slides/slide193.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171.xml" ContentType="application/vnd.openxmlformats-officedocument.presentationml.slide+xml"/>
  <Override PartName="/ppt/slides/slide182.xml" ContentType="application/vnd.openxmlformats-officedocument.presentationml.slide+xml"/>
  <Override PartName="/ppt/charts/chart2.xml" ContentType="application/vnd.openxmlformats-officedocument.drawingml.chart+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s/slide236.xml" ContentType="application/vnd.openxmlformats-officedocument.presentationml.slide+xml"/>
  <Override PartName="/ppt/slideLayouts/slideLayout6.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slides/slide225.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Override PartName="/ppt/slides/slide214.xml" ContentType="application/vnd.openxmlformats-officedocument.presentationml.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s/slide187.xml" ContentType="application/vnd.openxmlformats-officedocument.presentationml.slide+xml"/>
  <Override PartName="/ppt/slides/slide198.xml" ContentType="application/vnd.openxmlformats-officedocument.presentationml.slide+xml"/>
  <Override PartName="/ppt/slides/slide203.xml" ContentType="application/vnd.openxmlformats-officedocument.presentationml.slide+xml"/>
  <Override PartName="/ppt/notesSlides/notesSlide23.xml" ContentType="application/vnd.openxmlformats-officedocument.presentationml.notesSl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viewProps.xml" ContentType="application/vnd.openxmlformats-officedocument.presentationml.viewProps+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slides/slide219.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slides/slide51.xml" ContentType="application/vnd.openxmlformats-officedocument.presentationml.slide+xml"/>
  <Override PartName="/ppt/slides/slide233.xml" ContentType="application/vnd.openxmlformats-officedocument.presentationml.slide+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slides/slide222.xml" ContentType="application/vnd.openxmlformats-officedocument.presentationml.slide+xml"/>
  <Override PartName="/ppt/notesSlides/notesSlide42.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Default Extension="gif" ContentType="image/gif"/>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227.xml" ContentType="application/vnd.openxmlformats-officedocument.presentationml.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216.xml" ContentType="application/vnd.openxmlformats-officedocument.presentationml.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notesSlides/notesSlide25.xml" ContentType="application/vnd.openxmlformats-officedocument.presentationml.notesSlide+xml"/>
  <Override PartName="/ppt/slides/slide12.xml" ContentType="application/vnd.openxmlformats-officedocument.presentationml.slide+xml"/>
  <Override PartName="/ppt/slides/slide178.xml" ContentType="application/vnd.openxmlformats-officedocument.presentationml.slide+xml"/>
  <Override PartName="/ppt/slides/slide2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slides/slide167.xml" ContentType="application/vnd.openxmlformats-officedocument.presentationml.slide+xml"/>
  <Override PartName="/ppt/notesSlides/notesSlide50.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38"/>
  </p:notesMasterIdLst>
  <p:sldIdLst>
    <p:sldId id="319" r:id="rId2"/>
    <p:sldId id="318" r:id="rId3"/>
    <p:sldId id="332" r:id="rId4"/>
    <p:sldId id="327" r:id="rId5"/>
    <p:sldId id="282" r:id="rId6"/>
    <p:sldId id="342" r:id="rId7"/>
    <p:sldId id="347" r:id="rId8"/>
    <p:sldId id="346" r:id="rId9"/>
    <p:sldId id="362" r:id="rId10"/>
    <p:sldId id="365" r:id="rId11"/>
    <p:sldId id="349" r:id="rId12"/>
    <p:sldId id="345" r:id="rId13"/>
    <p:sldId id="352" r:id="rId14"/>
    <p:sldId id="849" r:id="rId15"/>
    <p:sldId id="350" r:id="rId16"/>
    <p:sldId id="351" r:id="rId17"/>
    <p:sldId id="363" r:id="rId18"/>
    <p:sldId id="364" r:id="rId19"/>
    <p:sldId id="343" r:id="rId20"/>
    <p:sldId id="356" r:id="rId21"/>
    <p:sldId id="344" r:id="rId22"/>
    <p:sldId id="354" r:id="rId23"/>
    <p:sldId id="357" r:id="rId24"/>
    <p:sldId id="355" r:id="rId25"/>
    <p:sldId id="360" r:id="rId26"/>
    <p:sldId id="361" r:id="rId27"/>
    <p:sldId id="312" r:id="rId28"/>
    <p:sldId id="366" r:id="rId29"/>
    <p:sldId id="368" r:id="rId30"/>
    <p:sldId id="369" r:id="rId31"/>
    <p:sldId id="380" r:id="rId32"/>
    <p:sldId id="386" r:id="rId33"/>
    <p:sldId id="381" r:id="rId34"/>
    <p:sldId id="488" r:id="rId35"/>
    <p:sldId id="401" r:id="rId36"/>
    <p:sldId id="410" r:id="rId37"/>
    <p:sldId id="437" r:id="rId38"/>
    <p:sldId id="419" r:id="rId39"/>
    <p:sldId id="438" r:id="rId40"/>
    <p:sldId id="828" r:id="rId41"/>
    <p:sldId id="829" r:id="rId42"/>
    <p:sldId id="439" r:id="rId43"/>
    <p:sldId id="443" r:id="rId44"/>
    <p:sldId id="837" r:id="rId45"/>
    <p:sldId id="483" r:id="rId46"/>
    <p:sldId id="463" r:id="rId47"/>
    <p:sldId id="464" r:id="rId48"/>
    <p:sldId id="482" r:id="rId49"/>
    <p:sldId id="451" r:id="rId50"/>
    <p:sldId id="452" r:id="rId51"/>
    <p:sldId id="453" r:id="rId52"/>
    <p:sldId id="454" r:id="rId53"/>
    <p:sldId id="455" r:id="rId54"/>
    <p:sldId id="456" r:id="rId55"/>
    <p:sldId id="465" r:id="rId56"/>
    <p:sldId id="827" r:id="rId57"/>
    <p:sldId id="467" r:id="rId58"/>
    <p:sldId id="469" r:id="rId59"/>
    <p:sldId id="470" r:id="rId60"/>
    <p:sldId id="421" r:id="rId61"/>
    <p:sldId id="471" r:id="rId62"/>
    <p:sldId id="476" r:id="rId63"/>
    <p:sldId id="472" r:id="rId64"/>
    <p:sldId id="487" r:id="rId65"/>
    <p:sldId id="484" r:id="rId66"/>
    <p:sldId id="485" r:id="rId67"/>
    <p:sldId id="486" r:id="rId68"/>
    <p:sldId id="479" r:id="rId69"/>
    <p:sldId id="480" r:id="rId70"/>
    <p:sldId id="473" r:id="rId71"/>
    <p:sldId id="477" r:id="rId72"/>
    <p:sldId id="423" r:id="rId73"/>
    <p:sldId id="478" r:id="rId74"/>
    <p:sldId id="509" r:id="rId75"/>
    <p:sldId id="510" r:id="rId76"/>
    <p:sldId id="511" r:id="rId77"/>
    <p:sldId id="512" r:id="rId78"/>
    <p:sldId id="537" r:id="rId79"/>
    <p:sldId id="514" r:id="rId80"/>
    <p:sldId id="539" r:id="rId81"/>
    <p:sldId id="546" r:id="rId82"/>
    <p:sldId id="547" r:id="rId83"/>
    <p:sldId id="548" r:id="rId84"/>
    <p:sldId id="549" r:id="rId85"/>
    <p:sldId id="550" r:id="rId86"/>
    <p:sldId id="551" r:id="rId87"/>
    <p:sldId id="552" r:id="rId88"/>
    <p:sldId id="554" r:id="rId89"/>
    <p:sldId id="800" r:id="rId90"/>
    <p:sldId id="583" r:id="rId91"/>
    <p:sldId id="588" r:id="rId92"/>
    <p:sldId id="594" r:id="rId93"/>
    <p:sldId id="702" r:id="rId94"/>
    <p:sldId id="601" r:id="rId95"/>
    <p:sldId id="586" r:id="rId96"/>
    <p:sldId id="589" r:id="rId97"/>
    <p:sldId id="596" r:id="rId98"/>
    <p:sldId id="587" r:id="rId99"/>
    <p:sldId id="598" r:id="rId100"/>
    <p:sldId id="590" r:id="rId101"/>
    <p:sldId id="592" r:id="rId102"/>
    <p:sldId id="603" r:id="rId103"/>
    <p:sldId id="602" r:id="rId104"/>
    <p:sldId id="593" r:id="rId105"/>
    <p:sldId id="597" r:id="rId106"/>
    <p:sldId id="616" r:id="rId107"/>
    <p:sldId id="617" r:id="rId108"/>
    <p:sldId id="610" r:id="rId109"/>
    <p:sldId id="585" r:id="rId110"/>
    <p:sldId id="627" r:id="rId111"/>
    <p:sldId id="619" r:id="rId112"/>
    <p:sldId id="623" r:id="rId113"/>
    <p:sldId id="622" r:id="rId114"/>
    <p:sldId id="624" r:id="rId115"/>
    <p:sldId id="612" r:id="rId116"/>
    <p:sldId id="613" r:id="rId117"/>
    <p:sldId id="614" r:id="rId118"/>
    <p:sldId id="625" r:id="rId119"/>
    <p:sldId id="615" r:id="rId120"/>
    <p:sldId id="626" r:id="rId121"/>
    <p:sldId id="634" r:id="rId122"/>
    <p:sldId id="762" r:id="rId123"/>
    <p:sldId id="763" r:id="rId124"/>
    <p:sldId id="635" r:id="rId125"/>
    <p:sldId id="654" r:id="rId126"/>
    <p:sldId id="656" r:id="rId127"/>
    <p:sldId id="637" r:id="rId128"/>
    <p:sldId id="657" r:id="rId129"/>
    <p:sldId id="636" r:id="rId130"/>
    <p:sldId id="638" r:id="rId131"/>
    <p:sldId id="639" r:id="rId132"/>
    <p:sldId id="659" r:id="rId133"/>
    <p:sldId id="645" r:id="rId134"/>
    <p:sldId id="650" r:id="rId135"/>
    <p:sldId id="648" r:id="rId136"/>
    <p:sldId id="664" r:id="rId137"/>
    <p:sldId id="649" r:id="rId138"/>
    <p:sldId id="663" r:id="rId139"/>
    <p:sldId id="666" r:id="rId140"/>
    <p:sldId id="651" r:id="rId141"/>
    <p:sldId id="667" r:id="rId142"/>
    <p:sldId id="671" r:id="rId143"/>
    <p:sldId id="672" r:id="rId144"/>
    <p:sldId id="673" r:id="rId145"/>
    <p:sldId id="668" r:id="rId146"/>
    <p:sldId id="670" r:id="rId147"/>
    <p:sldId id="679" r:id="rId148"/>
    <p:sldId id="680" r:id="rId149"/>
    <p:sldId id="681" r:id="rId150"/>
    <p:sldId id="682" r:id="rId151"/>
    <p:sldId id="824" r:id="rId152"/>
    <p:sldId id="692" r:id="rId153"/>
    <p:sldId id="701" r:id="rId154"/>
    <p:sldId id="683" r:id="rId155"/>
    <p:sldId id="694" r:id="rId156"/>
    <p:sldId id="695" r:id="rId157"/>
    <p:sldId id="696" r:id="rId158"/>
    <p:sldId id="697" r:id="rId159"/>
    <p:sldId id="684" r:id="rId160"/>
    <p:sldId id="690" r:id="rId161"/>
    <p:sldId id="703" r:id="rId162"/>
    <p:sldId id="704" r:id="rId163"/>
    <p:sldId id="646" r:id="rId164"/>
    <p:sldId id="749" r:id="rId165"/>
    <p:sldId id="825" r:id="rId166"/>
    <p:sldId id="751" r:id="rId167"/>
    <p:sldId id="750" r:id="rId168"/>
    <p:sldId id="765" r:id="rId169"/>
    <p:sldId id="767" r:id="rId170"/>
    <p:sldId id="769" r:id="rId171"/>
    <p:sldId id="771" r:id="rId172"/>
    <p:sldId id="708" r:id="rId173"/>
    <p:sldId id="709" r:id="rId174"/>
    <p:sldId id="768" r:id="rId175"/>
    <p:sldId id="375" r:id="rId176"/>
    <p:sldId id="710" r:id="rId177"/>
    <p:sldId id="772" r:id="rId178"/>
    <p:sldId id="778" r:id="rId179"/>
    <p:sldId id="782" r:id="rId180"/>
    <p:sldId id="783" r:id="rId181"/>
    <p:sldId id="774" r:id="rId182"/>
    <p:sldId id="773" r:id="rId183"/>
    <p:sldId id="775" r:id="rId184"/>
    <p:sldId id="776" r:id="rId185"/>
    <p:sldId id="785" r:id="rId186"/>
    <p:sldId id="779" r:id="rId187"/>
    <p:sldId id="780" r:id="rId188"/>
    <p:sldId id="786" r:id="rId189"/>
    <p:sldId id="788" r:id="rId190"/>
    <p:sldId id="796" r:id="rId191"/>
    <p:sldId id="797" r:id="rId192"/>
    <p:sldId id="798" r:id="rId193"/>
    <p:sldId id="789" r:id="rId194"/>
    <p:sldId id="791" r:id="rId195"/>
    <p:sldId id="792" r:id="rId196"/>
    <p:sldId id="799" r:id="rId197"/>
    <p:sldId id="801" r:id="rId198"/>
    <p:sldId id="813" r:id="rId199"/>
    <p:sldId id="811" r:id="rId200"/>
    <p:sldId id="814" r:id="rId201"/>
    <p:sldId id="716" r:id="rId202"/>
    <p:sldId id="715" r:id="rId203"/>
    <p:sldId id="759" r:id="rId204"/>
    <p:sldId id="753" r:id="rId205"/>
    <p:sldId id="754" r:id="rId206"/>
    <p:sldId id="815" r:id="rId207"/>
    <p:sldId id="823" r:id="rId208"/>
    <p:sldId id="718" r:id="rId209"/>
    <p:sldId id="816" r:id="rId210"/>
    <p:sldId id="721" r:id="rId211"/>
    <p:sldId id="719" r:id="rId212"/>
    <p:sldId id="817" r:id="rId213"/>
    <p:sldId id="804" r:id="rId214"/>
    <p:sldId id="819" r:id="rId215"/>
    <p:sldId id="818" r:id="rId216"/>
    <p:sldId id="821" r:id="rId217"/>
    <p:sldId id="820" r:id="rId218"/>
    <p:sldId id="720" r:id="rId219"/>
    <p:sldId id="722" r:id="rId220"/>
    <p:sldId id="830" r:id="rId221"/>
    <p:sldId id="723" r:id="rId222"/>
    <p:sldId id="805" r:id="rId223"/>
    <p:sldId id="831" r:id="rId224"/>
    <p:sldId id="835" r:id="rId225"/>
    <p:sldId id="836" r:id="rId226"/>
    <p:sldId id="833" r:id="rId227"/>
    <p:sldId id="807" r:id="rId228"/>
    <p:sldId id="848" r:id="rId229"/>
    <p:sldId id="841" r:id="rId230"/>
    <p:sldId id="842" r:id="rId231"/>
    <p:sldId id="844" r:id="rId232"/>
    <p:sldId id="845" r:id="rId233"/>
    <p:sldId id="846" r:id="rId234"/>
    <p:sldId id="822" r:id="rId235"/>
    <p:sldId id="851" r:id="rId236"/>
    <p:sldId id="330" r:id="rId23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AE4"/>
    <a:srgbClr val="CC9900"/>
    <a:srgbClr val="4D5265"/>
    <a:srgbClr val="FED2DF"/>
    <a:srgbClr val="00FFFF"/>
    <a:srgbClr val="FF6600"/>
    <a:srgbClr val="0000FF"/>
    <a:srgbClr val="FF3300"/>
    <a:srgbClr val="FFD1FF"/>
    <a:srgbClr val="C94F58"/>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21650" autoAdjust="0"/>
    <p:restoredTop sz="92788" autoAdjust="0"/>
  </p:normalViewPr>
  <p:slideViewPr>
    <p:cSldViewPr>
      <p:cViewPr varScale="1">
        <p:scale>
          <a:sx n="46" d="100"/>
          <a:sy n="46" d="100"/>
        </p:scale>
        <p:origin x="-1114" y="-5"/>
      </p:cViewPr>
      <p:guideLst>
        <p:guide orient="horz" pos="2160"/>
        <p:guide pos="2880"/>
      </p:guideLst>
    </p:cSldViewPr>
  </p:slideViewPr>
  <p:notesTextViewPr>
    <p:cViewPr>
      <p:scale>
        <a:sx n="100" d="100"/>
        <a:sy n="100" d="100"/>
      </p:scale>
      <p:origin x="0" y="0"/>
    </p:cViewPr>
  </p:notesTextViewPr>
  <p:sorterViewPr>
    <p:cViewPr>
      <p:scale>
        <a:sx n="66" d="100"/>
        <a:sy n="66" d="100"/>
      </p:scale>
      <p:origin x="0" y="5410"/>
    </p:cViewPr>
  </p:sorter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01" Type="http://schemas.openxmlformats.org/officeDocument/2006/relationships/slide" Target="slides/slide200.xml"/><Relationship Id="rId222" Type="http://schemas.openxmlformats.org/officeDocument/2006/relationships/slide" Target="slides/slide22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notesMaster" Target="notesMasters/notesMaster1.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viewProps" Target="viewProps.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tableStyles" Target="tableStyle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s>
</file>

<file path=ppt/charts/_rels/chart1.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70382336"/>
        <c:axId val="70383872"/>
      </c:areaChart>
      <c:catAx>
        <c:axId val="70382336"/>
        <c:scaling>
          <c:orientation val="minMax"/>
        </c:scaling>
        <c:axPos val="b"/>
        <c:numFmt formatCode="General" sourceLinked="1"/>
        <c:tickLblPos val="nextTo"/>
        <c:txPr>
          <a:bodyPr rot="0" anchor="t" anchorCtr="1"/>
          <a:lstStyle/>
          <a:p>
            <a:pPr>
              <a:defRPr sz="2400" b="1" spc="-100" baseline="0"/>
            </a:pPr>
            <a:endParaRPr lang="en-US"/>
          </a:p>
        </c:txPr>
        <c:crossAx val="70383872"/>
        <c:crosses val="autoZero"/>
        <c:auto val="1"/>
        <c:lblAlgn val="ctr"/>
        <c:lblOffset val="100"/>
      </c:catAx>
      <c:valAx>
        <c:axId val="70383872"/>
        <c:scaling>
          <c:orientation val="minMax"/>
        </c:scaling>
        <c:delete val="1"/>
        <c:axPos val="l"/>
        <c:majorGridlines/>
        <c:numFmt formatCode="General" sourceLinked="1"/>
        <c:tickLblPos val="nextTo"/>
        <c:crossAx val="70382336"/>
        <c:crosses val="autoZero"/>
        <c:crossBetween val="midCat"/>
        <c:majorUnit val="2000"/>
      </c:valAx>
    </c:plotArea>
    <c:plotVisOnly val="1"/>
  </c:chart>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100375552"/>
        <c:axId val="68764416"/>
      </c:areaChart>
      <c:catAx>
        <c:axId val="100375552"/>
        <c:scaling>
          <c:orientation val="minMax"/>
        </c:scaling>
        <c:axPos val="b"/>
        <c:numFmt formatCode="General" sourceLinked="1"/>
        <c:tickLblPos val="nextTo"/>
        <c:txPr>
          <a:bodyPr rot="0" anchor="t" anchorCtr="1"/>
          <a:lstStyle/>
          <a:p>
            <a:pPr>
              <a:defRPr sz="2400" b="1" spc="-100" baseline="0"/>
            </a:pPr>
            <a:endParaRPr lang="en-US"/>
          </a:p>
        </c:txPr>
        <c:crossAx val="68764416"/>
        <c:crosses val="autoZero"/>
        <c:auto val="1"/>
        <c:lblAlgn val="ctr"/>
        <c:lblOffset val="100"/>
      </c:catAx>
      <c:valAx>
        <c:axId val="68764416"/>
        <c:scaling>
          <c:orientation val="minMax"/>
        </c:scaling>
        <c:delete val="1"/>
        <c:axPos val="l"/>
        <c:majorGridlines/>
        <c:numFmt formatCode="General" sourceLinked="1"/>
        <c:tickLblPos val="nextTo"/>
        <c:crossAx val="100375552"/>
        <c:crosses val="autoZero"/>
        <c:crossBetween val="midCat"/>
        <c:majorUnit val="2000"/>
      </c:valAx>
    </c:plotArea>
    <c:plotVisOnly val="1"/>
  </c:chart>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68870144"/>
        <c:axId val="68871680"/>
      </c:areaChart>
      <c:catAx>
        <c:axId val="68870144"/>
        <c:scaling>
          <c:orientation val="minMax"/>
        </c:scaling>
        <c:axPos val="b"/>
        <c:numFmt formatCode="General" sourceLinked="1"/>
        <c:tickLblPos val="nextTo"/>
        <c:txPr>
          <a:bodyPr rot="0" anchor="t" anchorCtr="1"/>
          <a:lstStyle/>
          <a:p>
            <a:pPr>
              <a:defRPr sz="2400" b="1" spc="-100" baseline="0"/>
            </a:pPr>
            <a:endParaRPr lang="en-US"/>
          </a:p>
        </c:txPr>
        <c:crossAx val="68871680"/>
        <c:crosses val="autoZero"/>
        <c:auto val="1"/>
        <c:lblAlgn val="ctr"/>
        <c:lblOffset val="100"/>
      </c:catAx>
      <c:valAx>
        <c:axId val="68871680"/>
        <c:scaling>
          <c:orientation val="minMax"/>
        </c:scaling>
        <c:delete val="1"/>
        <c:axPos val="l"/>
        <c:majorGridlines/>
        <c:numFmt formatCode="General" sourceLinked="1"/>
        <c:tickLblPos val="nextTo"/>
        <c:crossAx val="68870144"/>
        <c:crosses val="autoZero"/>
        <c:crossBetween val="midCat"/>
        <c:majorUnit val="2000"/>
      </c:valAx>
    </c:plotArea>
    <c:plotVisOnly val="1"/>
  </c:chart>
  <c:externalData r:id="rId1"/>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0E183DB-FAA9-4C10-B5AE-B64860E8B859}" type="datetimeFigureOut">
              <a:rPr lang="en-US" smtClean="0"/>
              <a:pPr/>
              <a:t>3/4/2019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54449B4-2648-4902-B7B4-19F4C90B6D07}"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216.243.141.9/member_tribes/member_tribes"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Quotes</a:t>
            </a:r>
            <a:r>
              <a:rPr lang="en-US" baseline="0" dirty="0" smtClean="0"/>
              <a:t> from Covered Wagon Women, </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39</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42</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http://www.native-languages.org/washington.htm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http://www.native-languages.org/oregon.htm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http://www.native-languages.org/idaho.htm</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43</a:t>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http://www.native-languages.org/washington.htm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http://www.native-languages.org/oregon.htm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http://www.native-languages.org/idaho.htm</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44</a:t>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https://willametteheritage.org/assets/FScurriculum.pdf</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50</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55</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56</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58</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59</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60</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13</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62</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https://commons.wikimedia.org/wiki/File:United_States_1859-1860.png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63</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70</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latinLnBrk="0" hangingPunct="1"/>
            <a:r>
              <a:rPr lang="en-US" sz="1200" kern="1200" dirty="0" smtClean="0">
                <a:solidFill>
                  <a:schemeClr val="tx1"/>
                </a:solidFill>
                <a:latin typeface="+mn-lt"/>
                <a:ea typeface="+mn-ea"/>
                <a:cs typeface="+mn-cs"/>
              </a:rPr>
              <a:t>https://commons.wikimedia.org/wiki/File:United_States_1889-11-11-1890-05.png</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hlinkClick r:id="rId3"/>
              </a:rPr>
              <a:t>http://216.243.141.9/member_tribes/member_tribes</a:t>
            </a:r>
            <a:endParaRPr lang="en-US" dirty="0" smtClean="0"/>
          </a:p>
          <a:p>
            <a:pPr rtl="0" eaLnBrk="1" latinLnBrk="0" hangingPunct="1"/>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D54449B4-2648-4902-B7B4-19F4C90B6D07}" type="slidenum">
              <a:rPr lang="en-US" smtClean="0"/>
              <a:pPr/>
              <a:t>71</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https://commons.wikimedia.org/wiki/File:United_States_1890-07-10-1896-01.png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72</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73</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https://commons.wikimedia.org/wiki/File:United_States_1890-07-10-1896-01.png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74</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77</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78</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79</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https://commons.wikimedia.org/wiki/File:United_States_1907-1912-01.png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80</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https://commons.wikimedia.org/wiki/File:United_States_1907-1912-01.png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81</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83</a:t>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90</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p>
        </p:txBody>
      </p:sp>
      <p:sp>
        <p:nvSpPr>
          <p:cNvPr id="4" name="Slide Number Placeholder 3"/>
          <p:cNvSpPr>
            <a:spLocks noGrp="1"/>
          </p:cNvSpPr>
          <p:nvPr>
            <p:ph type="sldNum" sz="quarter" idx="10"/>
          </p:nvPr>
        </p:nvSpPr>
        <p:spPr/>
        <p:txBody>
          <a:bodyPr/>
          <a:lstStyle/>
          <a:p>
            <a:fld id="{D54449B4-2648-4902-B7B4-19F4C90B6D07}" type="slidenum">
              <a:rPr lang="en-US" smtClean="0"/>
              <a:pPr/>
              <a:t>91</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p>
        </p:txBody>
      </p:sp>
      <p:sp>
        <p:nvSpPr>
          <p:cNvPr id="4" name="Slide Number Placeholder 3"/>
          <p:cNvSpPr>
            <a:spLocks noGrp="1"/>
          </p:cNvSpPr>
          <p:nvPr>
            <p:ph type="sldNum" sz="quarter" idx="10"/>
          </p:nvPr>
        </p:nvSpPr>
        <p:spPr/>
        <p:txBody>
          <a:bodyPr/>
          <a:lstStyle/>
          <a:p>
            <a:fld id="{D54449B4-2648-4902-B7B4-19F4C90B6D07}" type="slidenum">
              <a:rPr lang="en-US" smtClean="0"/>
              <a:pPr/>
              <a:t>92</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111</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112</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https://en.wikipedia.org/wiki/List_of_U.S._states_and_territories_by_historical_population</a:t>
            </a:r>
          </a:p>
          <a:p>
            <a:r>
              <a:rPr lang="en-US" dirty="0" smtClean="0"/>
              <a:t>Population UTAH  -- 1850: 11,380   1860: 40,273</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122</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https://en.wikipedia.org/wiki/List_of_U.S._states_and_territories_by_historical_population</a:t>
            </a:r>
          </a:p>
          <a:p>
            <a:r>
              <a:rPr lang="en-US" dirty="0" smtClean="0"/>
              <a:t>Population UTAH  -- 1850: 11,380   1860: 40,273</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124</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Nat’l park 1:2million   gun 1:25,000    car 1:7,800   space 1:68  climb 1:14</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20</a:t>
            </a:fld>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126</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128</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144</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https://commons.wikimedia.org/wiki/File:United_States_1860-1861-01.png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148</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https://commons.wikimedia.org/wiki/File:United_States_1861-08-1862.png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149</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https://commons.wikimedia.org/wiki/File:United_States_1865-1866.png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150</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https://commons.wikimedia.org/wiki/File:United_States_1876-1884.png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154</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https://commons.wikimedia.org/wiki/File:United_States_1896-05-1898.png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159</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https://commons.wikimedia.org/wiki/File:United_States_1896-05-1898.png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160</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https://commons.wikimedia.org/wiki/File:United_States_1838-1842.png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178</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33</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179</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https://commons.wikimedia.org/wiki/File:United_States_1865-1866.png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180</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189</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190</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https://commons.wikimedia.org/wiki/File:United_States_1849-1850.png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191</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https://commons.wikimedia.org/wiki/File:United_States_1912-02-1912-08.png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192</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214</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https://commons.wikimedia.org/wiki/File:United_States_1821-08-1822.png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229</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https://commons.wikimedia.org/wiki/File:United_States_1834-1836-03.png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230</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231</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35</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232</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https://commons.wikimedia.org/wiki/File:United_States_1849-1850.png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233</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236</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https://en.wikipedia.org/wiki/Oregon_Trail</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36</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37</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38</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685800"/>
          </a:xfrm>
          <a:ln>
            <a:solidFill>
              <a:schemeClr val="bg1"/>
            </a:solidFill>
          </a:ln>
        </p:spPr>
        <p:txBody>
          <a:bodyPr>
            <a:noAutofit/>
          </a:bodyPr>
          <a:lstStyle>
            <a:lvl1pPr>
              <a:defRPr sz="4000"/>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AE9B4525-25EA-4448-8685-259C0224795B}" type="slidenum">
              <a:rPr lang="en-US"/>
              <a:pPr>
                <a:defRPr/>
              </a:pPr>
              <a:t>‹#›</a:t>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053C62D-581A-4BC7-9879-DBF9D62A2FB8}" type="datetimeFigureOut">
              <a:rPr lang="en-US" smtClean="0"/>
              <a:pPr/>
              <a:t>3/4/2019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053C62D-581A-4BC7-9879-DBF9D62A2FB8}" type="datetimeFigureOut">
              <a:rPr lang="en-US" smtClean="0"/>
              <a:pPr/>
              <a:t>3/4/2019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053C62D-581A-4BC7-9879-DBF9D62A2FB8}" type="datetimeFigureOut">
              <a:rPr lang="en-US" smtClean="0"/>
              <a:pPr/>
              <a:t>3/4/2019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053C62D-581A-4BC7-9879-DBF9D62A2FB8}" type="datetimeFigureOut">
              <a:rPr lang="en-US" smtClean="0"/>
              <a:pPr/>
              <a:t>3/4/2019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53C62D-581A-4BC7-9879-DBF9D62A2FB8}" type="datetimeFigureOut">
              <a:rPr lang="en-US" smtClean="0"/>
              <a:pPr/>
              <a:t>3/4/2019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3/4/2019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3/4/2019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053C62D-581A-4BC7-9879-DBF9D62A2FB8}" type="datetimeFigureOut">
              <a:rPr lang="en-US" smtClean="0"/>
              <a:pPr/>
              <a:t>3/4/2019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DCC610-9A0A-43E9-9558-01FD22C5CD7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hyperlink" Target="http://parowan.org/history/" TargetMode="External"/><Relationship Id="rId2" Type="http://schemas.openxmlformats.org/officeDocument/2006/relationships/hyperlink" Target="https://www.visitcedarcity.com/mormon-heritage-sites/" TargetMode="External"/><Relationship Id="rId1" Type="http://schemas.openxmlformats.org/officeDocument/2006/relationships/slideLayout" Target="../slideLayouts/slideLayout7.xml"/><Relationship Id="rId4" Type="http://schemas.openxmlformats.org/officeDocument/2006/relationships/hyperlink" Target="https://en.wikipedia.org/wiki/Frontier_Homestead_State_Park_Museum" TargetMode="External"/></Relationships>
</file>

<file path=ppt/slides/_rels/slide101.xml.rels><?xml version="1.0" encoding="UTF-8" standalone="yes"?>
<Relationships xmlns="http://schemas.openxmlformats.org/package/2006/relationships"><Relationship Id="rId2" Type="http://schemas.openxmlformats.org/officeDocument/2006/relationships/hyperlink" Target="https://www.uen.org/utah_history_encyclopedia/i/IRON_MISSION.shtml" TargetMode="Externa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14.png"/><Relationship Id="rId4" Type="http://schemas.openxmlformats.org/officeDocument/2006/relationships/image" Target="../media/image109.jpeg"/></Relationships>
</file>

<file path=ppt/slides/_rels/slide103.xml.rels><?xml version="1.0" encoding="UTF-8" standalone="yes"?>
<Relationships xmlns="http://schemas.openxmlformats.org/package/2006/relationships"><Relationship Id="rId2" Type="http://schemas.openxmlformats.org/officeDocument/2006/relationships/hyperlink" Target="https://graftonheritage.org/history-settlement/" TargetMode="Externa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hyperlink" Target="https://www.uen.org/utah_history_encyclopedia/c/COTTON_MISSION.shtml" TargetMode="Externa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hyperlink" Target="https://en.wikipedia.org/wiki/Dixie_(Utah)" TargetMode="External"/><Relationship Id="rId2" Type="http://schemas.openxmlformats.org/officeDocument/2006/relationships/hyperlink" Target="https://en.wikipedia.org/wiki/Washington_County,_Utah" TargetMode="Externa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7.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09.jpeg"/></Relationships>
</file>

<file path=ppt/slides/_rels/slide10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hyperlink" Target="http://libertaddeeleccion.org/utah-physical-features-map/utah-physical-features-mapwebsite-picture-galleryutah-geography-map/" TargetMode="Externa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20.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9.jpeg"/></Relationships>
</file>

<file path=ppt/slides/_rels/slide10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hyperlink" Target="http://www.lightplanet.com/mormons/daily/history/gathering/Colonization_EOM.htm" TargetMode="External"/><Relationship Id="rId1" Type="http://schemas.openxmlformats.org/officeDocument/2006/relationships/slideLayout" Target="../slideLayouts/slideLayout7.xml"/><Relationship Id="rId4" Type="http://schemas.openxmlformats.org/officeDocument/2006/relationships/image" Target="../media/image121.pn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hyperlink" Target="https://en.wikipedia.org/wiki/Mormon_Corridor" TargetMode="Externa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1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09.jpeg"/><Relationship Id="rId5" Type="http://schemas.openxmlformats.org/officeDocument/2006/relationships/image" Target="../media/image108.png"/><Relationship Id="rId4" Type="http://schemas.openxmlformats.org/officeDocument/2006/relationships/image" Target="../media/image118.png"/></Relationships>
</file>

<file path=ppt/slides/_rels/slide11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09.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hyperlink" Target="http://mormonhistoricsites.org/fort-supply/" TargetMode="Externa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hyperlink" Target="https://en.wikipedia.org/wiki/Fort_Bridger" TargetMode="External"/><Relationship Id="rId2" Type="http://schemas.openxmlformats.org/officeDocument/2006/relationships/hyperlink" Target="http://www.fortwiki.com/Fort_Supply_(1)" TargetMode="Externa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hyperlink" Target="https://www.uen.org/utah_history_encyclopedia/f/FORT_BRIDGER.shtml" TargetMode="Externa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hyperlink" Target="https://en.wikipedia.org/wiki/Utah_War" TargetMode="Externa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hyperlink" Target="https://www.wyohistory.org/encyclopedia/utah-war-wyoming" TargetMode="Externa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hyperlink" Target="https://norberthaupt.com/tag/u-s-population-1840/" TargetMode="External"/><Relationship Id="rId2" Type="http://schemas.openxmlformats.org/officeDocument/2006/relationships/image" Target="../media/image12.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hyperlink" Target="https://en.wikipedia.org/wiki/List_of_cities_in_Texas_by_population" TargetMode="External"/></Relationships>
</file>

<file path=ppt/slides/_rels/slide120.xml.rels><?xml version="1.0" encoding="UTF-8" standalone="yes"?>
<Relationships xmlns="http://schemas.openxmlformats.org/package/2006/relationships"><Relationship Id="rId2" Type="http://schemas.openxmlformats.org/officeDocument/2006/relationships/hyperlink" Target="https://en.wikipedia.org/wiki/Utah_Territory" TargetMode="Externa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2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122.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102.png"/><Relationship Id="rId5" Type="http://schemas.openxmlformats.org/officeDocument/2006/relationships/image" Target="../media/image100.png"/><Relationship Id="rId4" Type="http://schemas.openxmlformats.org/officeDocument/2006/relationships/image" Target="../media/image103.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0.png"/></Relationships>
</file>

<file path=ppt/slides/_rels/slide12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126.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27.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101.png"/><Relationship Id="rId5" Type="http://schemas.openxmlformats.org/officeDocument/2006/relationships/image" Target="../media/image126.png"/><Relationship Id="rId4" Type="http://schemas.openxmlformats.org/officeDocument/2006/relationships/image" Target="../media/image125.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29.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128.png"/><Relationship Id="rId5" Type="http://schemas.openxmlformats.org/officeDocument/2006/relationships/image" Target="../media/image100.png"/><Relationship Id="rId4" Type="http://schemas.openxmlformats.org/officeDocument/2006/relationships/image" Target="../media/image101.png"/></Relationships>
</file>

<file path=ppt/slides/_rels/slide129.xml.rels><?xml version="1.0" encoding="UTF-8" standalone="yes"?>
<Relationships xmlns="http://schemas.openxmlformats.org/package/2006/relationships"><Relationship Id="rId3" Type="http://schemas.openxmlformats.org/officeDocument/2006/relationships/hyperlink" Target="https://en.wikipedia.org/wiki/Needles,_California" TargetMode="External"/><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4.png"/></Relationships>
</file>

<file path=ppt/slides/_rels/slide13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8" Type="http://schemas.openxmlformats.org/officeDocument/2006/relationships/image" Target="../media/image135.jpeg"/><Relationship Id="rId3" Type="http://schemas.openxmlformats.org/officeDocument/2006/relationships/image" Target="../media/image100.png"/><Relationship Id="rId7" Type="http://schemas.openxmlformats.org/officeDocument/2006/relationships/image" Target="../media/image134.jpe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33.png"/><Relationship Id="rId5" Type="http://schemas.openxmlformats.org/officeDocument/2006/relationships/image" Target="../media/image132.jpeg"/><Relationship Id="rId4" Type="http://schemas.openxmlformats.org/officeDocument/2006/relationships/image" Target="../media/image131.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36.png"/><Relationship Id="rId4" Type="http://schemas.openxmlformats.org/officeDocument/2006/relationships/image" Target="../media/image100.png"/></Relationships>
</file>

<file path=ppt/slides/_rels/slide137.xml.rels><?xml version="1.0" encoding="UTF-8" standalone="yes"?>
<Relationships xmlns="http://schemas.openxmlformats.org/package/2006/relationships"><Relationship Id="rId3" Type="http://schemas.openxmlformats.org/officeDocument/2006/relationships/hyperlink" Target="http://mormonhistoricsites.org/rebecca-winters-gravesite/" TargetMode="External"/><Relationship Id="rId2" Type="http://schemas.openxmlformats.org/officeDocument/2006/relationships/hyperlink" Target="https://history.lds.org/overlandtravel/pioneers/9735/rebecca-winters?lang=eng" TargetMode="External"/><Relationship Id="rId1" Type="http://schemas.openxmlformats.org/officeDocument/2006/relationships/slideLayout" Target="../slideLayouts/slideLayout7.xml"/><Relationship Id="rId4" Type="http://schemas.openxmlformats.org/officeDocument/2006/relationships/image" Target="../media/image135.jpeg"/></Relationships>
</file>

<file path=ppt/slides/_rels/slide138.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hyperlink" Target="https://www.starherald.com/news/local_news/rebecca-winters-descendants-ask-for-pioneer-woman-s-grave-to/article_268eeae5-7713-597d-aacb-8453caa750b1.html" TargetMode="Externa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137.png"/><Relationship Id="rId7" Type="http://schemas.openxmlformats.org/officeDocument/2006/relationships/image" Target="../media/image141.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40.jpeg"/><Relationship Id="rId5" Type="http://schemas.openxmlformats.org/officeDocument/2006/relationships/image" Target="../media/image139.png"/><Relationship Id="rId4" Type="http://schemas.openxmlformats.org/officeDocument/2006/relationships/image" Target="../media/image138.jpeg"/><Relationship Id="rId9" Type="http://schemas.openxmlformats.org/officeDocument/2006/relationships/image" Target="../media/image143.png"/></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14.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43.png"/><Relationship Id="rId4" Type="http://schemas.openxmlformats.org/officeDocument/2006/relationships/image" Target="../media/image142.png"/></Relationships>
</file>

<file path=ppt/slides/_rels/slide142.xml.rels><?xml version="1.0" encoding="UTF-8" standalone="yes"?>
<Relationships xmlns="http://schemas.openxmlformats.org/package/2006/relationships"><Relationship Id="rId2" Type="http://schemas.openxmlformats.org/officeDocument/2006/relationships/hyperlink" Target="http://ldswomenshistory.blogspot.com/2010/03/mary-johnson-parson.html" TargetMode="Externa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2" Type="http://schemas.openxmlformats.org/officeDocument/2006/relationships/hyperlink" Target="https://history.lds.org/overlandtravel/sources/5447/parsons-mary-c-hristine-johnson-a-handcart-survivor-deseret-evening-news-29-june-1897-8?lang=eng" TargetMode="Externa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hyperlink" Target="http://www.tellmystorytoo.com/member_pdfs/maren-kjirstine-johansen-(larsen)_713_277.pdf" TargetMode="External"/><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146.png"/><Relationship Id="rId4" Type="http://schemas.openxmlformats.org/officeDocument/2006/relationships/image" Target="../media/image145.png"/></Relationships>
</file>

<file path=ppt/slides/_rels/slide145.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43.png"/><Relationship Id="rId4" Type="http://schemas.openxmlformats.org/officeDocument/2006/relationships/image" Target="../media/image144.png"/></Relationships>
</file>

<file path=ppt/slides/_rels/slide146.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00.png"/><Relationship Id="rId7" Type="http://schemas.openxmlformats.org/officeDocument/2006/relationships/image" Target="../media/image1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1.png"/><Relationship Id="rId5" Type="http://schemas.openxmlformats.org/officeDocument/2006/relationships/image" Target="../media/image103.png"/><Relationship Id="rId10" Type="http://schemas.openxmlformats.org/officeDocument/2006/relationships/image" Target="../media/image6.png"/><Relationship Id="rId4" Type="http://schemas.openxmlformats.org/officeDocument/2006/relationships/image" Target="../media/image102.png"/><Relationship Id="rId9" Type="http://schemas.openxmlformats.org/officeDocument/2006/relationships/image" Target="../media/image143.png"/></Relationships>
</file>

<file path=ppt/slides/_rels/slide147.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image" Target="../media/image147.png"/><Relationship Id="rId1" Type="http://schemas.openxmlformats.org/officeDocument/2006/relationships/slideLayout" Target="../slideLayouts/slideLayout7.xml"/><Relationship Id="rId6" Type="http://schemas.openxmlformats.org/officeDocument/2006/relationships/image" Target="../media/image102.png"/><Relationship Id="rId5" Type="http://schemas.openxmlformats.org/officeDocument/2006/relationships/image" Target="../media/image100.png"/><Relationship Id="rId4" Type="http://schemas.openxmlformats.org/officeDocument/2006/relationships/image" Target="../media/image103.png"/></Relationships>
</file>

<file path=ppt/slides/_rels/slide148.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147.png"/></Relationships>
</file>

<file path=ppt/slides/_rels/slide149.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14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150.jpeg"/></Relationships>
</file>

<file path=ppt/slides/_rels/slide151.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hyperlink" Target="http://www.native-languages.org/utah.htm" TargetMode="External"/><Relationship Id="rId1" Type="http://schemas.openxmlformats.org/officeDocument/2006/relationships/slideLayout" Target="../slideLayouts/slideLayout7.xml"/><Relationship Id="rId5" Type="http://schemas.openxmlformats.org/officeDocument/2006/relationships/hyperlink" Target="https://www.pinterest.com/pin/548735535827053459/" TargetMode="External"/><Relationship Id="rId4" Type="http://schemas.openxmlformats.org/officeDocument/2006/relationships/image" Target="../media/image151.gif"/></Relationships>
</file>

<file path=ppt/slides/_rels/slide152.xml.rels><?xml version="1.0" encoding="UTF-8" standalone="yes"?>
<Relationships xmlns="http://schemas.openxmlformats.org/package/2006/relationships"><Relationship Id="rId2" Type="http://schemas.openxmlformats.org/officeDocument/2006/relationships/hyperlink" Target="https://en.wikipedia.org/wiki/Black_Hawk_War_(1865-1872)" TargetMode="Externa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hyperlink" Target="https://utahindians.org/archives/paiutes/history.html" TargetMode="Externa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151.gif"/><Relationship Id="rId5" Type="http://schemas.openxmlformats.org/officeDocument/2006/relationships/image" Target="../media/image150.jpeg"/><Relationship Id="rId4" Type="http://schemas.openxmlformats.org/officeDocument/2006/relationships/image" Target="../media/image149.png"/></Relationships>
</file>

<file path=ppt/slides/_rels/slide155.xml.rels><?xml version="1.0" encoding="UTF-8" standalone="yes"?>
<Relationships xmlns="http://schemas.openxmlformats.org/package/2006/relationships"><Relationship Id="rId3" Type="http://schemas.openxmlformats.org/officeDocument/2006/relationships/hyperlink" Target="https://en.wikipedia.org/wiki/Uintah_and_Ouray_Indian_Reservation" TargetMode="External"/><Relationship Id="rId2" Type="http://schemas.openxmlformats.org/officeDocument/2006/relationships/hyperlink" Target="https://utah.com/culture/native-american-tribes" TargetMode="External"/><Relationship Id="rId1" Type="http://schemas.openxmlformats.org/officeDocument/2006/relationships/slideLayout" Target="../slideLayouts/slideLayout7.xml"/><Relationship Id="rId4" Type="http://schemas.openxmlformats.org/officeDocument/2006/relationships/image" Target="../media/image150.jpeg"/></Relationships>
</file>

<file path=ppt/slides/_rels/slide156.xml.rels><?xml version="1.0" encoding="UTF-8" standalone="yes"?>
<Relationships xmlns="http://schemas.openxmlformats.org/package/2006/relationships"><Relationship Id="rId2" Type="http://schemas.openxmlformats.org/officeDocument/2006/relationships/hyperlink" Target="https://en.wikipedia.org/wiki/Southern_Paiute_people" TargetMode="Externa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hyperlink" Target="https://www.everyculture.com/multi/Le-Pa/Mormons.html"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hyperlink" Target="https://en.wikipedia.org/wiki/Plural_marriage" TargetMode="External"/><Relationship Id="rId2" Type="http://schemas.openxmlformats.org/officeDocument/2006/relationships/hyperlink" Target="https://en.wikipedia.org/wiki/1890_Manifesto" TargetMode="Externa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52.png"/></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53.png"/><Relationship Id="rId4" Type="http://schemas.openxmlformats.org/officeDocument/2006/relationships/image" Target="../media/image26.png"/></Relationships>
</file>

<file path=ppt/slides/_rels/slide161.xml.rels><?xml version="1.0" encoding="UTF-8" standalone="yes"?>
<Relationships xmlns="http://schemas.openxmlformats.org/package/2006/relationships"><Relationship Id="rId2" Type="http://schemas.openxmlformats.org/officeDocument/2006/relationships/hyperlink" Target="https://en.wikipedia.org/wiki/Salt_Lake_Valley" TargetMode="Externa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hyperlink" Target="http://t4america.org/maps-tools/local-successes/salt-lake-city/" TargetMode="External"/><Relationship Id="rId2" Type="http://schemas.openxmlformats.org/officeDocument/2006/relationships/image" Target="../media/image154.jpe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153.png"/><Relationship Id="rId5" Type="http://schemas.openxmlformats.org/officeDocument/2006/relationships/image" Target="../media/image26.png"/><Relationship Id="rId4" Type="http://schemas.openxmlformats.org/officeDocument/2006/relationships/image" Target="../media/image25.png"/></Relationships>
</file>

<file path=ppt/slides/_rels/slide16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16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55.png"/></Relationships>
</file>

<file path=ppt/slides/_rels/slide16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55.png"/><Relationship Id="rId1" Type="http://schemas.openxmlformats.org/officeDocument/2006/relationships/slideLayout" Target="../slideLayouts/slideLayout7.xml"/><Relationship Id="rId5" Type="http://schemas.openxmlformats.org/officeDocument/2006/relationships/image" Target="../media/image158.png"/><Relationship Id="rId4" Type="http://schemas.openxmlformats.org/officeDocument/2006/relationships/image" Target="../media/image157.png"/></Relationships>
</file>

<file path=ppt/slides/_rels/slide16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9.jpeg"/><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56.png"/></Relationships>
</file>

<file path=ppt/slides/_rels/slide169.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image" Target="../media/image160.jpe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hyperlink" Target="https://en.wikipedia.org/wiki/Oregon_Trail" TargetMode="Externa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hyperlink" Target="http://www.militarymuseum.org/HistoryIW.html" TargetMode="External"/><Relationship Id="rId2" Type="http://schemas.openxmlformats.org/officeDocument/2006/relationships/image" Target="../media/image160.jpe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156.png"/><Relationship Id="rId7" Type="http://schemas.openxmlformats.org/officeDocument/2006/relationships/image" Target="../media/image160.jpeg"/><Relationship Id="rId2" Type="http://schemas.openxmlformats.org/officeDocument/2006/relationships/image" Target="../media/image155.png"/><Relationship Id="rId1" Type="http://schemas.openxmlformats.org/officeDocument/2006/relationships/slideLayout" Target="../slideLayouts/slideLayout7.xml"/><Relationship Id="rId6" Type="http://schemas.openxmlformats.org/officeDocument/2006/relationships/image" Target="../media/image161.gif"/><Relationship Id="rId5" Type="http://schemas.openxmlformats.org/officeDocument/2006/relationships/image" Target="../media/image158.png"/><Relationship Id="rId4" Type="http://schemas.openxmlformats.org/officeDocument/2006/relationships/image" Target="../media/image157.png"/></Relationships>
</file>

<file path=ppt/slides/_rels/slide172.xml.rels><?xml version="1.0" encoding="UTF-8" standalone="yes"?>
<Relationships xmlns="http://schemas.openxmlformats.org/package/2006/relationships"><Relationship Id="rId2" Type="http://schemas.openxmlformats.org/officeDocument/2006/relationships/hyperlink" Target="https://en.wikipedia.org/wiki/California_Indian_Wars" TargetMode="Externa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hyperlink" Target="https://en.wikipedia.org/wiki/California_Genocide" TargetMode="Externa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hyperlink" Target="http://www.rosevillehistorical.org/before-1820" TargetMode="Externa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3" Type="http://schemas.openxmlformats.org/officeDocument/2006/relationships/hyperlink" Target="http://www.courts.ca.gov/3066.htm" TargetMode="External"/><Relationship Id="rId2" Type="http://schemas.openxmlformats.org/officeDocument/2006/relationships/hyperlink" Target="https://en.wikipedia.org/wiki/Native_American_peoples_of_Oregon" TargetMode="Externa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2" Type="http://schemas.openxmlformats.org/officeDocument/2006/relationships/hyperlink" Target="http://www.militarymuseum.org/HistoryIW.html" TargetMode="Externa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158.png"/><Relationship Id="rId2" Type="http://schemas.openxmlformats.org/officeDocument/2006/relationships/image" Target="../media/image162.png"/><Relationship Id="rId1" Type="http://schemas.openxmlformats.org/officeDocument/2006/relationships/slideLayout" Target="../slideLayouts/slideLayout7.xml"/><Relationship Id="rId6" Type="http://schemas.openxmlformats.org/officeDocument/2006/relationships/image" Target="../media/image157.png"/><Relationship Id="rId5" Type="http://schemas.openxmlformats.org/officeDocument/2006/relationships/image" Target="../media/image155.png"/><Relationship Id="rId4" Type="http://schemas.openxmlformats.org/officeDocument/2006/relationships/image" Target="../media/image156.png"/></Relationships>
</file>

<file path=ppt/slides/_rels/slide178.xml.rels><?xml version="1.0" encoding="UTF-8" standalone="yes"?>
<Relationships xmlns="http://schemas.openxmlformats.org/package/2006/relationships"><Relationship Id="rId3" Type="http://schemas.openxmlformats.org/officeDocument/2006/relationships/image" Target="../media/image162.png"/><Relationship Id="rId7" Type="http://schemas.openxmlformats.org/officeDocument/2006/relationships/image" Target="../media/image156.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163.png"/><Relationship Id="rId5" Type="http://schemas.openxmlformats.org/officeDocument/2006/relationships/image" Target="../media/image157.png"/><Relationship Id="rId4" Type="http://schemas.openxmlformats.org/officeDocument/2006/relationships/image" Target="../media/image29.png"/></Relationships>
</file>

<file path=ppt/slides/_rels/slide179.xml.rels><?xml version="1.0" encoding="UTF-8" standalone="yes"?>
<Relationships xmlns="http://schemas.openxmlformats.org/package/2006/relationships"><Relationship Id="rId3" Type="http://schemas.openxmlformats.org/officeDocument/2006/relationships/image" Target="../media/image162.png"/><Relationship Id="rId7" Type="http://schemas.openxmlformats.org/officeDocument/2006/relationships/image" Target="../media/image164.pn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156.png"/><Relationship Id="rId5" Type="http://schemas.openxmlformats.org/officeDocument/2006/relationships/image" Target="../media/image36.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hyperlink" Target="https://www.octa-trails.org/articles/life-and-death-on-the-oregon-trail/" TargetMode="Externa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36.png"/><Relationship Id="rId7" Type="http://schemas.openxmlformats.org/officeDocument/2006/relationships/image" Target="../media/image166.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56.png"/><Relationship Id="rId5" Type="http://schemas.openxmlformats.org/officeDocument/2006/relationships/image" Target="../media/image165.jpeg"/><Relationship Id="rId4" Type="http://schemas.openxmlformats.org/officeDocument/2006/relationships/image" Target="../media/image149.png"/></Relationships>
</file>

<file path=ppt/slides/_rels/slide181.xml.rels><?xml version="1.0" encoding="UTF-8" standalone="yes"?>
<Relationships xmlns="http://schemas.openxmlformats.org/package/2006/relationships"><Relationship Id="rId2" Type="http://schemas.openxmlformats.org/officeDocument/2006/relationships/hyperlink" Target="https://en.wikipedia.org/wiki/John_Sutter" TargetMode="External"/><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hyperlink" Target="https://en.wikipedia.org/wiki/John_Sutter" TargetMode="External"/><Relationship Id="rId1" Type="http://schemas.openxmlformats.org/officeDocument/2006/relationships/slideLayout" Target="../slideLayouts/slideLayout7.xml"/><Relationship Id="rId4" Type="http://schemas.openxmlformats.org/officeDocument/2006/relationships/image" Target="../media/image169.jpeg"/></Relationships>
</file>

<file path=ppt/slides/_rels/slide183.xml.rels><?xml version="1.0" encoding="UTF-8" standalone="yes"?>
<Relationships xmlns="http://schemas.openxmlformats.org/package/2006/relationships"><Relationship Id="rId3" Type="http://schemas.openxmlformats.org/officeDocument/2006/relationships/hyperlink" Target="https://www.britannica.com/place/Washington-DC" TargetMode="External"/><Relationship Id="rId2" Type="http://schemas.openxmlformats.org/officeDocument/2006/relationships/hyperlink" Target="https://www.britannica.com/biography/John-Sutter" TargetMode="External"/><Relationship Id="rId1" Type="http://schemas.openxmlformats.org/officeDocument/2006/relationships/slideLayout" Target="../slideLayouts/slideLayout7.xml"/><Relationship Id="rId5" Type="http://schemas.openxmlformats.org/officeDocument/2006/relationships/image" Target="../media/image170.jpeg"/><Relationship Id="rId4" Type="http://schemas.openxmlformats.org/officeDocument/2006/relationships/hyperlink" Target="https://en.wikipedia.org/wiki/Sutter_Hock_Farm" TargetMode="External"/></Relationships>
</file>

<file path=ppt/slides/_rels/slide184.xml.rels><?xml version="1.0" encoding="UTF-8" standalone="yes"?>
<Relationships xmlns="http://schemas.openxmlformats.org/package/2006/relationships"><Relationship Id="rId8" Type="http://schemas.openxmlformats.org/officeDocument/2006/relationships/hyperlink" Target="http://www.livingplaces.com/HI/Honolulu_County/Honolulu_City.html" TargetMode="External"/><Relationship Id="rId3" Type="http://schemas.openxmlformats.org/officeDocument/2006/relationships/hyperlink" Target="http://www.livingplaces.com/NY.html" TargetMode="External"/><Relationship Id="rId7" Type="http://schemas.openxmlformats.org/officeDocument/2006/relationships/hyperlink" Target="http://www.livingplaces.com/CA/San_Francisco_County/San_Francisco_City.html" TargetMode="External"/><Relationship Id="rId2" Type="http://schemas.openxmlformats.org/officeDocument/2006/relationships/hyperlink" Target="http://www.livingplaces.com/PA/Lancaster_County/Lititz_Borough/John_Augustus_Sutter_House.html" TargetMode="External"/><Relationship Id="rId1" Type="http://schemas.openxmlformats.org/officeDocument/2006/relationships/slideLayout" Target="../slideLayouts/slideLayout7.xml"/><Relationship Id="rId6" Type="http://schemas.openxmlformats.org/officeDocument/2006/relationships/hyperlink" Target="http://www.livingplaces.com/CA.html" TargetMode="External"/><Relationship Id="rId5" Type="http://schemas.openxmlformats.org/officeDocument/2006/relationships/hyperlink" Target="http://www.livingplaces.com/OR.html" TargetMode="External"/><Relationship Id="rId4" Type="http://schemas.openxmlformats.org/officeDocument/2006/relationships/hyperlink" Target="http://www.livingplaces.com/MO/Independent_Cities/St_Louis_City.html" TargetMode="External"/><Relationship Id="rId9" Type="http://schemas.openxmlformats.org/officeDocument/2006/relationships/hyperlink" Target="http://www.livingplaces.com/AK/Sitka_City_and_Borough.html" TargetMode="External"/></Relationships>
</file>

<file path=ppt/slides/_rels/slide185.xml.rels><?xml version="1.0" encoding="UTF-8" standalone="yes"?>
<Relationships xmlns="http://schemas.openxmlformats.org/package/2006/relationships"><Relationship Id="rId8" Type="http://schemas.openxmlformats.org/officeDocument/2006/relationships/image" Target="../media/image172.jpeg"/><Relationship Id="rId3" Type="http://schemas.openxmlformats.org/officeDocument/2006/relationships/image" Target="../media/image157.png"/><Relationship Id="rId7" Type="http://schemas.openxmlformats.org/officeDocument/2006/relationships/image" Target="../media/image171.jpeg"/><Relationship Id="rId2" Type="http://schemas.openxmlformats.org/officeDocument/2006/relationships/image" Target="../media/image155.png"/><Relationship Id="rId1" Type="http://schemas.openxmlformats.org/officeDocument/2006/relationships/slideLayout" Target="../slideLayouts/slideLayout7.xml"/><Relationship Id="rId6" Type="http://schemas.openxmlformats.org/officeDocument/2006/relationships/image" Target="../media/image149.png"/><Relationship Id="rId5" Type="http://schemas.openxmlformats.org/officeDocument/2006/relationships/image" Target="../media/image158.png"/><Relationship Id="rId4" Type="http://schemas.openxmlformats.org/officeDocument/2006/relationships/image" Target="../media/image156.png"/><Relationship Id="rId9" Type="http://schemas.openxmlformats.org/officeDocument/2006/relationships/image" Target="../media/image173.jpeg"/></Relationships>
</file>

<file path=ppt/slides/_rels/slide18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hyperlink" Target="https://en.wikipedia.org/wiki/James_W._Marshall" TargetMode="External"/><Relationship Id="rId1" Type="http://schemas.openxmlformats.org/officeDocument/2006/relationships/slideLayout" Target="../slideLayouts/slideLayout7.xml"/><Relationship Id="rId4" Type="http://schemas.openxmlformats.org/officeDocument/2006/relationships/image" Target="../media/image174.jpeg"/></Relationships>
</file>

<file path=ppt/slides/_rels/slide187.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hyperlink" Target="https://en.wikipedia.org/wiki/James_W._Marshall" TargetMode="Externa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31.png"/><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56.png"/><Relationship Id="rId4" Type="http://schemas.openxmlformats.org/officeDocument/2006/relationships/image" Target="../media/image157.png"/></Relationships>
</file>

<file path=ppt/slides/_rels/slide18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175.png"/><Relationship Id="rId5" Type="http://schemas.openxmlformats.org/officeDocument/2006/relationships/image" Target="../media/image30.jpeg"/><Relationship Id="rId4" Type="http://schemas.openxmlformats.org/officeDocument/2006/relationships/hyperlink" Target="https://en.wikipedia.org/wiki/File:Wpdms_nasa_topo_oregon_trail.jpg" TargetMode="External"/></Relationships>
</file>

<file path=ppt/slides/_rels/slide19.xml.rels><?xml version="1.0" encoding="UTF-8" standalone="yes"?>
<Relationships xmlns="http://schemas.openxmlformats.org/package/2006/relationships"><Relationship Id="rId3" Type="http://schemas.openxmlformats.org/officeDocument/2006/relationships/hyperlink" Target="https://en.wikipedia.org/wiki/Oregon_Trail" TargetMode="External"/><Relationship Id="rId2" Type="http://schemas.openxmlformats.org/officeDocument/2006/relationships/hyperlink" Target="https://www.octa-trails.org/articles/life-and-death-on-the-oregon-trail/" TargetMode="Externa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90.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31.png"/><Relationship Id="rId7" Type="http://schemas.openxmlformats.org/officeDocument/2006/relationships/image" Target="../media/image177.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176.jpeg"/><Relationship Id="rId5" Type="http://schemas.openxmlformats.org/officeDocument/2006/relationships/image" Target="../media/image30.jpeg"/><Relationship Id="rId4" Type="http://schemas.openxmlformats.org/officeDocument/2006/relationships/hyperlink" Target="https://en.wikipedia.org/wiki/File:Wpdms_nasa_topo_oregon_trail.jpg" TargetMode="External"/><Relationship Id="rId9" Type="http://schemas.openxmlformats.org/officeDocument/2006/relationships/image" Target="../media/image175.png"/></Relationships>
</file>

<file path=ppt/slides/_rels/slide191.xml.rels><?xml version="1.0" encoding="UTF-8" standalone="yes"?>
<Relationships xmlns="http://schemas.openxmlformats.org/package/2006/relationships"><Relationship Id="rId8" Type="http://schemas.openxmlformats.org/officeDocument/2006/relationships/image" Target="../media/image180.png"/><Relationship Id="rId3" Type="http://schemas.openxmlformats.org/officeDocument/2006/relationships/image" Target="../media/image31.png"/><Relationship Id="rId7" Type="http://schemas.openxmlformats.org/officeDocument/2006/relationships/image" Target="../media/image179.jpe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hyperlink" Target="https://www.wikitree.com/photo/jpg/Backenstoe-3" TargetMode="External"/><Relationship Id="rId5" Type="http://schemas.openxmlformats.org/officeDocument/2006/relationships/image" Target="../media/image175.png"/><Relationship Id="rId4" Type="http://schemas.openxmlformats.org/officeDocument/2006/relationships/image" Target="../media/image14.png"/><Relationship Id="rId9" Type="http://schemas.openxmlformats.org/officeDocument/2006/relationships/image" Target="../media/image177.png"/></Relationships>
</file>

<file path=ppt/slides/_rels/slide192.xml.rels><?xml version="1.0" encoding="UTF-8" standalone="yes"?>
<Relationships xmlns="http://schemas.openxmlformats.org/package/2006/relationships"><Relationship Id="rId8" Type="http://schemas.openxmlformats.org/officeDocument/2006/relationships/image" Target="../media/image182.jpeg"/><Relationship Id="rId3" Type="http://schemas.openxmlformats.org/officeDocument/2006/relationships/image" Target="../media/image14.png"/><Relationship Id="rId7" Type="http://schemas.openxmlformats.org/officeDocument/2006/relationships/image" Target="../media/image167.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57.png"/><Relationship Id="rId5" Type="http://schemas.openxmlformats.org/officeDocument/2006/relationships/image" Target="../media/image180.png"/><Relationship Id="rId4" Type="http://schemas.openxmlformats.org/officeDocument/2006/relationships/image" Target="../media/image181.png"/><Relationship Id="rId9" Type="http://schemas.openxmlformats.org/officeDocument/2006/relationships/image" Target="../media/image183.png"/></Relationships>
</file>

<file path=ppt/slides/_rels/slide193.xml.rels><?xml version="1.0" encoding="UTF-8" standalone="yes"?>
<Relationships xmlns="http://schemas.openxmlformats.org/package/2006/relationships"><Relationship Id="rId3" Type="http://schemas.openxmlformats.org/officeDocument/2006/relationships/hyperlink" Target="https://www.wikitree.com/photo/jpg/Backenstoe-3" TargetMode="External"/><Relationship Id="rId2" Type="http://schemas.openxmlformats.org/officeDocument/2006/relationships/hyperlink" Target="https://www.findagrave.com/memorial/10951646/virginia-elizabeth-murphy" TargetMode="External"/><Relationship Id="rId1" Type="http://schemas.openxmlformats.org/officeDocument/2006/relationships/slideLayout" Target="../slideLayouts/slideLayout7.xml"/><Relationship Id="rId6" Type="http://schemas.openxmlformats.org/officeDocument/2006/relationships/image" Target="../media/image184.jpeg"/><Relationship Id="rId5" Type="http://schemas.openxmlformats.org/officeDocument/2006/relationships/hyperlink" Target="https://www.wikitree.com/wiki/Backenstoe-3" TargetMode="External"/><Relationship Id="rId4" Type="http://schemas.openxmlformats.org/officeDocument/2006/relationships/image" Target="../media/image179.jpe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1.png"/><Relationship Id="rId1" Type="http://schemas.openxmlformats.org/officeDocument/2006/relationships/slideLayout" Target="../slideLayouts/slideLayout7.xml"/><Relationship Id="rId5" Type="http://schemas.openxmlformats.org/officeDocument/2006/relationships/image" Target="../media/image186.png"/><Relationship Id="rId4" Type="http://schemas.openxmlformats.org/officeDocument/2006/relationships/image" Target="../media/image183.png"/></Relationships>
</file>

<file path=ppt/slides/_rels/slide19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1.png"/><Relationship Id="rId1" Type="http://schemas.openxmlformats.org/officeDocument/2006/relationships/slideLayout" Target="../slideLayouts/slideLayout7.xml"/><Relationship Id="rId5" Type="http://schemas.openxmlformats.org/officeDocument/2006/relationships/image" Target="../media/image183.png"/><Relationship Id="rId4" Type="http://schemas.openxmlformats.org/officeDocument/2006/relationships/image" Target="../media/image186.png"/></Relationships>
</file>

<file path=ppt/slides/_rels/slide19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7.gif"/><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7.gi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1.png"/></Relationships>
</file>

<file path=ppt/slides/_rels/slide200.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image" Target="../media/image185.png"/><Relationship Id="rId1" Type="http://schemas.openxmlformats.org/officeDocument/2006/relationships/slideLayout" Target="../slideLayouts/slideLayout7.xml"/><Relationship Id="rId4" Type="http://schemas.openxmlformats.org/officeDocument/2006/relationships/image" Target="../media/image186.png"/></Relationships>
</file>

<file path=ppt/slides/_rels/slide201.xml.rels><?xml version="1.0" encoding="UTF-8" standalone="yes"?>
<Relationships xmlns="http://schemas.openxmlformats.org/package/2006/relationships"><Relationship Id="rId2" Type="http://schemas.openxmlformats.org/officeDocument/2006/relationships/hyperlink" Target="https://oregonfb.org/about/oregon-agriculture/" TargetMode="Externa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2" Type="http://schemas.openxmlformats.org/officeDocument/2006/relationships/hyperlink" Target="https://en.wikipedia.org/wiki/Economy_of_Oregon" TargetMode="External"/><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hyperlink" Target="https://www.oan.org/page/economicforce" TargetMode="Externa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86.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93.png"/><Relationship Id="rId1" Type="http://schemas.openxmlformats.org/officeDocument/2006/relationships/slideLayout" Target="../slideLayouts/slideLayout7.xml"/><Relationship Id="rId4" Type="http://schemas.openxmlformats.org/officeDocument/2006/relationships/hyperlink" Target="https://en.wikipedia.org/wiki/The_Church_of_Jesus_Christ_of_Latter-day_Saints_membership_history" TargetMode="External"/></Relationships>
</file>

<file path=ppt/slides/_rels/slide208.xml.rels><?xml version="1.0" encoding="UTF-8" standalone="yes"?>
<Relationships xmlns="http://schemas.openxmlformats.org/package/2006/relationships"><Relationship Id="rId3" Type="http://schemas.openxmlformats.org/officeDocument/2006/relationships/hyperlink" Target="http://www.city-data.com/forum/utah/2250518-percent-lds-county.html" TargetMode="External"/><Relationship Id="rId2" Type="http://schemas.openxmlformats.org/officeDocument/2006/relationships/image" Target="../media/image195.png"/><Relationship Id="rId1" Type="http://schemas.openxmlformats.org/officeDocument/2006/relationships/slideLayout" Target="../slideLayouts/slideLayout7.xml"/><Relationship Id="rId4" Type="http://schemas.openxmlformats.org/officeDocument/2006/relationships/image" Target="../media/image192.png"/></Relationships>
</file>

<file path=ppt/slides/_rels/slide209.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2.png"/><Relationship Id="rId1" Type="http://schemas.openxmlformats.org/officeDocument/2006/relationships/slideLayout" Target="../slideLayouts/slideLayout7.xml"/><Relationship Id="rId4" Type="http://schemas.openxmlformats.org/officeDocument/2006/relationships/image" Target="../media/image186.png"/></Relationships>
</file>

<file path=ppt/slides/_rels/slide21.xml.rels><?xml version="1.0" encoding="UTF-8" standalone="yes"?>
<Relationships xmlns="http://schemas.openxmlformats.org/package/2006/relationships"><Relationship Id="rId3" Type="http://schemas.openxmlformats.org/officeDocument/2006/relationships/hyperlink" Target="https://crashstats.nhtsa.dot.gov/Api/Public/ViewPublication/812580" TargetMode="External"/><Relationship Id="rId2" Type="http://schemas.openxmlformats.org/officeDocument/2006/relationships/hyperlink" Target="https://www.insurancejournal.com/news/national/2018/02/16/480956.htm" TargetMode="External"/><Relationship Id="rId1" Type="http://schemas.openxmlformats.org/officeDocument/2006/relationships/slideLayout" Target="../slideLayouts/slideLayout7.xml"/><Relationship Id="rId4" Type="http://schemas.openxmlformats.org/officeDocument/2006/relationships/hyperlink" Target="https://space.stackexchange.com/questions/14985/is-the-overall-mortality-rate-for-being-in-a-spacecraft-in-space-or-bound-for-sp" TargetMode="External"/></Relationships>
</file>

<file path=ppt/slides/_rels/slide210.xml.rels><?xml version="1.0" encoding="UTF-8" standalone="yes"?>
<Relationships xmlns="http://schemas.openxmlformats.org/package/2006/relationships"><Relationship Id="rId2" Type="http://schemas.openxmlformats.org/officeDocument/2006/relationships/hyperlink" Target="https://en.wikipedia.org/wiki/Demographics_of_Utah" TargetMode="Externa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hyperlink" Target="http://thisweekinmormons.com/2014/12/mormon-population-percentage-increases-utah/" TargetMode="Externa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2.png"/><Relationship Id="rId1" Type="http://schemas.openxmlformats.org/officeDocument/2006/relationships/slideLayout" Target="../slideLayouts/slideLayout7.xml"/><Relationship Id="rId4" Type="http://schemas.openxmlformats.org/officeDocument/2006/relationships/image" Target="../media/image186.png"/></Relationships>
</file>

<file path=ppt/slides/_rels/slide213.xml.rels><?xml version="1.0" encoding="UTF-8" standalone="yes"?>
<Relationships xmlns="http://schemas.openxmlformats.org/package/2006/relationships"><Relationship Id="rId2" Type="http://schemas.openxmlformats.org/officeDocument/2006/relationships/image" Target="../media/image196.emf"/><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56.xml"/><Relationship Id="rId1" Type="http://schemas.openxmlformats.org/officeDocument/2006/relationships/slideLayout" Target="../slideLayouts/slideLayout7.xml"/><Relationship Id="rId5" Type="http://schemas.openxmlformats.org/officeDocument/2006/relationships/image" Target="../media/image186.png"/><Relationship Id="rId4" Type="http://schemas.openxmlformats.org/officeDocument/2006/relationships/image" Target="../media/image192.png"/></Relationships>
</file>

<file path=ppt/slides/_rels/slide21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97.pn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hyperlink" Target="https://www.statista.com/statistics/238421/top-us-gold-mines/" TargetMode="Externa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97.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hyperlink" Target="https://westernmininghistory.com/articles/201/page1/" TargetMode="Externa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hyperlink" Target="https://uspa.org/Find/FAQs/Safety" TargetMode="External"/><Relationship Id="rId2" Type="http://schemas.openxmlformats.org/officeDocument/2006/relationships/hyperlink" Target="https://www.thoughtco.com/death-on-mount-everest-755907" TargetMode="External"/><Relationship Id="rId1" Type="http://schemas.openxmlformats.org/officeDocument/2006/relationships/slideLayout" Target="../slideLayouts/slideLayout7.xml"/><Relationship Id="rId5" Type="http://schemas.openxmlformats.org/officeDocument/2006/relationships/hyperlink" Target="https://en.wikipedia.org/wiki/Gun_violence_in_the_United_States" TargetMode="External"/><Relationship Id="rId4" Type="http://schemas.openxmlformats.org/officeDocument/2006/relationships/hyperlink" Target="https://www.theguardian.com/us-news/2018/dec/13/us-gun-deaths-levels-cdc-2017" TargetMode="External"/></Relationships>
</file>

<file path=ppt/slides/_rels/slide220.xml.rels><?xml version="1.0" encoding="UTF-8" standalone="yes"?>
<Relationships xmlns="http://schemas.openxmlformats.org/package/2006/relationships"><Relationship Id="rId2" Type="http://schemas.openxmlformats.org/officeDocument/2006/relationships/hyperlink" Target="https://www.kqed.org/news/11659630/theres-still-gold-in-these-california-hills-but-mining-it-again-isnt-simple" TargetMode="Externa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hyperlink" Target="https://www.blm.gov/programs/energy-and-minerals/mining-and-minerals/about/california" TargetMode="Externa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hyperlink" Target="http://www.mine-engineer.com/mining/camine.htm" TargetMode="Externa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83.png"/><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image" Target="../media/image199.png"/><Relationship Id="rId1" Type="http://schemas.openxmlformats.org/officeDocument/2006/relationships/slideLayout" Target="../slideLayouts/slideLayout7.xml"/><Relationship Id="rId4" Type="http://schemas.openxmlformats.org/officeDocument/2006/relationships/image" Target="../media/image201.jpeg"/></Relationships>
</file>

<file path=ppt/slides/_rels/slide225.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image" Target="../media/image200.jpeg"/><Relationship Id="rId1" Type="http://schemas.openxmlformats.org/officeDocument/2006/relationships/slideLayout" Target="../slideLayouts/slideLayout7.xml"/><Relationship Id="rId5" Type="http://schemas.openxmlformats.org/officeDocument/2006/relationships/image" Target="../media/image203.jpeg"/><Relationship Id="rId4" Type="http://schemas.openxmlformats.org/officeDocument/2006/relationships/image" Target="../media/image202.png"/></Relationships>
</file>

<file path=ppt/slides/_rels/slide22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hyperlink" Target="https://en.wikipedia.org/wiki/2011%E2%80%932017_California_drought" TargetMode="Externa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hyperlink" Target="https://www.latimes.com/projects/la-me-gold-fever/" TargetMode="Externa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3.jpeg"/><Relationship Id="rId1" Type="http://schemas.openxmlformats.org/officeDocument/2006/relationships/slideLayout" Target="../slideLayouts/slideLayout7.xml"/><Relationship Id="rId5" Type="http://schemas.openxmlformats.org/officeDocument/2006/relationships/image" Target="../media/image206.png"/><Relationship Id="rId4" Type="http://schemas.openxmlformats.org/officeDocument/2006/relationships/image" Target="../media/image105.png"/></Relationships>
</file>

<file path=ppt/slides/_rels/slide229.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57.xml"/><Relationship Id="rId1" Type="http://schemas.openxmlformats.org/officeDocument/2006/relationships/slideLayout" Target="../slideLayouts/slideLayout7.xml"/><Relationship Id="rId5" Type="http://schemas.openxmlformats.org/officeDocument/2006/relationships/image" Target="../media/image206.png"/><Relationship Id="rId4" Type="http://schemas.openxmlformats.org/officeDocument/2006/relationships/image" Target="../media/image105.png"/></Relationships>
</file>

<file path=ppt/slides/_rels/slide23.xml.rels><?xml version="1.0" encoding="UTF-8" standalone="yes"?>
<Relationships xmlns="http://schemas.openxmlformats.org/package/2006/relationships"><Relationship Id="rId3" Type="http://schemas.openxmlformats.org/officeDocument/2006/relationships/hyperlink" Target="https://www.washingtonpost.com/news/wonk/wp/2015/08/12/forget-bears-heres-what-really-kills-people-at-national-parks/?utm_term=.36aa42c4398e" TargetMode="External"/><Relationship Id="rId2" Type="http://schemas.openxmlformats.org/officeDocument/2006/relationships/hyperlink" Target="https://www.citizen-times.com/story/sports/outdoors/2015/03/24/hiking-deaths-rare-heavily-traveled-appalachian-trail/70394614/" TargetMode="Externa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207.png"/><Relationship Id="rId4" Type="http://schemas.openxmlformats.org/officeDocument/2006/relationships/image" Target="../media/image105.png"/></Relationships>
</file>

<file path=ppt/slides/_rels/slide231.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29.png"/><Relationship Id="rId4" Type="http://schemas.openxmlformats.org/officeDocument/2006/relationships/image" Target="../media/image206.png"/></Relationships>
</file>

<file path=ppt/slides/_rels/slide2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206.png"/></Relationships>
</file>

<file path=ppt/slides/_rels/slide23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208.png"/><Relationship Id="rId4" Type="http://schemas.openxmlformats.org/officeDocument/2006/relationships/image" Target="../media/image206.png"/></Relationships>
</file>

<file path=ppt/slides/_rels/slide23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8.png"/><Relationship Id="rId1" Type="http://schemas.openxmlformats.org/officeDocument/2006/relationships/slideLayout" Target="../slideLayouts/slideLayout7.xml"/><Relationship Id="rId4" Type="http://schemas.openxmlformats.org/officeDocument/2006/relationships/image" Target="../media/image181.png"/></Relationships>
</file>

<file path=ppt/slides/_rels/slide23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181.pn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8" Type="http://schemas.openxmlformats.org/officeDocument/2006/relationships/image" Target="../media/image211.jpeg"/><Relationship Id="rId3" Type="http://schemas.openxmlformats.org/officeDocument/2006/relationships/notesSlide" Target="../notesSlides/notesSlide62.xml"/><Relationship Id="rId7" Type="http://schemas.openxmlformats.org/officeDocument/2006/relationships/image" Target="../media/image210.png"/><Relationship Id="rId2" Type="http://schemas.openxmlformats.org/officeDocument/2006/relationships/slideLayout" Target="../slideLayouts/slideLayout7.xml"/><Relationship Id="rId1" Type="http://schemas.openxmlformats.org/officeDocument/2006/relationships/audio" Target="file:///E:\America_The_Beautiful_-_Annie_Karto.wav" TargetMode="External"/><Relationship Id="rId6" Type="http://schemas.openxmlformats.org/officeDocument/2006/relationships/hyperlink" Target="mailto:vbgrandma@gmail.com" TargetMode="External"/><Relationship Id="rId5" Type="http://schemas.openxmlformats.org/officeDocument/2006/relationships/hyperlink" Target="mailto:loren.pospisil@nebraska.gov" TargetMode="External"/><Relationship Id="rId10" Type="http://schemas.openxmlformats.org/officeDocument/2006/relationships/image" Target="../media/image209.png"/><Relationship Id="rId4" Type="http://schemas.openxmlformats.org/officeDocument/2006/relationships/hyperlink" Target="mailto:j4martin@blm.gov" TargetMode="External"/><Relationship Id="rId9" Type="http://schemas.openxmlformats.org/officeDocument/2006/relationships/image" Target="../media/image212.png"/></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tetongravity.com/story/news/your-chances-of-dying-ranked-by-sport-and-activity" TargetMode="Externa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1.png"/><Relationship Id="rId7" Type="http://schemas.openxmlformats.org/officeDocument/2006/relationships/image" Target="../media/image22.png"/><Relationship Id="rId2" Type="http://schemas.openxmlformats.org/officeDocument/2006/relationships/image" Target="../media/image10.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hyperlink" Target="http://www.washingtonhistory.org/files/library/01-1_Schlicke.pdf" TargetMode="External"/><Relationship Id="rId2" Type="http://schemas.openxmlformats.org/officeDocument/2006/relationships/hyperlink" Target="https://www.legendsofamerica.com/indians-emigrants/" TargetMode="Externa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hyperlink" Target="https://www.independent.co.uk/voices/book-review-life-on-the-oregon-trail-go-to-it-snooks-the-plains-across-john-d-unruh-pimlico-pounds-9-1536634.html" TargetMode="Externa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audio" Target="file:///E:\04%20Oh!%20Susanna.mp3" TargetMode="External"/><Relationship Id="rId5" Type="http://schemas.openxmlformats.org/officeDocument/2006/relationships/image" Target="../media/image2.png"/><Relationship Id="rId4" Type="http://schemas.openxmlformats.org/officeDocument/2006/relationships/image" Target="../media/image1.gif"/></Relationships>
</file>

<file path=ppt/slides/_rels/slide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9.png"/></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chart" Target="../charts/chart1.xml"/><Relationship Id="rId4" Type="http://schemas.openxmlformats.org/officeDocument/2006/relationships/image" Target="../media/image9.png"/></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6.xml.rels><?xml version="1.0" encoding="UTF-8" standalone="yes"?>
<Relationships xmlns="http://schemas.openxmlformats.org/package/2006/relationships"><Relationship Id="rId3" Type="http://schemas.openxmlformats.org/officeDocument/2006/relationships/hyperlink" Target="https://en.wikipedia.org/wiki/File:Wpdms_nasa_topo_oregon_trail.jpg" TargetMode="External"/><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30.jpeg"/></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2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hyperlink" Target="http://www.womenhistoryblog.com/2012/08/narcissa-whitman.html" TargetMode="External"/><Relationship Id="rId2" Type="http://schemas.openxmlformats.org/officeDocument/2006/relationships/hyperlink" Target="https://en.wikipedia.org/wiki/Narcissa_Whitman" TargetMode="Externa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hyperlink" Target="https://www.nps.gov/nepe/learn/historyculture/the-spaldings-mission.htm" TargetMode="External"/><Relationship Id="rId2" Type="http://schemas.openxmlformats.org/officeDocument/2006/relationships/hyperlink" Target="https://en.wikipedia.org/wiki/Henry_H._Spalding" TargetMode="External"/><Relationship Id="rId1" Type="http://schemas.openxmlformats.org/officeDocument/2006/relationships/slideLayout" Target="../slideLayouts/slideLayout7.xml"/><Relationship Id="rId4" Type="http://schemas.openxmlformats.org/officeDocument/2006/relationships/hyperlink" Target="https://womeninidahohistory.wordpress.com/2011/05/02/eliza-hart-spalding/"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33.png"/></Relationships>
</file>

<file path=ppt/slides/_rels/slide4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hyperlink" Target="https://en.wikipedia.org/wiki/Native_American_peoples_of_Oregon" TargetMode="Externa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hyperlink" Target="https://en.wikipedia.org/wiki/Cayuse_War" TargetMode="Externa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hyperlink" Target="https://en.wikipedia.org/wiki/Rogue_River_Wars" TargetMode="Externa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hyperlink" Target="https://ndnhistoryresearch.com/2018/01/04/anson-dart-and-the-willamette-treaty-commission/" TargetMode="Externa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gif"/><Relationship Id="rId1" Type="http://schemas.openxmlformats.org/officeDocument/2006/relationships/slideLayout" Target="../slideLayouts/slideLayout7.xml"/><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hyperlink" Target="https://warmsprings-nsn.gov/history/" TargetMode="Externa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hyperlink" Target="https://ctuir.org/history-culture" TargetMode="Externa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hyperlink" Target="https://en.wikipedia.org/wiki/Siletz_Reservation" TargetMode="Externa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en.wikipedia.org/wiki/Yakama_Indian_Reservation" TargetMode="Externa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29.png"/></Relationships>
</file>

<file path=ppt/slides/_rels/slide56.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37.png"/><Relationship Id="rId4" Type="http://schemas.openxmlformats.org/officeDocument/2006/relationships/image" Target="../media/image29.png"/></Relationships>
</file>

<file path=ppt/slides/_rels/slide57.xml.rels><?xml version="1.0" encoding="UTF-8" standalone="yes"?>
<Relationships xmlns="http://schemas.openxmlformats.org/package/2006/relationships"><Relationship Id="rId3" Type="http://schemas.openxmlformats.org/officeDocument/2006/relationships/hyperlink" Target="https://en.wikipedia.org/wiki/Donation_Land_Claim_Act" TargetMode="External"/><Relationship Id="rId2" Type="http://schemas.openxmlformats.org/officeDocument/2006/relationships/hyperlink" Target="https://en.wikipedia.org/wiki/History_of_Oregon" TargetMode="Externa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hyperlink" Target="https://en.wikipedia.org/wiki/Ezra_Meeker" TargetMode="External"/><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5.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4.jpeg"/><Relationship Id="rId5" Type="http://schemas.openxmlformats.org/officeDocument/2006/relationships/image" Target="../media/image29.png"/><Relationship Id="rId4" Type="http://schemas.openxmlformats.org/officeDocument/2006/relationships/image" Target="../media/image36.png"/></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43.png"/></Relationships>
</file>

<file path=ppt/slides/_rels/slide6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3.png"/></Relationships>
</file>

<file path=ppt/slides/_rels/slide64.xml.rels><?xml version="1.0" encoding="UTF-8" standalone="yes"?>
<Relationships xmlns="http://schemas.openxmlformats.org/package/2006/relationships"><Relationship Id="rId2" Type="http://schemas.openxmlformats.org/officeDocument/2006/relationships/hyperlink" Target="http://www.washington.edu/uwired/outreach/cspn/Website/Classroom%20Materials/Curriculum%20Packets/Homesteading/II.html" TargetMode="Externa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hyperlink" Target="https://en.wikipedia.org/wiki/Homestead_Acts" TargetMode="Externa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hyperlink" Target="https://www.blm.gov/or/landsrealty/homestead150/files/HomesteadingFactSheet_2012.pdf" TargetMode="Externa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hyperlink" Target="https://en.wikipedia.org/wiki/Snake_War" TargetMode="Externa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hyperlink" Target="https://www.everyculture.com/multi/Le-Pa/Paiutes.html" TargetMode="Externa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hyperlink" Target="https://ndnhistoryresearch.com/2016/04/11/war-against-the-paiutes-eastern-oregon-1867-68/" TargetMode="Externa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jpeg"/></Relationships>
</file>

<file path=ppt/slides/_rels/slide70.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3.png"/><Relationship Id="rId4" Type="http://schemas.openxmlformats.org/officeDocument/2006/relationships/image" Target="../media/image29.png"/></Relationships>
</file>

<file path=ppt/slides/_rels/slide71.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1.pn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50.png"/><Relationship Id="rId4" Type="http://schemas.openxmlformats.org/officeDocument/2006/relationships/image" Target="../media/image29.png"/></Relationships>
</file>

<file path=ppt/slides/_rels/slide72.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50.png"/><Relationship Id="rId7"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29.png"/></Relationships>
</file>

<file path=ppt/slides/_rels/slide73.xml.rels><?xml version="1.0" encoding="UTF-8" standalone="yes"?>
<Relationships xmlns="http://schemas.openxmlformats.org/package/2006/relationships"><Relationship Id="rId3" Type="http://schemas.openxmlformats.org/officeDocument/2006/relationships/hyperlink" Target="https://en.wikipedia.org/wiki/Ezra_Meeker" TargetMode="External"/><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42.jpeg"/><Relationship Id="rId4" Type="http://schemas.openxmlformats.org/officeDocument/2006/relationships/image" Target="../media/image41.jpeg"/></Relationships>
</file>

<file path=ppt/slides/_rels/slide74.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2.jpeg"/><Relationship Id="rId11" Type="http://schemas.openxmlformats.org/officeDocument/2006/relationships/image" Target="../media/image58.png"/><Relationship Id="rId5" Type="http://schemas.openxmlformats.org/officeDocument/2006/relationships/image" Target="../media/image52.png"/><Relationship Id="rId10" Type="http://schemas.openxmlformats.org/officeDocument/2006/relationships/image" Target="../media/image57.png"/><Relationship Id="rId4" Type="http://schemas.openxmlformats.org/officeDocument/2006/relationships/image" Target="../media/image29.png"/><Relationship Id="rId9" Type="http://schemas.openxmlformats.org/officeDocument/2006/relationships/image" Target="../media/image56.jpeg"/></Relationships>
</file>

<file path=ppt/slides/_rels/slide75.xml.rels><?xml version="1.0" encoding="UTF-8" standalone="yes"?>
<Relationships xmlns="http://schemas.openxmlformats.org/package/2006/relationships"><Relationship Id="rId2" Type="http://schemas.openxmlformats.org/officeDocument/2006/relationships/hyperlink" Target="http://historylink.org/File/7746"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hyperlink" Target="http://www.historylink.org/File/7737" TargetMode="Externa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6.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29.png"/><Relationship Id="rId4" Type="http://schemas.openxmlformats.org/officeDocument/2006/relationships/image" Target="../media/image59.png"/></Relationships>
</file>

<file path=ppt/slides/_rels/slide78.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image" Target="../media/image59.png"/><Relationship Id="rId7"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61.png"/><Relationship Id="rId11" Type="http://schemas.openxmlformats.org/officeDocument/2006/relationships/image" Target="../media/image66.png"/><Relationship Id="rId5" Type="http://schemas.openxmlformats.org/officeDocument/2006/relationships/image" Target="../media/image60.png"/><Relationship Id="rId10" Type="http://schemas.openxmlformats.org/officeDocument/2006/relationships/image" Target="../media/image65.png"/><Relationship Id="rId4" Type="http://schemas.openxmlformats.org/officeDocument/2006/relationships/image" Target="../media/image56.jpeg"/><Relationship Id="rId9" Type="http://schemas.openxmlformats.org/officeDocument/2006/relationships/image" Target="../media/image64.jpeg"/></Relationships>
</file>

<file path=ppt/slides/_rels/slide79.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52.png"/><Relationship Id="rId7" Type="http://schemas.openxmlformats.org/officeDocument/2006/relationships/image" Target="../media/image66.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0.png"/><Relationship Id="rId4" Type="http://schemas.openxmlformats.org/officeDocument/2006/relationships/image" Target="../media/image59.png"/><Relationship Id="rId9" Type="http://schemas.openxmlformats.org/officeDocument/2006/relationships/image" Target="../media/image68.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8" Type="http://schemas.openxmlformats.org/officeDocument/2006/relationships/image" Target="../media/image72.jpeg"/><Relationship Id="rId3" Type="http://schemas.openxmlformats.org/officeDocument/2006/relationships/image" Target="../media/image59.png"/><Relationship Id="rId7" Type="http://schemas.openxmlformats.org/officeDocument/2006/relationships/image" Target="../media/image71.jpeg"/><Relationship Id="rId12"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70.gif"/><Relationship Id="rId11" Type="http://schemas.openxmlformats.org/officeDocument/2006/relationships/image" Target="../media/image75.png"/><Relationship Id="rId5" Type="http://schemas.openxmlformats.org/officeDocument/2006/relationships/image" Target="../media/image56.jpeg"/><Relationship Id="rId10" Type="http://schemas.openxmlformats.org/officeDocument/2006/relationships/image" Target="../media/image74.png"/><Relationship Id="rId4" Type="http://schemas.openxmlformats.org/officeDocument/2006/relationships/image" Target="../media/image69.png"/><Relationship Id="rId9" Type="http://schemas.openxmlformats.org/officeDocument/2006/relationships/image" Target="../media/image73.jpeg"/></Relationships>
</file>

<file path=ppt/slides/_rels/slide8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69.png"/><Relationship Id="rId7" Type="http://schemas.openxmlformats.org/officeDocument/2006/relationships/image" Target="../media/image78.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56.jpeg"/><Relationship Id="rId4" Type="http://schemas.openxmlformats.org/officeDocument/2006/relationships/image" Target="../media/image76.png"/></Relationships>
</file>

<file path=ppt/slides/_rels/slide82.xml.rels><?xml version="1.0" encoding="UTF-8" standalone="yes"?>
<Relationships xmlns="http://schemas.openxmlformats.org/package/2006/relationships"><Relationship Id="rId8" Type="http://schemas.openxmlformats.org/officeDocument/2006/relationships/image" Target="../media/image86.png"/><Relationship Id="rId13" Type="http://schemas.openxmlformats.org/officeDocument/2006/relationships/image" Target="../media/image89.jpeg"/><Relationship Id="rId3" Type="http://schemas.openxmlformats.org/officeDocument/2006/relationships/image" Target="../media/image81.png"/><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image" Target="../media/image80.png"/><Relationship Id="rId1" Type="http://schemas.openxmlformats.org/officeDocument/2006/relationships/slideLayout" Target="../slideLayouts/slideLayout7.xml"/><Relationship Id="rId6" Type="http://schemas.openxmlformats.org/officeDocument/2006/relationships/image" Target="../media/image84.png"/><Relationship Id="rId11" Type="http://schemas.openxmlformats.org/officeDocument/2006/relationships/image" Target="../media/image56.jpeg"/><Relationship Id="rId5" Type="http://schemas.openxmlformats.org/officeDocument/2006/relationships/image" Target="../media/image83.png"/><Relationship Id="rId10" Type="http://schemas.openxmlformats.org/officeDocument/2006/relationships/image" Target="../media/image76.png"/><Relationship Id="rId4" Type="http://schemas.openxmlformats.org/officeDocument/2006/relationships/image" Target="../media/image82.png"/><Relationship Id="rId9" Type="http://schemas.openxmlformats.org/officeDocument/2006/relationships/image" Target="../media/image87.png"/></Relationships>
</file>

<file path=ppt/slides/_rels/slide8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0.png"/><Relationship Id="rId4" Type="http://schemas.openxmlformats.org/officeDocument/2006/relationships/image" Target="../media/image29.png"/></Relationships>
</file>

<file path=ppt/slides/_rels/slide8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76.png"/><Relationship Id="rId1" Type="http://schemas.openxmlformats.org/officeDocument/2006/relationships/slideLayout" Target="../slideLayouts/slideLayout7.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90.jpeg"/></Relationships>
</file>

<file path=ppt/slides/_rels/slide85.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26.png"/><Relationship Id="rId7" Type="http://schemas.openxmlformats.org/officeDocument/2006/relationships/image" Target="../media/image93.jpeg"/><Relationship Id="rId2" Type="http://schemas.openxmlformats.org/officeDocument/2006/relationships/image" Target="../media/image25.png"/><Relationship Id="rId1" Type="http://schemas.openxmlformats.org/officeDocument/2006/relationships/slideLayout" Target="../slideLayouts/slideLayout7.xml"/><Relationship Id="rId6" Type="http://schemas.openxmlformats.org/officeDocument/2006/relationships/image" Target="../media/image92.jpeg"/><Relationship Id="rId11" Type="http://schemas.openxmlformats.org/officeDocument/2006/relationships/image" Target="../media/image97.png"/><Relationship Id="rId5" Type="http://schemas.openxmlformats.org/officeDocument/2006/relationships/image" Target="../media/image56.jpeg"/><Relationship Id="rId10" Type="http://schemas.openxmlformats.org/officeDocument/2006/relationships/image" Target="../media/image96.png"/><Relationship Id="rId4" Type="http://schemas.openxmlformats.org/officeDocument/2006/relationships/image" Target="../media/image76.png"/><Relationship Id="rId9" Type="http://schemas.openxmlformats.org/officeDocument/2006/relationships/image" Target="../media/image95.jpeg"/></Relationships>
</file>

<file path=ppt/slides/_rels/slide8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8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99.png"/></Relationships>
</file>

<file path=ppt/slides/_rels/slide8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2" Type="http://schemas.openxmlformats.org/officeDocument/2006/relationships/hyperlink" Target="https://en.wikipedia.org/wiki/Oregon_Trail" TargetMode="Externa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image" Target="../media/image10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06.png"/><Relationship Id="rId4" Type="http://schemas.openxmlformats.org/officeDocument/2006/relationships/image" Target="../media/image105.png"/></Relationships>
</file>

<file path=ppt/slides/_rels/slide9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7.png"/></Relationships>
</file>

<file path=ppt/slides/_rels/slide9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8.png"/><Relationship Id="rId4" Type="http://schemas.openxmlformats.org/officeDocument/2006/relationships/image" Target="../media/image107.png"/></Relationships>
</file>

<file path=ppt/slides/_rels/slide93.xml.rels><?xml version="1.0" encoding="UTF-8" standalone="yes"?>
<Relationships xmlns="http://schemas.openxmlformats.org/package/2006/relationships"><Relationship Id="rId2" Type="http://schemas.openxmlformats.org/officeDocument/2006/relationships/hyperlink" Target="https://mormonmigration.lib.byu.edu/explore/" TargetMode="Externa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hyperlink" Target="https://www.uen.org/utah_history_encyclopedia/p/PAROWAN.shtml" TargetMode="External"/><Relationship Id="rId2" Type="http://schemas.openxmlformats.org/officeDocument/2006/relationships/hyperlink" Target="https://graftonheritage.org/history-settlement/" TargetMode="Externa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jpeg"/></Relationships>
</file>

<file path=ppt/slides/_rels/slide9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hyperlink" Target="https://utah.com/provo/history" TargetMode="Externa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3.jpeg"/><Relationship Id="rId5" Type="http://schemas.openxmlformats.org/officeDocument/2006/relationships/image" Target="../media/image112.png"/><Relationship Id="rId4" Type="http://schemas.openxmlformats.org/officeDocument/2006/relationships/image" Target="../media/image109.jpeg"/></Relationships>
</file>

<file path=ppt/slides/_rels/slide9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hyperlink" Target="http://www.onlinenevada.org/articles/mormons-and-genoa" TargetMode="Externa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4" Type="http://schemas.openxmlformats.org/officeDocument/2006/relationships/image" Target="../media/image109.jpeg"/></Relationships>
</file>

<file path=ppt/slides/slide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26684228"/>
          </a:xfrm>
          <a:prstGeom prst="rect">
            <a:avLst/>
          </a:prstGeom>
        </p:spPr>
        <p:txBody>
          <a:bodyPr wrap="square" rtlCol="0">
            <a:spAutoFit/>
          </a:bodyPr>
          <a:lstStyle/>
          <a:p>
            <a:pPr algn="ctr"/>
            <a:r>
              <a:rPr lang="en-US" b="1" dirty="0" smtClean="0"/>
              <a:t>SAYINGS FOR MUSIC INTRO</a:t>
            </a:r>
          </a:p>
          <a:p>
            <a:endParaRPr lang="en-US" dirty="0" smtClean="0"/>
          </a:p>
          <a:p>
            <a:r>
              <a:rPr lang="en-US" dirty="0" smtClean="0">
                <a:latin typeface="+mj-lt"/>
              </a:rPr>
              <a:t>“The Difficulties and Dangers to be encountered, the perilous adventures, and hair-breath escapes  of which we have read and heard,  have thrown over that whole land, a fearful kind of romance.”   - Eulogy for </a:t>
            </a:r>
            <a:r>
              <a:rPr lang="en-US" dirty="0" err="1" smtClean="0">
                <a:latin typeface="+mj-lt"/>
              </a:rPr>
              <a:t>Jedediah</a:t>
            </a:r>
            <a:r>
              <a:rPr lang="en-US" dirty="0" smtClean="0">
                <a:latin typeface="+mj-lt"/>
              </a:rPr>
              <a:t> Strong Smith    </a:t>
            </a:r>
          </a:p>
          <a:p>
            <a:endParaRPr lang="en-US" dirty="0" smtClean="0">
              <a:latin typeface="+mj-lt"/>
            </a:endParaRPr>
          </a:p>
          <a:p>
            <a:r>
              <a:rPr lang="en-US" dirty="0" smtClean="0"/>
              <a:t>“Nearly all the explorers of North America would have found their work nearly impossible had it not been for the advice and assistance of countless Indians.”  - </a:t>
            </a:r>
            <a:r>
              <a:rPr lang="en-US" dirty="0" err="1" smtClean="0"/>
              <a:t>Jedediah</a:t>
            </a:r>
            <a:r>
              <a:rPr lang="en-US" dirty="0" smtClean="0"/>
              <a:t> Smith, No Ordinary Mountain Man</a:t>
            </a:r>
            <a:endParaRPr lang="en-US" dirty="0" smtClean="0">
              <a:latin typeface="+mj-lt"/>
            </a:endParaRPr>
          </a:p>
          <a:p>
            <a:endParaRPr lang="en-US" u="sng" dirty="0" smtClean="0"/>
          </a:p>
          <a:p>
            <a:pPr algn="ctr"/>
            <a:r>
              <a:rPr lang="en-US" u="sng" dirty="0" smtClean="0"/>
              <a:t>Blazing a Wagon Trail to Oregon </a:t>
            </a:r>
            <a:r>
              <a:rPr lang="en-US" dirty="0" smtClean="0"/>
              <a:t>(Kindle)</a:t>
            </a:r>
          </a:p>
          <a:p>
            <a:endParaRPr lang="en-US" dirty="0" smtClean="0"/>
          </a:p>
          <a:p>
            <a:r>
              <a:rPr lang="en-US" dirty="0" smtClean="0"/>
              <a:t>Emigrant comments 1843</a:t>
            </a:r>
          </a:p>
          <a:p>
            <a:r>
              <a:rPr lang="en-US" dirty="0" smtClean="0"/>
              <a:t>“ (Platte River) is a mile wide and a foot deep; it appears too thick to drink and too thin to plow”</a:t>
            </a:r>
          </a:p>
          <a:p>
            <a:r>
              <a:rPr lang="en-US" dirty="0" smtClean="0"/>
              <a:t>Loc 821</a:t>
            </a:r>
          </a:p>
          <a:p>
            <a:r>
              <a:rPr lang="en-US" dirty="0" smtClean="0"/>
              <a:t>Lloyd Coffman</a:t>
            </a:r>
          </a:p>
          <a:p>
            <a:r>
              <a:rPr lang="en-US" dirty="0" smtClean="0"/>
              <a:t>“according to myth, a sign consisting of two arrows stood at the pint where the trail to California split off. One arrow pointed due west with the words ‘to Oregon’ painted on it and the other pointed south-west with a drawing of a pile of quartz…the reckless chased the gold while those who could read went to Oregon.  The point of the story is that the conservative went to Oregon.” Loc 979</a:t>
            </a:r>
          </a:p>
          <a:p>
            <a:r>
              <a:rPr lang="en-US" dirty="0" err="1" smtClean="0"/>
              <a:t>Narcissa</a:t>
            </a:r>
            <a:r>
              <a:rPr lang="en-US" dirty="0" smtClean="0"/>
              <a:t> Whitman 1836</a:t>
            </a:r>
          </a:p>
          <a:p>
            <a:r>
              <a:rPr lang="en-US" dirty="0" smtClean="0"/>
              <a:t>Seeing Fort Laramie…”anything that looks like a house makes us glad.” Loc 1176</a:t>
            </a:r>
          </a:p>
          <a:p>
            <a:pPr algn="ctr"/>
            <a:endParaRPr lang="en-US" u="sng" dirty="0" smtClean="0"/>
          </a:p>
          <a:p>
            <a:pPr algn="ctr"/>
            <a:endParaRPr lang="en-US" u="sng" dirty="0" smtClean="0"/>
          </a:p>
          <a:p>
            <a:pPr algn="ctr"/>
            <a:r>
              <a:rPr lang="en-US" u="sng" dirty="0" smtClean="0"/>
              <a:t>Covered Wagon Women </a:t>
            </a:r>
            <a:r>
              <a:rPr lang="en-US" dirty="0" smtClean="0"/>
              <a:t>(Kindle)</a:t>
            </a:r>
          </a:p>
          <a:p>
            <a:r>
              <a:rPr lang="en-US" dirty="0" err="1" smtClean="0"/>
              <a:t>Keturah</a:t>
            </a:r>
            <a:r>
              <a:rPr lang="en-US" dirty="0" smtClean="0"/>
              <a:t> Belknap 1848</a:t>
            </a:r>
          </a:p>
          <a:p>
            <a:r>
              <a:rPr lang="en-US" dirty="0" smtClean="0"/>
              <a:t>-the men are busy making ox yokes and bows for the wagon covers and trading for oxen…. Loc 384</a:t>
            </a:r>
          </a:p>
          <a:p>
            <a:pPr>
              <a:buFontTx/>
              <a:buChar char="-"/>
            </a:pPr>
            <a:r>
              <a:rPr lang="en-US" dirty="0" smtClean="0"/>
              <a:t>I will make a muslin cover so we can keep warm and dry: put the muslin on </a:t>
            </a:r>
            <a:r>
              <a:rPr lang="en-US" dirty="0" err="1" smtClean="0"/>
              <a:t>furst</a:t>
            </a:r>
            <a:r>
              <a:rPr lang="en-US" dirty="0" smtClean="0"/>
              <a:t> and then the heavy linen one for strength.  They both have to be sewed real good and strong and I have to spin the threads and sew all these long seams with my fingers, then I have to make new feather ticks for my bed… Loc 388</a:t>
            </a:r>
          </a:p>
          <a:p>
            <a:pPr>
              <a:buFontTx/>
              <a:buChar char="-"/>
            </a:pPr>
            <a:r>
              <a:rPr lang="en-US" dirty="0" smtClean="0"/>
              <a:t>(I) wash and begin to pack and start with some old clothes on and when we can’t wear them any longer, will leave them on the road…. Loc 397</a:t>
            </a:r>
          </a:p>
          <a:p>
            <a:pPr>
              <a:buFontTx/>
              <a:buChar char="-"/>
            </a:pPr>
            <a:endParaRPr lang="en-US" dirty="0" smtClean="0"/>
          </a:p>
          <a:p>
            <a:r>
              <a:rPr lang="en-US" dirty="0" smtClean="0"/>
              <a:t>Margaret </a:t>
            </a:r>
            <a:r>
              <a:rPr lang="en-US" dirty="0" err="1" smtClean="0"/>
              <a:t>Frink</a:t>
            </a:r>
            <a:r>
              <a:rPr lang="en-US" dirty="0" smtClean="0"/>
              <a:t> 1850</a:t>
            </a:r>
          </a:p>
          <a:p>
            <a:r>
              <a:rPr lang="en-US" dirty="0" smtClean="0"/>
              <a:t>-Exciting news coming back from California of the delightful climate and abundance of gold, cause us to resolve that we would commence preparing to cross the plains in the spring of 1850…</a:t>
            </a:r>
          </a:p>
          <a:p>
            <a:r>
              <a:rPr lang="en-US" dirty="0" smtClean="0"/>
              <a:t>- We knew nothing of frontier life, nor how to prepare for it. And we were met with all the discouragements and obstructions that our neighbors…could invent or imagine, to induce us not to attempt such a perilous journey.</a:t>
            </a:r>
          </a:p>
          <a:p>
            <a:pPr>
              <a:buFontTx/>
              <a:buChar char="-"/>
            </a:pPr>
            <a:r>
              <a:rPr lang="en-US" dirty="0" smtClean="0"/>
              <a:t> We came to the junction of the emigrant road from St Joseph with our road (from ??) about 25 miles below Fort Kearney…Here both roads met. Both roads were thickly crowded with emigrants. It was a grand spectacle when we came for the first time, in view of the vast emigration, slowly winding its way westward….We could see the long trains of white-topped wagons for many miles.  It seemed to me that I had never seen so many human beings in all my life before.</a:t>
            </a:r>
          </a:p>
          <a:p>
            <a:pPr>
              <a:buFontTx/>
              <a:buChar char="-"/>
            </a:pPr>
            <a:r>
              <a:rPr lang="en-US" dirty="0" smtClean="0"/>
              <a:t> There were all conceivable kinds of conveyances…. a cart drawn by two cows, a cart drawn by on ox, and a man on horseback drove along an ox packed with his provisions and blankets.  A man with a hand cart, another with a wheelbarrow loaded with supplies. And we were not yet two hundred miles from the Missouri River.</a:t>
            </a:r>
          </a:p>
          <a:p>
            <a:pPr>
              <a:buFontTx/>
              <a:buChar char="-"/>
            </a:pPr>
            <a:r>
              <a:rPr lang="en-US" dirty="0" smtClean="0"/>
              <a:t> The Stream (South Platte River) we had now reached was fearful to look at – rushing and boiling and yellow with mud, a mile wide and in many places of unknown depth. The bed was of quicksand – this was the worst difficulty. But there was no way to do but to ford it. So we started down the bank and into the raging water.</a:t>
            </a:r>
          </a:p>
          <a:p>
            <a:pPr>
              <a:buFontTx/>
              <a:buChar char="-"/>
            </a:pPr>
            <a:r>
              <a:rPr lang="en-US" dirty="0" smtClean="0"/>
              <a:t>- We traveled up a long, gradual slope, or plain, free of rocks, trees, or gullies, and came …to the summit of the South Pass of the Rocky Mountains.  We could hardly realize that we were crossing the great backbone of the North American Continent.  The ascent was so smooth and gentle, and the level ground at the summit so much like a prairie region, that it was not easy to tell when we had reached the exact line of the divide. But it was here that after every shower to rivulets separate, some to flow into the Atlantic, the others into the Pacific.”</a:t>
            </a:r>
          </a:p>
          <a:p>
            <a:r>
              <a:rPr lang="en-US" dirty="0" smtClean="0"/>
              <a:t>“the horses, cattle and mules are getting gaunt, then and weak, almost ready to drop in their tracks, as hundreds of them have already done.  The hoofs of many cattle wear out so they can no longer travel, and are left to starve.  The once clean, white wagon tops are soiled and tattered, and grimy with two thousand miles of gray dust….the </a:t>
            </a:r>
            <a:r>
              <a:rPr lang="en-US" dirty="0" err="1" smtClean="0"/>
              <a:t>werickety</a:t>
            </a:r>
            <a:r>
              <a:rPr lang="en-US" dirty="0" smtClean="0"/>
              <a:t> wheels are often braced up with sticks, the hubs wound with wet rats to keep the spokes in, the tires bound with wire, or wedged with chips of wood to hold them from dropping off.  They go creaking along the dusty roads, seeming ready to fall to pieces, drawn by weary beasts hardly able to travel.”</a:t>
            </a:r>
          </a:p>
          <a:p>
            <a:r>
              <a:rPr lang="en-US" dirty="0" smtClean="0"/>
              <a:t>“It is now five months this morning since we left home.  We are now about to climb the main ridge of the snowy mountains called the Sierra Nevada…the snow is from ten to fifteen feet deep”</a:t>
            </a:r>
          </a:p>
          <a:p>
            <a:r>
              <a:rPr lang="en-US" dirty="0" smtClean="0"/>
              <a:t>“how  short and fleeting life is, we cannot but reflect what frail creatures we are.  (But) we will muse no longer on the past but call our thoughts to the present”</a:t>
            </a:r>
          </a:p>
          <a:p>
            <a:endParaRPr lang="en-US" dirty="0" smtClean="0"/>
          </a:p>
          <a:p>
            <a:r>
              <a:rPr lang="en-US" dirty="0" smtClean="0"/>
              <a:t>Amelia Knight 1852</a:t>
            </a:r>
          </a:p>
          <a:p>
            <a:r>
              <a:rPr lang="en-US" dirty="0" smtClean="0"/>
              <a:t>“we had a dreadful storm of rain and hail last night, and sharp lightning, it killed 2 oxen of one man, we had just </a:t>
            </a:r>
            <a:r>
              <a:rPr lang="en-US" dirty="0" err="1" smtClean="0"/>
              <a:t>encampt</a:t>
            </a:r>
            <a:r>
              <a:rPr lang="en-US" dirty="0" smtClean="0"/>
              <a:t> on a large flat prairie when the storm commenced in all its fury, and in two minutes after the cattle were taken from the wagons every brute was gone out of sight – cows, calves, horses all gone before the </a:t>
            </a:r>
            <a:r>
              <a:rPr lang="en-US" dirty="0" err="1" smtClean="0"/>
              <a:t>storrm</a:t>
            </a:r>
            <a:r>
              <a:rPr lang="en-US" dirty="0" smtClean="0"/>
              <a:t>”</a:t>
            </a:r>
          </a:p>
          <a:p>
            <a:r>
              <a:rPr lang="en-US" dirty="0" smtClean="0"/>
              <a:t>“And now Oh God comes the saddest record of my life for this day my husband accidently shot himself and was buried by the wayside and oh, my heart is breaking, if I had no children</a:t>
            </a:r>
          </a:p>
          <a:p>
            <a:r>
              <a:rPr lang="en-US" dirty="0" smtClean="0"/>
              <a:t>How gladly would I lay me down with my dead – but now Oh God I pray for strength to raise our precious children and oh – may no one ever suffer the anguish that is breaking my heart”</a:t>
            </a:r>
          </a:p>
          <a:p>
            <a:endParaRPr lang="en-US" dirty="0" smtClean="0"/>
          </a:p>
          <a:p>
            <a:r>
              <a:rPr lang="en-US" dirty="0" err="1" smtClean="0"/>
              <a:t>Parthenia</a:t>
            </a:r>
            <a:r>
              <a:rPr lang="en-US" dirty="0" smtClean="0"/>
              <a:t> Blank 1852</a:t>
            </a:r>
          </a:p>
          <a:p>
            <a:r>
              <a:rPr lang="en-US" dirty="0" smtClean="0"/>
              <a:t>“we lost of Guide Book on Saturday which caused us to go much farther to day than we expected We find a great many sink holes they are round hollow places in the ground filled with </a:t>
            </a:r>
            <a:r>
              <a:rPr lang="en-US" dirty="0" err="1" smtClean="0"/>
              <a:t>Alkaly</a:t>
            </a:r>
            <a:r>
              <a:rPr lang="en-US" dirty="0" smtClean="0"/>
              <a:t> water if they dry up it leaves the earth covered with </a:t>
            </a:r>
            <a:r>
              <a:rPr lang="en-US" dirty="0" err="1" smtClean="0"/>
              <a:t>Saleratus</a:t>
            </a:r>
            <a:r>
              <a:rPr lang="en-US" dirty="0" smtClean="0"/>
              <a:t>  We have to guard our cattle from them all the time”</a:t>
            </a:r>
          </a:p>
          <a:p>
            <a:r>
              <a:rPr lang="en-US" dirty="0" smtClean="0"/>
              <a:t>“We find some Indians with some very nice salmon for sale and we all got a good supply – they will trade them for powder, lead and caps, bread, beads, brass nails, old shirts, or almost anything you have”</a:t>
            </a:r>
          </a:p>
          <a:p>
            <a:endParaRPr lang="en-US" dirty="0"/>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0" y="0"/>
            <a:ext cx="9144000" cy="3170099"/>
          </a:xfrm>
          <a:prstGeom prst="rect">
            <a:avLst/>
          </a:prstGeom>
          <a:noFill/>
        </p:spPr>
        <p:txBody>
          <a:bodyPr wrap="square" rtlCol="0">
            <a:spAutoFit/>
          </a:bodyPr>
          <a:lstStyle/>
          <a:p>
            <a:r>
              <a:rPr lang="en-US" sz="2000" i="1" dirty="0" smtClean="0"/>
              <a:t>Best of Covered Wagon Women</a:t>
            </a:r>
            <a:r>
              <a:rPr lang="en-US" sz="2000" dirty="0" smtClean="0"/>
              <a:t>, edited by Kenneth Holmes </a:t>
            </a:r>
            <a:r>
              <a:rPr lang="en-US" sz="2000" dirty="0" err="1" smtClean="0"/>
              <a:t>Okla</a:t>
            </a:r>
            <a:r>
              <a:rPr lang="en-US" sz="2000" dirty="0" smtClean="0"/>
              <a:t> Press, 2008</a:t>
            </a:r>
          </a:p>
          <a:p>
            <a:r>
              <a:rPr lang="en-US" sz="2000" dirty="0" smtClean="0"/>
              <a:t>	Amid all the eyewitness accounts, partial calculations, and later attempts to study the demographics of trail life, one set of estimates remains widely accepted by today’s scholars.  Merrill J. Mattes, dean of the trail historians, surveyed annual migration patterns in his classic bibliography, Platte River Road Narrative, published in 1988.  Mattes concluded that between 1841-1466 approximately 500,000 people negotiated the Platte River road to Oregon, California, Salt Lake City, and the newly settled Denver area.</a:t>
            </a:r>
          </a:p>
          <a:p>
            <a:endParaRPr lang="en-US" sz="2000" dirty="0" smtClean="0"/>
          </a:p>
          <a:p>
            <a:endParaRPr lang="en-US" sz="2000" dirty="0"/>
          </a:p>
        </p:txBody>
      </p:sp>
    </p:spTree>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2596277"/>
            <a:ext cx="9144000" cy="2308324"/>
          </a:xfrm>
          <a:prstGeom prst="rect">
            <a:avLst/>
          </a:prstGeom>
        </p:spPr>
        <p:txBody>
          <a:bodyPr wrap="square">
            <a:spAutoFit/>
          </a:bodyPr>
          <a:lstStyle/>
          <a:p>
            <a:r>
              <a:rPr lang="en-US" dirty="0" smtClean="0">
                <a:hlinkClick r:id="rId2"/>
              </a:rPr>
              <a:t>https://www.visitcedarcity.com/mormon-heritage-sites/</a:t>
            </a:r>
            <a:endParaRPr lang="en-US" dirty="0" smtClean="0"/>
          </a:p>
          <a:p>
            <a:r>
              <a:rPr lang="en-US" dirty="0" smtClean="0"/>
              <a:t>	 Iron ore having been discovered at Iron Springs, Brigham Young called missionaries to Iron County to make Iron. A militia of 35 men was organized in PAROWAN, Nov. 5, 1851, under Captain Henry Lunt. Part of the company left Nov. 10th in 11 wagons and camped overnight in Summit Creek. Late in the afternoon of Nov. 11th, after driving in a snowstorm, they took refuge in the cove of this knoll. They set their wagon boxes on the ground in a line, protected them with brush enclosures, and began building a stockade. Within two weeks, the remainder of the company arrived.</a:t>
            </a:r>
            <a:endParaRPr lang="en-US" dirty="0"/>
          </a:p>
        </p:txBody>
      </p:sp>
      <p:sp useBgFill="1">
        <p:nvSpPr>
          <p:cNvPr id="3" name="Rectangle 2"/>
          <p:cNvSpPr/>
          <p:nvPr/>
        </p:nvSpPr>
        <p:spPr>
          <a:xfrm>
            <a:off x="0" y="5149840"/>
            <a:ext cx="9144000" cy="3693319"/>
          </a:xfrm>
          <a:prstGeom prst="rect">
            <a:avLst/>
          </a:prstGeom>
        </p:spPr>
        <p:txBody>
          <a:bodyPr wrap="square">
            <a:spAutoFit/>
          </a:bodyPr>
          <a:lstStyle/>
          <a:p>
            <a:r>
              <a:rPr lang="en-US" dirty="0" smtClean="0">
                <a:hlinkClick r:id="rId3"/>
              </a:rPr>
              <a:t>http://parowan.org/history/</a:t>
            </a:r>
            <a:endParaRPr lang="en-US" dirty="0" smtClean="0"/>
          </a:p>
          <a:p>
            <a:r>
              <a:rPr lang="en-US" dirty="0" smtClean="0"/>
              <a:t>	 In 1849 Parley P. Pratt, a Mormon Apostle, was sent to the south. He camped at Parowan and erected a flag pole which still stands today. He found water, game, and plenty of room to grow the crops necessary to sustain a settlement.</a:t>
            </a:r>
          </a:p>
          <a:p>
            <a:r>
              <a:rPr lang="en-US" dirty="0" smtClean="0"/>
              <a:t>	 On January 13, 1851 a settlement party led by Apostle George A. Smith settled </a:t>
            </a:r>
            <a:r>
              <a:rPr lang="en-US" b="1" dirty="0" smtClean="0"/>
              <a:t>PAROWAN</a:t>
            </a:r>
            <a:r>
              <a:rPr lang="en-US" dirty="0" smtClean="0"/>
              <a:t>. Within one week the necessary governmental officers were elected in what was now United. The area was rich with resources: water, timber and Iron. What was first called “The City of the Little Salt Lake” was renamed Parowan, a Native American name meaning “evil water”.</a:t>
            </a:r>
          </a:p>
          <a:p>
            <a:r>
              <a:rPr lang="en-US" dirty="0" smtClean="0"/>
              <a:t>	As southern Utah’s Mother Town, Parowan would become the seat of Iron County. Soon homes were begun and a church was started. The church still stands in the very center of the town square. Many of the era’s adobe structures are still in use.</a:t>
            </a:r>
          </a:p>
          <a:p>
            <a:r>
              <a:rPr lang="en-US" dirty="0" smtClean="0"/>
              <a:t>	</a:t>
            </a:r>
            <a:endParaRPr lang="en-US" dirty="0"/>
          </a:p>
        </p:txBody>
      </p:sp>
      <p:sp>
        <p:nvSpPr>
          <p:cNvPr id="4" name="Rectangle 3"/>
          <p:cNvSpPr/>
          <p:nvPr/>
        </p:nvSpPr>
        <p:spPr>
          <a:xfrm>
            <a:off x="0" y="0"/>
            <a:ext cx="9144000" cy="2585323"/>
          </a:xfrm>
          <a:prstGeom prst="rect">
            <a:avLst/>
          </a:prstGeom>
        </p:spPr>
        <p:txBody>
          <a:bodyPr wrap="square">
            <a:spAutoFit/>
          </a:bodyPr>
          <a:lstStyle/>
          <a:p>
            <a:r>
              <a:rPr lang="en-US" dirty="0" smtClean="0">
                <a:hlinkClick r:id="rId4"/>
              </a:rPr>
              <a:t>https://en.wikipedia.org/wiki/Frontier_Homestead_State_Park_Museum</a:t>
            </a:r>
            <a:endParaRPr lang="en-US" dirty="0" smtClean="0"/>
          </a:p>
          <a:p>
            <a:r>
              <a:rPr lang="en-US" dirty="0" smtClean="0"/>
              <a:t>	 Lack of iron was a major concern to pioneers who began settling in Utah in 1847. When iron deposits were discovered in southern Utah, Mormon leader Brigham Young called for volunteers to colonize the area. A site near Coal Creek, now</a:t>
            </a:r>
            <a:r>
              <a:rPr lang="en-US" b="1" dirty="0" smtClean="0"/>
              <a:t> CEDAR CITY</a:t>
            </a:r>
            <a:r>
              <a:rPr lang="en-US" dirty="0" smtClean="0"/>
              <a:t>, was selected in November 1851 for the iron works. Ten months later, the colony completed construction of a small blast furnace and began to operate the iron foundry. Despite its initial success, the 'Iron Mission' faced many difficulties. Financial troubles, floods, heavy freezes and furnace failure took their toll. In addition, a crop shortage threatened starvation. The people persevered in the face of these obstacles, but the foundry was eventually closed in 1858.</a:t>
            </a:r>
            <a:endParaRPr lang="en-US" dirty="0"/>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2806243"/>
          </a:xfrm>
          <a:prstGeom prst="rect">
            <a:avLst/>
          </a:prstGeom>
        </p:spPr>
        <p:txBody>
          <a:bodyPr wrap="square">
            <a:spAutoFit/>
          </a:bodyPr>
          <a:lstStyle/>
          <a:p>
            <a:r>
              <a:rPr lang="en-US" dirty="0" smtClean="0">
                <a:hlinkClick r:id="rId2"/>
              </a:rPr>
              <a:t>https://www.uen.org/utah_history_encyclopedia/i/IRON_MISSION.shtml</a:t>
            </a:r>
            <a:endParaRPr lang="en-US" dirty="0" smtClean="0"/>
          </a:p>
          <a:p>
            <a:r>
              <a:rPr lang="en-US" dirty="0" smtClean="0"/>
              <a:t>	 Confirming reports of the existence of extensive and easily worked iron ore deposits in the southern part of the Utah Territory, Brigham Young issued "Mission Calls" to a predetermined cadre of approximately 120 frontiersmen and iron manufacturing tradesman, mostly from the British Isles, to establish an iron manufacturing plant there. Although it was unapproved, several took wives and families along. Originally called the Iron County Mission, the name of the enterprise was shortened by common usage to the Iron Mission. This colony, under the direction of George A. Smith, departed Provo on 15 December 1850 and after a perilous winter journey arrived at the present site of Parowan, 250 miles distant, on 13 January 1851. Here they built a small fort and began farming operations needed to support themselves during the iron-manufacturing attempt.</a:t>
            </a:r>
          </a:p>
          <a:p>
            <a:r>
              <a:rPr lang="en-US" dirty="0" smtClean="0"/>
              <a:t>	Charcoal made from the extensive forests of cedar (</a:t>
            </a:r>
            <a:r>
              <a:rPr lang="en-US" i="1" dirty="0" err="1" smtClean="0"/>
              <a:t>Juniperus</a:t>
            </a:r>
            <a:r>
              <a:rPr lang="en-US" i="1" dirty="0" smtClean="0"/>
              <a:t> </a:t>
            </a:r>
            <a:r>
              <a:rPr lang="en-US" i="1" dirty="0" err="1" smtClean="0"/>
              <a:t>osteosperma</a:t>
            </a:r>
            <a:r>
              <a:rPr lang="en-US" dirty="0" smtClean="0"/>
              <a:t>) at the ore site at Iron Springs, twenty miles southwest of Parowan, was planned to fuel the blast furnace that was to be erected there. The work force was to commute from Parowan in organized shifts. Upon the discovery of coal in the Little Muddy Creek (now Coal Creek) nineteen miles south of Parowan, the blast furnace location site was changed to the mouth of Coal Creek, present-day Cedar City. Coal was mined six miles up the canyon and transported by wagon to the furnace located on the banks of the stream at the canyon mouth where the water for power was accessible. It was to be coked at the mine site later. The iron ore was to be transported from Iron Springs to the blast furnace by ox-drawn wagons. Limestone for the process was also abundantly available.</a:t>
            </a:r>
          </a:p>
          <a:p>
            <a:r>
              <a:rPr lang="en-US" dirty="0" smtClean="0"/>
              <a:t>	A small work force, recruited from Parowan, occupied the site on 11 November 1851. It was called Fort Cedar, Cedar Fort, and finally Cedar City. Once again, farming and survival took precedence over iron manufacturing. Newly arrived European immigrants were carefully screened in Salt Lake City and those with iron-making skills were strongly encouraged to move on to Cedar City to strengthen the settlement.</a:t>
            </a:r>
          </a:p>
          <a:p>
            <a:r>
              <a:rPr lang="en-US" dirty="0" smtClean="0"/>
              <a:t>	A small test furnace was erected during the summer of 1852 and some poor quality iron produced 29 September of that year. A small sample was rushed by special express to Salt Lake City where it served as proof that iron manufacturing in the Great Basin was an accomplished fact.</a:t>
            </a:r>
          </a:p>
          <a:p>
            <a:r>
              <a:rPr lang="en-US" dirty="0" smtClean="0"/>
              <a:t>	During the next six years many furnace test runs were made, with varying degrees of success. Many unforeseen problems developed, and the pig iron produced was mainly the product of experimentation in trying to solve them. The iron works were never fully operational in any commercial sense; although, on occasion, especially in 1853 and 1855, the blast furnace was operated on a short, sustained basis. On 8 October 1858 Brigham Young advised Isaac C. </a:t>
            </a:r>
            <a:r>
              <a:rPr lang="en-US" dirty="0" err="1" smtClean="0"/>
              <a:t>Haight</a:t>
            </a:r>
            <a:r>
              <a:rPr lang="en-US" dirty="0" smtClean="0"/>
              <a:t>, the director of the Deseret Iron Company, to shut the operation down. The assets of the company were gradually liquidated, culminating in a public auction of the remaining company equipment on 20 December 1861. Although all the elements for the successful establishment of an iron-making industry were present, the project failed in its basic objective: the making of pig iron and then making useful objects from it. The need and the desire were there. The basic ingredients for the blast furnace were present--abundant iron ore, fuel, water, limestone, and sand. A cadre of frontiersmen along with skillful and experienced iron workers from Europe and the United States were involved. However, there were also a number of major reasons that probably contributed strongly to the project's failure.</a:t>
            </a:r>
          </a:p>
          <a:p>
            <a:r>
              <a:rPr lang="en-US" dirty="0" smtClean="0"/>
              <a:t>	The furnace and allied structures were too close to the banks of Coal Creek. The soil was too spongy to adequately support the weight of the works. Coal Creek flooded frequently, washing away diversion dams and/or inundating the entire operation, which was also too far from the ore body. The fire clay and sandstone used in the furnace lining, </a:t>
            </a:r>
            <a:r>
              <a:rPr lang="en-US" dirty="0" err="1" smtClean="0"/>
              <a:t>bosch</a:t>
            </a:r>
            <a:r>
              <a:rPr lang="en-US" dirty="0" smtClean="0"/>
              <a:t>, and hearth </a:t>
            </a:r>
            <a:r>
              <a:rPr lang="en-US" dirty="0" err="1" smtClean="0"/>
              <a:t>spauled</a:t>
            </a:r>
            <a:r>
              <a:rPr lang="en-US" dirty="0" smtClean="0"/>
              <a:t>, bubbled, and liquefied at temperatures lower than required in the smelting process. The power needed for furnace blast and related equipment came from a water wheel, with water supplied by mill races running directly from the stream bed. The water level in the creek fluctuated seasonably and with unpredictable flash floods. A steam engine acquired from Salt Lake City arrived too late to prove its value. Attempts to use both charcoal and coke (made from unsuitable coal), and the occasional use of "raw" coal and wood in the furnace, indicate that the riddle of inadequate and inappropriate fuel was difficult to solve.</a:t>
            </a:r>
          </a:p>
          <a:p>
            <a:r>
              <a:rPr lang="en-US" dirty="0" smtClean="0"/>
              <a:t>	An acute lack of circulating currency existed in the territory and little of it surfaced at the Deseret Iron Company. Laborers were credited on the company books for their services, against which they were to draw the necessities from the company store, which was also the church tithing office. Generally the labor credit exceeded the store inventory. Although there were some territorial and church cash appropriations, most of the help came in the form of labor tax assessments.</a:t>
            </a:r>
          </a:p>
          <a:p>
            <a:r>
              <a:rPr lang="en-US" dirty="0" smtClean="0"/>
              <a:t>	Weather in the area also was unpredictably bad and not conducive to sustained furnace operation. Snow, ice, drought, and grasshoppers had a deleterious effect. Extreme isolation, high marketing costs, and lack of personal and company supplies also impacted the problem.</a:t>
            </a:r>
          </a:p>
          <a:p>
            <a:r>
              <a:rPr lang="en-US" dirty="0" smtClean="0"/>
              <a:t>	The magnetite ore presented smelting problems for the English and Scottish iron workers which they tried to solve through on-the-job experimentation, although some hematite ore was found and easily reduced. The equipment and furnaces were mostly handmade.</a:t>
            </a:r>
          </a:p>
          <a:p>
            <a:r>
              <a:rPr lang="en-US" dirty="0" smtClean="0"/>
              <a:t>Some management personnel had never seen a blast furnace, and some serious judgmental mistakes were made. The available management talent was also dissipated through many contiguous civic, political, and ecclesiastical offices. Top management jobs paid cash and were considerably higher paid than those of labor. Ethnic and cultural differences also created problems, fostering disunity. Personnel changes affected the efficiency of the operations. Church mission calls, defections, and excommunications took their toll of key personnel.</a:t>
            </a:r>
          </a:p>
          <a:p>
            <a:r>
              <a:rPr lang="en-US" dirty="0" smtClean="0"/>
              <a:t>	Hostile Indian actions caused constant concern and required individual and militia vigilance, interrupting the Iron Works. The Utah War was the last nail driven into the Deseret Iron Company coffin. Also, the Mountain Meadows Massacre in September 1857 could be considered the first armed skirmish of this affair. Over half of the Deseret Iron Company cadre were involved in it, including the leadership. This shattered the spirit of the enterprise. The strategic value of the iron works to an occupation force also may have been a factor in Brigham Young's decision to close down the works.</a:t>
            </a:r>
          </a:p>
          <a:p>
            <a:endParaRPr lang="en-US" dirty="0"/>
          </a:p>
        </p:txBody>
      </p:sp>
    </p:spTree>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2" name="Rectangle 41"/>
          <p:cNvSpPr/>
          <p:nvPr/>
        </p:nvSpPr>
        <p:spPr>
          <a:xfrm>
            <a:off x="7543800" y="1244025"/>
            <a:ext cx="1676400" cy="584775"/>
          </a:xfrm>
          <a:prstGeom prst="rect">
            <a:avLst/>
          </a:prstGeom>
          <a:solidFill>
            <a:schemeClr val="bg1"/>
          </a:solidFill>
        </p:spPr>
        <p:txBody>
          <a:bodyPr wrap="square">
            <a:spAutoFit/>
          </a:bodyPr>
          <a:lstStyle/>
          <a:p>
            <a:r>
              <a:rPr lang="en-US" sz="3200" b="1" dirty="0" smtClean="0">
                <a:effectLst>
                  <a:outerShdw dist="50800" dir="6600000" algn="ctr" rotWithShape="0">
                    <a:schemeClr val="tx1"/>
                  </a:outerShdw>
                </a:effectLst>
              </a:rPr>
              <a:t> clothing</a:t>
            </a:r>
          </a:p>
        </p:txBody>
      </p:sp>
      <p:grpSp>
        <p:nvGrpSpPr>
          <p:cNvPr id="7" name="Group 64"/>
          <p:cNvGrpSpPr/>
          <p:nvPr/>
        </p:nvGrpSpPr>
        <p:grpSpPr>
          <a:xfrm>
            <a:off x="7162800" y="1219200"/>
            <a:ext cx="2103120" cy="609600"/>
            <a:chOff x="7086600" y="762000"/>
            <a:chExt cx="2103120" cy="609600"/>
          </a:xfrm>
        </p:grpSpPr>
        <p:sp>
          <p:nvSpPr>
            <p:cNvPr id="63" name="Oval 62"/>
            <p:cNvSpPr/>
            <p:nvPr/>
          </p:nvSpPr>
          <p:spPr>
            <a:xfrm>
              <a:off x="7086600" y="7620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64" name="TextBox 63"/>
            <p:cNvSpPr txBox="1"/>
            <p:nvPr/>
          </p:nvSpPr>
          <p:spPr>
            <a:xfrm>
              <a:off x="7315200" y="786825"/>
              <a:ext cx="375424" cy="584775"/>
            </a:xfrm>
            <a:prstGeom prst="rect">
              <a:avLst/>
            </a:prstGeom>
            <a:noFill/>
          </p:spPr>
          <p:txBody>
            <a:bodyPr wrap="none" rtlCol="0">
              <a:spAutoFit/>
            </a:bodyPr>
            <a:lstStyle/>
            <a:p>
              <a:r>
                <a:rPr lang="en-US" sz="3200" b="1" smtClean="0">
                  <a:ln>
                    <a:solidFill>
                      <a:srgbClr val="FF0000"/>
                    </a:solidFill>
                  </a:ln>
                  <a:solidFill>
                    <a:srgbClr val="FF0000"/>
                  </a:solidFill>
                  <a:effectLst>
                    <a:outerShdw dist="50800" dir="5400000" algn="ctr" rotWithShape="0">
                      <a:schemeClr val="tx1"/>
                    </a:outerShdw>
                  </a:effectLst>
                </a:rPr>
                <a:t>?</a:t>
              </a:r>
              <a:endParaRPr lang="en-US" sz="3200" b="1" dirty="0">
                <a:ln>
                  <a:solidFill>
                    <a:srgbClr val="FF0000"/>
                  </a:solidFill>
                </a:ln>
                <a:solidFill>
                  <a:srgbClr val="FF0000"/>
                </a:solidFill>
                <a:effectLst>
                  <a:outerShdw dist="50800" dir="5400000" algn="ctr" rotWithShape="0">
                    <a:schemeClr val="tx1"/>
                  </a:outerShdw>
                </a:effectLst>
              </a:endParaRPr>
            </a:p>
          </p:txBody>
        </p:sp>
      </p:grpSp>
      <p:pic>
        <p:nvPicPr>
          <p:cNvPr id="1029" name="Picture 5" descr="Image result for cotton"/>
          <p:cNvPicPr>
            <a:picLocks noChangeAspect="1" noChangeArrowheads="1"/>
          </p:cNvPicPr>
          <p:nvPr/>
        </p:nvPicPr>
        <p:blipFill>
          <a:blip r:embed="rId5"/>
          <a:srcRect/>
          <a:stretch>
            <a:fillRect/>
          </a:stretch>
        </p:blipFill>
        <p:spPr bwMode="auto">
          <a:xfrm>
            <a:off x="0" y="3657600"/>
            <a:ext cx="2377342" cy="3276600"/>
          </a:xfrm>
          <a:prstGeom prst="rect">
            <a:avLst/>
          </a:prstGeom>
          <a:noFill/>
        </p:spPr>
      </p:pic>
      <p:sp>
        <p:nvSpPr>
          <p:cNvPr id="62" name="TextBox 61"/>
          <p:cNvSpPr txBox="1"/>
          <p:nvPr/>
        </p:nvSpPr>
        <p:spPr>
          <a:xfrm>
            <a:off x="2318886"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1" name="TextBox 40"/>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50" name="TextBox 49"/>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56" name="Rectangle 55"/>
          <p:cNvSpPr/>
          <p:nvPr/>
        </p:nvSpPr>
        <p:spPr>
          <a:xfrm>
            <a:off x="0" y="749935"/>
            <a:ext cx="7467600" cy="2298065"/>
          </a:xfrm>
          <a:prstGeom prst="rect">
            <a:avLst/>
          </a:prstGeom>
          <a:solidFill>
            <a:schemeClr val="bg1"/>
          </a:solidFill>
        </p:spPr>
        <p:txBody>
          <a:bodyPr wrap="square">
            <a:spAutoFit/>
          </a:bodyPr>
          <a:lstStyle/>
          <a:p>
            <a:pPr algn="ctr">
              <a:lnSpc>
                <a:spcPts val="4300"/>
              </a:lnSpc>
            </a:pPr>
            <a:r>
              <a:rPr lang="en-US" sz="3200" i="1" dirty="0" smtClean="0">
                <a:solidFill>
                  <a:srgbClr val="CC6600"/>
                </a:solidFill>
                <a:effectLst>
                  <a:outerShdw dist="50800" dir="7200000" algn="ctr" rotWithShape="0">
                    <a:schemeClr val="tx1"/>
                  </a:outerShdw>
                </a:effectLst>
              </a:rPr>
              <a:t>The Cotton Mission</a:t>
            </a:r>
            <a:endParaRPr lang="en-US" sz="3200" dirty="0" smtClean="0">
              <a:solidFill>
                <a:srgbClr val="CC6600"/>
              </a:solidFill>
              <a:effectLst>
                <a:outerShdw dist="50800" dir="7200000" algn="ctr" rotWithShape="0">
                  <a:schemeClr val="tx1"/>
                </a:outerShdw>
              </a:effectLst>
            </a:endParaRPr>
          </a:p>
          <a:p>
            <a:pPr>
              <a:lnSpc>
                <a:spcPts val="4300"/>
              </a:lnSpc>
            </a:pPr>
            <a:r>
              <a:rPr lang="en-US" sz="3200" dirty="0" smtClean="0">
                <a:solidFill>
                  <a:srgbClr val="CC6600"/>
                </a:solidFill>
                <a:effectLst>
                  <a:outerShdw dist="50800" dir="7200000" algn="ctr" rotWithShape="0">
                    <a:schemeClr val="tx1"/>
                  </a:outerShdw>
                </a:effectLst>
              </a:rPr>
              <a:t>  - temperate flat land in SW Utah</a:t>
            </a:r>
          </a:p>
          <a:p>
            <a:pPr>
              <a:lnSpc>
                <a:spcPts val="4300"/>
              </a:lnSpc>
            </a:pPr>
            <a:r>
              <a:rPr lang="en-US" sz="3200" dirty="0" smtClean="0">
                <a:solidFill>
                  <a:srgbClr val="CC6600"/>
                </a:solidFill>
                <a:effectLst>
                  <a:outerShdw dist="50800" dir="7200000" algn="ctr" rotWithShape="0">
                    <a:schemeClr val="tx1"/>
                  </a:outerShdw>
                </a:effectLst>
              </a:rPr>
              <a:t>  - Mormon farmers from south are “called”</a:t>
            </a:r>
          </a:p>
          <a:p>
            <a:pPr>
              <a:lnSpc>
                <a:spcPts val="4300"/>
              </a:lnSpc>
            </a:pPr>
            <a:r>
              <a:rPr lang="en-US" sz="3200" dirty="0" smtClean="0">
                <a:solidFill>
                  <a:srgbClr val="CC6600"/>
                </a:solidFill>
                <a:effectLst>
                  <a:outerShdw dist="50800" dir="7200000" algn="ctr" rotWithShape="0">
                    <a:schemeClr val="tx1"/>
                  </a:outerShdw>
                </a:effectLst>
              </a:rPr>
              <a:t>  - 1857-62: 10 cotton farming settlements</a:t>
            </a:r>
          </a:p>
        </p:txBody>
      </p:sp>
      <p:sp>
        <p:nvSpPr>
          <p:cNvPr id="37" name="Freeform 36"/>
          <p:cNvSpPr>
            <a:spLocks noChangeAspect="1"/>
          </p:cNvSpPr>
          <p:nvPr/>
        </p:nvSpPr>
        <p:spPr>
          <a:xfrm>
            <a:off x="2545080" y="3962400"/>
            <a:ext cx="1645920" cy="1311155"/>
          </a:xfrm>
          <a:custGeom>
            <a:avLst/>
            <a:gdLst>
              <a:gd name="connsiteX0" fmla="*/ 1363287 w 1471352"/>
              <a:gd name="connsiteY0" fmla="*/ 66501 h 1172094"/>
              <a:gd name="connsiteX1" fmla="*/ 781396 w 1471352"/>
              <a:gd name="connsiteY1" fmla="*/ 49876 h 1172094"/>
              <a:gd name="connsiteX2" fmla="*/ 349134 w 1471352"/>
              <a:gd name="connsiteY2" fmla="*/ 365760 h 1172094"/>
              <a:gd name="connsiteX3" fmla="*/ 49876 w 1471352"/>
              <a:gd name="connsiteY3" fmla="*/ 681643 h 1172094"/>
              <a:gd name="connsiteX4" fmla="*/ 49876 w 1471352"/>
              <a:gd name="connsiteY4" fmla="*/ 1064029 h 1172094"/>
              <a:gd name="connsiteX5" fmla="*/ 332508 w 1471352"/>
              <a:gd name="connsiteY5" fmla="*/ 1163781 h 1172094"/>
              <a:gd name="connsiteX6" fmla="*/ 631767 w 1471352"/>
              <a:gd name="connsiteY6" fmla="*/ 1014152 h 1172094"/>
              <a:gd name="connsiteX7" fmla="*/ 1080654 w 1471352"/>
              <a:gd name="connsiteY7" fmla="*/ 764771 h 1172094"/>
              <a:gd name="connsiteX8" fmla="*/ 1346661 w 1471352"/>
              <a:gd name="connsiteY8" fmla="*/ 415636 h 1172094"/>
              <a:gd name="connsiteX9" fmla="*/ 1429788 w 1471352"/>
              <a:gd name="connsiteY9" fmla="*/ 199505 h 1172094"/>
              <a:gd name="connsiteX10" fmla="*/ 1363287 w 1471352"/>
              <a:gd name="connsiteY10" fmla="*/ 66501 h 11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352" h="1172094">
                <a:moveTo>
                  <a:pt x="1363287" y="66501"/>
                </a:moveTo>
                <a:cubicBezTo>
                  <a:pt x="1255222" y="41563"/>
                  <a:pt x="950421" y="0"/>
                  <a:pt x="781396" y="49876"/>
                </a:cubicBezTo>
                <a:cubicBezTo>
                  <a:pt x="612371" y="99752"/>
                  <a:pt x="471054" y="260466"/>
                  <a:pt x="349134" y="365760"/>
                </a:cubicBezTo>
                <a:cubicBezTo>
                  <a:pt x="227214" y="471055"/>
                  <a:pt x="99752" y="565265"/>
                  <a:pt x="49876" y="681643"/>
                </a:cubicBezTo>
                <a:cubicBezTo>
                  <a:pt x="0" y="798021"/>
                  <a:pt x="2771" y="983673"/>
                  <a:pt x="49876" y="1064029"/>
                </a:cubicBezTo>
                <a:cubicBezTo>
                  <a:pt x="96981" y="1144385"/>
                  <a:pt x="235526" y="1172094"/>
                  <a:pt x="332508" y="1163781"/>
                </a:cubicBezTo>
                <a:cubicBezTo>
                  <a:pt x="429490" y="1155468"/>
                  <a:pt x="507076" y="1080654"/>
                  <a:pt x="631767" y="1014152"/>
                </a:cubicBezTo>
                <a:cubicBezTo>
                  <a:pt x="756458" y="947650"/>
                  <a:pt x="961505" y="864524"/>
                  <a:pt x="1080654" y="764771"/>
                </a:cubicBezTo>
                <a:cubicBezTo>
                  <a:pt x="1199803" y="665018"/>
                  <a:pt x="1288472" y="509847"/>
                  <a:pt x="1346661" y="415636"/>
                </a:cubicBezTo>
                <a:cubicBezTo>
                  <a:pt x="1404850" y="321425"/>
                  <a:pt x="1432559" y="254923"/>
                  <a:pt x="1429788" y="199505"/>
                </a:cubicBezTo>
                <a:cubicBezTo>
                  <a:pt x="1427017" y="144087"/>
                  <a:pt x="1471352" y="91439"/>
                  <a:pt x="1363287" y="66501"/>
                </a:cubicBezTo>
                <a:close/>
              </a:path>
            </a:pathLst>
          </a:custGeom>
          <a:solidFill>
            <a:schemeClr val="accent6">
              <a:lumMod val="50000"/>
              <a:alpha val="79000"/>
            </a:schemeClr>
          </a:solidFill>
          <a:ln>
            <a:noFill/>
          </a:ln>
          <a:effectLst>
            <a:softEdge rad="127000"/>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2"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Effect transition="in" filter="fade">
                                      <p:cBhvr>
                                        <p:cTn id="9" dur="1000"/>
                                        <p:tgtEl>
                                          <p:spTgt spid="62"/>
                                        </p:tgtEl>
                                      </p:cBhvr>
                                    </p:animEffect>
                                  </p:childTnLst>
                                </p:cTn>
                              </p:par>
                              <p:par>
                                <p:cTn id="10" presetID="6" presetClass="emph" presetSubtype="0" fill="hold" grpId="0" nodeType="withEffect">
                                  <p:stCondLst>
                                    <p:cond delay="0"/>
                                  </p:stCondLst>
                                  <p:childTnLst>
                                    <p:animScale>
                                      <p:cBhvr>
                                        <p:cTn id="11" dur="1000" fill="hold"/>
                                        <p:tgtEl>
                                          <p:spTgt spid="62"/>
                                        </p:tgtEl>
                                      </p:cBhvr>
                                      <p:by x="120000" y="120000"/>
                                    </p:animScale>
                                  </p:childTnLst>
                                </p:cTn>
                              </p:par>
                              <p:par>
                                <p:cTn id="12" presetID="3" presetClass="emph" presetSubtype="2" fill="hold" grpId="3" nodeType="withEffect">
                                  <p:stCondLst>
                                    <p:cond delay="0"/>
                                  </p:stCondLst>
                                  <p:childTnLst>
                                    <p:animClr clrSpc="rgb">
                                      <p:cBhvr override="childStyle">
                                        <p:cTn id="13" dur="1000" fill="hold"/>
                                        <p:tgtEl>
                                          <p:spTgt spid="62"/>
                                        </p:tgtEl>
                                        <p:attrNameLst>
                                          <p:attrName>style.color</p:attrName>
                                        </p:attrNameLst>
                                      </p:cBhvr>
                                      <p:to>
                                        <a:srgbClr val="CC6600"/>
                                      </p:to>
                                    </p:animClr>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0"/>
                                        <p:tgtEl>
                                          <p:spTgt spid="59"/>
                                        </p:tgtEl>
                                      </p:cBhvr>
                                    </p:animEffect>
                                  </p:childTnLst>
                                </p:cTn>
                              </p:par>
                              <p:par>
                                <p:cTn id="17" presetID="1" presetClass="emph" presetSubtype="2" fill="hold" nodeType="withEffect">
                                  <p:stCondLst>
                                    <p:cond delay="0"/>
                                  </p:stCondLst>
                                  <p:childTnLst>
                                    <p:animClr clrSpc="rgb">
                                      <p:cBhvr>
                                        <p:cTn id="18" dur="1000" fill="hold"/>
                                        <p:tgtEl>
                                          <p:spTgt spid="59"/>
                                        </p:tgtEl>
                                        <p:attrNameLst>
                                          <p:attrName>fillcolor</p:attrName>
                                        </p:attrNameLst>
                                      </p:cBhvr>
                                      <p:to>
                                        <a:srgbClr val="996600"/>
                                      </p:to>
                                    </p:animClr>
                                    <p:set>
                                      <p:cBhvr>
                                        <p:cTn id="19" dur="1000" fill="hold"/>
                                        <p:tgtEl>
                                          <p:spTgt spid="59"/>
                                        </p:tgtEl>
                                        <p:attrNameLst>
                                          <p:attrName>fill.type</p:attrName>
                                        </p:attrNameLst>
                                      </p:cBhvr>
                                      <p:to>
                                        <p:strVal val="solid"/>
                                      </p:to>
                                    </p:set>
                                    <p:set>
                                      <p:cBhvr>
                                        <p:cTn id="20" dur="1000" fill="hold"/>
                                        <p:tgtEl>
                                          <p:spTgt spid="59"/>
                                        </p:tgtEl>
                                        <p:attrNameLst>
                                          <p:attrName>fill.on</p:attrName>
                                        </p:attrNameLst>
                                      </p:cBhvr>
                                      <p:to>
                                        <p:strVal val="tru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0" presetClass="exit" presetSubtype="0" fill="hold" nodeType="withEffect">
                                  <p:stCondLst>
                                    <p:cond delay="0"/>
                                  </p:stCondLst>
                                  <p:childTnLst>
                                    <p:animEffect transition="out" filter="fade">
                                      <p:cBhvr>
                                        <p:cTn id="24" dur="1000"/>
                                        <p:tgtEl>
                                          <p:spTgt spid="7"/>
                                        </p:tgtEl>
                                      </p:cBhvr>
                                    </p:animEffect>
                                    <p:set>
                                      <p:cBhvr>
                                        <p:cTn id="25" dur="1" fill="hold">
                                          <p:stCondLst>
                                            <p:cond delay="999"/>
                                          </p:stCondLst>
                                        </p:cTn>
                                        <p:tgtEl>
                                          <p:spTgt spid="7"/>
                                        </p:tgtEl>
                                        <p:attrNameLst>
                                          <p:attrName>style.visibility</p:attrName>
                                        </p:attrNameLst>
                                      </p:cBhvr>
                                      <p:to>
                                        <p:strVal val="hidden"/>
                                      </p:to>
                                    </p:set>
                                  </p:childTnLst>
                                </p:cTn>
                              </p:par>
                              <p:par>
                                <p:cTn id="26" presetID="3" presetClass="emph" presetSubtype="2" fill="hold" grpId="5" nodeType="withEffect">
                                  <p:stCondLst>
                                    <p:cond delay="0"/>
                                  </p:stCondLst>
                                  <p:childTnLst>
                                    <p:animClr clrSpc="rgb">
                                      <p:cBhvr override="childStyle">
                                        <p:cTn id="27" dur="1000" fill="hold"/>
                                        <p:tgtEl>
                                          <p:spTgt spid="42"/>
                                        </p:tgtEl>
                                        <p:attrNameLst>
                                          <p:attrName>style.color</p:attrName>
                                        </p:attrNameLst>
                                      </p:cBhvr>
                                      <p:to>
                                        <a:srgbClr val="CC6600"/>
                                      </p:to>
                                    </p:animClr>
                                  </p:childTnLst>
                                </p:cTn>
                              </p:par>
                              <p:par>
                                <p:cTn id="28" presetID="6" presetClass="emph" presetSubtype="0" fill="hold" grpId="1" nodeType="withEffect">
                                  <p:stCondLst>
                                    <p:cond delay="0"/>
                                  </p:stCondLst>
                                  <p:childTnLst>
                                    <p:animScale>
                                      <p:cBhvr>
                                        <p:cTn id="29" dur="1000" fill="hold"/>
                                        <p:tgtEl>
                                          <p:spTgt spid="42"/>
                                        </p:tgtEl>
                                      </p:cBhvr>
                                      <p:by x="110000" y="110000"/>
                                    </p:animScale>
                                  </p:childTnLst>
                                </p:cTn>
                              </p:par>
                              <p:par>
                                <p:cTn id="30" presetID="35" presetClass="path" presetSubtype="0" accel="50000" decel="50000" fill="hold" grpId="2" nodeType="withEffect">
                                  <p:stCondLst>
                                    <p:cond delay="0"/>
                                  </p:stCondLst>
                                  <p:childTnLst>
                                    <p:animMotion origin="layout" path="M 0 4.9711E-6 L -0.38333 0.38658 " pathEditMode="relative" rAng="0" ptsTypes="AA">
                                      <p:cBhvr>
                                        <p:cTn id="31" dur="1000" fill="hold"/>
                                        <p:tgtEl>
                                          <p:spTgt spid="42"/>
                                        </p:tgtEl>
                                        <p:attrNameLst>
                                          <p:attrName>ppt_x</p:attrName>
                                          <p:attrName>ppt_y</p:attrName>
                                        </p:attrNameLst>
                                      </p:cBhvr>
                                      <p:rCtr x="-192" y="193"/>
                                    </p:animMotion>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6">
                                            <p:bg/>
                                          </p:spTgt>
                                        </p:tgtEl>
                                        <p:attrNameLst>
                                          <p:attrName>style.visibility</p:attrName>
                                        </p:attrNameLst>
                                      </p:cBhvr>
                                      <p:to>
                                        <p:strVal val="visible"/>
                                      </p:to>
                                    </p:set>
                                    <p:animEffect transition="in" filter="fade">
                                      <p:cBhvr>
                                        <p:cTn id="36" dur="1000"/>
                                        <p:tgtEl>
                                          <p:spTgt spid="56">
                                            <p:bg/>
                                          </p:spTgt>
                                        </p:tgtEl>
                                      </p:cBhvr>
                                    </p:animEffect>
                                  </p:childTnLst>
                                </p:cTn>
                              </p:par>
                              <p:par>
                                <p:cTn id="37" presetID="53" presetClass="entr" presetSubtype="0" fill="hold" nodeType="withEffect">
                                  <p:stCondLst>
                                    <p:cond delay="0"/>
                                  </p:stCondLst>
                                  <p:childTnLst>
                                    <p:set>
                                      <p:cBhvr>
                                        <p:cTn id="38" dur="1" fill="hold">
                                          <p:stCondLst>
                                            <p:cond delay="0"/>
                                          </p:stCondLst>
                                        </p:cTn>
                                        <p:tgtEl>
                                          <p:spTgt spid="56">
                                            <p:txEl>
                                              <p:pRg st="0" end="0"/>
                                            </p:txEl>
                                          </p:spTgt>
                                        </p:tgtEl>
                                        <p:attrNameLst>
                                          <p:attrName>style.visibility</p:attrName>
                                        </p:attrNameLst>
                                      </p:cBhvr>
                                      <p:to>
                                        <p:strVal val="visible"/>
                                      </p:to>
                                    </p:set>
                                    <p:anim calcmode="lin" valueType="num">
                                      <p:cBhvr>
                                        <p:cTn id="39" dur="1000" fill="hold"/>
                                        <p:tgtEl>
                                          <p:spTgt spid="56">
                                            <p:txEl>
                                              <p:pRg st="0" end="0"/>
                                            </p:txEl>
                                          </p:spTgt>
                                        </p:tgtEl>
                                        <p:attrNameLst>
                                          <p:attrName>ppt_w</p:attrName>
                                        </p:attrNameLst>
                                      </p:cBhvr>
                                      <p:tavLst>
                                        <p:tav tm="0">
                                          <p:val>
                                            <p:fltVal val="0"/>
                                          </p:val>
                                        </p:tav>
                                        <p:tav tm="100000">
                                          <p:val>
                                            <p:strVal val="#ppt_w"/>
                                          </p:val>
                                        </p:tav>
                                      </p:tavLst>
                                    </p:anim>
                                    <p:anim calcmode="lin" valueType="num">
                                      <p:cBhvr>
                                        <p:cTn id="40" dur="1000" fill="hold"/>
                                        <p:tgtEl>
                                          <p:spTgt spid="56">
                                            <p:txEl>
                                              <p:pRg st="0" end="0"/>
                                            </p:txEl>
                                          </p:spTgt>
                                        </p:tgtEl>
                                        <p:attrNameLst>
                                          <p:attrName>ppt_h</p:attrName>
                                        </p:attrNameLst>
                                      </p:cBhvr>
                                      <p:tavLst>
                                        <p:tav tm="0">
                                          <p:val>
                                            <p:fltVal val="0"/>
                                          </p:val>
                                        </p:tav>
                                        <p:tav tm="100000">
                                          <p:val>
                                            <p:strVal val="#ppt_h"/>
                                          </p:val>
                                        </p:tav>
                                      </p:tavLst>
                                    </p:anim>
                                    <p:animEffect transition="in" filter="fade">
                                      <p:cBhvr>
                                        <p:cTn id="41" dur="1000"/>
                                        <p:tgtEl>
                                          <p:spTgt spid="56">
                                            <p:txEl>
                                              <p:pRg st="0" end="0"/>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1029"/>
                                        </p:tgtEl>
                                        <p:attrNameLst>
                                          <p:attrName>style.visibility</p:attrName>
                                        </p:attrNameLst>
                                      </p:cBhvr>
                                      <p:to>
                                        <p:strVal val="visible"/>
                                      </p:to>
                                    </p:set>
                                    <p:animEffect transition="in" filter="fade">
                                      <p:cBhvr>
                                        <p:cTn id="44" dur="1000"/>
                                        <p:tgtEl>
                                          <p:spTgt spid="102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56">
                                            <p:txEl>
                                              <p:pRg st="1" end="1"/>
                                            </p:txEl>
                                          </p:spTgt>
                                        </p:tgtEl>
                                        <p:attrNameLst>
                                          <p:attrName>style.visibility</p:attrName>
                                        </p:attrNameLst>
                                      </p:cBhvr>
                                      <p:to>
                                        <p:strVal val="visible"/>
                                      </p:to>
                                    </p:set>
                                    <p:animEffect transition="in" filter="fade">
                                      <p:cBhvr>
                                        <p:cTn id="49" dur="1000"/>
                                        <p:tgtEl>
                                          <p:spTgt spid="56">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56">
                                            <p:txEl>
                                              <p:pRg st="2" end="2"/>
                                            </p:txEl>
                                          </p:spTgt>
                                        </p:tgtEl>
                                        <p:attrNameLst>
                                          <p:attrName>style.visibility</p:attrName>
                                        </p:attrNameLst>
                                      </p:cBhvr>
                                      <p:to>
                                        <p:strVal val="visible"/>
                                      </p:to>
                                    </p:set>
                                    <p:animEffect transition="in" filter="fade">
                                      <p:cBhvr>
                                        <p:cTn id="54" dur="1000"/>
                                        <p:tgtEl>
                                          <p:spTgt spid="56">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56">
                                            <p:txEl>
                                              <p:pRg st="3" end="3"/>
                                            </p:txEl>
                                          </p:spTgt>
                                        </p:tgtEl>
                                        <p:attrNameLst>
                                          <p:attrName>style.visibility</p:attrName>
                                        </p:attrNameLst>
                                      </p:cBhvr>
                                      <p:to>
                                        <p:strVal val="visible"/>
                                      </p:to>
                                    </p:set>
                                    <p:animEffect transition="in" filter="fade">
                                      <p:cBhvr>
                                        <p:cTn id="59" dur="1000"/>
                                        <p:tgtEl>
                                          <p:spTgt spid="56">
                                            <p:txEl>
                                              <p:pRg st="3" end="3"/>
                                            </p:txEl>
                                          </p:spTgt>
                                        </p:tgtEl>
                                      </p:cBhvr>
                                    </p:animEffect>
                                  </p:childTnLst>
                                </p:cTn>
                              </p:par>
                            </p:childTnLst>
                          </p:cTn>
                        </p:par>
                        <p:par>
                          <p:cTn id="60" fill="hold">
                            <p:stCondLst>
                              <p:cond delay="1000"/>
                            </p:stCondLst>
                            <p:childTnLst>
                              <p:par>
                                <p:cTn id="61" presetID="9" presetClass="entr" presetSubtype="0" fill="hold" grpId="0"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dissolve">
                                      <p:cBhvr>
                                        <p:cTn id="63" dur="10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4" nodeType="clickEffect">
                                  <p:stCondLst>
                                    <p:cond delay="0"/>
                                  </p:stCondLst>
                                  <p:childTnLst>
                                    <p:animEffect transition="out" filter="fade">
                                      <p:cBhvr>
                                        <p:cTn id="67" dur="2000"/>
                                        <p:tgtEl>
                                          <p:spTgt spid="42"/>
                                        </p:tgtEl>
                                      </p:cBhvr>
                                    </p:animEffect>
                                    <p:set>
                                      <p:cBhvr>
                                        <p:cTn id="68" dur="1" fill="hold">
                                          <p:stCondLst>
                                            <p:cond delay="1999"/>
                                          </p:stCondLst>
                                        </p:cTn>
                                        <p:tgtEl>
                                          <p:spTgt spid="42"/>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1000"/>
                                        <p:tgtEl>
                                          <p:spTgt spid="1029"/>
                                        </p:tgtEl>
                                      </p:cBhvr>
                                    </p:animEffect>
                                    <p:set>
                                      <p:cBhvr>
                                        <p:cTn id="71" dur="1" fill="hold">
                                          <p:stCondLst>
                                            <p:cond delay="999"/>
                                          </p:stCondLst>
                                        </p:cTn>
                                        <p:tgtEl>
                                          <p:spTgt spid="1029"/>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37"/>
                                        </p:tgtEl>
                                      </p:cBhvr>
                                    </p:animEffect>
                                    <p:set>
                                      <p:cBhvr>
                                        <p:cTn id="74" dur="1" fill="hold">
                                          <p:stCondLst>
                                            <p:cond delay="999"/>
                                          </p:stCondLst>
                                        </p:cTn>
                                        <p:tgtEl>
                                          <p:spTgt spid="37"/>
                                        </p:tgtEl>
                                        <p:attrNameLst>
                                          <p:attrName>style.visibility</p:attrName>
                                        </p:attrNameLst>
                                      </p:cBhvr>
                                      <p:to>
                                        <p:strVal val="hidden"/>
                                      </p:to>
                                    </p:set>
                                  </p:childTnLst>
                                </p:cTn>
                              </p:par>
                              <p:par>
                                <p:cTn id="75" presetID="3" presetClass="emph" presetSubtype="2" fill="hold" grpId="4" nodeType="withEffect">
                                  <p:stCondLst>
                                    <p:cond delay="0"/>
                                  </p:stCondLst>
                                  <p:childTnLst>
                                    <p:animClr clrSpc="rgb">
                                      <p:cBhvr override="childStyle">
                                        <p:cTn id="76" dur="1000" fill="hold"/>
                                        <p:tgtEl>
                                          <p:spTgt spid="62"/>
                                        </p:tgtEl>
                                        <p:attrNameLst>
                                          <p:attrName>style.color</p:attrName>
                                        </p:attrNameLst>
                                      </p:cBhvr>
                                      <p:to>
                                        <a:srgbClr val="00B000"/>
                                      </p:to>
                                    </p:animClr>
                                  </p:childTnLst>
                                </p:cTn>
                              </p:par>
                              <p:par>
                                <p:cTn id="77" presetID="6" presetClass="emph" presetSubtype="0" fill="hold" grpId="5" nodeType="withEffect">
                                  <p:stCondLst>
                                    <p:cond delay="0"/>
                                  </p:stCondLst>
                                  <p:childTnLst>
                                    <p:animScale>
                                      <p:cBhvr>
                                        <p:cTn id="78" dur="1000" fill="hold"/>
                                        <p:tgtEl>
                                          <p:spTgt spid="62"/>
                                        </p:tgtEl>
                                      </p:cBhvr>
                                      <p:by x="80000" y="80000"/>
                                    </p:animScale>
                                  </p:childTnLst>
                                </p:cTn>
                              </p:par>
                              <p:par>
                                <p:cTn id="79" presetID="1" presetClass="emph" presetSubtype="2" fill="hold" nodeType="withEffect">
                                  <p:stCondLst>
                                    <p:cond delay="0"/>
                                  </p:stCondLst>
                                  <p:childTnLst>
                                    <p:animClr clrSpc="rgb">
                                      <p:cBhvr>
                                        <p:cTn id="80" dur="2000" fill="hold"/>
                                        <p:tgtEl>
                                          <p:spTgt spid="59"/>
                                        </p:tgtEl>
                                        <p:attrNameLst>
                                          <p:attrName>fillcolor</p:attrName>
                                        </p:attrNameLst>
                                      </p:cBhvr>
                                      <p:to>
                                        <a:srgbClr val="009900"/>
                                      </p:to>
                                    </p:animClr>
                                    <p:set>
                                      <p:cBhvr>
                                        <p:cTn id="81" dur="2000" fill="hold"/>
                                        <p:tgtEl>
                                          <p:spTgt spid="59"/>
                                        </p:tgtEl>
                                        <p:attrNameLst>
                                          <p:attrName>fill.type</p:attrName>
                                        </p:attrNameLst>
                                      </p:cBhvr>
                                      <p:to>
                                        <p:strVal val="solid"/>
                                      </p:to>
                                    </p:set>
                                    <p:set>
                                      <p:cBhvr>
                                        <p:cTn id="82" dur="2000" fill="hold"/>
                                        <p:tgtEl>
                                          <p:spTgt spid="59"/>
                                        </p:tgtEl>
                                        <p:attrNameLst>
                                          <p:attrName>fill.on</p:attrName>
                                        </p:attrNameLst>
                                      </p:cBhvr>
                                      <p:to>
                                        <p:strVal val="true"/>
                                      </p:to>
                                    </p:set>
                                  </p:childTnLst>
                                </p:cTn>
                              </p:par>
                              <p:par>
                                <p:cTn id="83" presetID="10" presetClass="entr" presetSubtype="0" fill="hold" grpId="1" nodeType="withEffect">
                                  <p:stCondLst>
                                    <p:cond delay="0"/>
                                  </p:stCondLst>
                                  <p:childTnLst>
                                    <p:set>
                                      <p:cBhvr>
                                        <p:cTn id="84" dur="1" fill="hold">
                                          <p:stCondLst>
                                            <p:cond delay="0"/>
                                          </p:stCondLst>
                                        </p:cTn>
                                        <p:tgtEl>
                                          <p:spTgt spid="13"/>
                                        </p:tgtEl>
                                        <p:attrNameLst>
                                          <p:attrName>style.visibility</p:attrName>
                                        </p:attrNameLst>
                                      </p:cBhvr>
                                      <p:to>
                                        <p:strVal val="visible"/>
                                      </p:to>
                                    </p:set>
                                    <p:animEffect transition="in" filter="fade">
                                      <p:cBhvr>
                                        <p:cTn id="85" dur="1000"/>
                                        <p:tgtEl>
                                          <p:spTgt spid="13"/>
                                        </p:tgtEl>
                                      </p:cBhvr>
                                    </p:animEffect>
                                  </p:childTnLst>
                                </p:cTn>
                              </p:par>
                              <p:par>
                                <p:cTn id="86" presetID="10" presetClass="entr" presetSubtype="0" fill="hold" grpId="1" nodeType="withEffect">
                                  <p:stCondLst>
                                    <p:cond delay="0"/>
                                  </p:stCondLst>
                                  <p:childTnLst>
                                    <p:set>
                                      <p:cBhvr>
                                        <p:cTn id="87" dur="1" fill="hold">
                                          <p:stCondLst>
                                            <p:cond delay="0"/>
                                          </p:stCondLst>
                                        </p:cTn>
                                        <p:tgtEl>
                                          <p:spTgt spid="58"/>
                                        </p:tgtEl>
                                        <p:attrNameLst>
                                          <p:attrName>style.visibility</p:attrName>
                                        </p:attrNameLst>
                                      </p:cBhvr>
                                      <p:to>
                                        <p:strVal val="visible"/>
                                      </p:to>
                                    </p:set>
                                    <p:animEffect transition="in" filter="fade">
                                      <p:cBhvr>
                                        <p:cTn id="88" dur="1000"/>
                                        <p:tgtEl>
                                          <p:spTgt spid="58"/>
                                        </p:tgtEl>
                                      </p:cBhvr>
                                    </p:animEffect>
                                  </p:childTnLst>
                                </p:cTn>
                              </p:par>
                              <p:par>
                                <p:cTn id="89" presetID="10" presetClass="entr" presetSubtype="0" fill="hold" grpId="1" nodeType="with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fade">
                                      <p:cBhvr>
                                        <p:cTn id="91" dur="1000"/>
                                        <p:tgtEl>
                                          <p:spTgt spid="2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2"/>
                                        </p:tgtEl>
                                        <p:attrNameLst>
                                          <p:attrName>style.visibility</p:attrName>
                                        </p:attrNameLst>
                                      </p:cBhvr>
                                      <p:to>
                                        <p:strVal val="visible"/>
                                      </p:to>
                                    </p:set>
                                    <p:animEffect transition="in" filter="fade">
                                      <p:cBhvr>
                                        <p:cTn id="94" dur="1000"/>
                                        <p:tgtEl>
                                          <p:spTgt spid="5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7"/>
                                        </p:tgtEl>
                                        <p:attrNameLst>
                                          <p:attrName>style.visibility</p:attrName>
                                        </p:attrNameLst>
                                      </p:cBhvr>
                                      <p:to>
                                        <p:strVal val="visible"/>
                                      </p:to>
                                    </p:set>
                                    <p:animEffect transition="in" filter="fade">
                                      <p:cBhvr>
                                        <p:cTn id="97" dur="1000"/>
                                        <p:tgtEl>
                                          <p:spTgt spid="5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1000"/>
                                        <p:tgtEl>
                                          <p:spTgt spid="6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8"/>
                                        </p:tgtEl>
                                        <p:attrNameLst>
                                          <p:attrName>style.visibility</p:attrName>
                                        </p:attrNameLst>
                                      </p:cBhvr>
                                      <p:to>
                                        <p:strVal val="visible"/>
                                      </p:to>
                                    </p:set>
                                    <p:animEffect transition="in" filter="fade">
                                      <p:cBhvr>
                                        <p:cTn id="103" dur="1000"/>
                                        <p:tgtEl>
                                          <p:spTgt spid="48"/>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3"/>
                                        </p:tgtEl>
                                        <p:attrNameLst>
                                          <p:attrName>style.visibility</p:attrName>
                                        </p:attrNameLst>
                                      </p:cBhvr>
                                      <p:to>
                                        <p:strVal val="visible"/>
                                      </p:to>
                                    </p:set>
                                    <p:animEffect transition="in" filter="fade">
                                      <p:cBhvr>
                                        <p:cTn id="106" dur="1000"/>
                                        <p:tgtEl>
                                          <p:spTgt spid="1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6"/>
                                        </p:tgtEl>
                                        <p:attrNameLst>
                                          <p:attrName>style.visibility</p:attrName>
                                        </p:attrNameLst>
                                      </p:cBhvr>
                                      <p:to>
                                        <p:strVal val="visible"/>
                                      </p:to>
                                    </p:set>
                                    <p:animEffect transition="in" filter="fade">
                                      <p:cBhvr>
                                        <p:cTn id="109" dur="1000"/>
                                        <p:tgtEl>
                                          <p:spTgt spid="2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58"/>
                                        </p:tgtEl>
                                        <p:attrNameLst>
                                          <p:attrName>style.visibility</p:attrName>
                                        </p:attrNameLst>
                                      </p:cBhvr>
                                      <p:to>
                                        <p:strVal val="visible"/>
                                      </p:to>
                                    </p:set>
                                    <p:animEffect transition="in" filter="fade">
                                      <p:cBhvr>
                                        <p:cTn id="112" dur="1000"/>
                                        <p:tgtEl>
                                          <p:spTgt spid="58"/>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fade">
                                      <p:cBhvr>
                                        <p:cTn id="115" dur="1000"/>
                                        <p:tgtEl>
                                          <p:spTgt spid="6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1"/>
                                        </p:tgtEl>
                                        <p:attrNameLst>
                                          <p:attrName>style.visibility</p:attrName>
                                        </p:attrNameLst>
                                      </p:cBhvr>
                                      <p:to>
                                        <p:strVal val="visible"/>
                                      </p:to>
                                    </p:set>
                                    <p:animEffect transition="in" filter="fade">
                                      <p:cBhvr>
                                        <p:cTn id="118" dur="1000"/>
                                        <p:tgtEl>
                                          <p:spTgt spid="41"/>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0"/>
                                        </p:tgtEl>
                                        <p:attrNameLst>
                                          <p:attrName>style.visibility</p:attrName>
                                        </p:attrNameLst>
                                      </p:cBhvr>
                                      <p:to>
                                        <p:strVal val="visible"/>
                                      </p:to>
                                    </p:set>
                                    <p:animEffect transition="in" filter="fade">
                                      <p:cBhvr>
                                        <p:cTn id="121" dur="1000"/>
                                        <p:tgtEl>
                                          <p:spTgt spid="50"/>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1000"/>
                                        <p:tgtEl>
                                          <p:spTgt spid="5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fade">
                                      <p:cBhvr>
                                        <p:cTn id="127" dur="1000"/>
                                        <p:tgtEl>
                                          <p:spTgt spid="53"/>
                                        </p:tgtEl>
                                      </p:cBhvr>
                                    </p:animEffect>
                                  </p:childTnLst>
                                </p:cTn>
                              </p:par>
                              <p:par>
                                <p:cTn id="128" presetID="10" presetClass="entr" presetSubtype="0" fill="hold" grpId="1" nodeType="withEffect">
                                  <p:stCondLst>
                                    <p:cond delay="0"/>
                                  </p:stCondLst>
                                  <p:childTnLst>
                                    <p:set>
                                      <p:cBhvr>
                                        <p:cTn id="129" dur="1" fill="hold">
                                          <p:stCondLst>
                                            <p:cond delay="0"/>
                                          </p:stCondLst>
                                        </p:cTn>
                                        <p:tgtEl>
                                          <p:spTgt spid="61"/>
                                        </p:tgtEl>
                                        <p:attrNameLst>
                                          <p:attrName>style.visibility</p:attrName>
                                        </p:attrNameLst>
                                      </p:cBhvr>
                                      <p:to>
                                        <p:strVal val="visible"/>
                                      </p:to>
                                    </p:set>
                                    <p:animEffect transition="in" filter="fade">
                                      <p:cBhvr>
                                        <p:cTn id="130" dur="1000"/>
                                        <p:tgtEl>
                                          <p:spTgt spid="61"/>
                                        </p:tgtEl>
                                      </p:cBhvr>
                                    </p:animEffect>
                                  </p:childTnLst>
                                </p:cTn>
                              </p:par>
                              <p:par>
                                <p:cTn id="131" presetID="53" presetClass="entr" presetSubtype="0" fill="hold" grpId="0" nodeType="withEffect">
                                  <p:stCondLst>
                                    <p:cond delay="0"/>
                                  </p:stCondLst>
                                  <p:childTnLst>
                                    <p:set>
                                      <p:cBhvr>
                                        <p:cTn id="132" dur="1" fill="hold">
                                          <p:stCondLst>
                                            <p:cond delay="0"/>
                                          </p:stCondLst>
                                        </p:cTn>
                                        <p:tgtEl>
                                          <p:spTgt spid="55"/>
                                        </p:tgtEl>
                                        <p:attrNameLst>
                                          <p:attrName>style.visibility</p:attrName>
                                        </p:attrNameLst>
                                      </p:cBhvr>
                                      <p:to>
                                        <p:strVal val="visible"/>
                                      </p:to>
                                    </p:set>
                                    <p:anim calcmode="lin" valueType="num">
                                      <p:cBhvr>
                                        <p:cTn id="133" dur="1000" fill="hold"/>
                                        <p:tgtEl>
                                          <p:spTgt spid="55"/>
                                        </p:tgtEl>
                                        <p:attrNameLst>
                                          <p:attrName>ppt_w</p:attrName>
                                        </p:attrNameLst>
                                      </p:cBhvr>
                                      <p:tavLst>
                                        <p:tav tm="0">
                                          <p:val>
                                            <p:fltVal val="0"/>
                                          </p:val>
                                        </p:tav>
                                        <p:tav tm="100000">
                                          <p:val>
                                            <p:strVal val="#ppt_w"/>
                                          </p:val>
                                        </p:tav>
                                      </p:tavLst>
                                    </p:anim>
                                    <p:anim calcmode="lin" valueType="num">
                                      <p:cBhvr>
                                        <p:cTn id="134" dur="1000" fill="hold"/>
                                        <p:tgtEl>
                                          <p:spTgt spid="55"/>
                                        </p:tgtEl>
                                        <p:attrNameLst>
                                          <p:attrName>ppt_h</p:attrName>
                                        </p:attrNameLst>
                                      </p:cBhvr>
                                      <p:tavLst>
                                        <p:tav tm="0">
                                          <p:val>
                                            <p:fltVal val="0"/>
                                          </p:val>
                                        </p:tav>
                                        <p:tav tm="100000">
                                          <p:val>
                                            <p:strVal val="#ppt_h"/>
                                          </p:val>
                                        </p:tav>
                                      </p:tavLst>
                                    </p:anim>
                                    <p:animEffect transition="in" filter="fade">
                                      <p:cBhvr>
                                        <p:cTn id="135" dur="1000"/>
                                        <p:tgtEl>
                                          <p:spTgt spid="55"/>
                                        </p:tgtEl>
                                      </p:cBhvr>
                                    </p:animEffect>
                                  </p:childTnLst>
                                </p:cTn>
                              </p:par>
                              <p:par>
                                <p:cTn id="136" presetID="53" presetClass="entr" presetSubtype="0" fill="hold" grpId="1" nodeType="withEffect">
                                  <p:stCondLst>
                                    <p:cond delay="0"/>
                                  </p:stCondLst>
                                  <p:childTnLst>
                                    <p:set>
                                      <p:cBhvr>
                                        <p:cTn id="137" dur="1" fill="hold">
                                          <p:stCondLst>
                                            <p:cond delay="0"/>
                                          </p:stCondLst>
                                        </p:cTn>
                                        <p:tgtEl>
                                          <p:spTgt spid="65"/>
                                        </p:tgtEl>
                                        <p:attrNameLst>
                                          <p:attrName>style.visibility</p:attrName>
                                        </p:attrNameLst>
                                      </p:cBhvr>
                                      <p:to>
                                        <p:strVal val="visible"/>
                                      </p:to>
                                    </p:set>
                                    <p:anim calcmode="lin" valueType="num">
                                      <p:cBhvr>
                                        <p:cTn id="138" dur="1000" fill="hold"/>
                                        <p:tgtEl>
                                          <p:spTgt spid="65"/>
                                        </p:tgtEl>
                                        <p:attrNameLst>
                                          <p:attrName>ppt_w</p:attrName>
                                        </p:attrNameLst>
                                      </p:cBhvr>
                                      <p:tavLst>
                                        <p:tav tm="0">
                                          <p:val>
                                            <p:fltVal val="0"/>
                                          </p:val>
                                        </p:tav>
                                        <p:tav tm="100000">
                                          <p:val>
                                            <p:strVal val="#ppt_w"/>
                                          </p:val>
                                        </p:tav>
                                      </p:tavLst>
                                    </p:anim>
                                    <p:anim calcmode="lin" valueType="num">
                                      <p:cBhvr>
                                        <p:cTn id="139" dur="1000" fill="hold"/>
                                        <p:tgtEl>
                                          <p:spTgt spid="65"/>
                                        </p:tgtEl>
                                        <p:attrNameLst>
                                          <p:attrName>ppt_h</p:attrName>
                                        </p:attrNameLst>
                                      </p:cBhvr>
                                      <p:tavLst>
                                        <p:tav tm="0">
                                          <p:val>
                                            <p:fltVal val="0"/>
                                          </p:val>
                                        </p:tav>
                                        <p:tav tm="100000">
                                          <p:val>
                                            <p:strVal val="#ppt_h"/>
                                          </p:val>
                                        </p:tav>
                                      </p:tavLst>
                                    </p:anim>
                                    <p:animEffect transition="in" filter="fade">
                                      <p:cBhvr>
                                        <p:cTn id="140" dur="1000"/>
                                        <p:tgtEl>
                                          <p:spTgt spid="65"/>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Effect transition="in" filter="fade">
                                      <p:cBhvr>
                                        <p:cTn id="143" dur="1000"/>
                                        <p:tgtEl>
                                          <p:spTgt spid="54"/>
                                        </p:tgtEl>
                                      </p:cBhvr>
                                    </p:animEffect>
                                  </p:childTnLst>
                                </p:cTn>
                              </p:par>
                              <p:par>
                                <p:cTn id="144" presetID="10" presetClass="exit" presetSubtype="0" fill="hold" grpId="1" nodeType="withEffect">
                                  <p:stCondLst>
                                    <p:cond delay="0"/>
                                  </p:stCondLst>
                                  <p:childTnLst>
                                    <p:animEffect transition="out" filter="fade">
                                      <p:cBhvr>
                                        <p:cTn id="145" dur="1000"/>
                                        <p:tgtEl>
                                          <p:spTgt spid="56">
                                            <p:txEl>
                                              <p:pRg st="0" end="0"/>
                                            </p:txEl>
                                          </p:spTgt>
                                        </p:tgtEl>
                                      </p:cBhvr>
                                    </p:animEffect>
                                    <p:set>
                                      <p:cBhvr>
                                        <p:cTn id="146" dur="1" fill="hold">
                                          <p:stCondLst>
                                            <p:cond delay="999"/>
                                          </p:stCondLst>
                                        </p:cTn>
                                        <p:tgtEl>
                                          <p:spTgt spid="56">
                                            <p:txEl>
                                              <p:pRg st="0" end="0"/>
                                            </p:txEl>
                                          </p:spTgt>
                                        </p:tgtEl>
                                        <p:attrNameLst>
                                          <p:attrName>style.visibility</p:attrName>
                                        </p:attrNameLst>
                                      </p:cBhvr>
                                      <p:to>
                                        <p:strVal val="hidden"/>
                                      </p:to>
                                    </p:set>
                                  </p:childTnLst>
                                </p:cTn>
                              </p:par>
                              <p:par>
                                <p:cTn id="147" presetID="10" presetClass="exit" presetSubtype="0" fill="hold" grpId="1" nodeType="withEffect">
                                  <p:stCondLst>
                                    <p:cond delay="0"/>
                                  </p:stCondLst>
                                  <p:childTnLst>
                                    <p:animEffect transition="out" filter="fade">
                                      <p:cBhvr>
                                        <p:cTn id="148" dur="1000"/>
                                        <p:tgtEl>
                                          <p:spTgt spid="56">
                                            <p:txEl>
                                              <p:pRg st="1" end="1"/>
                                            </p:txEl>
                                          </p:spTgt>
                                        </p:tgtEl>
                                      </p:cBhvr>
                                    </p:animEffect>
                                    <p:set>
                                      <p:cBhvr>
                                        <p:cTn id="149" dur="1" fill="hold">
                                          <p:stCondLst>
                                            <p:cond delay="999"/>
                                          </p:stCondLst>
                                        </p:cTn>
                                        <p:tgtEl>
                                          <p:spTgt spid="56">
                                            <p:txEl>
                                              <p:pRg st="1" end="1"/>
                                            </p:txEl>
                                          </p:spTgt>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1000"/>
                                        <p:tgtEl>
                                          <p:spTgt spid="56">
                                            <p:txEl>
                                              <p:pRg st="2" end="2"/>
                                            </p:txEl>
                                          </p:spTgt>
                                        </p:tgtEl>
                                      </p:cBhvr>
                                    </p:animEffect>
                                    <p:set>
                                      <p:cBhvr>
                                        <p:cTn id="152" dur="1" fill="hold">
                                          <p:stCondLst>
                                            <p:cond delay="999"/>
                                          </p:stCondLst>
                                        </p:cTn>
                                        <p:tgtEl>
                                          <p:spTgt spid="56">
                                            <p:txEl>
                                              <p:pRg st="2" end="2"/>
                                            </p:txEl>
                                          </p:spTgt>
                                        </p:tgtEl>
                                        <p:attrNameLst>
                                          <p:attrName>style.visibility</p:attrName>
                                        </p:attrNameLst>
                                      </p:cBhvr>
                                      <p:to>
                                        <p:strVal val="hidden"/>
                                      </p:to>
                                    </p:set>
                                  </p:childTnLst>
                                </p:cTn>
                              </p:par>
                              <p:par>
                                <p:cTn id="153" presetID="10" presetClass="exit" presetSubtype="0" fill="hold" grpId="1" nodeType="withEffect">
                                  <p:stCondLst>
                                    <p:cond delay="0"/>
                                  </p:stCondLst>
                                  <p:childTnLst>
                                    <p:animEffect transition="out" filter="fade">
                                      <p:cBhvr>
                                        <p:cTn id="154" dur="1000"/>
                                        <p:tgtEl>
                                          <p:spTgt spid="56">
                                            <p:txEl>
                                              <p:pRg st="3" end="3"/>
                                            </p:txEl>
                                          </p:spTgt>
                                        </p:tgtEl>
                                      </p:cBhvr>
                                    </p:animEffect>
                                    <p:set>
                                      <p:cBhvr>
                                        <p:cTn id="155" dur="1" fill="hold">
                                          <p:stCondLst>
                                            <p:cond delay="999"/>
                                          </p:stCondLst>
                                        </p:cTn>
                                        <p:tgtEl>
                                          <p:spTgt spid="56">
                                            <p:txEl>
                                              <p:pRg st="3" end="3"/>
                                            </p:txEl>
                                          </p:spTgt>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1000"/>
                                        <p:tgtEl>
                                          <p:spTgt spid="56">
                                            <p:bg/>
                                          </p:spTgt>
                                        </p:tgtEl>
                                      </p:cBhvr>
                                    </p:animEffect>
                                    <p:set>
                                      <p:cBhvr>
                                        <p:cTn id="158" dur="1" fill="hold">
                                          <p:stCondLst>
                                            <p:cond delay="999"/>
                                          </p:stCondLst>
                                        </p:cTn>
                                        <p:tgtEl>
                                          <p:spTgt spid="56">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57" grpId="0" animBg="1"/>
      <p:bldP spid="60" grpId="0" animBg="1"/>
      <p:bldP spid="61" grpId="0" animBg="1"/>
      <p:bldP spid="61" grpId="1" animBg="1"/>
      <p:bldP spid="48" grpId="0" animBg="1"/>
      <p:bldP spid="52" grpId="0" animBg="1"/>
      <p:bldP spid="58" grpId="0" animBg="1"/>
      <p:bldP spid="58" grpId="1" animBg="1"/>
      <p:bldP spid="42" grpId="0" animBg="1"/>
      <p:bldP spid="42" grpId="1" animBg="1"/>
      <p:bldP spid="42" grpId="2" animBg="1"/>
      <p:bldP spid="42" grpId="4" animBg="1"/>
      <p:bldP spid="42" grpId="5" animBg="1"/>
      <p:bldP spid="62" grpId="0" animBg="1"/>
      <p:bldP spid="62" grpId="2" animBg="1"/>
      <p:bldP spid="62" grpId="3" animBg="1"/>
      <p:bldP spid="62" grpId="4" animBg="1"/>
      <p:bldP spid="62" grpId="5" animBg="1"/>
      <p:bldP spid="59" grpId="0" animBg="1"/>
      <p:bldP spid="41" grpId="0" animBg="1"/>
      <p:bldP spid="50" grpId="0" animBg="1"/>
      <p:bldP spid="51" grpId="0" animBg="1"/>
      <p:bldP spid="53" grpId="0" animBg="1"/>
      <p:bldP spid="54" grpId="0"/>
      <p:bldP spid="55" grpId="0"/>
      <p:bldP spid="65" grpId="1"/>
      <p:bldP spid="56" grpId="0" build="allAtOnce" animBg="1"/>
      <p:bldP spid="56" grpId="1" build="allAtOnce" animBg="1"/>
      <p:bldP spid="37" grpId="0" animBg="1"/>
      <p:bldP spid="37" grpId="1" animBg="1"/>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smtClean="0">
                <a:hlinkClick r:id="rId2"/>
              </a:rPr>
              <a:t>https://graftonheritage.org/history-settlement/</a:t>
            </a:r>
            <a:endParaRPr lang="en-US" dirty="0" smtClean="0"/>
          </a:p>
          <a:p>
            <a:r>
              <a:rPr lang="en-US" b="1" dirty="0" smtClean="0"/>
              <a:t>COTTON MISSION</a:t>
            </a:r>
          </a:p>
          <a:p>
            <a:r>
              <a:rPr lang="en-US" dirty="0" smtClean="0"/>
              <a:t>	Brigham Young also reasoned that the warm land south of Cedar City might, if irrigated, produce another costly and U.S.-dependent staple: cotton. He was right. Cotton flourished in an experiment at Santa Clara (1854), and Young sent numerous families to Utah’s “Dixie” as part of the Cotton Mission. To grow cotton, or anything else, pioneers needed two things—land flat enough to farm and water enough to irrigate it—and both were scarce in the Utah Territory. Ten farming settlements grew along the upper Virgin River in the only places they could: Virgin (1857), Grafton (1859), Adventure (1860), Duncan’s Retreat and Northup (1861), and </a:t>
            </a:r>
            <a:r>
              <a:rPr lang="en-US" dirty="0" err="1" smtClean="0"/>
              <a:t>Shunesburg</a:t>
            </a:r>
            <a:r>
              <a:rPr lang="en-US" dirty="0" smtClean="0"/>
              <a:t>, Rockville and Springdale (1862).</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26130230"/>
          </a:xfrm>
          <a:prstGeom prst="rect">
            <a:avLst/>
          </a:prstGeom>
        </p:spPr>
        <p:txBody>
          <a:bodyPr wrap="square">
            <a:spAutoFit/>
          </a:bodyPr>
          <a:lstStyle/>
          <a:p>
            <a:r>
              <a:rPr lang="en-US" dirty="0" smtClean="0">
                <a:hlinkClick r:id="rId2"/>
              </a:rPr>
              <a:t>https://www.uen.org/utah_history_encyclopedia/c/COTTON_MISSION.shtml</a:t>
            </a:r>
            <a:endParaRPr lang="en-US" dirty="0" smtClean="0"/>
          </a:p>
          <a:p>
            <a:r>
              <a:rPr lang="en-US" dirty="0" smtClean="0"/>
              <a:t>	 	When the Mormons entered the Salt Lake Valley, Brigham Young recognized the need of the pioneers for clothing as well as food. He resolved that the Latter-day Saints should be economically independent, and experiments in growing cotton in the Salt Lake Valley were implemented. Early exploration in the 1850s confirmed that the Santa Clara and Virgin river basins, located 300 miles south of Salt Lake City at a lower altitude, had the potential to grow cotton, grapes, figs, flax, hemp, rice, sugar cane, tobacco, and other much-needed semitropical products. Following the Utah War of 1857-58 Brigham Young's drive for self-sufficiency was strengthened.</a:t>
            </a:r>
          </a:p>
          <a:p>
            <a:r>
              <a:rPr lang="en-US" dirty="0" smtClean="0"/>
              <a:t>	By this time Parowan, New Harmony, Pine Valley, </a:t>
            </a:r>
            <a:r>
              <a:rPr lang="en-US" dirty="0" err="1" smtClean="0"/>
              <a:t>Toquerville</a:t>
            </a:r>
            <a:r>
              <a:rPr lang="en-US" dirty="0" smtClean="0"/>
              <a:t>, and Santa Clara had been established. The mission of those sent to Santa Clara was to befriend the Indians. This had to be done before cotton could be planted. However, at </a:t>
            </a:r>
            <a:r>
              <a:rPr lang="en-US" b="1" dirty="0" smtClean="0"/>
              <a:t>Santa Clara </a:t>
            </a:r>
            <a:r>
              <a:rPr lang="en-US" dirty="0" smtClean="0"/>
              <a:t>three quarts of old cotton seed were procured, planted, harvested, and ginned. The cotton was then carded, spun, and woven into thirty yards of cloth. A sample was sent to Brigham Young.</a:t>
            </a:r>
          </a:p>
          <a:p>
            <a:r>
              <a:rPr lang="en-US" dirty="0" smtClean="0"/>
              <a:t>	Church members were called to go to Washington County to colonize, with the specific assignment to "grow cotton." They were told that the Cotton Mission should be considered as important to them as if they were called to preach the gospel among the nations. Settlements involved in the Cotton Mission, some now erased from memories and maps, were Washington, St. George, </a:t>
            </a:r>
            <a:r>
              <a:rPr lang="en-US" dirty="0" err="1" smtClean="0"/>
              <a:t>Heberville</a:t>
            </a:r>
            <a:r>
              <a:rPr lang="en-US" dirty="0" smtClean="0"/>
              <a:t> (</a:t>
            </a:r>
            <a:r>
              <a:rPr lang="en-US" dirty="0" err="1" smtClean="0"/>
              <a:t>Tonaquint</a:t>
            </a:r>
            <a:r>
              <a:rPr lang="en-US" dirty="0" smtClean="0"/>
              <a:t>), Parowan, Grafton, Hurricane, Santa Clara, Harrisburg, Duncan's Retreat, West Point, Rockville, Millersburg, </a:t>
            </a:r>
            <a:r>
              <a:rPr lang="en-US" dirty="0" err="1" smtClean="0"/>
              <a:t>Shunesburg</a:t>
            </a:r>
            <a:r>
              <a:rPr lang="en-US" dirty="0" smtClean="0"/>
              <a:t>, Northrop, Springdale, Gunlock, Harmony, </a:t>
            </a:r>
            <a:r>
              <a:rPr lang="en-US" dirty="0" err="1" smtClean="0"/>
              <a:t>Kanarra</a:t>
            </a:r>
            <a:r>
              <a:rPr lang="en-US" dirty="0" smtClean="0"/>
              <a:t>, Hebron, Middleton, Pine Valley, Pinto, Leeds, Bellevue (</a:t>
            </a:r>
            <a:r>
              <a:rPr lang="en-US" dirty="0" err="1" smtClean="0"/>
              <a:t>Pintura</a:t>
            </a:r>
            <a:r>
              <a:rPr lang="en-US" dirty="0" smtClean="0"/>
              <a:t>), </a:t>
            </a:r>
            <a:r>
              <a:rPr lang="en-US" dirty="0" err="1" smtClean="0"/>
              <a:t>Panada</a:t>
            </a:r>
            <a:r>
              <a:rPr lang="en-US" dirty="0" smtClean="0"/>
              <a:t>, Eagleville, Cedar City, and </a:t>
            </a:r>
            <a:r>
              <a:rPr lang="en-US" dirty="0" err="1" smtClean="0"/>
              <a:t>Toquerville</a:t>
            </a:r>
            <a:r>
              <a:rPr lang="en-US" dirty="0" smtClean="0"/>
              <a:t>. There were also those on Muddy Creek--St. Joseph, St. Thomas, and Overton. Some of these settlements involved just a few families.</a:t>
            </a:r>
          </a:p>
          <a:p>
            <a:r>
              <a:rPr lang="en-US" dirty="0" smtClean="0"/>
              <a:t>	Men were chosen for their skills and capital equipment. The first calls included: ten families under the leadership of Samuel Adair left Payson 3 March 1857; twenty-eight families were called at April 1857 conference and came under the direction of Robert Covington; fifty families arrived at Washington from San Bernardino. They had been told to return to Utah because of the Utah War in 1857. Most stayed for the winter and left in the spring for other locations in Dixie and elsewhere. Three hundred families were called in October 1861 conference. That year the Civil War cut off cotton supplies. Thirty families of Swiss converts were included in the call; and they were directed to settle in Santa Clara and provide supplies for the cotton farmers. In 1862 220 families were called. Fifty or sixty families were called in October 1864 to settle south of St. George on the Muddy River. At least 300 additional families (upwards of 1,000 persons) were called in the late 1860s and 1870s.</a:t>
            </a:r>
          </a:p>
          <a:p>
            <a:r>
              <a:rPr lang="en-US" dirty="0" smtClean="0"/>
              <a:t>	The Covington company arrived in May 1857. Isaac C. </a:t>
            </a:r>
            <a:r>
              <a:rPr lang="en-US" dirty="0" err="1" smtClean="0"/>
              <a:t>Haight</a:t>
            </a:r>
            <a:r>
              <a:rPr lang="en-US" dirty="0" smtClean="0"/>
              <a:t>, who was presiding over the Parowan Stake, organized the new settlement as a branch of the Harmony Ward. It was at this time that the name Washington was chosen for the new town. Civic and religious leaders were sustained. The pioneers prepared the ground for corn and went to work making dams and ditches. They lived in tents, wagons, or dugouts.</a:t>
            </a:r>
          </a:p>
          <a:p>
            <a:r>
              <a:rPr lang="en-US" dirty="0" smtClean="0"/>
              <a:t>	Many problems were encountered as they struggled with nature. Most of the early colonists were converts from the South and were familiar with cotton but were not familiar with irrigation. They had to cope with the alkali in the sandy soil. They had an unending battle with the Virgin River. Their dams, built on quicksand bottoms, were washed out yearly, sometimes several times. One year there was a drought, and grasshoppers and worms consumed their crops. They had night watches to protect their crops from hungry animals.</a:t>
            </a:r>
          </a:p>
          <a:p>
            <a:r>
              <a:rPr lang="en-US" dirty="0" smtClean="0"/>
              <a:t>	As cotton growers they were successful, but they quickly found that to survive they had to grow their own food and "make do." Many were beset with chills and fever and were unaware that they had contracted malaria from the mosquitoes that bred in the seeping springs and along the streams' edges. This robbed them of much productive energy.</a:t>
            </a:r>
          </a:p>
          <a:p>
            <a:r>
              <a:rPr lang="en-US" dirty="0" smtClean="0"/>
              <a:t>Many quit the mission. By June 1861 only twenty families remained in Washington. Late that year, the community received quite a number of new settlers, most of them from Sanpete County. Their spirits rose. One historian said, "Just to have a few fresh arrivals to share their miseries must have made the burden lighter." In 1862 the arriving cotton missionaries settled in what is now St. George.</a:t>
            </a:r>
          </a:p>
          <a:p>
            <a:r>
              <a:rPr lang="en-US" dirty="0" smtClean="0"/>
              <a:t>	Most of the early ginning was on a home basis, but there was a problem processing and selling the "lint." One-tenth was sent to Salt Lake as tithing, and as much as possible was shipped east by freight. One year some was freighted to California. Brigham Young objected and arranged for the purchase of much of it.</a:t>
            </a:r>
          </a:p>
          <a:p>
            <a:r>
              <a:rPr lang="en-US" dirty="0" smtClean="0"/>
              <a:t>	Brigham Young then had machinery imported. Factories for processing cotton and wool were set up in Salt Lake City, Springville, and Parowan. When it was determined that the Cotton Mission had a deteriorating economy and needed support, Young had the equipment operating in Salt Lake City dismantled and shipped south in 1866. The cotton factory was built in Washington because of its adequate water supply and its central location for the cotton growers. The colonists were asked to contribute their labor and materials to help build the factory. More missionaries were called.</a:t>
            </a:r>
          </a:p>
          <a:p>
            <a:r>
              <a:rPr lang="en-US" dirty="0" smtClean="0"/>
              <a:t>	Indian troubles forced the colonists to neglect their crops; some homes and farms in the smaller settlements were abandoned. The end of the Civil War then caused the price of cotton to drop. The less hardy pulled up their stakes and left. The ruts in that trail were deepened as many fled to other settlements.</a:t>
            </a:r>
          </a:p>
          <a:p>
            <a:r>
              <a:rPr lang="en-US" dirty="0" smtClean="0"/>
              <a:t>	There was always an acute cash shortage. Most of the exchange was in goods or in paper money printed for temple and factory work, which was not acceptable for the purchase of materials and machinery outside the territory. Added to the factory was a section used for a store, a branch of ZCMI where miscellaneous items for everyday living could be purchased.</a:t>
            </a:r>
          </a:p>
          <a:p>
            <a:r>
              <a:rPr lang="en-US" dirty="0" smtClean="0"/>
              <a:t>	One thing that encouraged the poverty-plagued Dixie colonists to remain was the granting of subsidies out of tithing resources to construct a tabernacle and a temple in St. George. These were "public work" projects. Mines in Nevada and in Leeds, Utah, provided markets for the pioneer produce, which included grapes for wine. The emphasis was shifted from cotton. Young men fled to the mines to work for easier money.</a:t>
            </a:r>
          </a:p>
          <a:p>
            <a:r>
              <a:rPr lang="en-US" dirty="0" smtClean="0"/>
              <a:t>	The cotton factory began operating in 1869, the year the railroads were united, linking the East with the West. The settlers' problems multiplied. Supplies for the northern communities were now brought in by rail. New machinery was required at the factory for quality production; two additional stories were added. Skilled help was difficult to obtain. Dyes and supplies had to be obtained from the East. The growers organized a cooperative to better their marketing possibilities and increase their purchasing power in California. Their first purchasing agent was killed by Mojave Indians.</a:t>
            </a:r>
          </a:p>
          <a:p>
            <a:r>
              <a:rPr lang="en-US" dirty="0" smtClean="0"/>
              <a:t>	The colonies on the Muddy had furnished most of the cotton during the period from 1866 to 1870. An official survey revealed that their farms were located in Nevada, instead of Utah. Nevada then demanded back taxes in cash, which taxes had already been paid to Utah. Because of the tax situation, malaria, and poverty, Brigham Young advised the colonists to abandon their settlements in 1871.</a:t>
            </a:r>
          </a:p>
          <a:p>
            <a:r>
              <a:rPr lang="en-US" dirty="0" smtClean="0"/>
              <a:t>	The cotton industry was revived briefly from 1873 to 1876 and again from 1893 to 1896. The factory made a profit for only a brief period in the 1890s, under the direction of Thomas Judd; it ceased operation as a cotton mill in 1910.</a:t>
            </a:r>
          </a:p>
          <a:p>
            <a:endParaRPr lang="en-US" dirty="0"/>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308324"/>
          </a:xfrm>
          <a:prstGeom prst="rect">
            <a:avLst/>
          </a:prstGeom>
        </p:spPr>
        <p:txBody>
          <a:bodyPr wrap="square">
            <a:spAutoFit/>
          </a:bodyPr>
          <a:lstStyle/>
          <a:p>
            <a:r>
              <a:rPr lang="en-US" dirty="0" smtClean="0">
                <a:hlinkClick r:id="rId2"/>
              </a:rPr>
              <a:t>https://en.wikipedia.org/wiki/Washington_County,_Utah</a:t>
            </a:r>
            <a:endParaRPr lang="en-US" dirty="0" smtClean="0"/>
          </a:p>
          <a:p>
            <a:r>
              <a:rPr lang="en-US" dirty="0" smtClean="0"/>
              <a:t>	he earliest settlement was Fort Harmony in 1852. Santa Clara was established in 1854 as a mission to the natives that lived on the Santa Clara River. Hamblin and Pinto were settled along the Los Angeles - Salt Lake Road in 1856, as was Gunlock in 1857.</a:t>
            </a:r>
          </a:p>
          <a:p>
            <a:r>
              <a:rPr lang="en-US" dirty="0" smtClean="0"/>
              <a:t>Next came the settlements established as colonies to grow cotton, before the beginning of the American Civil War. They were located along the Virgin River, in the warmer climate below the Great Basin, that was called Utah's Dixie. </a:t>
            </a:r>
          </a:p>
          <a:p>
            <a:endParaRPr lang="en-US" dirty="0"/>
          </a:p>
        </p:txBody>
      </p:sp>
      <p:sp useBgFill="1">
        <p:nvSpPr>
          <p:cNvPr id="3" name="Rectangle 2"/>
          <p:cNvSpPr/>
          <p:nvPr/>
        </p:nvSpPr>
        <p:spPr>
          <a:xfrm>
            <a:off x="0" y="2133600"/>
            <a:ext cx="9144000" cy="7017306"/>
          </a:xfrm>
          <a:prstGeom prst="rect">
            <a:avLst/>
          </a:prstGeom>
        </p:spPr>
        <p:txBody>
          <a:bodyPr wrap="square">
            <a:spAutoFit/>
          </a:bodyPr>
          <a:lstStyle/>
          <a:p>
            <a:r>
              <a:rPr lang="en-US" dirty="0" smtClean="0">
                <a:hlinkClick r:id="rId3"/>
              </a:rPr>
              <a:t>https://en.wikipedia.org/wiki/Dixie_(Utah)</a:t>
            </a:r>
            <a:endParaRPr lang="en-US" dirty="0" smtClean="0"/>
          </a:p>
          <a:p>
            <a:r>
              <a:rPr lang="en-US" dirty="0" smtClean="0"/>
              <a:t>	</a:t>
            </a:r>
            <a:r>
              <a:rPr lang="en-US" b="1" dirty="0" smtClean="0"/>
              <a:t>Utah's Dixie</a:t>
            </a:r>
            <a:r>
              <a:rPr lang="en-US" dirty="0" smtClean="0"/>
              <a:t> is the nickname for primarily the populated, lower elevation area of south-central Washington County in southwestern </a:t>
            </a:r>
            <a:r>
              <a:rPr lang="en-US" u="sng" dirty="0" smtClean="0"/>
              <a:t>Utah</a:t>
            </a:r>
            <a:r>
              <a:rPr lang="en-US" dirty="0" smtClean="0"/>
              <a:t>.   It was first inhabited by Mormon settlers in 1854, as part of Brigham Young's efforts to establish an Indian Mission in the region.</a:t>
            </a:r>
            <a:r>
              <a:rPr lang="en-US" baseline="30000" dirty="0" smtClean="0"/>
              <a:t>.</a:t>
            </a:r>
            <a:r>
              <a:rPr lang="en-US" dirty="0" smtClean="0"/>
              <a:t> The settlers began growing cotton and other temperate cash crops during the later 1850s on land that had fed the Paiute. The Paiute population was decimated as a result of starvation and disease.</a:t>
            </a:r>
            <a:r>
              <a:rPr lang="en-US" baseline="30000" dirty="0" smtClean="0"/>
              <a:t> </a:t>
            </a:r>
            <a:r>
              <a:rPr lang="en-US" dirty="0" smtClean="0"/>
              <a:t>The largest community in the region, </a:t>
            </a:r>
            <a:r>
              <a:rPr lang="en-US" u="sng" dirty="0" smtClean="0"/>
              <a:t>St. George</a:t>
            </a:r>
            <a:r>
              <a:rPr lang="en-US" dirty="0" smtClean="0"/>
              <a:t>, was founded in 1861, when Brigham Young selected 300 families to take over the area and grow cotton, grapes, and other crops.</a:t>
            </a:r>
            <a:r>
              <a:rPr lang="en-US" baseline="30000" dirty="0" smtClean="0"/>
              <a:t> </a:t>
            </a:r>
            <a:r>
              <a:rPr lang="en-US" dirty="0" smtClean="0"/>
              <a:t>The region was nicknamed </a:t>
            </a:r>
            <a:r>
              <a:rPr lang="en-US" b="1" dirty="0" smtClean="0"/>
              <a:t>Dixie</a:t>
            </a:r>
            <a:r>
              <a:rPr lang="en-US" dirty="0" smtClean="0"/>
              <a:t> by 1860.</a:t>
            </a:r>
          </a:p>
          <a:p>
            <a:r>
              <a:rPr lang="en-US" dirty="0" smtClean="0"/>
              <a:t>	Andrew Larson's  text on the history of the name "Dixie" in Utah states that in 1857, the first President of the Washington Stake was Robert Dockery Covington, a slave overseer and slave owner from North Carolina and Mississippi. Larson states:</a:t>
            </a:r>
          </a:p>
          <a:p>
            <a:pPr marL="914400">
              <a:tabLst>
                <a:tab pos="865188" algn="l"/>
              </a:tabLst>
            </a:pPr>
            <a:r>
              <a:rPr lang="en-US" dirty="0" smtClean="0"/>
              <a:t>Already the settled area of the Virgin Valley was being called Utah's "Dixie." The fact that cotton would grow there, as well as tobacco and other semi-tropical plants such as the South produced made it easy for the name to stick. The fact that the settlers at Washington were </a:t>
            </a:r>
            <a:r>
              <a:rPr lang="en-US" i="1" dirty="0" smtClean="0"/>
              <a:t>bona fide</a:t>
            </a:r>
            <a:r>
              <a:rPr lang="en-US" dirty="0" smtClean="0"/>
              <a:t> Southerners who were steeped in the lore of cotton culture—many of them, at least—clinched the title. Dixie it became, and Dixie it remained. ... The name "Dixie" is one of those distinctive things about this part of Utah ... It is a proud title</a:t>
            </a:r>
          </a:p>
          <a:p>
            <a:r>
              <a:rPr lang="en-US" dirty="0" smtClean="0"/>
              <a:t>				— </a:t>
            </a:r>
            <a:r>
              <a:rPr lang="en-US" i="1" dirty="0" smtClean="0"/>
              <a:t>Andrew Larson, I Was Called to "Dixie" </a:t>
            </a:r>
            <a:endParaRPr lang="en-US" dirty="0" smtClean="0"/>
          </a:p>
          <a:p>
            <a:r>
              <a:rPr lang="en-US" dirty="0" smtClean="0"/>
              <a:t>	Whatever the real origins of the term, the Cotton Mission didn't work out as well as Young had hoped – yields in the test fields were not as high as expected, and economic viability of growing cotton was never achieved, although a cotton mill was built and used for a few years in the town of Washington.</a:t>
            </a:r>
          </a:p>
          <a:p>
            <a:endParaRPr lang="en-US" dirty="0"/>
          </a:p>
        </p:txBody>
      </p:sp>
    </p:spTree>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solidFill>
                  <a:srgbClr val="FFFF00"/>
                </a:solidFill>
                <a:effectLst>
                  <a:outerShdw dist="50800" dir="7200000" algn="ctr" rotWithShape="0">
                    <a:schemeClr val="tx1"/>
                  </a:outerShdw>
                </a:effectLst>
              </a:rPr>
              <a:t>Salt Lake City</a:t>
            </a:r>
            <a:endParaRPr lang="en-US" sz="2400" b="1" dirty="0">
              <a:solidFill>
                <a:srgbClr val="FFFF00"/>
              </a:solidFill>
              <a:effectLst>
                <a:outerShdw dist="50800" dir="7200000" algn="ctr" rotWithShape="0">
                  <a:schemeClr val="tx1"/>
                </a:outerShdw>
              </a:effectLst>
            </a:endParaRPr>
          </a:p>
        </p:txBody>
      </p:sp>
      <p:sp>
        <p:nvSpPr>
          <p:cNvPr id="26" name="5-Point Star 2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2" name="TextBox 61"/>
          <p:cNvSpPr txBox="1"/>
          <p:nvPr/>
        </p:nvSpPr>
        <p:spPr>
          <a:xfrm>
            <a:off x="2318886"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1" name="TextBox 40"/>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50" name="TextBox 49"/>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pic>
        <p:nvPicPr>
          <p:cNvPr id="70" name="Picture 2"/>
          <p:cNvPicPr preferRelativeResize="0">
            <a:picLocks noChangeAspect="1" noChangeArrowheads="1"/>
          </p:cNvPicPr>
          <p:nvPr/>
        </p:nvPicPr>
        <p:blipFill>
          <a:blip r:embed="rId5" cstate="print"/>
          <a:srcRect t="3341" r="3296" b="4223"/>
          <a:stretch>
            <a:fillRect/>
          </a:stretch>
        </p:blipFill>
        <p:spPr bwMode="auto">
          <a:xfrm rot="372726">
            <a:off x="3460987" y="1282145"/>
            <a:ext cx="2760116" cy="3471054"/>
          </a:xfrm>
          <a:prstGeom prst="rect">
            <a:avLst/>
          </a:prstGeom>
          <a:noFill/>
          <a:ln w="9525">
            <a:noFill/>
            <a:miter lim="800000"/>
            <a:headEnd/>
            <a:tailEnd/>
          </a:ln>
          <a:effectLst/>
        </p:spPr>
      </p:pic>
      <p:sp>
        <p:nvSpPr>
          <p:cNvPr id="56" name="Freeform 55"/>
          <p:cNvSpPr/>
          <p:nvPr/>
        </p:nvSpPr>
        <p:spPr>
          <a:xfrm rot="21232816">
            <a:off x="3272807" y="1213015"/>
            <a:ext cx="1653850" cy="3342895"/>
          </a:xfrm>
          <a:custGeom>
            <a:avLst/>
            <a:gdLst>
              <a:gd name="connsiteX0" fmla="*/ 1529542 w 1637608"/>
              <a:gd name="connsiteY0" fmla="*/ 0 h 3707476"/>
              <a:gd name="connsiteX1" fmla="*/ 1629295 w 1637608"/>
              <a:gd name="connsiteY1" fmla="*/ 482138 h 3707476"/>
              <a:gd name="connsiteX2" fmla="*/ 1479666 w 1637608"/>
              <a:gd name="connsiteY2" fmla="*/ 1113905 h 3707476"/>
              <a:gd name="connsiteX3" fmla="*/ 997528 w 1637608"/>
              <a:gd name="connsiteY3" fmla="*/ 2094807 h 3707476"/>
              <a:gd name="connsiteX4" fmla="*/ 548640 w 1637608"/>
              <a:gd name="connsiteY4" fmla="*/ 3025833 h 3707476"/>
              <a:gd name="connsiteX5" fmla="*/ 0 w 1637608"/>
              <a:gd name="connsiteY5" fmla="*/ 3707476 h 3707476"/>
              <a:gd name="connsiteX0" fmla="*/ 1529542 w 1637608"/>
              <a:gd name="connsiteY0" fmla="*/ 0 h 3707476"/>
              <a:gd name="connsiteX1" fmla="*/ 1629295 w 1637608"/>
              <a:gd name="connsiteY1" fmla="*/ 482138 h 3707476"/>
              <a:gd name="connsiteX2" fmla="*/ 1479666 w 1637608"/>
              <a:gd name="connsiteY2" fmla="*/ 1113905 h 3707476"/>
              <a:gd name="connsiteX3" fmla="*/ 997528 w 1637608"/>
              <a:gd name="connsiteY3" fmla="*/ 2094807 h 3707476"/>
              <a:gd name="connsiteX4" fmla="*/ 548640 w 1637608"/>
              <a:gd name="connsiteY4" fmla="*/ 3025833 h 3707476"/>
              <a:gd name="connsiteX5" fmla="*/ 0 w 1637608"/>
              <a:gd name="connsiteY5" fmla="*/ 3707476 h 3707476"/>
              <a:gd name="connsiteX0" fmla="*/ 1529542 w 1650079"/>
              <a:gd name="connsiteY0" fmla="*/ 0 h 3707476"/>
              <a:gd name="connsiteX1" fmla="*/ 1629295 w 1650079"/>
              <a:gd name="connsiteY1" fmla="*/ 482138 h 3707476"/>
              <a:gd name="connsiteX2" fmla="*/ 1479666 w 1650079"/>
              <a:gd name="connsiteY2" fmla="*/ 1113905 h 3707476"/>
              <a:gd name="connsiteX3" fmla="*/ 997528 w 1650079"/>
              <a:gd name="connsiteY3" fmla="*/ 2094807 h 3707476"/>
              <a:gd name="connsiteX4" fmla="*/ 548640 w 1650079"/>
              <a:gd name="connsiteY4" fmla="*/ 3025833 h 3707476"/>
              <a:gd name="connsiteX5" fmla="*/ 0 w 1650079"/>
              <a:gd name="connsiteY5" fmla="*/ 3707476 h 3707476"/>
              <a:gd name="connsiteX0" fmla="*/ 1529542 w 1637608"/>
              <a:gd name="connsiteY0" fmla="*/ 0 h 3707476"/>
              <a:gd name="connsiteX1" fmla="*/ 1629295 w 1637608"/>
              <a:gd name="connsiteY1" fmla="*/ 482138 h 3707476"/>
              <a:gd name="connsiteX2" fmla="*/ 997528 w 1637608"/>
              <a:gd name="connsiteY2" fmla="*/ 2094807 h 3707476"/>
              <a:gd name="connsiteX3" fmla="*/ 548640 w 1637608"/>
              <a:gd name="connsiteY3" fmla="*/ 3025833 h 3707476"/>
              <a:gd name="connsiteX4" fmla="*/ 0 w 1637608"/>
              <a:gd name="connsiteY4" fmla="*/ 3707476 h 3707476"/>
              <a:gd name="connsiteX0" fmla="*/ 1529542 w 1662600"/>
              <a:gd name="connsiteY0" fmla="*/ 0 h 3707476"/>
              <a:gd name="connsiteX1" fmla="*/ 1629295 w 1662600"/>
              <a:gd name="connsiteY1" fmla="*/ 482138 h 3707476"/>
              <a:gd name="connsiteX2" fmla="*/ 997528 w 1662600"/>
              <a:gd name="connsiteY2" fmla="*/ 2094807 h 3707476"/>
              <a:gd name="connsiteX3" fmla="*/ 548640 w 1662600"/>
              <a:gd name="connsiteY3" fmla="*/ 3025833 h 3707476"/>
              <a:gd name="connsiteX4" fmla="*/ 0 w 1662600"/>
              <a:gd name="connsiteY4" fmla="*/ 3707476 h 3707476"/>
              <a:gd name="connsiteX0" fmla="*/ 1529542 w 1662600"/>
              <a:gd name="connsiteY0" fmla="*/ 0 h 3707476"/>
              <a:gd name="connsiteX1" fmla="*/ 1629295 w 1662600"/>
              <a:gd name="connsiteY1" fmla="*/ 482138 h 3707476"/>
              <a:gd name="connsiteX2" fmla="*/ 997528 w 1662600"/>
              <a:gd name="connsiteY2" fmla="*/ 2094807 h 3707476"/>
              <a:gd name="connsiteX3" fmla="*/ 548640 w 1662600"/>
              <a:gd name="connsiteY3" fmla="*/ 3025833 h 3707476"/>
              <a:gd name="connsiteX4" fmla="*/ 0 w 1662600"/>
              <a:gd name="connsiteY4" fmla="*/ 3707476 h 3707476"/>
              <a:gd name="connsiteX0" fmla="*/ 980902 w 1113960"/>
              <a:gd name="connsiteY0" fmla="*/ 0 h 3025833"/>
              <a:gd name="connsiteX1" fmla="*/ 1080655 w 1113960"/>
              <a:gd name="connsiteY1" fmla="*/ 482138 h 3025833"/>
              <a:gd name="connsiteX2" fmla="*/ 448888 w 1113960"/>
              <a:gd name="connsiteY2" fmla="*/ 2094807 h 3025833"/>
              <a:gd name="connsiteX3" fmla="*/ 0 w 1113960"/>
              <a:gd name="connsiteY3" fmla="*/ 3025833 h 3025833"/>
              <a:gd name="connsiteX0" fmla="*/ 1202553 w 1335611"/>
              <a:gd name="connsiteY0" fmla="*/ 0 h 2986120"/>
              <a:gd name="connsiteX1" fmla="*/ 1302306 w 1335611"/>
              <a:gd name="connsiteY1" fmla="*/ 482138 h 2986120"/>
              <a:gd name="connsiteX2" fmla="*/ 670539 w 1335611"/>
              <a:gd name="connsiteY2" fmla="*/ 2094807 h 2986120"/>
              <a:gd name="connsiteX3" fmla="*/ 0 w 1335611"/>
              <a:gd name="connsiteY3" fmla="*/ 2986120 h 2986120"/>
              <a:gd name="connsiteX0" fmla="*/ 1307697 w 1440755"/>
              <a:gd name="connsiteY0" fmla="*/ 0 h 3115527"/>
              <a:gd name="connsiteX1" fmla="*/ 1407450 w 1440755"/>
              <a:gd name="connsiteY1" fmla="*/ 482138 h 3115527"/>
              <a:gd name="connsiteX2" fmla="*/ 775683 w 1440755"/>
              <a:gd name="connsiteY2" fmla="*/ 2094807 h 3115527"/>
              <a:gd name="connsiteX3" fmla="*/ 0 w 1440755"/>
              <a:gd name="connsiteY3" fmla="*/ 3115527 h 3115527"/>
              <a:gd name="connsiteX0" fmla="*/ 1307697 w 1440755"/>
              <a:gd name="connsiteY0" fmla="*/ 0 h 3115527"/>
              <a:gd name="connsiteX1" fmla="*/ 1407450 w 1440755"/>
              <a:gd name="connsiteY1" fmla="*/ 482138 h 3115527"/>
              <a:gd name="connsiteX2" fmla="*/ 775683 w 1440755"/>
              <a:gd name="connsiteY2" fmla="*/ 2094807 h 3115527"/>
              <a:gd name="connsiteX3" fmla="*/ 0 w 1440755"/>
              <a:gd name="connsiteY3" fmla="*/ 3115527 h 3115527"/>
            </a:gdLst>
            <a:ahLst/>
            <a:cxnLst>
              <a:cxn ang="0">
                <a:pos x="connsiteX0" y="connsiteY0"/>
              </a:cxn>
              <a:cxn ang="0">
                <a:pos x="connsiteX1" y="connsiteY1"/>
              </a:cxn>
              <a:cxn ang="0">
                <a:pos x="connsiteX2" y="connsiteY2"/>
              </a:cxn>
              <a:cxn ang="0">
                <a:pos x="connsiteX3" y="connsiteY3"/>
              </a:cxn>
            </a:cxnLst>
            <a:rect l="l" t="t" r="r" b="b"/>
            <a:pathLst>
              <a:path w="1440755" h="3115527">
                <a:moveTo>
                  <a:pt x="1307697" y="0"/>
                </a:moveTo>
                <a:cubicBezTo>
                  <a:pt x="1361730" y="148243"/>
                  <a:pt x="1415763" y="296487"/>
                  <a:pt x="1407450" y="482138"/>
                </a:cubicBezTo>
                <a:cubicBezTo>
                  <a:pt x="1440755" y="1142099"/>
                  <a:pt x="1220429" y="1762153"/>
                  <a:pt x="775683" y="2094807"/>
                </a:cubicBezTo>
                <a:cubicBezTo>
                  <a:pt x="595574" y="2518756"/>
                  <a:pt x="272560" y="2840221"/>
                  <a:pt x="0" y="3115527"/>
                </a:cubicBezTo>
              </a:path>
            </a:pathLst>
          </a:custGeom>
          <a:ln w="76200">
            <a:solidFill>
              <a:srgbClr val="FFFF00"/>
            </a:solidFill>
            <a:prstDash val="sysDot"/>
          </a:ln>
          <a:effectLst>
            <a:outerShdw dist="63500" dir="6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71" name="Picture 2"/>
          <p:cNvPicPr>
            <a:picLocks noChangeAspect="1" noChangeArrowheads="1"/>
          </p:cNvPicPr>
          <p:nvPr/>
        </p:nvPicPr>
        <p:blipFill>
          <a:blip r:embed="rId6"/>
          <a:srcRect t="3341" r="3296" b="4223"/>
          <a:stretch>
            <a:fillRect/>
          </a:stretch>
        </p:blipFill>
        <p:spPr bwMode="auto">
          <a:xfrm>
            <a:off x="1143000" y="762000"/>
            <a:ext cx="4953000" cy="6228771"/>
          </a:xfrm>
          <a:prstGeom prst="rect">
            <a:avLst/>
          </a:prstGeom>
          <a:noFill/>
          <a:ln w="9525">
            <a:noFill/>
            <a:miter lim="800000"/>
            <a:headEnd/>
            <a:tailEnd/>
          </a:ln>
          <a:effectLst/>
        </p:spPr>
      </p:pic>
      <p:sp>
        <p:nvSpPr>
          <p:cNvPr id="72" name="TextBox 71"/>
          <p:cNvSpPr txBox="1"/>
          <p:nvPr/>
        </p:nvSpPr>
        <p:spPr>
          <a:xfrm>
            <a:off x="-1143000" y="1981200"/>
            <a:ext cx="184731" cy="369332"/>
          </a:xfrm>
          <a:prstGeom prst="rect">
            <a:avLst/>
          </a:prstGeom>
          <a:noFill/>
        </p:spPr>
        <p:txBody>
          <a:bodyPr wrap="none" rtlCol="0">
            <a:spAutoFit/>
          </a:bodyPr>
          <a:lstStyle/>
          <a:p>
            <a:endParaRPr lang="en-US" dirty="0"/>
          </a:p>
        </p:txBody>
      </p:sp>
      <p:pic>
        <p:nvPicPr>
          <p:cNvPr id="80" name="Picture 2"/>
          <p:cNvPicPr>
            <a:picLocks noChangeAspect="1" noChangeArrowheads="1"/>
          </p:cNvPicPr>
          <p:nvPr/>
        </p:nvPicPr>
        <p:blipFill>
          <a:blip r:embed="rId7"/>
          <a:srcRect l="-4807" b="10213"/>
          <a:stretch>
            <a:fillRect/>
          </a:stretch>
        </p:blipFill>
        <p:spPr bwMode="auto">
          <a:xfrm rot="21240000">
            <a:off x="490565" y="411480"/>
            <a:ext cx="5912870" cy="6780165"/>
          </a:xfrm>
          <a:prstGeom prst="rect">
            <a:avLst/>
          </a:prstGeom>
          <a:noFill/>
          <a:ln w="9525">
            <a:noFill/>
            <a:miter lim="800000"/>
            <a:headEnd/>
            <a:tailEnd/>
          </a:ln>
          <a:effectLst/>
        </p:spPr>
      </p:pic>
      <p:sp>
        <p:nvSpPr>
          <p:cNvPr id="73" name="TextBox 72"/>
          <p:cNvSpPr txBox="1"/>
          <p:nvPr/>
        </p:nvSpPr>
        <p:spPr>
          <a:xfrm rot="20911457">
            <a:off x="1338939" y="2882969"/>
            <a:ext cx="1463799" cy="584775"/>
          </a:xfrm>
          <a:prstGeom prst="rect">
            <a:avLst/>
          </a:prstGeom>
          <a:noFill/>
        </p:spPr>
        <p:txBody>
          <a:bodyPr wrap="none" rtlCol="0">
            <a:spAutoFit/>
          </a:bodyPr>
          <a:lstStyle/>
          <a:p>
            <a:r>
              <a:rPr lang="en-US" sz="3200" b="1" dirty="0" smtClean="0"/>
              <a:t>DESERT</a:t>
            </a:r>
            <a:endParaRPr lang="en-US" sz="3200" b="1" dirty="0"/>
          </a:p>
        </p:txBody>
      </p:sp>
      <p:sp>
        <p:nvSpPr>
          <p:cNvPr id="74" name="Freeform 73"/>
          <p:cNvSpPr/>
          <p:nvPr/>
        </p:nvSpPr>
        <p:spPr>
          <a:xfrm>
            <a:off x="1230285" y="897775"/>
            <a:ext cx="2011680" cy="5325687"/>
          </a:xfrm>
          <a:custGeom>
            <a:avLst/>
            <a:gdLst>
              <a:gd name="connsiteX0" fmla="*/ 1679171 w 1950720"/>
              <a:gd name="connsiteY0" fmla="*/ 0 h 5325687"/>
              <a:gd name="connsiteX1" fmla="*/ 1280160 w 1950720"/>
              <a:gd name="connsiteY1" fmla="*/ 133003 h 5325687"/>
              <a:gd name="connsiteX2" fmla="*/ 1064029 w 1950720"/>
              <a:gd name="connsiteY2" fmla="*/ 565265 h 5325687"/>
              <a:gd name="connsiteX3" fmla="*/ 1379912 w 1950720"/>
              <a:gd name="connsiteY3" fmla="*/ 1130530 h 5325687"/>
              <a:gd name="connsiteX4" fmla="*/ 1612669 w 1950720"/>
              <a:gd name="connsiteY4" fmla="*/ 1612669 h 5325687"/>
              <a:gd name="connsiteX5" fmla="*/ 1778923 w 1950720"/>
              <a:gd name="connsiteY5" fmla="*/ 2227810 h 5325687"/>
              <a:gd name="connsiteX6" fmla="*/ 1945178 w 1950720"/>
              <a:gd name="connsiteY6" fmla="*/ 2726574 h 5325687"/>
              <a:gd name="connsiteX7" fmla="*/ 1745672 w 1950720"/>
              <a:gd name="connsiteY7" fmla="*/ 3125585 h 5325687"/>
              <a:gd name="connsiteX8" fmla="*/ 1745672 w 1950720"/>
              <a:gd name="connsiteY8" fmla="*/ 3491345 h 5325687"/>
              <a:gd name="connsiteX9" fmla="*/ 1546167 w 1950720"/>
              <a:gd name="connsiteY9" fmla="*/ 3807229 h 5325687"/>
              <a:gd name="connsiteX10" fmla="*/ 1363287 w 1950720"/>
              <a:gd name="connsiteY10" fmla="*/ 4239490 h 5325687"/>
              <a:gd name="connsiteX11" fmla="*/ 1213658 w 1950720"/>
              <a:gd name="connsiteY11" fmla="*/ 4588625 h 5325687"/>
              <a:gd name="connsiteX12" fmla="*/ 1147156 w 1950720"/>
              <a:gd name="connsiteY12" fmla="*/ 4871258 h 5325687"/>
              <a:gd name="connsiteX13" fmla="*/ 964276 w 1950720"/>
              <a:gd name="connsiteY13" fmla="*/ 5187141 h 5325687"/>
              <a:gd name="connsiteX14" fmla="*/ 232756 w 1950720"/>
              <a:gd name="connsiteY14" fmla="*/ 5303520 h 5325687"/>
              <a:gd name="connsiteX15" fmla="*/ 16625 w 1950720"/>
              <a:gd name="connsiteY15" fmla="*/ 5054138 h 5325687"/>
              <a:gd name="connsiteX16" fmla="*/ 16625 w 1950720"/>
              <a:gd name="connsiteY16" fmla="*/ 5054138 h 5325687"/>
              <a:gd name="connsiteX17" fmla="*/ 0 w 1950720"/>
              <a:gd name="connsiteY17" fmla="*/ 5037512 h 5325687"/>
              <a:gd name="connsiteX0" fmla="*/ 1679171 w 1983971"/>
              <a:gd name="connsiteY0" fmla="*/ 0 h 5325687"/>
              <a:gd name="connsiteX1" fmla="*/ 1280160 w 1983971"/>
              <a:gd name="connsiteY1" fmla="*/ 133003 h 5325687"/>
              <a:gd name="connsiteX2" fmla="*/ 1064029 w 1983971"/>
              <a:gd name="connsiteY2" fmla="*/ 565265 h 5325687"/>
              <a:gd name="connsiteX3" fmla="*/ 1379912 w 1983971"/>
              <a:gd name="connsiteY3" fmla="*/ 1130530 h 5325687"/>
              <a:gd name="connsiteX4" fmla="*/ 1917469 w 1983971"/>
              <a:gd name="connsiteY4" fmla="*/ 1917469 h 5325687"/>
              <a:gd name="connsiteX5" fmla="*/ 1778923 w 1983971"/>
              <a:gd name="connsiteY5" fmla="*/ 2227810 h 5325687"/>
              <a:gd name="connsiteX6" fmla="*/ 1945178 w 1983971"/>
              <a:gd name="connsiteY6" fmla="*/ 2726574 h 5325687"/>
              <a:gd name="connsiteX7" fmla="*/ 1745672 w 1983971"/>
              <a:gd name="connsiteY7" fmla="*/ 3125585 h 5325687"/>
              <a:gd name="connsiteX8" fmla="*/ 1745672 w 1983971"/>
              <a:gd name="connsiteY8" fmla="*/ 3491345 h 5325687"/>
              <a:gd name="connsiteX9" fmla="*/ 1546167 w 1983971"/>
              <a:gd name="connsiteY9" fmla="*/ 3807229 h 5325687"/>
              <a:gd name="connsiteX10" fmla="*/ 1363287 w 1983971"/>
              <a:gd name="connsiteY10" fmla="*/ 4239490 h 5325687"/>
              <a:gd name="connsiteX11" fmla="*/ 1213658 w 1983971"/>
              <a:gd name="connsiteY11" fmla="*/ 4588625 h 5325687"/>
              <a:gd name="connsiteX12" fmla="*/ 1147156 w 1983971"/>
              <a:gd name="connsiteY12" fmla="*/ 4871258 h 5325687"/>
              <a:gd name="connsiteX13" fmla="*/ 964276 w 1983971"/>
              <a:gd name="connsiteY13" fmla="*/ 5187141 h 5325687"/>
              <a:gd name="connsiteX14" fmla="*/ 232756 w 1983971"/>
              <a:gd name="connsiteY14" fmla="*/ 5303520 h 5325687"/>
              <a:gd name="connsiteX15" fmla="*/ 16625 w 1983971"/>
              <a:gd name="connsiteY15" fmla="*/ 5054138 h 5325687"/>
              <a:gd name="connsiteX16" fmla="*/ 16625 w 1983971"/>
              <a:gd name="connsiteY16" fmla="*/ 5054138 h 5325687"/>
              <a:gd name="connsiteX17" fmla="*/ 0 w 1983971"/>
              <a:gd name="connsiteY17" fmla="*/ 5037512 h 5325687"/>
              <a:gd name="connsiteX0" fmla="*/ 1679171 w 2011680"/>
              <a:gd name="connsiteY0" fmla="*/ 0 h 5325687"/>
              <a:gd name="connsiteX1" fmla="*/ 1280160 w 2011680"/>
              <a:gd name="connsiteY1" fmla="*/ 133003 h 5325687"/>
              <a:gd name="connsiteX2" fmla="*/ 1064029 w 2011680"/>
              <a:gd name="connsiteY2" fmla="*/ 565265 h 5325687"/>
              <a:gd name="connsiteX3" fmla="*/ 1379912 w 2011680"/>
              <a:gd name="connsiteY3" fmla="*/ 1130530 h 5325687"/>
              <a:gd name="connsiteX4" fmla="*/ 1917469 w 2011680"/>
              <a:gd name="connsiteY4" fmla="*/ 1917469 h 5325687"/>
              <a:gd name="connsiteX5" fmla="*/ 1945178 w 2011680"/>
              <a:gd name="connsiteY5" fmla="*/ 2726574 h 5325687"/>
              <a:gd name="connsiteX6" fmla="*/ 1745672 w 2011680"/>
              <a:gd name="connsiteY6" fmla="*/ 3125585 h 5325687"/>
              <a:gd name="connsiteX7" fmla="*/ 1745672 w 2011680"/>
              <a:gd name="connsiteY7" fmla="*/ 3491345 h 5325687"/>
              <a:gd name="connsiteX8" fmla="*/ 1546167 w 2011680"/>
              <a:gd name="connsiteY8" fmla="*/ 3807229 h 5325687"/>
              <a:gd name="connsiteX9" fmla="*/ 1363287 w 2011680"/>
              <a:gd name="connsiteY9" fmla="*/ 4239490 h 5325687"/>
              <a:gd name="connsiteX10" fmla="*/ 1213658 w 2011680"/>
              <a:gd name="connsiteY10" fmla="*/ 4588625 h 5325687"/>
              <a:gd name="connsiteX11" fmla="*/ 1147156 w 2011680"/>
              <a:gd name="connsiteY11" fmla="*/ 4871258 h 5325687"/>
              <a:gd name="connsiteX12" fmla="*/ 964276 w 2011680"/>
              <a:gd name="connsiteY12" fmla="*/ 5187141 h 5325687"/>
              <a:gd name="connsiteX13" fmla="*/ 232756 w 2011680"/>
              <a:gd name="connsiteY13" fmla="*/ 5303520 h 5325687"/>
              <a:gd name="connsiteX14" fmla="*/ 16625 w 2011680"/>
              <a:gd name="connsiteY14" fmla="*/ 5054138 h 5325687"/>
              <a:gd name="connsiteX15" fmla="*/ 16625 w 2011680"/>
              <a:gd name="connsiteY15" fmla="*/ 5054138 h 5325687"/>
              <a:gd name="connsiteX16" fmla="*/ 0 w 2011680"/>
              <a:gd name="connsiteY16" fmla="*/ 5037512 h 532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5325687">
                <a:moveTo>
                  <a:pt x="1679171" y="0"/>
                </a:moveTo>
                <a:cubicBezTo>
                  <a:pt x="1530927" y="19396"/>
                  <a:pt x="1382684" y="38792"/>
                  <a:pt x="1280160" y="133003"/>
                </a:cubicBezTo>
                <a:cubicBezTo>
                  <a:pt x="1177636" y="227214"/>
                  <a:pt x="1047404" y="399010"/>
                  <a:pt x="1064029" y="565265"/>
                </a:cubicBezTo>
                <a:cubicBezTo>
                  <a:pt x="1080654" y="731520"/>
                  <a:pt x="1237672" y="905163"/>
                  <a:pt x="1379912" y="1130530"/>
                </a:cubicBezTo>
                <a:cubicBezTo>
                  <a:pt x="1522152" y="1355897"/>
                  <a:pt x="1823258" y="1651462"/>
                  <a:pt x="1917469" y="1917469"/>
                </a:cubicBezTo>
                <a:cubicBezTo>
                  <a:pt x="2011680" y="2183476"/>
                  <a:pt x="1973811" y="2525222"/>
                  <a:pt x="1945178" y="2726574"/>
                </a:cubicBezTo>
                <a:cubicBezTo>
                  <a:pt x="1916545" y="2927926"/>
                  <a:pt x="1778923" y="2998123"/>
                  <a:pt x="1745672" y="3125585"/>
                </a:cubicBezTo>
                <a:cubicBezTo>
                  <a:pt x="1712421" y="3253047"/>
                  <a:pt x="1778923" y="3377738"/>
                  <a:pt x="1745672" y="3491345"/>
                </a:cubicBezTo>
                <a:cubicBezTo>
                  <a:pt x="1712421" y="3604952"/>
                  <a:pt x="1609898" y="3682538"/>
                  <a:pt x="1546167" y="3807229"/>
                </a:cubicBezTo>
                <a:cubicBezTo>
                  <a:pt x="1482436" y="3931920"/>
                  <a:pt x="1418705" y="4109257"/>
                  <a:pt x="1363287" y="4239490"/>
                </a:cubicBezTo>
                <a:cubicBezTo>
                  <a:pt x="1307869" y="4369723"/>
                  <a:pt x="1249680" y="4483330"/>
                  <a:pt x="1213658" y="4588625"/>
                </a:cubicBezTo>
                <a:cubicBezTo>
                  <a:pt x="1177636" y="4693920"/>
                  <a:pt x="1188720" y="4771505"/>
                  <a:pt x="1147156" y="4871258"/>
                </a:cubicBezTo>
                <a:cubicBezTo>
                  <a:pt x="1105592" y="4971011"/>
                  <a:pt x="1116676" y="5115097"/>
                  <a:pt x="964276" y="5187141"/>
                </a:cubicBezTo>
                <a:cubicBezTo>
                  <a:pt x="811876" y="5259185"/>
                  <a:pt x="390698" y="5325687"/>
                  <a:pt x="232756" y="5303520"/>
                </a:cubicBezTo>
                <a:cubicBezTo>
                  <a:pt x="74814" y="5281353"/>
                  <a:pt x="16625" y="5054138"/>
                  <a:pt x="16625" y="5054138"/>
                </a:cubicBezTo>
                <a:lnTo>
                  <a:pt x="16625" y="5054138"/>
                </a:lnTo>
                <a:lnTo>
                  <a:pt x="0" y="5037512"/>
                </a:ln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TextBox 74"/>
          <p:cNvSpPr txBox="1"/>
          <p:nvPr/>
        </p:nvSpPr>
        <p:spPr>
          <a:xfrm rot="18182562">
            <a:off x="2813438" y="3063201"/>
            <a:ext cx="2353337" cy="584775"/>
          </a:xfrm>
          <a:prstGeom prst="rect">
            <a:avLst/>
          </a:prstGeom>
          <a:noFill/>
        </p:spPr>
        <p:txBody>
          <a:bodyPr wrap="none" rtlCol="0">
            <a:spAutoFit/>
          </a:bodyPr>
          <a:lstStyle/>
          <a:p>
            <a:r>
              <a:rPr lang="en-US" sz="3200" b="1" dirty="0" smtClean="0"/>
              <a:t>MOUNTAINS</a:t>
            </a:r>
            <a:endParaRPr lang="en-US" sz="3200" b="1" dirty="0"/>
          </a:p>
        </p:txBody>
      </p:sp>
      <p:sp>
        <p:nvSpPr>
          <p:cNvPr id="76" name="Freeform 75"/>
          <p:cNvSpPr/>
          <p:nvPr/>
        </p:nvSpPr>
        <p:spPr>
          <a:xfrm>
            <a:off x="2011680" y="2310938"/>
            <a:ext cx="3840480" cy="4680066"/>
          </a:xfrm>
          <a:custGeom>
            <a:avLst/>
            <a:gdLst>
              <a:gd name="connsiteX0" fmla="*/ 3840480 w 3840480"/>
              <a:gd name="connsiteY0" fmla="*/ 0 h 4680066"/>
              <a:gd name="connsiteX1" fmla="*/ 3308465 w 3840480"/>
              <a:gd name="connsiteY1" fmla="*/ 232757 h 4680066"/>
              <a:gd name="connsiteX2" fmla="*/ 2660073 w 3840480"/>
              <a:gd name="connsiteY2" fmla="*/ 515389 h 4680066"/>
              <a:gd name="connsiteX3" fmla="*/ 2510444 w 3840480"/>
              <a:gd name="connsiteY3" fmla="*/ 1113906 h 4680066"/>
              <a:gd name="connsiteX4" fmla="*/ 2211185 w 3840480"/>
              <a:gd name="connsiteY4" fmla="*/ 1995055 h 4680066"/>
              <a:gd name="connsiteX5" fmla="*/ 1928553 w 3840480"/>
              <a:gd name="connsiteY5" fmla="*/ 2360815 h 4680066"/>
              <a:gd name="connsiteX6" fmla="*/ 2028305 w 3840480"/>
              <a:gd name="connsiteY6" fmla="*/ 3092335 h 4680066"/>
              <a:gd name="connsiteX7" fmla="*/ 1679171 w 3840480"/>
              <a:gd name="connsiteY7" fmla="*/ 3441469 h 4680066"/>
              <a:gd name="connsiteX8" fmla="*/ 1296785 w 3840480"/>
              <a:gd name="connsiteY8" fmla="*/ 3674226 h 4680066"/>
              <a:gd name="connsiteX9" fmla="*/ 1130531 w 3840480"/>
              <a:gd name="connsiteY9" fmla="*/ 4023360 h 4680066"/>
              <a:gd name="connsiteX10" fmla="*/ 764771 w 3840480"/>
              <a:gd name="connsiteY10" fmla="*/ 4239491 h 4680066"/>
              <a:gd name="connsiteX11" fmla="*/ 0 w 3840480"/>
              <a:gd name="connsiteY11" fmla="*/ 4455622 h 468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0480" h="4680066">
                <a:moveTo>
                  <a:pt x="3840480" y="0"/>
                </a:moveTo>
                <a:lnTo>
                  <a:pt x="3308465" y="232757"/>
                </a:lnTo>
                <a:cubicBezTo>
                  <a:pt x="3111731" y="318655"/>
                  <a:pt x="2793076" y="368531"/>
                  <a:pt x="2660073" y="515389"/>
                </a:cubicBezTo>
                <a:cubicBezTo>
                  <a:pt x="2527070" y="662247"/>
                  <a:pt x="2585259" y="867295"/>
                  <a:pt x="2510444" y="1113906"/>
                </a:cubicBezTo>
                <a:cubicBezTo>
                  <a:pt x="2435629" y="1360517"/>
                  <a:pt x="2308167" y="1787237"/>
                  <a:pt x="2211185" y="1995055"/>
                </a:cubicBezTo>
                <a:cubicBezTo>
                  <a:pt x="2114203" y="2202873"/>
                  <a:pt x="1959033" y="2177935"/>
                  <a:pt x="1928553" y="2360815"/>
                </a:cubicBezTo>
                <a:cubicBezTo>
                  <a:pt x="1898073" y="2543695"/>
                  <a:pt x="2069869" y="2912226"/>
                  <a:pt x="2028305" y="3092335"/>
                </a:cubicBezTo>
                <a:cubicBezTo>
                  <a:pt x="1986741" y="3272444"/>
                  <a:pt x="1801091" y="3344487"/>
                  <a:pt x="1679171" y="3441469"/>
                </a:cubicBezTo>
                <a:cubicBezTo>
                  <a:pt x="1557251" y="3538451"/>
                  <a:pt x="1388225" y="3577244"/>
                  <a:pt x="1296785" y="3674226"/>
                </a:cubicBezTo>
                <a:cubicBezTo>
                  <a:pt x="1205345" y="3771208"/>
                  <a:pt x="1219200" y="3929149"/>
                  <a:pt x="1130531" y="4023360"/>
                </a:cubicBezTo>
                <a:cubicBezTo>
                  <a:pt x="1041862" y="4117571"/>
                  <a:pt x="953193" y="4167447"/>
                  <a:pt x="764771" y="4239491"/>
                </a:cubicBezTo>
                <a:cubicBezTo>
                  <a:pt x="576349" y="4311535"/>
                  <a:pt x="512618" y="4680066"/>
                  <a:pt x="0" y="4455622"/>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TextBox 76"/>
          <p:cNvSpPr txBox="1"/>
          <p:nvPr/>
        </p:nvSpPr>
        <p:spPr>
          <a:xfrm rot="20964769">
            <a:off x="4419769" y="4387388"/>
            <a:ext cx="1398140" cy="584775"/>
          </a:xfrm>
          <a:prstGeom prst="rect">
            <a:avLst/>
          </a:prstGeom>
          <a:noFill/>
        </p:spPr>
        <p:txBody>
          <a:bodyPr wrap="none" rtlCol="0">
            <a:spAutoFit/>
          </a:bodyPr>
          <a:lstStyle/>
          <a:p>
            <a:r>
              <a:rPr lang="en-US" sz="3200" b="1" dirty="0" smtClean="0"/>
              <a:t>PLAINS</a:t>
            </a:r>
            <a:endParaRPr lang="en-US" sz="3200" b="1" dirty="0"/>
          </a:p>
        </p:txBody>
      </p:sp>
      <p:sp>
        <p:nvSpPr>
          <p:cNvPr id="49" name="Rectangle 48"/>
          <p:cNvSpPr/>
          <p:nvPr/>
        </p:nvSpPr>
        <p:spPr>
          <a:xfrm>
            <a:off x="0" y="2667000"/>
            <a:ext cx="1905000" cy="1569660"/>
          </a:xfrm>
          <a:prstGeom prst="rect">
            <a:avLst/>
          </a:prstGeom>
          <a:solidFill>
            <a:schemeClr val="bg1"/>
          </a:solidFill>
        </p:spPr>
        <p:txBody>
          <a:bodyPr wrap="square">
            <a:spAutoFit/>
          </a:bodyPr>
          <a:lstStyle/>
          <a:p>
            <a:pPr algn="ctr"/>
            <a:r>
              <a:rPr lang="en-US" sz="3200" b="1" dirty="0" smtClean="0"/>
              <a:t>Wasatch</a:t>
            </a:r>
          </a:p>
          <a:p>
            <a:pPr algn="ctr"/>
            <a:r>
              <a:rPr lang="en-US" sz="3200" b="1" dirty="0" smtClean="0"/>
              <a:t>Front</a:t>
            </a:r>
          </a:p>
          <a:p>
            <a:pPr algn="ctr"/>
            <a:r>
              <a:rPr lang="en-US" sz="3200" b="1" dirty="0" smtClean="0"/>
              <a:t>Range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8"/>
                                        </p:tgtEl>
                                      </p:cBhvr>
                                    </p:animEffect>
                                    <p:set>
                                      <p:cBhvr>
                                        <p:cTn id="7" dur="1" fill="hold">
                                          <p:stCondLst>
                                            <p:cond delay="999"/>
                                          </p:stCondLst>
                                        </p:cTn>
                                        <p:tgtEl>
                                          <p:spTgt spid="4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60"/>
                                        </p:tgtEl>
                                      </p:cBhvr>
                                    </p:animEffect>
                                    <p:set>
                                      <p:cBhvr>
                                        <p:cTn id="13" dur="1" fill="hold">
                                          <p:stCondLst>
                                            <p:cond delay="999"/>
                                          </p:stCondLst>
                                        </p:cTn>
                                        <p:tgtEl>
                                          <p:spTgt spid="60"/>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61"/>
                                        </p:tgtEl>
                                      </p:cBhvr>
                                    </p:animEffect>
                                    <p:set>
                                      <p:cBhvr>
                                        <p:cTn id="16" dur="1" fill="hold">
                                          <p:stCondLst>
                                            <p:cond delay="999"/>
                                          </p:stCondLst>
                                        </p:cTn>
                                        <p:tgtEl>
                                          <p:spTgt spid="61"/>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62"/>
                                        </p:tgtEl>
                                      </p:cBhvr>
                                    </p:animEffect>
                                    <p:set>
                                      <p:cBhvr>
                                        <p:cTn id="19" dur="1" fill="hold">
                                          <p:stCondLst>
                                            <p:cond delay="999"/>
                                          </p:stCondLst>
                                        </p:cTn>
                                        <p:tgtEl>
                                          <p:spTgt spid="62"/>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43"/>
                                        </p:tgtEl>
                                      </p:cBhvr>
                                    </p:animEffect>
                                    <p:set>
                                      <p:cBhvr>
                                        <p:cTn id="22" dur="1" fill="hold">
                                          <p:stCondLst>
                                            <p:cond delay="999"/>
                                          </p:stCondLst>
                                        </p:cTn>
                                        <p:tgtEl>
                                          <p:spTgt spid="43"/>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44"/>
                                        </p:tgtEl>
                                      </p:cBhvr>
                                    </p:animEffect>
                                    <p:set>
                                      <p:cBhvr>
                                        <p:cTn id="25" dur="1" fill="hold">
                                          <p:stCondLst>
                                            <p:cond delay="999"/>
                                          </p:stCondLst>
                                        </p:cTn>
                                        <p:tgtEl>
                                          <p:spTgt spid="4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1000"/>
                                        <p:tgtEl>
                                          <p:spTgt spid="45"/>
                                        </p:tgtEl>
                                      </p:cBhvr>
                                    </p:animEffect>
                                    <p:set>
                                      <p:cBhvr>
                                        <p:cTn id="28" dur="1" fill="hold">
                                          <p:stCondLst>
                                            <p:cond delay="999"/>
                                          </p:stCondLst>
                                        </p:cTn>
                                        <p:tgtEl>
                                          <p:spTgt spid="45"/>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41"/>
                                        </p:tgtEl>
                                      </p:cBhvr>
                                    </p:animEffect>
                                    <p:set>
                                      <p:cBhvr>
                                        <p:cTn id="31" dur="1" fill="hold">
                                          <p:stCondLst>
                                            <p:cond delay="999"/>
                                          </p:stCondLst>
                                        </p:cTn>
                                        <p:tgtEl>
                                          <p:spTgt spid="4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55"/>
                                        </p:tgtEl>
                                      </p:cBhvr>
                                    </p:animEffect>
                                    <p:set>
                                      <p:cBhvr>
                                        <p:cTn id="34" dur="1" fill="hold">
                                          <p:stCondLst>
                                            <p:cond delay="999"/>
                                          </p:stCondLst>
                                        </p:cTn>
                                        <p:tgtEl>
                                          <p:spTgt spid="55"/>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1000"/>
                                        <p:tgtEl>
                                          <p:spTgt spid="54"/>
                                        </p:tgtEl>
                                      </p:cBhvr>
                                    </p:animEffect>
                                    <p:set>
                                      <p:cBhvr>
                                        <p:cTn id="37" dur="1" fill="hold">
                                          <p:stCondLst>
                                            <p:cond delay="999"/>
                                          </p:stCondLst>
                                        </p:cTn>
                                        <p:tgtEl>
                                          <p:spTgt spid="54"/>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65"/>
                                        </p:tgtEl>
                                      </p:cBhvr>
                                    </p:animEffect>
                                    <p:set>
                                      <p:cBhvr>
                                        <p:cTn id="40" dur="1" fill="hold">
                                          <p:stCondLst>
                                            <p:cond delay="999"/>
                                          </p:stCondLst>
                                        </p:cTn>
                                        <p:tgtEl>
                                          <p:spTgt spid="65"/>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1000"/>
                                        <p:tgtEl>
                                          <p:spTgt spid="46"/>
                                        </p:tgtEl>
                                      </p:cBhvr>
                                    </p:animEffect>
                                    <p:set>
                                      <p:cBhvr>
                                        <p:cTn id="43" dur="1" fill="hold">
                                          <p:stCondLst>
                                            <p:cond delay="999"/>
                                          </p:stCondLst>
                                        </p:cTn>
                                        <p:tgtEl>
                                          <p:spTgt spid="46"/>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1000"/>
                                        <p:tgtEl>
                                          <p:spTgt spid="50"/>
                                        </p:tgtEl>
                                      </p:cBhvr>
                                    </p:animEffect>
                                    <p:set>
                                      <p:cBhvr>
                                        <p:cTn id="46" dur="1" fill="hold">
                                          <p:stCondLst>
                                            <p:cond delay="999"/>
                                          </p:stCondLst>
                                        </p:cTn>
                                        <p:tgtEl>
                                          <p:spTgt spid="50"/>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53"/>
                                        </p:tgtEl>
                                      </p:cBhvr>
                                    </p:animEffect>
                                    <p:set>
                                      <p:cBhvr>
                                        <p:cTn id="49" dur="1" fill="hold">
                                          <p:stCondLst>
                                            <p:cond delay="999"/>
                                          </p:stCondLst>
                                        </p:cTn>
                                        <p:tgtEl>
                                          <p:spTgt spid="53"/>
                                        </p:tgtEl>
                                        <p:attrNameLst>
                                          <p:attrName>style.visibility</p:attrName>
                                        </p:attrNameLst>
                                      </p:cBhvr>
                                      <p:to>
                                        <p:strVal val="hidden"/>
                                      </p:to>
                                    </p:se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wipe(up)">
                                      <p:cBhvr>
                                        <p:cTn id="53" dur="2000"/>
                                        <p:tgtEl>
                                          <p:spTgt spid="56"/>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childTnLst>
                                </p:cTn>
                              </p:par>
                              <p:par>
                                <p:cTn id="59" presetID="10" presetClass="exit" presetSubtype="0" fill="hold" grpId="1" nodeType="withEffect">
                                  <p:stCondLst>
                                    <p:cond delay="0"/>
                                  </p:stCondLst>
                                  <p:childTnLst>
                                    <p:animEffect transition="out" filter="fade">
                                      <p:cBhvr>
                                        <p:cTn id="60" dur="1000"/>
                                        <p:tgtEl>
                                          <p:spTgt spid="56"/>
                                        </p:tgtEl>
                                      </p:cBhvr>
                                    </p:animEffect>
                                    <p:set>
                                      <p:cBhvr>
                                        <p:cTn id="61" dur="1" fill="hold">
                                          <p:stCondLst>
                                            <p:cond delay="999"/>
                                          </p:stCondLst>
                                        </p:cTn>
                                        <p:tgtEl>
                                          <p:spTgt spid="56"/>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grpId="2" nodeType="click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wipe(up)">
                                      <p:cBhvr>
                                        <p:cTn id="66" dur="1000"/>
                                        <p:tgtEl>
                                          <p:spTgt spid="56"/>
                                        </p:tgtEl>
                                      </p:cBhvr>
                                    </p:animEffect>
                                  </p:childTnLst>
                                </p:cTn>
                              </p:par>
                            </p:childTnLst>
                          </p:cTn>
                        </p:par>
                      </p:childTnLst>
                    </p:cTn>
                  </p:par>
                  <p:par>
                    <p:cTn id="67" fill="hold">
                      <p:stCondLst>
                        <p:cond delay="indefinite"/>
                      </p:stCondLst>
                      <p:childTnLst>
                        <p:par>
                          <p:cTn id="68" fill="hold">
                            <p:stCondLst>
                              <p:cond delay="0"/>
                            </p:stCondLst>
                            <p:childTnLst>
                              <p:par>
                                <p:cTn id="69" presetID="6" presetClass="emph" presetSubtype="0" fill="hold" nodeType="clickEffect">
                                  <p:stCondLst>
                                    <p:cond delay="0"/>
                                  </p:stCondLst>
                                  <p:childTnLst>
                                    <p:animScale>
                                      <p:cBhvr>
                                        <p:cTn id="70" dur="1000" fill="hold"/>
                                        <p:tgtEl>
                                          <p:spTgt spid="70"/>
                                        </p:tgtEl>
                                      </p:cBhvr>
                                      <p:by x="180000" y="180000"/>
                                    </p:animScale>
                                  </p:childTnLst>
                                </p:cTn>
                              </p:par>
                              <p:par>
                                <p:cTn id="71" presetID="8" presetClass="emph" presetSubtype="0" fill="hold" nodeType="withEffect">
                                  <p:stCondLst>
                                    <p:cond delay="0"/>
                                  </p:stCondLst>
                                  <p:childTnLst>
                                    <p:animRot by="-360000">
                                      <p:cBhvr>
                                        <p:cTn id="72" dur="1000" fill="hold"/>
                                        <p:tgtEl>
                                          <p:spTgt spid="70"/>
                                        </p:tgtEl>
                                        <p:attrNameLst>
                                          <p:attrName>r</p:attrName>
                                        </p:attrNameLst>
                                      </p:cBhvr>
                                    </p:animRot>
                                  </p:childTnLst>
                                </p:cTn>
                              </p:par>
                              <p:par>
                                <p:cTn id="73" presetID="42" presetClass="path" presetSubtype="0" accel="50000" decel="50000" fill="hold" nodeType="withEffect">
                                  <p:stCondLst>
                                    <p:cond delay="0"/>
                                  </p:stCondLst>
                                  <p:childTnLst>
                                    <p:animMotion origin="layout" path="M 5E-6 -3.69942E-6 L -0.12813 0.12879 " pathEditMode="relative" rAng="0" ptsTypes="AA">
                                      <p:cBhvr>
                                        <p:cTn id="74" dur="1000" fill="hold"/>
                                        <p:tgtEl>
                                          <p:spTgt spid="70"/>
                                        </p:tgtEl>
                                        <p:attrNameLst>
                                          <p:attrName>ppt_x</p:attrName>
                                          <p:attrName>ppt_y</p:attrName>
                                        </p:attrNameLst>
                                      </p:cBhvr>
                                      <p:rCtr x="-64" y="64"/>
                                    </p:animMotion>
                                  </p:childTnLst>
                                </p:cTn>
                              </p:par>
                              <p:par>
                                <p:cTn id="75" presetID="1" presetClass="exit" presetSubtype="0" fill="hold" grpId="3" nodeType="withEffect">
                                  <p:stCondLst>
                                    <p:cond delay="0"/>
                                  </p:stCondLst>
                                  <p:childTnLst>
                                    <p:set>
                                      <p:cBhvr>
                                        <p:cTn id="76" dur="1" fill="hold">
                                          <p:stCondLst>
                                            <p:cond delay="0"/>
                                          </p:stCondLst>
                                        </p:cTn>
                                        <p:tgtEl>
                                          <p:spTgt spid="56"/>
                                        </p:tgtEl>
                                        <p:attrNameLst>
                                          <p:attrName>style.visibility</p:attrName>
                                        </p:attrNameLst>
                                      </p:cBhvr>
                                      <p:to>
                                        <p:strVal val="hidden"/>
                                      </p:to>
                                    </p:set>
                                  </p:childTnLst>
                                </p:cTn>
                              </p:par>
                              <p:par>
                                <p:cTn id="77" presetID="10" presetClass="entr" presetSubtype="0" fill="hold" nodeType="withEffect">
                                  <p:stCondLst>
                                    <p:cond delay="500"/>
                                  </p:stCondLst>
                                  <p:childTnLst>
                                    <p:set>
                                      <p:cBhvr>
                                        <p:cTn id="78" dur="1" fill="hold">
                                          <p:stCondLst>
                                            <p:cond delay="0"/>
                                          </p:stCondLst>
                                        </p:cTn>
                                        <p:tgtEl>
                                          <p:spTgt spid="71"/>
                                        </p:tgtEl>
                                        <p:attrNameLst>
                                          <p:attrName>style.visibility</p:attrName>
                                        </p:attrNameLst>
                                      </p:cBhvr>
                                      <p:to>
                                        <p:strVal val="visible"/>
                                      </p:to>
                                    </p:set>
                                    <p:animEffect transition="in" filter="fade">
                                      <p:cBhvr>
                                        <p:cTn id="79" dur="1000"/>
                                        <p:tgtEl>
                                          <p:spTgt spid="71"/>
                                        </p:tgtEl>
                                      </p:cBhvr>
                                    </p:animEffect>
                                  </p:childTnLst>
                                </p:cTn>
                              </p:par>
                              <p:par>
                                <p:cTn id="80" presetID="10" presetClass="exit" presetSubtype="0" fill="hold" nodeType="withEffect">
                                  <p:stCondLst>
                                    <p:cond delay="1000"/>
                                  </p:stCondLst>
                                  <p:childTnLst>
                                    <p:animEffect transition="out" filter="fade">
                                      <p:cBhvr>
                                        <p:cTn id="81" dur="1000"/>
                                        <p:tgtEl>
                                          <p:spTgt spid="70"/>
                                        </p:tgtEl>
                                      </p:cBhvr>
                                    </p:animEffect>
                                    <p:set>
                                      <p:cBhvr>
                                        <p:cTn id="82" dur="1" fill="hold">
                                          <p:stCondLst>
                                            <p:cond delay="999"/>
                                          </p:stCondLst>
                                        </p:cTn>
                                        <p:tgtEl>
                                          <p:spTgt spid="70"/>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77"/>
                                        </p:tgtEl>
                                        <p:attrNameLst>
                                          <p:attrName>style.visibility</p:attrName>
                                        </p:attrNameLst>
                                      </p:cBhvr>
                                      <p:to>
                                        <p:strVal val="visible"/>
                                      </p:to>
                                    </p:set>
                                    <p:animEffect transition="in" filter="fade">
                                      <p:cBhvr>
                                        <p:cTn id="87" dur="1000"/>
                                        <p:tgtEl>
                                          <p:spTgt spid="77"/>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76"/>
                                        </p:tgtEl>
                                        <p:attrNameLst>
                                          <p:attrName>style.visibility</p:attrName>
                                        </p:attrNameLst>
                                      </p:cBhvr>
                                      <p:to>
                                        <p:strVal val="visible"/>
                                      </p:to>
                                    </p:set>
                                    <p:animEffect transition="in" filter="wipe(up)">
                                      <p:cBhvr>
                                        <p:cTn id="92" dur="1000"/>
                                        <p:tgtEl>
                                          <p:spTgt spid="76"/>
                                        </p:tgtEl>
                                      </p:cBhvr>
                                    </p:animEffect>
                                  </p:childTnLst>
                                </p:cTn>
                              </p:par>
                            </p:childTnLst>
                          </p:cTn>
                        </p:par>
                        <p:par>
                          <p:cTn id="93" fill="hold">
                            <p:stCondLst>
                              <p:cond delay="1000"/>
                            </p:stCondLst>
                            <p:childTnLst>
                              <p:par>
                                <p:cTn id="94" presetID="10" presetClass="entr" presetSubtype="0" fill="hold" grpId="0" nodeType="afterEffect">
                                  <p:stCondLst>
                                    <p:cond delay="0"/>
                                  </p:stCondLst>
                                  <p:childTnLst>
                                    <p:set>
                                      <p:cBhvr>
                                        <p:cTn id="95" dur="1" fill="hold">
                                          <p:stCondLst>
                                            <p:cond delay="0"/>
                                          </p:stCondLst>
                                        </p:cTn>
                                        <p:tgtEl>
                                          <p:spTgt spid="75"/>
                                        </p:tgtEl>
                                        <p:attrNameLst>
                                          <p:attrName>style.visibility</p:attrName>
                                        </p:attrNameLst>
                                      </p:cBhvr>
                                      <p:to>
                                        <p:strVal val="visible"/>
                                      </p:to>
                                    </p:set>
                                    <p:animEffect transition="in" filter="fade">
                                      <p:cBhvr>
                                        <p:cTn id="96" dur="1000"/>
                                        <p:tgtEl>
                                          <p:spTgt spid="75"/>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wipe(up)">
                                      <p:cBhvr>
                                        <p:cTn id="101" dur="1000"/>
                                        <p:tgtEl>
                                          <p:spTgt spid="74"/>
                                        </p:tgtEl>
                                      </p:cBhvr>
                                    </p:animEffect>
                                  </p:childTnLst>
                                </p:cTn>
                              </p:par>
                            </p:childTnLst>
                          </p:cTn>
                        </p:par>
                        <p:par>
                          <p:cTn id="102" fill="hold">
                            <p:stCondLst>
                              <p:cond delay="1000"/>
                            </p:stCondLst>
                            <p:childTnLst>
                              <p:par>
                                <p:cTn id="103" presetID="10" presetClass="entr" presetSubtype="0" fill="hold" grpId="0" nodeType="afterEffect">
                                  <p:stCondLst>
                                    <p:cond delay="0"/>
                                  </p:stCondLst>
                                  <p:childTnLst>
                                    <p:set>
                                      <p:cBhvr>
                                        <p:cTn id="104" dur="1" fill="hold">
                                          <p:stCondLst>
                                            <p:cond delay="0"/>
                                          </p:stCondLst>
                                        </p:cTn>
                                        <p:tgtEl>
                                          <p:spTgt spid="73"/>
                                        </p:tgtEl>
                                        <p:attrNameLst>
                                          <p:attrName>style.visibility</p:attrName>
                                        </p:attrNameLst>
                                      </p:cBhvr>
                                      <p:to>
                                        <p:strVal val="visible"/>
                                      </p:to>
                                    </p:set>
                                    <p:animEffect transition="in" filter="fade">
                                      <p:cBhvr>
                                        <p:cTn id="105" dur="1000"/>
                                        <p:tgtEl>
                                          <p:spTgt spid="73"/>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nodeType="clickEffect">
                                  <p:stCondLst>
                                    <p:cond delay="0"/>
                                  </p:stCondLst>
                                  <p:childTnLst>
                                    <p:set>
                                      <p:cBhvr>
                                        <p:cTn id="109" dur="1" fill="hold">
                                          <p:stCondLst>
                                            <p:cond delay="0"/>
                                          </p:stCondLst>
                                        </p:cTn>
                                        <p:tgtEl>
                                          <p:spTgt spid="80"/>
                                        </p:tgtEl>
                                        <p:attrNameLst>
                                          <p:attrName>style.visibility</p:attrName>
                                        </p:attrNameLst>
                                      </p:cBhvr>
                                      <p:to>
                                        <p:strVal val="visible"/>
                                      </p:to>
                                    </p:set>
                                    <p:animEffect transition="in" filter="fade">
                                      <p:cBhvr>
                                        <p:cTn id="110" dur="1000"/>
                                        <p:tgtEl>
                                          <p:spTgt spid="80"/>
                                        </p:tgtEl>
                                      </p:cBhvr>
                                    </p:animEffect>
                                  </p:childTnLst>
                                </p:cTn>
                              </p:par>
                              <p:par>
                                <p:cTn id="111" presetID="10" presetClass="exit" presetSubtype="0" fill="hold" nodeType="withEffect">
                                  <p:stCondLst>
                                    <p:cond delay="500"/>
                                  </p:stCondLst>
                                  <p:childTnLst>
                                    <p:animEffect transition="out" filter="fade">
                                      <p:cBhvr>
                                        <p:cTn id="112" dur="1000"/>
                                        <p:tgtEl>
                                          <p:spTgt spid="71"/>
                                        </p:tgtEl>
                                      </p:cBhvr>
                                    </p:animEffect>
                                    <p:set>
                                      <p:cBhvr>
                                        <p:cTn id="113" dur="1" fill="hold">
                                          <p:stCondLst>
                                            <p:cond delay="999"/>
                                          </p:stCondLst>
                                        </p:cTn>
                                        <p:tgtEl>
                                          <p:spTgt spid="71"/>
                                        </p:tgtEl>
                                        <p:attrNameLst>
                                          <p:attrName>style.visibility</p:attrName>
                                        </p:attrNameLst>
                                      </p:cBhvr>
                                      <p:to>
                                        <p:strVal val="hidden"/>
                                      </p:to>
                                    </p:set>
                                  </p:childTnLst>
                                </p:cTn>
                              </p:par>
                            </p:childTnLst>
                          </p:cTn>
                        </p:par>
                      </p:childTnLst>
                    </p:cTn>
                  </p:par>
                  <p:par>
                    <p:cTn id="114" fill="hold">
                      <p:stCondLst>
                        <p:cond delay="indefinite"/>
                      </p:stCondLst>
                      <p:childTnLst>
                        <p:par>
                          <p:cTn id="115" fill="hold">
                            <p:stCondLst>
                              <p:cond delay="0"/>
                            </p:stCondLst>
                            <p:childTnLst>
                              <p:par>
                                <p:cTn id="116" presetID="10" presetClass="exit" presetSubtype="0" fill="hold" grpId="1" nodeType="clickEffect">
                                  <p:stCondLst>
                                    <p:cond delay="0"/>
                                  </p:stCondLst>
                                  <p:childTnLst>
                                    <p:animEffect transition="out" filter="fade">
                                      <p:cBhvr>
                                        <p:cTn id="117" dur="2000"/>
                                        <p:tgtEl>
                                          <p:spTgt spid="73"/>
                                        </p:tgtEl>
                                      </p:cBhvr>
                                    </p:animEffect>
                                    <p:set>
                                      <p:cBhvr>
                                        <p:cTn id="118" dur="1" fill="hold">
                                          <p:stCondLst>
                                            <p:cond delay="1999"/>
                                          </p:stCondLst>
                                        </p:cTn>
                                        <p:tgtEl>
                                          <p:spTgt spid="73"/>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2000"/>
                                        <p:tgtEl>
                                          <p:spTgt spid="74"/>
                                        </p:tgtEl>
                                      </p:cBhvr>
                                    </p:animEffect>
                                    <p:set>
                                      <p:cBhvr>
                                        <p:cTn id="121" dur="1" fill="hold">
                                          <p:stCondLst>
                                            <p:cond delay="1999"/>
                                          </p:stCondLst>
                                        </p:cTn>
                                        <p:tgtEl>
                                          <p:spTgt spid="74"/>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2000"/>
                                        <p:tgtEl>
                                          <p:spTgt spid="75"/>
                                        </p:tgtEl>
                                      </p:cBhvr>
                                    </p:animEffect>
                                    <p:set>
                                      <p:cBhvr>
                                        <p:cTn id="124" dur="1" fill="hold">
                                          <p:stCondLst>
                                            <p:cond delay="1999"/>
                                          </p:stCondLst>
                                        </p:cTn>
                                        <p:tgtEl>
                                          <p:spTgt spid="75"/>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2000"/>
                                        <p:tgtEl>
                                          <p:spTgt spid="76"/>
                                        </p:tgtEl>
                                      </p:cBhvr>
                                    </p:animEffect>
                                    <p:set>
                                      <p:cBhvr>
                                        <p:cTn id="127" dur="1" fill="hold">
                                          <p:stCondLst>
                                            <p:cond delay="1999"/>
                                          </p:stCondLst>
                                        </p:cTn>
                                        <p:tgtEl>
                                          <p:spTgt spid="76"/>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2000"/>
                                        <p:tgtEl>
                                          <p:spTgt spid="77"/>
                                        </p:tgtEl>
                                      </p:cBhvr>
                                    </p:animEffect>
                                    <p:set>
                                      <p:cBhvr>
                                        <p:cTn id="130" dur="1" fill="hold">
                                          <p:stCondLst>
                                            <p:cond delay="1999"/>
                                          </p:stCondLst>
                                        </p:cTn>
                                        <p:tgtEl>
                                          <p:spTgt spid="77"/>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10" presetClass="entr" presetSubtype="0" fill="hold" grpId="1" nodeType="clickEffect">
                                  <p:stCondLst>
                                    <p:cond delay="0"/>
                                  </p:stCondLst>
                                  <p:childTnLst>
                                    <p:set>
                                      <p:cBhvr>
                                        <p:cTn id="134" dur="1" fill="hold">
                                          <p:stCondLst>
                                            <p:cond delay="0"/>
                                          </p:stCondLst>
                                        </p:cTn>
                                        <p:tgtEl>
                                          <p:spTgt spid="49"/>
                                        </p:tgtEl>
                                        <p:attrNameLst>
                                          <p:attrName>style.visibility</p:attrName>
                                        </p:attrNameLst>
                                      </p:cBhvr>
                                      <p:to>
                                        <p:strVal val="visible"/>
                                      </p:to>
                                    </p:set>
                                    <p:animEffect transition="in" filter="fade">
                                      <p:cBhvr>
                                        <p:cTn id="135" dur="1000"/>
                                        <p:tgtEl>
                                          <p:spTgt spid="49"/>
                                        </p:tgtEl>
                                      </p:cBhvr>
                                    </p:animEffect>
                                  </p:childTnLst>
                                </p:cTn>
                              </p:par>
                            </p:childTnLst>
                          </p:cTn>
                        </p:par>
                      </p:childTnLst>
                    </p:cTn>
                  </p:par>
                  <p:par>
                    <p:cTn id="136" fill="hold">
                      <p:stCondLst>
                        <p:cond delay="indefinite"/>
                      </p:stCondLst>
                      <p:childTnLst>
                        <p:par>
                          <p:cTn id="137" fill="hold">
                            <p:stCondLst>
                              <p:cond delay="0"/>
                            </p:stCondLst>
                            <p:childTnLst>
                              <p:par>
                                <p:cTn id="138" presetID="53" presetClass="exit" presetSubtype="0" fill="hold" nodeType="clickEffect">
                                  <p:stCondLst>
                                    <p:cond delay="0"/>
                                  </p:stCondLst>
                                  <p:childTnLst>
                                    <p:anim calcmode="lin" valueType="num">
                                      <p:cBhvr>
                                        <p:cTn id="139" dur="1000"/>
                                        <p:tgtEl>
                                          <p:spTgt spid="80"/>
                                        </p:tgtEl>
                                        <p:attrNameLst>
                                          <p:attrName>ppt_w</p:attrName>
                                        </p:attrNameLst>
                                      </p:cBhvr>
                                      <p:tavLst>
                                        <p:tav tm="0">
                                          <p:val>
                                            <p:strVal val="ppt_w"/>
                                          </p:val>
                                        </p:tav>
                                        <p:tav tm="100000">
                                          <p:val>
                                            <p:fltVal val="0"/>
                                          </p:val>
                                        </p:tav>
                                      </p:tavLst>
                                    </p:anim>
                                    <p:anim calcmode="lin" valueType="num">
                                      <p:cBhvr>
                                        <p:cTn id="140" dur="1000"/>
                                        <p:tgtEl>
                                          <p:spTgt spid="80"/>
                                        </p:tgtEl>
                                        <p:attrNameLst>
                                          <p:attrName>ppt_h</p:attrName>
                                        </p:attrNameLst>
                                      </p:cBhvr>
                                      <p:tavLst>
                                        <p:tav tm="0">
                                          <p:val>
                                            <p:strVal val="ppt_h"/>
                                          </p:val>
                                        </p:tav>
                                        <p:tav tm="100000">
                                          <p:val>
                                            <p:fltVal val="0"/>
                                          </p:val>
                                        </p:tav>
                                      </p:tavLst>
                                    </p:anim>
                                    <p:animEffect transition="out" filter="fade">
                                      <p:cBhvr>
                                        <p:cTn id="141" dur="1000"/>
                                        <p:tgtEl>
                                          <p:spTgt spid="80"/>
                                        </p:tgtEl>
                                      </p:cBhvr>
                                    </p:animEffect>
                                    <p:set>
                                      <p:cBhvr>
                                        <p:cTn id="142" dur="1" fill="hold">
                                          <p:stCondLst>
                                            <p:cond delay="999"/>
                                          </p:stCondLst>
                                        </p:cTn>
                                        <p:tgtEl>
                                          <p:spTgt spid="80"/>
                                        </p:tgtEl>
                                        <p:attrNameLst>
                                          <p:attrName>style.visibility</p:attrName>
                                        </p:attrNameLst>
                                      </p:cBhvr>
                                      <p:to>
                                        <p:strVal val="hidden"/>
                                      </p:to>
                                    </p:set>
                                  </p:childTnLst>
                                </p:cTn>
                              </p:par>
                              <p:par>
                                <p:cTn id="143" presetID="10" presetClass="exit" presetSubtype="0" fill="hold" grpId="0" nodeType="withEffect">
                                  <p:stCondLst>
                                    <p:cond delay="0"/>
                                  </p:stCondLst>
                                  <p:childTnLst>
                                    <p:animEffect transition="out" filter="fade">
                                      <p:cBhvr>
                                        <p:cTn id="144" dur="1000"/>
                                        <p:tgtEl>
                                          <p:spTgt spid="49"/>
                                        </p:tgtEl>
                                      </p:cBhvr>
                                    </p:animEffect>
                                    <p:set>
                                      <p:cBhvr>
                                        <p:cTn id="145" dur="1" fill="hold">
                                          <p:stCondLst>
                                            <p:cond delay="999"/>
                                          </p:stCondLst>
                                        </p:cTn>
                                        <p:tgtEl>
                                          <p:spTgt spid="49"/>
                                        </p:tgtEl>
                                        <p:attrNameLst>
                                          <p:attrName>style.visibility</p:attrName>
                                        </p:attrNameLst>
                                      </p:cBhvr>
                                      <p:to>
                                        <p:strVal val="hidden"/>
                                      </p:to>
                                    </p:set>
                                  </p:childTnLst>
                                </p:cTn>
                              </p:par>
                              <p:par>
                                <p:cTn id="146" presetID="10" presetClass="entr" presetSubtype="0" fill="hold" grpId="1"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44" grpId="0" animBg="1"/>
      <p:bldP spid="45" grpId="0" animBg="1"/>
      <p:bldP spid="43" grpId="0" animBg="1"/>
      <p:bldP spid="46" grpId="0" animBg="1"/>
      <p:bldP spid="60" grpId="0" animBg="1"/>
      <p:bldP spid="61" grpId="0" animBg="1"/>
      <p:bldP spid="48" grpId="0" animBg="1"/>
      <p:bldP spid="62" grpId="0" animBg="1"/>
      <p:bldP spid="41" grpId="0" animBg="1"/>
      <p:bldP spid="50" grpId="0" animBg="1"/>
      <p:bldP spid="53" grpId="0" animBg="1"/>
      <p:bldP spid="53" grpId="1" animBg="1"/>
      <p:bldP spid="54" grpId="0"/>
      <p:bldP spid="55" grpId="0"/>
      <p:bldP spid="65" grpId="0"/>
      <p:bldP spid="56" grpId="0" animBg="1"/>
      <p:bldP spid="56" grpId="1" animBg="1"/>
      <p:bldP spid="56" grpId="2" animBg="1"/>
      <p:bldP spid="56" grpId="3" animBg="1"/>
      <p:bldP spid="73" grpId="0"/>
      <p:bldP spid="73" grpId="1"/>
      <p:bldP spid="74" grpId="0" animBg="1"/>
      <p:bldP spid="74" grpId="1" animBg="1"/>
      <p:bldP spid="75" grpId="0"/>
      <p:bldP spid="75" grpId="1"/>
      <p:bldP spid="76" grpId="0" animBg="1"/>
      <p:bldP spid="76" grpId="1" animBg="1"/>
      <p:bldP spid="77" grpId="0"/>
      <p:bldP spid="77" grpId="1"/>
      <p:bldP spid="49" grpId="0" animBg="1"/>
      <p:bldP spid="49" grpId="1" animBg="1"/>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923330"/>
          </a:xfrm>
          <a:prstGeom prst="rect">
            <a:avLst/>
          </a:prstGeom>
        </p:spPr>
        <p:txBody>
          <a:bodyPr wrap="square">
            <a:spAutoFit/>
          </a:bodyPr>
          <a:lstStyle/>
          <a:p>
            <a:r>
              <a:rPr lang="en-US" dirty="0" smtClean="0">
                <a:hlinkClick r:id="rId2"/>
              </a:rPr>
              <a:t>http://libertaddeeleccion.org/utah-physical-features-map/utah-physical-features-mapwebsite-picture-galleryutah-geography-map/</a:t>
            </a:r>
            <a:endParaRPr lang="en-US" dirty="0" smtClean="0"/>
          </a:p>
          <a:p>
            <a:endParaRPr lang="en-US" dirty="0"/>
          </a:p>
        </p:txBody>
      </p:sp>
      <p:pic>
        <p:nvPicPr>
          <p:cNvPr id="209922" name="Picture 2"/>
          <p:cNvPicPr>
            <a:picLocks noChangeAspect="1" noChangeArrowheads="1"/>
          </p:cNvPicPr>
          <p:nvPr/>
        </p:nvPicPr>
        <p:blipFill>
          <a:blip r:embed="rId3"/>
          <a:srcRect t="3341" r="3296" b="4223"/>
          <a:stretch>
            <a:fillRect/>
          </a:stretch>
        </p:blipFill>
        <p:spPr bwMode="auto">
          <a:xfrm>
            <a:off x="1981200" y="629229"/>
            <a:ext cx="4953000" cy="6228771"/>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0" name="Freeform 19"/>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22" name="Rectangle 21"/>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8" name="Freeform 17"/>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Freeform 18"/>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55"/>
          <p:cNvGrpSpPr/>
          <p:nvPr/>
        </p:nvGrpSpPr>
        <p:grpSpPr>
          <a:xfrm>
            <a:off x="0" y="896112"/>
            <a:ext cx="9125712" cy="5961888"/>
            <a:chOff x="0" y="896112"/>
            <a:chExt cx="9125712" cy="5961888"/>
          </a:xfrm>
        </p:grpSpPr>
        <p:pic>
          <p:nvPicPr>
            <p:cNvPr id="39"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40" name="Rectangle 39"/>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41"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42" name="5-Point Star 41"/>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3" name="TextBox 42"/>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Oval 43"/>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Oval 44"/>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6" name="Oval 45"/>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Oval 46"/>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9" name="Oval 48"/>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0" name="Oval 49"/>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grpSp>
      <p:pic>
        <p:nvPicPr>
          <p:cNvPr id="25" name="Picture 2"/>
          <p:cNvPicPr>
            <a:picLocks noChangeAspect="1" noChangeArrowheads="1"/>
          </p:cNvPicPr>
          <p:nvPr/>
        </p:nvPicPr>
        <p:blipFill>
          <a:blip r:embed="rId5"/>
          <a:srcRect/>
          <a:stretch>
            <a:fillRect/>
          </a:stretch>
        </p:blipFill>
        <p:spPr bwMode="auto">
          <a:xfrm>
            <a:off x="2057400" y="825766"/>
            <a:ext cx="4419600" cy="6032234"/>
          </a:xfrm>
          <a:prstGeom prst="rect">
            <a:avLst/>
          </a:prstGeom>
          <a:noFill/>
          <a:ln w="9525">
            <a:noFill/>
            <a:miter lim="800000"/>
            <a:headEnd/>
            <a:tailEnd/>
          </a:ln>
          <a:effectLst/>
        </p:spPr>
      </p:pic>
      <p:sp>
        <p:nvSpPr>
          <p:cNvPr id="3" name="Oval 2"/>
          <p:cNvSpPr/>
          <p:nvPr/>
        </p:nvSpPr>
        <p:spPr>
          <a:xfrm>
            <a:off x="6477000" y="61722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nvGrpSpPr>
          <p:cNvPr id="16" name="Group 3"/>
          <p:cNvGrpSpPr/>
          <p:nvPr/>
        </p:nvGrpSpPr>
        <p:grpSpPr>
          <a:xfrm>
            <a:off x="3313340" y="1219200"/>
            <a:ext cx="2935060" cy="3581400"/>
            <a:chOff x="1981201" y="2057400"/>
            <a:chExt cx="2935060" cy="3581400"/>
          </a:xfrm>
        </p:grpSpPr>
        <p:grpSp>
          <p:nvGrpSpPr>
            <p:cNvPr id="17" name="Group 9"/>
            <p:cNvGrpSpPr/>
            <p:nvPr/>
          </p:nvGrpSpPr>
          <p:grpSpPr>
            <a:xfrm>
              <a:off x="1981201" y="2057400"/>
              <a:ext cx="2895598" cy="3581400"/>
              <a:chOff x="152401" y="3810000"/>
              <a:chExt cx="2895598" cy="3581400"/>
            </a:xfrm>
          </p:grpSpPr>
          <p:pic>
            <p:nvPicPr>
              <p:cNvPr id="7" name="Picture 1"/>
              <p:cNvPicPr>
                <a:picLocks noChangeAspect="1" noChangeArrowheads="1"/>
              </p:cNvPicPr>
              <p:nvPr/>
            </p:nvPicPr>
            <p:blipFill>
              <a:blip r:embed="rId6"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21" name="Group 1"/>
              <p:cNvGrpSpPr/>
              <p:nvPr/>
            </p:nvGrpSpPr>
            <p:grpSpPr>
              <a:xfrm>
                <a:off x="152401" y="3810000"/>
                <a:ext cx="2895598" cy="3581400"/>
                <a:chOff x="3276602" y="1219200"/>
                <a:chExt cx="2895598" cy="3581400"/>
              </a:xfrm>
            </p:grpSpPr>
            <p:cxnSp>
              <p:nvCxnSpPr>
                <p:cNvPr id="9"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2"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4"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6" name="Rectangle 5"/>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p:nvSpPr>
          <p:cNvPr id="15" name="Rectangle 14"/>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26" name="Group 3"/>
          <p:cNvGrpSpPr/>
          <p:nvPr/>
        </p:nvGrpSpPr>
        <p:grpSpPr>
          <a:xfrm>
            <a:off x="3657600" y="3200400"/>
            <a:ext cx="1219200" cy="1524000"/>
            <a:chOff x="1981201" y="2057400"/>
            <a:chExt cx="2935060" cy="3581400"/>
          </a:xfrm>
        </p:grpSpPr>
        <p:grpSp>
          <p:nvGrpSpPr>
            <p:cNvPr id="27" name="Group 9"/>
            <p:cNvGrpSpPr/>
            <p:nvPr/>
          </p:nvGrpSpPr>
          <p:grpSpPr>
            <a:xfrm>
              <a:off x="1981201" y="2057400"/>
              <a:ext cx="2895598" cy="3581400"/>
              <a:chOff x="152401" y="3810000"/>
              <a:chExt cx="2895598" cy="3581400"/>
            </a:xfrm>
          </p:grpSpPr>
          <p:pic>
            <p:nvPicPr>
              <p:cNvPr id="29" name="Picture 1"/>
              <p:cNvPicPr>
                <a:picLocks noChangeAspect="1" noChangeArrowheads="1"/>
              </p:cNvPicPr>
              <p:nvPr/>
            </p:nvPicPr>
            <p:blipFill>
              <a:blip r:embed="rId7"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30" name="Group 1"/>
              <p:cNvGrpSpPr/>
              <p:nvPr/>
            </p:nvGrpSpPr>
            <p:grpSpPr>
              <a:xfrm>
                <a:off x="152401" y="3810000"/>
                <a:ext cx="2895598" cy="3581400"/>
                <a:chOff x="3276602" y="1219200"/>
                <a:chExt cx="2895598" cy="3581400"/>
              </a:xfrm>
            </p:grpSpPr>
            <p:cxnSp>
              <p:nvCxnSpPr>
                <p:cNvPr id="31"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4"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5"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6"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28" name="Rectangle 27"/>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1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mph" presetSubtype="0" fill="hold" nodeType="clickEffect">
                                  <p:stCondLst>
                                    <p:cond delay="0"/>
                                  </p:stCondLst>
                                  <p:childTnLst>
                                    <p:animScale>
                                      <p:cBhvr>
                                        <p:cTn id="16" dur="1000" fill="hold"/>
                                        <p:tgtEl>
                                          <p:spTgt spid="16"/>
                                        </p:tgtEl>
                                      </p:cBhvr>
                                      <p:by x="180000" y="180000"/>
                                    </p:animScale>
                                  </p:childTnLst>
                                </p:cTn>
                              </p:par>
                              <p:par>
                                <p:cTn id="17" presetID="8" presetClass="emph" presetSubtype="0" fill="hold" nodeType="withEffect">
                                  <p:stCondLst>
                                    <p:cond delay="0"/>
                                  </p:stCondLst>
                                  <p:childTnLst>
                                    <p:animRot by="-360000">
                                      <p:cBhvr>
                                        <p:cTn id="18" dur="1000" fill="hold"/>
                                        <p:tgtEl>
                                          <p:spTgt spid="16"/>
                                        </p:tgtEl>
                                        <p:attrNameLst>
                                          <p:attrName>r</p:attrName>
                                        </p:attrNameLst>
                                      </p:cBhvr>
                                    </p:animRot>
                                  </p:childTnLst>
                                </p:cTn>
                              </p:par>
                              <p:par>
                                <p:cTn id="19" presetID="42" presetClass="path" presetSubtype="0" accel="50000" decel="50000" fill="hold" nodeType="withEffect">
                                  <p:stCondLst>
                                    <p:cond delay="0"/>
                                  </p:stCondLst>
                                  <p:childTnLst>
                                    <p:animMotion origin="layout" path="M -3.05556E-6 -1.50289E-6 L -0.14774 0.11653 " pathEditMode="relative" rAng="0" ptsTypes="AA">
                                      <p:cBhvr>
                                        <p:cTn id="20" dur="1000" fill="hold"/>
                                        <p:tgtEl>
                                          <p:spTgt spid="16"/>
                                        </p:tgtEl>
                                        <p:attrNameLst>
                                          <p:attrName>ppt_x</p:attrName>
                                          <p:attrName>ppt_y</p:attrName>
                                        </p:attrNameLst>
                                      </p:cBhvr>
                                      <p:rCtr x="-74" y="58"/>
                                    </p:animMotion>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1000"/>
                                        <p:tgtEl>
                                          <p:spTgt spid="4"/>
                                        </p:tgtEl>
                                      </p:cBhvr>
                                    </p:animEffect>
                                    <p:set>
                                      <p:cBhvr>
                                        <p:cTn id="25" dur="1" fill="hold">
                                          <p:stCondLst>
                                            <p:cond delay="999"/>
                                          </p:stCondLst>
                                        </p:cTn>
                                        <p:tgtEl>
                                          <p:spTgt spid="4"/>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par>
                                <p:cTn id="29" presetID="10" presetClass="exit" presetSubtype="0" fill="hold" grpId="1" nodeType="withEffect">
                                  <p:stCondLst>
                                    <p:cond delay="500"/>
                                  </p:stCondLst>
                                  <p:childTnLst>
                                    <p:animEffect transition="out" filter="fade">
                                      <p:cBhvr>
                                        <p:cTn id="30" dur="1000"/>
                                        <p:tgtEl>
                                          <p:spTgt spid="3"/>
                                        </p:tgtEl>
                                      </p:cBhvr>
                                    </p:animEffect>
                                    <p:set>
                                      <p:cBhvr>
                                        <p:cTn id="31" dur="1" fill="hold">
                                          <p:stCondLst>
                                            <p:cond delay="999"/>
                                          </p:stCondLst>
                                        </p:cTn>
                                        <p:tgtEl>
                                          <p:spTgt spid="3"/>
                                        </p:tgtEl>
                                        <p:attrNameLst>
                                          <p:attrName>style.visibility</p:attrName>
                                        </p:attrNameLst>
                                      </p:cBhvr>
                                      <p:to>
                                        <p:strVal val="hidden"/>
                                      </p:to>
                                    </p:set>
                                  </p:childTnLst>
                                </p:cTn>
                              </p:par>
                              <p:par>
                                <p:cTn id="32" presetID="53" presetClass="exit" presetSubtype="0" fill="hold" nodeType="withEffect">
                                  <p:stCondLst>
                                    <p:cond delay="500"/>
                                  </p:stCondLst>
                                  <p:childTnLst>
                                    <p:anim calcmode="lin" valueType="num">
                                      <p:cBhvr>
                                        <p:cTn id="33" dur="1000"/>
                                        <p:tgtEl>
                                          <p:spTgt spid="16"/>
                                        </p:tgtEl>
                                        <p:attrNameLst>
                                          <p:attrName>ppt_w</p:attrName>
                                        </p:attrNameLst>
                                      </p:cBhvr>
                                      <p:tavLst>
                                        <p:tav tm="0">
                                          <p:val>
                                            <p:strVal val="ppt_w"/>
                                          </p:val>
                                        </p:tav>
                                        <p:tav tm="100000">
                                          <p:val>
                                            <p:fltVal val="0"/>
                                          </p:val>
                                        </p:tav>
                                      </p:tavLst>
                                    </p:anim>
                                    <p:anim calcmode="lin" valueType="num">
                                      <p:cBhvr>
                                        <p:cTn id="34" dur="1000"/>
                                        <p:tgtEl>
                                          <p:spTgt spid="16"/>
                                        </p:tgtEl>
                                        <p:attrNameLst>
                                          <p:attrName>ppt_h</p:attrName>
                                        </p:attrNameLst>
                                      </p:cBhvr>
                                      <p:tavLst>
                                        <p:tav tm="0">
                                          <p:val>
                                            <p:strVal val="ppt_h"/>
                                          </p:val>
                                        </p:tav>
                                        <p:tav tm="100000">
                                          <p:val>
                                            <p:fltVal val="0"/>
                                          </p:val>
                                        </p:tav>
                                      </p:tavLst>
                                    </p:anim>
                                    <p:animEffect transition="out" filter="fade">
                                      <p:cBhvr>
                                        <p:cTn id="35" dur="1000"/>
                                        <p:tgtEl>
                                          <p:spTgt spid="16"/>
                                        </p:tgtEl>
                                      </p:cBhvr>
                                    </p:animEffect>
                                    <p:set>
                                      <p:cBhvr>
                                        <p:cTn id="36" dur="1" fill="hold">
                                          <p:stCondLst>
                                            <p:cond delay="999"/>
                                          </p:stCondLst>
                                        </p:cTn>
                                        <p:tgtEl>
                                          <p:spTgt spid="16"/>
                                        </p:tgtEl>
                                        <p:attrNameLst>
                                          <p:attrName>style.visibility</p:attrName>
                                        </p:attrNameLst>
                                      </p:cBhvr>
                                      <p:to>
                                        <p:strVal val="hidden"/>
                                      </p:to>
                                    </p:set>
                                  </p:childTnLst>
                                </p:cTn>
                              </p:par>
                              <p:par>
                                <p:cTn id="37" presetID="8" presetClass="emph" presetSubtype="0" fill="hold" nodeType="withEffect">
                                  <p:stCondLst>
                                    <p:cond delay="500"/>
                                  </p:stCondLst>
                                  <p:childTnLst>
                                    <p:animRot by="360000">
                                      <p:cBhvr>
                                        <p:cTn id="38" dur="1000" fill="hold"/>
                                        <p:tgtEl>
                                          <p:spTgt spid="16"/>
                                        </p:tgtEl>
                                        <p:attrNameLst>
                                          <p:attrName>r</p:attrName>
                                        </p:attrNameLst>
                                      </p:cBhvr>
                                    </p:animRot>
                                  </p:childTnLst>
                                </p:cTn>
                              </p:par>
                              <p:par>
                                <p:cTn id="39" presetID="10" presetClass="entr" presetSubtype="0"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1000"/>
                                        <p:tgtEl>
                                          <p:spTgt spid="25"/>
                                        </p:tgtEl>
                                      </p:cBhvr>
                                    </p:animEffect>
                                  </p:childTnLst>
                                </p:cTn>
                              </p:par>
                              <p:par>
                                <p:cTn id="42" presetID="10" presetClass="entr" presetSubtype="0" fill="hold" nodeType="withEffect">
                                  <p:stCondLst>
                                    <p:cond delay="5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1000"/>
                                        <p:tgtEl>
                                          <p:spTgt spid="26"/>
                                        </p:tgtEl>
                                      </p:cBhvr>
                                    </p:animEffect>
                                  </p:childTnLst>
                                </p:cTn>
                              </p:par>
                              <p:par>
                                <p:cTn id="45" presetID="10" presetClass="exit" presetSubtype="0" fill="hold" nodeType="withEffect">
                                  <p:stCondLst>
                                    <p:cond delay="500"/>
                                  </p:stCondLst>
                                  <p:childTnLst>
                                    <p:animEffect transition="out" filter="fade">
                                      <p:cBhvr>
                                        <p:cTn id="46" dur="1000"/>
                                        <p:tgtEl>
                                          <p:spTgt spid="38"/>
                                        </p:tgtEl>
                                      </p:cBhvr>
                                    </p:animEffect>
                                    <p:set>
                                      <p:cBhvr>
                                        <p:cTn id="47" dur="1" fill="hold">
                                          <p:stCondLst>
                                            <p:cond delay="9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954107"/>
          </a:xfrm>
          <a:prstGeom prst="rect">
            <a:avLst/>
          </a:prstGeom>
        </p:spPr>
        <p:txBody>
          <a:bodyPr wrap="square">
            <a:spAutoFit/>
          </a:bodyPr>
          <a:lstStyle/>
          <a:p>
            <a:r>
              <a:rPr lang="en-US" dirty="0" smtClean="0">
                <a:hlinkClick r:id="rId2"/>
              </a:rPr>
              <a:t>http://www.lightplanet.com/mormons/daily/history/gathering/Colonization_EOM.htm</a:t>
            </a:r>
            <a:endParaRPr lang="en-US" dirty="0" smtClean="0"/>
          </a:p>
          <a:p>
            <a:r>
              <a:rPr lang="en-US" b="1" dirty="0" smtClean="0"/>
              <a:t>Selected Mormon settlements in the West, 1847-1890.</a:t>
            </a:r>
          </a:p>
          <a:p>
            <a:endParaRPr lang="en-US" dirty="0"/>
          </a:p>
        </p:txBody>
      </p:sp>
      <p:sp>
        <p:nvSpPr>
          <p:cNvPr id="6" name="Rectangle 5"/>
          <p:cNvSpPr/>
          <p:nvPr/>
        </p:nvSpPr>
        <p:spPr>
          <a:xfrm>
            <a:off x="5410200" y="609600"/>
            <a:ext cx="4572000" cy="400110"/>
          </a:xfrm>
          <a:prstGeom prst="rect">
            <a:avLst/>
          </a:prstGeom>
        </p:spPr>
        <p:txBody>
          <a:bodyPr>
            <a:spAutoFit/>
          </a:bodyPr>
          <a:lstStyle/>
          <a:p>
            <a:pPr algn="ctr"/>
            <a:endParaRPr lang="en-US" sz="2000" b="1" dirty="0"/>
          </a:p>
        </p:txBody>
      </p:sp>
      <p:pic>
        <p:nvPicPr>
          <p:cNvPr id="62466" name="Picture 2"/>
          <p:cNvPicPr>
            <a:picLocks noChangeAspect="1" noChangeArrowheads="1"/>
          </p:cNvPicPr>
          <p:nvPr/>
        </p:nvPicPr>
        <p:blipFill>
          <a:blip r:embed="rId3"/>
          <a:srcRect/>
          <a:stretch>
            <a:fillRect/>
          </a:stretch>
        </p:blipFill>
        <p:spPr bwMode="auto">
          <a:xfrm>
            <a:off x="4800600" y="685800"/>
            <a:ext cx="4981575" cy="6799263"/>
          </a:xfrm>
          <a:prstGeom prst="rect">
            <a:avLst/>
          </a:prstGeom>
          <a:noFill/>
          <a:ln w="9525">
            <a:noFill/>
            <a:miter lim="800000"/>
            <a:headEnd/>
            <a:tailEnd/>
          </a:ln>
          <a:effectLst/>
        </p:spPr>
      </p:pic>
      <p:pic>
        <p:nvPicPr>
          <p:cNvPr id="62465" name="Picture 1"/>
          <p:cNvPicPr>
            <a:picLocks noChangeAspect="1" noChangeArrowheads="1"/>
          </p:cNvPicPr>
          <p:nvPr/>
        </p:nvPicPr>
        <p:blipFill>
          <a:blip r:embed="rId4"/>
          <a:srcRect/>
          <a:stretch>
            <a:fillRect/>
          </a:stretch>
        </p:blipFill>
        <p:spPr bwMode="auto">
          <a:xfrm>
            <a:off x="-762000" y="609600"/>
            <a:ext cx="5414963" cy="676751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4"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25" name="TextBox 24"/>
          <p:cNvSpPr txBox="1"/>
          <p:nvPr/>
        </p:nvSpPr>
        <p:spPr>
          <a:xfrm>
            <a:off x="609600" y="914400"/>
            <a:ext cx="74446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a:t>
            </a:r>
            <a:r>
              <a:rPr lang="en-US" sz="3200" b="1" dirty="0" smtClean="0">
                <a:ln>
                  <a:solidFill>
                    <a:schemeClr val="tx1"/>
                  </a:solidFill>
                </a:ln>
                <a:latin typeface="Tempus Sans ITC" pitchFamily="82" charset="0"/>
              </a:rPr>
              <a:t>migration (all 3 trails)?</a:t>
            </a:r>
            <a:endParaRPr lang="en-US" sz="3200" b="1" dirty="0">
              <a:ln>
                <a:solidFill>
                  <a:schemeClr val="tx1"/>
                </a:solidFill>
              </a:ln>
              <a:latin typeface="Tempus Sans ITC" pitchFamily="82" charset="0"/>
            </a:endParaRPr>
          </a:p>
        </p:txBody>
      </p:sp>
      <p:sp>
        <p:nvSpPr>
          <p:cNvPr id="26" name="TextBox 25"/>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27" name="TextBox 26"/>
          <p:cNvSpPr txBox="1"/>
          <p:nvPr/>
        </p:nvSpPr>
        <p:spPr>
          <a:xfrm>
            <a:off x="533400" y="2133600"/>
            <a:ext cx="6213560"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a:t>
            </a:r>
            <a:r>
              <a:rPr lang="en-US" sz="3200" b="1" dirty="0" smtClean="0">
                <a:ln>
                  <a:solidFill>
                    <a:schemeClr val="tx1"/>
                  </a:solidFill>
                </a:ln>
                <a:latin typeface="Tempus Sans ITC" pitchFamily="82" charset="0"/>
              </a:rPr>
              <a:t>U.S</a:t>
            </a:r>
            <a:r>
              <a:rPr lang="en-US" sz="3200" b="1" dirty="0" smtClean="0">
                <a:ln>
                  <a:solidFill>
                    <a:schemeClr val="tx1"/>
                  </a:solidFill>
                </a:ln>
                <a:latin typeface="Tempus Sans ITC" pitchFamily="82" charset="0"/>
              </a:rPr>
              <a:t>. population in 1869?</a:t>
            </a:r>
            <a:endParaRPr lang="en-US" sz="3200" b="1" dirty="0">
              <a:ln>
                <a:solidFill>
                  <a:schemeClr val="tx1"/>
                </a:solidFill>
              </a:ln>
              <a:latin typeface="Tempus Sans ITC" pitchFamily="82" charset="0"/>
            </a:endParaRPr>
          </a:p>
        </p:txBody>
      </p:sp>
      <p:sp>
        <p:nvSpPr>
          <p:cNvPr id="28" name="TextBox 27"/>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30" name="TextBox 29"/>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32" name="TextBox 31"/>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sp>
        <p:nvSpPr>
          <p:cNvPr id="36" name="TextBox 35"/>
          <p:cNvSpPr txBox="1"/>
          <p:nvPr/>
        </p:nvSpPr>
        <p:spPr>
          <a:xfrm>
            <a:off x="5638800" y="1524000"/>
            <a:ext cx="2510624" cy="584775"/>
          </a:xfrm>
          <a:prstGeom prst="rect">
            <a:avLst/>
          </a:prstGeom>
          <a:noFill/>
          <a:ln w="50800">
            <a:noFill/>
          </a:ln>
        </p:spPr>
        <p:txBody>
          <a:bodyPr wrap="none" rtlCol="0">
            <a:spAutoFit/>
          </a:bodyPr>
          <a:lstStyle/>
          <a:p>
            <a:r>
              <a:rPr lang="en-US" sz="3200" dirty="0" smtClean="0">
                <a:latin typeface="Arial Black" pitchFamily="34" charset="0"/>
              </a:rPr>
              <a:t>   500,000 </a:t>
            </a:r>
            <a:endParaRPr lang="en-US" sz="3200" dirty="0">
              <a:latin typeface="Arial Black" pitchFamily="34" charset="0"/>
            </a:endParaRPr>
          </a:p>
        </p:txBody>
      </p:sp>
      <p:sp>
        <p:nvSpPr>
          <p:cNvPr id="37" name="Rectangle 36"/>
          <p:cNvSpPr/>
          <p:nvPr/>
        </p:nvSpPr>
        <p:spPr>
          <a:xfrm>
            <a:off x="6080760" y="1523999"/>
            <a:ext cx="187452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2" name="Rectangle 21"/>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childTnLst>
                                </p:cTn>
                              </p:par>
                              <p:par>
                                <p:cTn id="13" presetID="10" presetClass="exit" presetSubtype="0" fill="hold" grpId="1" nodeType="withEffect">
                                  <p:stCondLst>
                                    <p:cond delay="0"/>
                                  </p:stCondLst>
                                  <p:childTnLst>
                                    <p:animEffect transition="out" filter="fade">
                                      <p:cBhvr>
                                        <p:cTn id="14" dur="1000"/>
                                        <p:tgtEl>
                                          <p:spTgt spid="37"/>
                                        </p:tgtEl>
                                      </p:cBhvr>
                                    </p:animEffect>
                                    <p:set>
                                      <p:cBhvr>
                                        <p:cTn id="15" dur="1" fill="hold">
                                          <p:stCondLst>
                                            <p:cond delay="999"/>
                                          </p:stCondLst>
                                        </p:cTn>
                                        <p:tgtEl>
                                          <p:spTgt spid="37"/>
                                        </p:tgtEl>
                                        <p:attrNameLst>
                                          <p:attrName>style.visibility</p:attrName>
                                        </p:attrNameLst>
                                      </p:cBhvr>
                                      <p:to>
                                        <p:strVal val="hidden"/>
                                      </p:to>
                                    </p:set>
                                  </p:childTnLst>
                                </p:cTn>
                              </p:par>
                              <p:par>
                                <p:cTn id="16" presetID="42" presetClass="path" presetSubtype="0" accel="50000" decel="50000" fill="hold" grpId="2" nodeType="withEffect">
                                  <p:stCondLst>
                                    <p:cond delay="0"/>
                                  </p:stCondLst>
                                  <p:childTnLst>
                                    <p:animMotion origin="layout" path="M 5.55556E-7 1.32948E-6 L -0.40382 0.17942 " pathEditMode="relative" rAng="0" ptsTypes="AA">
                                      <p:cBhvr>
                                        <p:cTn id="17" dur="1000" fill="hold"/>
                                        <p:tgtEl>
                                          <p:spTgt spid="36"/>
                                        </p:tgtEl>
                                        <p:attrNameLst>
                                          <p:attrName>ppt_x</p:attrName>
                                          <p:attrName>ppt_y</p:attrName>
                                        </p:attrNameLst>
                                      </p:cBhvr>
                                      <p:rCtr x="-202" y="90"/>
                                    </p:animMotion>
                                  </p:childTnLst>
                                </p:cTn>
                              </p:par>
                              <p:par>
                                <p:cTn id="18" presetID="10" presetClass="entr" presetSubtype="0" fill="hold" grpId="1" nodeType="withEffect">
                                  <p:stCondLst>
                                    <p:cond delay="50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1000"/>
                                        <p:tgtEl>
                                          <p:spTgt spid="28"/>
                                        </p:tgtEl>
                                      </p:cBhvr>
                                    </p:animEffect>
                                  </p:childTnLst>
                                </p:cTn>
                              </p:par>
                              <p:par>
                                <p:cTn id="21" presetID="10" presetClass="entr" presetSubtype="0" fill="hold" grpId="1" nodeType="withEffect">
                                  <p:stCondLst>
                                    <p:cond delay="50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1000"/>
                                        <p:tgtEl>
                                          <p:spTgt spid="30"/>
                                        </p:tgtEl>
                                      </p:cBhvr>
                                    </p:animEffect>
                                  </p:childTnLst>
                                </p:cTn>
                              </p:par>
                              <p:par>
                                <p:cTn id="24" presetID="10" presetClass="exit" presetSubtype="0" fill="hold" grpId="0" nodeType="withEffect">
                                  <p:stCondLst>
                                    <p:cond delay="500"/>
                                  </p:stCondLst>
                                  <p:childTnLst>
                                    <p:animEffect transition="out" filter="fade">
                                      <p:cBhvr>
                                        <p:cTn id="25" dur="1000"/>
                                        <p:tgtEl>
                                          <p:spTgt spid="36"/>
                                        </p:tgtEl>
                                      </p:cBhvr>
                                    </p:animEffect>
                                    <p:set>
                                      <p:cBhvr>
                                        <p:cTn id="26" dur="1" fill="hold">
                                          <p:stCondLst>
                                            <p:cond delay="999"/>
                                          </p:stCondLst>
                                        </p:cTn>
                                        <p:tgtEl>
                                          <p:spTgt spid="3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left)">
                                      <p:cBhvr>
                                        <p:cTn id="31" dur="1000"/>
                                        <p:tgtEl>
                                          <p:spTgt spid="3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2">
                                            <p:txEl>
                                              <p:pRg st="0" end="0"/>
                                            </p:txEl>
                                          </p:spTgt>
                                        </p:tgtEl>
                                        <p:attrNameLst>
                                          <p:attrName>style.visibility</p:attrName>
                                        </p:attrNameLst>
                                      </p:cBhvr>
                                      <p:to>
                                        <p:strVal val="visible"/>
                                      </p:to>
                                    </p:set>
                                    <p:animEffect transition="in" filter="wipe(left)">
                                      <p:cBhvr>
                                        <p:cTn id="36" dur="1000"/>
                                        <p:tgtEl>
                                          <p:spTgt spid="22">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
                                            <p:txEl>
                                              <p:pRg st="1" end="1"/>
                                            </p:txEl>
                                          </p:spTgt>
                                        </p:tgtEl>
                                        <p:attrNameLst>
                                          <p:attrName>style.visibility</p:attrName>
                                        </p:attrNameLst>
                                      </p:cBhvr>
                                      <p:to>
                                        <p:strVal val="visible"/>
                                      </p:to>
                                    </p:set>
                                    <p:animEffect transition="in" filter="fade">
                                      <p:cBhvr>
                                        <p:cTn id="41" dur="1000"/>
                                        <p:tgtEl>
                                          <p:spTgt spid="22">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22">
                                            <p:txEl>
                                              <p:pRg st="2" end="2"/>
                                            </p:txEl>
                                          </p:spTgt>
                                        </p:tgtEl>
                                        <p:attrNameLst>
                                          <p:attrName>style.visibility</p:attrName>
                                        </p:attrNameLst>
                                      </p:cBhvr>
                                      <p:to>
                                        <p:strVal val="visible"/>
                                      </p:to>
                                    </p:set>
                                    <p:animEffect transition="in" filter="fade">
                                      <p:cBhvr>
                                        <p:cTn id="46" dur="1000"/>
                                        <p:tgtEl>
                                          <p:spTgt spid="2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1"/>
      <p:bldP spid="30" grpId="1"/>
      <p:bldP spid="32" grpId="1"/>
      <p:bldP spid="36" grpId="0"/>
      <p:bldP spid="36" grpId="1"/>
      <p:bldP spid="36" grpId="2"/>
      <p:bldP spid="37" grpId="0" animBg="1"/>
      <p:bldP spid="37" grpId="1" animBg="1"/>
      <p:bldP spid="22" grpId="0" uiExpand="1" build="allAtOnce"/>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773275"/>
          </a:xfrm>
          <a:prstGeom prst="rect">
            <a:avLst/>
          </a:prstGeom>
        </p:spPr>
        <p:txBody>
          <a:bodyPr wrap="square">
            <a:spAutoFit/>
          </a:bodyPr>
          <a:lstStyle/>
          <a:p>
            <a:r>
              <a:rPr lang="en-US" dirty="0" smtClean="0">
                <a:hlinkClick r:id="rId2"/>
              </a:rPr>
              <a:t>https://en.wikipedia.org/wiki/Mormon_Corridor</a:t>
            </a:r>
            <a:endParaRPr lang="en-US" dirty="0" smtClean="0"/>
          </a:p>
          <a:p>
            <a:r>
              <a:rPr lang="en-US" dirty="0" smtClean="0"/>
              <a:t>	 The </a:t>
            </a:r>
            <a:r>
              <a:rPr lang="en-US" b="1" dirty="0" smtClean="0"/>
              <a:t>Mormon Corridor</a:t>
            </a:r>
            <a:r>
              <a:rPr lang="en-US" dirty="0" smtClean="0"/>
              <a:t> is the areas of Western North America that were settled between 1850 and approximately 1890 by members of The Church of Jesus Christ of Latter-day Saints (LDS Church), who are commonly known as Mormons.</a:t>
            </a:r>
          </a:p>
          <a:p>
            <a:r>
              <a:rPr lang="en-US" dirty="0" smtClean="0"/>
              <a:t>	In academic literature, the area is also commonly called the Mormon culture region</a:t>
            </a:r>
            <a:r>
              <a:rPr lang="en-US" b="1" dirty="0" smtClean="0"/>
              <a:t>.</a:t>
            </a:r>
            <a:r>
              <a:rPr lang="en-US" b="1" baseline="30000" dirty="0" smtClean="0"/>
              <a:t> </a:t>
            </a:r>
            <a:r>
              <a:rPr lang="en-US" dirty="0" smtClean="0"/>
              <a:t>It has also been referred to as the Book of Mormon belt as a cultural reference to the Bible Belt of the southeastern United States, and the Book of Mormon.</a:t>
            </a:r>
          </a:p>
          <a:p>
            <a:r>
              <a:rPr lang="en-US" dirty="0" smtClean="0"/>
              <a:t>	 Beginning in Utah, the corridor extends northward through western Wyoming and eastern Idaho to Yellowstone National Park. It reaches south to San Bernardino, California on the west and through Tucson, Arizona on the east, reaches west to the Jordan Valley, Oregon area extending southward to Eldorado, Texas, and finally the U.S.-Mexico border.</a:t>
            </a:r>
          </a:p>
          <a:p>
            <a:r>
              <a:rPr lang="en-US" dirty="0" smtClean="0"/>
              <a:t>	 Brigham Young, President of the LDS Church (1847-1877), personally supervised the founding of many outlying communities. Exploring parties were sent out to find settlement sites, and to identify sources of appropriate minerals, timber, and water. Western historian Leonard Arrington asserts that within ten years of the LDS arrival in the Salt Lake Valley, “…nearly 100 colonies had been planted; by 1867, more than 200; and by the time of (Brigham Young’s) death in 1877, nearly 400 colonies.” These colonies had four distinct purposes: "...first, settlements intended to be temporary places of gathering and recruitment, such as Carson Valley in Nevada; second, colonies to serve as centers for production, such as iron at Cedar City, cotton at St. George, cattle in Cache Valley, and sheep in Spanish Fork, all in Utah; third, colonies to serve as centers for proselytizing and assisting Indians, as at Harmony in southern Utah, Las Vegas in southern Nevada, Fort Lemhi (north-central Idaho near the Lemhi Pass), and present-day Moab in eastern Utah; fourth, permanent colonies in Utah and nearby states and territories to provide homes and farms for the hundreds of new immigrants arriving each summer.“</a:t>
            </a:r>
          </a:p>
          <a:p>
            <a:r>
              <a:rPr lang="en-US" dirty="0" smtClean="0"/>
              <a:t>	 At times, Young or his agents met incoming wagon trains of Mormon pioneers, assigning the groups a secondary destination to establish a new community. After a relatively brief rest in the growing communities of the Salt Lake Valley, the groups would restock needed supplies and materials, gather livestock, and travel on. In addition, new colonizers could be called from the pulpit. Young read the names of men and their families who were "called" to move to outlying regions. These "missions" for church members often lasted for years, as the families were to remain in their assigned area until released from the calling or given a new assignment. Colonizers traveled at their own expense and success depended on appropriate supplies and personal resourcefulness, as well as uncontrolled variables such as water supplies and weather.</a:t>
            </a:r>
          </a:p>
          <a:p>
            <a:r>
              <a:rPr lang="en-US" dirty="0" smtClean="0"/>
              <a:t>	Several of these colonies could also have provided support for a second migration of the Latter-day Saints which might have become necessary due to pressure by the U.S. government, starting with the Utah War. Some settlements were associated with existing or prior towns, and many were abandoned once the threat of persecution decreased after the 1890 Manifesto, and the transportation system in the Western United States matured. The First Transcontinental Railroad was especially significant in reinforcing or altering settlement patterns.</a:t>
            </a:r>
          </a:p>
          <a:p>
            <a:r>
              <a:rPr lang="en-US" dirty="0" smtClean="0"/>
              <a:t>	 After Young's death in 1877, successive leaders of the LDS Church continued to establish new settlements in outlying areas of the west. The Salt River Valley in western Wyoming, now known as Star Valley, was designated for settlement in August 1878, while</a:t>
            </a:r>
          </a:p>
          <a:p>
            <a:r>
              <a:rPr lang="en-US" dirty="0" smtClean="0"/>
              <a:t> </a:t>
            </a:r>
            <a:r>
              <a:rPr lang="en-US" dirty="0" err="1" smtClean="0"/>
              <a:t>Bunkerville</a:t>
            </a:r>
            <a:r>
              <a:rPr lang="en-US" dirty="0" smtClean="0"/>
              <a:t> and Mesquite, Nevada were settled in 1879 and 1880 respectively. Communities were also established in eastern and southeastern Utah and western Colorado, primarily populated by LDS converts from the southern United States. Historians James B. Allen and Glen M. Leonard estimate that at least 120 new LDS based settlements were founded between 1876 and 1879.</a:t>
            </a:r>
            <a:endParaRPr lang="en-US" baseline="30000" dirty="0" smtClean="0"/>
          </a:p>
          <a:p>
            <a:r>
              <a:rPr lang="en-US" baseline="30000" dirty="0" smtClean="0"/>
              <a:t>	</a:t>
            </a:r>
            <a:endParaRPr lang="en-US" dirty="0" smtClean="0"/>
          </a:p>
          <a:p>
            <a:r>
              <a:rPr lang="en-US" dirty="0" smtClean="0"/>
              <a:t>	</a:t>
            </a:r>
          </a:p>
          <a:p>
            <a:endParaRPr lang="en-US" dirty="0"/>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p:cNvPicPr>
            <a:picLocks noChangeAspect="1" noChangeArrowheads="1"/>
          </p:cNvPicPr>
          <p:nvPr/>
        </p:nvPicPr>
        <p:blipFill>
          <a:blip r:embed="rId3"/>
          <a:srcRect/>
          <a:stretch>
            <a:fillRect/>
          </a:stretch>
        </p:blipFill>
        <p:spPr bwMode="auto">
          <a:xfrm>
            <a:off x="2057400" y="825766"/>
            <a:ext cx="4419600" cy="6032234"/>
          </a:xfrm>
          <a:prstGeom prst="rect">
            <a:avLst/>
          </a:prstGeom>
          <a:noFill/>
          <a:ln w="9525">
            <a:noFill/>
            <a:miter lim="800000"/>
            <a:headEnd/>
            <a:tailEnd/>
          </a:ln>
          <a:effectLst/>
        </p:spPr>
      </p:pic>
      <p:sp>
        <p:nvSpPr>
          <p:cNvPr id="15" name="Rectangle 14"/>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2" name="Group 3"/>
          <p:cNvGrpSpPr/>
          <p:nvPr/>
        </p:nvGrpSpPr>
        <p:grpSpPr>
          <a:xfrm>
            <a:off x="3657600" y="3200400"/>
            <a:ext cx="1219200" cy="1524000"/>
            <a:chOff x="1981201" y="2057400"/>
            <a:chExt cx="2935060" cy="3581400"/>
          </a:xfrm>
        </p:grpSpPr>
        <p:grpSp>
          <p:nvGrpSpPr>
            <p:cNvPr id="3" name="Group 9"/>
            <p:cNvGrpSpPr/>
            <p:nvPr/>
          </p:nvGrpSpPr>
          <p:grpSpPr>
            <a:xfrm>
              <a:off x="1981201" y="2057400"/>
              <a:ext cx="2895598" cy="3581400"/>
              <a:chOff x="152401" y="3810000"/>
              <a:chExt cx="2895598" cy="3581400"/>
            </a:xfrm>
          </p:grpSpPr>
          <p:pic>
            <p:nvPicPr>
              <p:cNvPr id="19" name="Picture 1"/>
              <p:cNvPicPr>
                <a:picLocks noChangeAspect="1" noChangeArrowheads="1"/>
              </p:cNvPicPr>
              <p:nvPr/>
            </p:nvPicPr>
            <p:blipFill>
              <a:blip r:embed="rId4"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4" name="Group 1"/>
              <p:cNvGrpSpPr/>
              <p:nvPr/>
            </p:nvGrpSpPr>
            <p:grpSpPr>
              <a:xfrm>
                <a:off x="152401" y="3810000"/>
                <a:ext cx="2895598" cy="3581400"/>
                <a:chOff x="3276602" y="1219200"/>
                <a:chExt cx="2895598" cy="3581400"/>
              </a:xfrm>
            </p:grpSpPr>
            <p:cxnSp>
              <p:nvCxnSpPr>
                <p:cNvPr id="21"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4"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5"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6"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18" name="Rectangle 17"/>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p:nvSpPr>
          <p:cNvPr id="38" name="Freeform 37"/>
          <p:cNvSpPr/>
          <p:nvPr/>
        </p:nvSpPr>
        <p:spPr>
          <a:xfrm rot="6472692">
            <a:off x="3144374" y="2101516"/>
            <a:ext cx="2501939" cy="66968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Freeform 38"/>
          <p:cNvSpPr/>
          <p:nvPr/>
        </p:nvSpPr>
        <p:spPr>
          <a:xfrm rot="18899697">
            <a:off x="3787612" y="3946989"/>
            <a:ext cx="1558362" cy="2306314"/>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5-Point Star 39"/>
          <p:cNvSpPr/>
          <p:nvPr/>
        </p:nvSpPr>
        <p:spPr>
          <a:xfrm>
            <a:off x="4191000" y="3429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rot="20354303">
            <a:off x="5138294" y="6100854"/>
            <a:ext cx="984500" cy="365934"/>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Juarez</a:t>
            </a:r>
            <a:endParaRPr lang="en-US" sz="2400" b="1" dirty="0">
              <a:solidFill>
                <a:srgbClr val="FF0000"/>
              </a:solidFill>
              <a:effectLst>
                <a:outerShdw dist="38100" dir="6600000" algn="ctr" rotWithShape="0">
                  <a:schemeClr val="tx1"/>
                </a:outerShdw>
              </a:effectLst>
            </a:endParaRPr>
          </a:p>
        </p:txBody>
      </p:sp>
      <p:sp>
        <p:nvSpPr>
          <p:cNvPr id="42" name="Oval 41"/>
          <p:cNvSpPr>
            <a:spLocks/>
          </p:cNvSpPr>
          <p:nvPr/>
        </p:nvSpPr>
        <p:spPr>
          <a:xfrm>
            <a:off x="4953000" y="64008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3" name="TextBox 42"/>
          <p:cNvSpPr txBox="1"/>
          <p:nvPr/>
        </p:nvSpPr>
        <p:spPr>
          <a:xfrm rot="20354303">
            <a:off x="2910462" y="1219548"/>
            <a:ext cx="1325363" cy="365934"/>
          </a:xfrm>
          <a:prstGeom prst="rect">
            <a:avLst/>
          </a:prstGeom>
          <a:solidFill>
            <a:schemeClr val="bg1"/>
          </a:solidFill>
        </p:spPr>
        <p:txBody>
          <a:bodyPr wrap="none" rtlCol="0">
            <a:spAutoFit/>
          </a:bodyPr>
          <a:lstStyle/>
          <a:p>
            <a:pPr>
              <a:lnSpc>
                <a:spcPts val="2000"/>
              </a:lnSpc>
            </a:pPr>
            <a:r>
              <a:rPr lang="en-US" sz="2400" b="1" dirty="0" err="1" smtClean="0">
                <a:solidFill>
                  <a:srgbClr val="FF0000"/>
                </a:solidFill>
                <a:effectLst>
                  <a:outerShdw dist="38100" dir="6600000" algn="ctr" rotWithShape="0">
                    <a:schemeClr val="tx1"/>
                  </a:outerShdw>
                </a:effectLst>
              </a:rPr>
              <a:t>Cardston</a:t>
            </a:r>
            <a:endParaRPr lang="en-US" sz="2400" b="1" dirty="0">
              <a:solidFill>
                <a:srgbClr val="FF0000"/>
              </a:solidFill>
              <a:effectLst>
                <a:outerShdw dist="38100" dir="6600000" algn="ctr" rotWithShape="0">
                  <a:schemeClr val="tx1"/>
                </a:outerShdw>
              </a:effectLst>
            </a:endParaRPr>
          </a:p>
        </p:txBody>
      </p:sp>
      <p:sp>
        <p:nvSpPr>
          <p:cNvPr id="44" name="Oval 43"/>
          <p:cNvSpPr>
            <a:spLocks/>
          </p:cNvSpPr>
          <p:nvPr/>
        </p:nvSpPr>
        <p:spPr>
          <a:xfrm>
            <a:off x="4114800" y="9906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Rectangle 44"/>
          <p:cNvSpPr/>
          <p:nvPr/>
        </p:nvSpPr>
        <p:spPr>
          <a:xfrm>
            <a:off x="6400800" y="914400"/>
            <a:ext cx="2743200" cy="584775"/>
          </a:xfrm>
          <a:prstGeom prst="rect">
            <a:avLst/>
          </a:prstGeom>
          <a:noFill/>
        </p:spPr>
        <p:txBody>
          <a:bodyPr wrap="square">
            <a:spAutoFit/>
          </a:bodyPr>
          <a:lstStyle/>
          <a:p>
            <a:r>
              <a:rPr lang="en-US" sz="3200" b="1" dirty="0" smtClean="0"/>
              <a:t>from Canada </a:t>
            </a:r>
          </a:p>
        </p:txBody>
      </p:sp>
      <p:sp>
        <p:nvSpPr>
          <p:cNvPr id="46" name="Rectangle 45"/>
          <p:cNvSpPr/>
          <p:nvPr/>
        </p:nvSpPr>
        <p:spPr>
          <a:xfrm>
            <a:off x="6477000" y="5943600"/>
            <a:ext cx="2590800" cy="584775"/>
          </a:xfrm>
          <a:prstGeom prst="rect">
            <a:avLst/>
          </a:prstGeom>
          <a:noFill/>
        </p:spPr>
        <p:txBody>
          <a:bodyPr wrap="square">
            <a:spAutoFit/>
          </a:bodyPr>
          <a:lstStyle/>
          <a:p>
            <a:r>
              <a:rPr lang="en-US" sz="3200" b="1" dirty="0" smtClean="0"/>
              <a:t>. . . to Mexico</a:t>
            </a:r>
          </a:p>
        </p:txBody>
      </p:sp>
      <p:sp>
        <p:nvSpPr>
          <p:cNvPr id="47" name="TextBox 46"/>
          <p:cNvSpPr txBox="1"/>
          <p:nvPr/>
        </p:nvSpPr>
        <p:spPr>
          <a:xfrm rot="20773187">
            <a:off x="415227" y="2518398"/>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360"/>
                                          </p:val>
                                        </p:tav>
                                        <p:tav tm="100000">
                                          <p:val>
                                            <p:fltVal val="0"/>
                                          </p:val>
                                        </p:tav>
                                      </p:tavLst>
                                    </p:anim>
                                    <p:animEffect transition="in" filter="fade">
                                      <p:cBhvr>
                                        <p:cTn id="14" dur="1000"/>
                                        <p:tgtEl>
                                          <p:spTgt spid="40"/>
                                        </p:tgtEl>
                                      </p:cBhvr>
                                    </p:animEffect>
                                  </p:childTnLst>
                                </p:cTn>
                              </p:par>
                            </p:childTnLst>
                          </p:cTn>
                        </p:par>
                        <p:par>
                          <p:cTn id="15" fill="hold">
                            <p:stCondLst>
                              <p:cond delay="2000"/>
                            </p:stCondLst>
                            <p:childTnLst>
                              <p:par>
                                <p:cTn id="16" presetID="53" presetClass="entr" presetSubtype="0" fill="hold" grpId="0" nodeType="afterEffect">
                                  <p:stCondLst>
                                    <p:cond delay="0"/>
                                  </p:stCondLst>
                                  <p:childTnLst>
                                    <p:set>
                                      <p:cBhvr>
                                        <p:cTn id="17" dur="1" fill="hold">
                                          <p:stCondLst>
                                            <p:cond delay="0"/>
                                          </p:stCondLst>
                                        </p:cTn>
                                        <p:tgtEl>
                                          <p:spTgt spid="47"/>
                                        </p:tgtEl>
                                        <p:attrNameLst>
                                          <p:attrName>style.visibility</p:attrName>
                                        </p:attrNameLst>
                                      </p:cBhvr>
                                      <p:to>
                                        <p:strVal val="visible"/>
                                      </p:to>
                                    </p:set>
                                    <p:anim calcmode="lin" valueType="num">
                                      <p:cBhvr>
                                        <p:cTn id="18" dur="1000" fill="hold"/>
                                        <p:tgtEl>
                                          <p:spTgt spid="47"/>
                                        </p:tgtEl>
                                        <p:attrNameLst>
                                          <p:attrName>ppt_w</p:attrName>
                                        </p:attrNameLst>
                                      </p:cBhvr>
                                      <p:tavLst>
                                        <p:tav tm="0">
                                          <p:val>
                                            <p:fltVal val="0"/>
                                          </p:val>
                                        </p:tav>
                                        <p:tav tm="100000">
                                          <p:val>
                                            <p:strVal val="#ppt_w"/>
                                          </p:val>
                                        </p:tav>
                                      </p:tavLst>
                                    </p:anim>
                                    <p:anim calcmode="lin" valueType="num">
                                      <p:cBhvr>
                                        <p:cTn id="19" dur="1000" fill="hold"/>
                                        <p:tgtEl>
                                          <p:spTgt spid="47"/>
                                        </p:tgtEl>
                                        <p:attrNameLst>
                                          <p:attrName>ppt_h</p:attrName>
                                        </p:attrNameLst>
                                      </p:cBhvr>
                                      <p:tavLst>
                                        <p:tav tm="0">
                                          <p:val>
                                            <p:fltVal val="0"/>
                                          </p:val>
                                        </p:tav>
                                        <p:tav tm="100000">
                                          <p:val>
                                            <p:strVal val="#ppt_h"/>
                                          </p:val>
                                        </p:tav>
                                      </p:tavLst>
                                    </p:anim>
                                    <p:animEffect transition="in" filter="fade">
                                      <p:cBhvr>
                                        <p:cTn id="20" dur="1000"/>
                                        <p:tgtEl>
                                          <p:spTgt spid="4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wipe(down)">
                                      <p:cBhvr>
                                        <p:cTn id="25" dur="1000"/>
                                        <p:tgtEl>
                                          <p:spTgt spid="38"/>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left)">
                                      <p:cBhvr>
                                        <p:cTn id="29" dur="1000"/>
                                        <p:tgtEl>
                                          <p:spTgt spid="4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wipe(up)">
                                      <p:cBhvr>
                                        <p:cTn id="41" dur="1000"/>
                                        <p:tgtEl>
                                          <p:spTgt spid="39"/>
                                        </p:tgtEl>
                                      </p:cBhvr>
                                    </p:animEffect>
                                  </p:childTnLst>
                                </p:cTn>
                              </p:par>
                            </p:childTnLst>
                          </p:cTn>
                        </p:par>
                        <p:par>
                          <p:cTn id="42" fill="hold">
                            <p:stCondLst>
                              <p:cond delay="1000"/>
                            </p:stCondLst>
                            <p:childTnLst>
                              <p:par>
                                <p:cTn id="43" presetID="22" presetClass="entr" presetSubtype="8" fill="hold" grpId="0" nodeType="afterEffect">
                                  <p:stCondLst>
                                    <p:cond delay="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1000"/>
                                        <p:tgtEl>
                                          <p:spTgt spid="46"/>
                                        </p:tgtEl>
                                      </p:cBhvr>
                                    </p:animEffec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1000"/>
                                        <p:tgtEl>
                                          <p:spTgt spid="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1" grpId="0" uiExpand="1" animBg="1"/>
      <p:bldP spid="42" grpId="0" animBg="1"/>
      <p:bldP spid="43" grpId="0" animBg="1"/>
      <p:bldP spid="44" grpId="0" animBg="1"/>
      <p:bldP spid="45" grpId="0"/>
      <p:bldP spid="46" grpId="0"/>
      <p:bldP spid="4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sp>
        <p:nvSpPr>
          <p:cNvPr id="15" name="Rectangle 14"/>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58" name="Group 35"/>
          <p:cNvGrpSpPr/>
          <p:nvPr/>
        </p:nvGrpSpPr>
        <p:grpSpPr>
          <a:xfrm>
            <a:off x="21351" y="838200"/>
            <a:ext cx="9711586" cy="6158004"/>
            <a:chOff x="-152400" y="803564"/>
            <a:chExt cx="9908770" cy="6283036"/>
          </a:xfrm>
        </p:grpSpPr>
        <p:grpSp>
          <p:nvGrpSpPr>
            <p:cNvPr id="59" name="Group 34"/>
            <p:cNvGrpSpPr/>
            <p:nvPr/>
          </p:nvGrpSpPr>
          <p:grpSpPr>
            <a:xfrm>
              <a:off x="-152400" y="1906385"/>
              <a:ext cx="9908770" cy="5180215"/>
              <a:chOff x="-152400" y="1906385"/>
              <a:chExt cx="9908770" cy="5180215"/>
            </a:xfrm>
          </p:grpSpPr>
          <p:sp>
            <p:nvSpPr>
              <p:cNvPr id="62" name="Freeform 6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 name="Group 11"/>
              <p:cNvGrpSpPr/>
              <p:nvPr/>
            </p:nvGrpSpPr>
            <p:grpSpPr>
              <a:xfrm>
                <a:off x="-152400" y="5257800"/>
                <a:ext cx="3505200" cy="1828800"/>
                <a:chOff x="-152400" y="5257800"/>
                <a:chExt cx="3505200" cy="1828800"/>
              </a:xfrm>
            </p:grpSpPr>
            <p:sp>
              <p:nvSpPr>
                <p:cNvPr id="64" name="Rectangle 6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0" name="Freeform 5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 name="Freeform 6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p:cNvGrpSpPr/>
          <p:nvPr/>
        </p:nvGrpSpPr>
        <p:grpSpPr>
          <a:xfrm>
            <a:off x="415227" y="825766"/>
            <a:ext cx="8728773" cy="6032234"/>
            <a:chOff x="415227" y="825766"/>
            <a:chExt cx="8728773" cy="6032234"/>
          </a:xfrm>
        </p:grpSpPr>
        <p:pic>
          <p:nvPicPr>
            <p:cNvPr id="14" name="Picture 2"/>
            <p:cNvPicPr>
              <a:picLocks noChangeAspect="1" noChangeArrowheads="1"/>
            </p:cNvPicPr>
            <p:nvPr/>
          </p:nvPicPr>
          <p:blipFill>
            <a:blip r:embed="rId4"/>
            <a:srcRect/>
            <a:stretch>
              <a:fillRect/>
            </a:stretch>
          </p:blipFill>
          <p:spPr bwMode="auto">
            <a:xfrm>
              <a:off x="2057400" y="825766"/>
              <a:ext cx="4419600" cy="6032234"/>
            </a:xfrm>
            <a:prstGeom prst="rect">
              <a:avLst/>
            </a:prstGeom>
            <a:noFill/>
            <a:ln w="9525">
              <a:noFill/>
              <a:miter lim="800000"/>
              <a:headEnd/>
              <a:tailEnd/>
            </a:ln>
            <a:effectLst/>
          </p:spPr>
        </p:pic>
        <p:sp>
          <p:nvSpPr>
            <p:cNvPr id="38" name="Freeform 37"/>
            <p:cNvSpPr/>
            <p:nvPr/>
          </p:nvSpPr>
          <p:spPr>
            <a:xfrm rot="6472692">
              <a:off x="3144374" y="2101516"/>
              <a:ext cx="2501939" cy="66968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Freeform 38"/>
            <p:cNvSpPr/>
            <p:nvPr/>
          </p:nvSpPr>
          <p:spPr>
            <a:xfrm rot="18899697">
              <a:off x="3787612" y="3946989"/>
              <a:ext cx="1558362" cy="2306314"/>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5-Point Star 39"/>
            <p:cNvSpPr/>
            <p:nvPr/>
          </p:nvSpPr>
          <p:spPr>
            <a:xfrm>
              <a:off x="4191000" y="3429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rot="20354303">
              <a:off x="5138294" y="6100854"/>
              <a:ext cx="984500" cy="365934"/>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Juarez</a:t>
              </a:r>
              <a:endParaRPr lang="en-US" sz="2400" b="1" dirty="0">
                <a:solidFill>
                  <a:srgbClr val="FF0000"/>
                </a:solidFill>
                <a:effectLst>
                  <a:outerShdw dist="38100" dir="6600000" algn="ctr" rotWithShape="0">
                    <a:schemeClr val="tx1"/>
                  </a:outerShdw>
                </a:effectLst>
              </a:endParaRPr>
            </a:p>
          </p:txBody>
        </p:sp>
        <p:sp>
          <p:nvSpPr>
            <p:cNvPr id="42" name="Oval 41"/>
            <p:cNvSpPr>
              <a:spLocks/>
            </p:cNvSpPr>
            <p:nvPr/>
          </p:nvSpPr>
          <p:spPr>
            <a:xfrm>
              <a:off x="4953000" y="64008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3" name="TextBox 42"/>
            <p:cNvSpPr txBox="1"/>
            <p:nvPr/>
          </p:nvSpPr>
          <p:spPr>
            <a:xfrm rot="20354303">
              <a:off x="2910462" y="1219548"/>
              <a:ext cx="1325363" cy="365934"/>
            </a:xfrm>
            <a:prstGeom prst="rect">
              <a:avLst/>
            </a:prstGeom>
            <a:solidFill>
              <a:schemeClr val="bg1"/>
            </a:solidFill>
          </p:spPr>
          <p:txBody>
            <a:bodyPr wrap="none" rtlCol="0">
              <a:spAutoFit/>
            </a:bodyPr>
            <a:lstStyle/>
            <a:p>
              <a:pPr>
                <a:lnSpc>
                  <a:spcPts val="2000"/>
                </a:lnSpc>
              </a:pPr>
              <a:r>
                <a:rPr lang="en-US" sz="2400" b="1" dirty="0" err="1" smtClean="0">
                  <a:solidFill>
                    <a:srgbClr val="FF0000"/>
                  </a:solidFill>
                  <a:effectLst>
                    <a:outerShdw dist="38100" dir="6600000" algn="ctr" rotWithShape="0">
                      <a:schemeClr val="tx1"/>
                    </a:outerShdw>
                  </a:effectLst>
                </a:rPr>
                <a:t>Cardston</a:t>
              </a:r>
              <a:endParaRPr lang="en-US" sz="2400" b="1" dirty="0">
                <a:solidFill>
                  <a:srgbClr val="FF0000"/>
                </a:solidFill>
                <a:effectLst>
                  <a:outerShdw dist="38100" dir="6600000" algn="ctr" rotWithShape="0">
                    <a:schemeClr val="tx1"/>
                  </a:outerShdw>
                </a:effectLst>
              </a:endParaRPr>
            </a:p>
          </p:txBody>
        </p:sp>
        <p:sp>
          <p:nvSpPr>
            <p:cNvPr id="44" name="Oval 43"/>
            <p:cNvSpPr>
              <a:spLocks/>
            </p:cNvSpPr>
            <p:nvPr/>
          </p:nvSpPr>
          <p:spPr>
            <a:xfrm>
              <a:off x="4114800" y="9906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Rectangle 44"/>
            <p:cNvSpPr/>
            <p:nvPr/>
          </p:nvSpPr>
          <p:spPr>
            <a:xfrm>
              <a:off x="6400800" y="914400"/>
              <a:ext cx="2743200" cy="584775"/>
            </a:xfrm>
            <a:prstGeom prst="rect">
              <a:avLst/>
            </a:prstGeom>
            <a:noFill/>
          </p:spPr>
          <p:txBody>
            <a:bodyPr wrap="square">
              <a:spAutoFit/>
            </a:bodyPr>
            <a:lstStyle/>
            <a:p>
              <a:r>
                <a:rPr lang="en-US" sz="3200" b="1" dirty="0" smtClean="0"/>
                <a:t>from Canada </a:t>
              </a:r>
            </a:p>
          </p:txBody>
        </p:sp>
        <p:sp>
          <p:nvSpPr>
            <p:cNvPr id="46" name="Rectangle 45"/>
            <p:cNvSpPr/>
            <p:nvPr/>
          </p:nvSpPr>
          <p:spPr>
            <a:xfrm>
              <a:off x="6477000" y="5943600"/>
              <a:ext cx="2590800" cy="584775"/>
            </a:xfrm>
            <a:prstGeom prst="rect">
              <a:avLst/>
            </a:prstGeom>
            <a:noFill/>
          </p:spPr>
          <p:txBody>
            <a:bodyPr wrap="square">
              <a:spAutoFit/>
            </a:bodyPr>
            <a:lstStyle/>
            <a:p>
              <a:r>
                <a:rPr lang="en-US" sz="3200" b="1" dirty="0" smtClean="0"/>
                <a:t>. . . to Mexico</a:t>
              </a:r>
            </a:p>
          </p:txBody>
        </p:sp>
        <p:sp>
          <p:nvSpPr>
            <p:cNvPr id="47" name="TextBox 46"/>
            <p:cNvSpPr txBox="1"/>
            <p:nvPr/>
          </p:nvSpPr>
          <p:spPr>
            <a:xfrm rot="20773187">
              <a:off x="415227" y="2518398"/>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grpSp>
      <p:grpSp>
        <p:nvGrpSpPr>
          <p:cNvPr id="28" name="Group 27"/>
          <p:cNvGrpSpPr>
            <a:grpSpLocks noChangeAspect="1"/>
          </p:cNvGrpSpPr>
          <p:nvPr/>
        </p:nvGrpSpPr>
        <p:grpSpPr>
          <a:xfrm>
            <a:off x="0" y="896112"/>
            <a:ext cx="9125712" cy="5961888"/>
            <a:chOff x="0" y="896112"/>
            <a:chExt cx="9125712" cy="5961888"/>
          </a:xfrm>
        </p:grpSpPr>
        <p:grpSp>
          <p:nvGrpSpPr>
            <p:cNvPr id="29" name="Group 55"/>
            <p:cNvGrpSpPr/>
            <p:nvPr/>
          </p:nvGrpSpPr>
          <p:grpSpPr>
            <a:xfrm>
              <a:off x="0" y="896112"/>
              <a:ext cx="9125712" cy="5961888"/>
              <a:chOff x="0" y="896112"/>
              <a:chExt cx="9125712" cy="5961888"/>
            </a:xfrm>
          </p:grpSpPr>
          <p:pic>
            <p:nvPicPr>
              <p:cNvPr id="33" name="Picture 2"/>
              <p:cNvPicPr>
                <a:picLocks noChangeAspect="1" noChangeArrowheads="1"/>
              </p:cNvPicPr>
              <p:nvPr/>
            </p:nvPicPr>
            <p:blipFill>
              <a:blip r:embed="rId5"/>
              <a:srcRect/>
              <a:stretch>
                <a:fillRect/>
              </a:stretch>
            </p:blipFill>
            <p:spPr bwMode="auto">
              <a:xfrm>
                <a:off x="0" y="900112"/>
                <a:ext cx="7677150" cy="5957888"/>
              </a:xfrm>
              <a:prstGeom prst="rect">
                <a:avLst/>
              </a:prstGeom>
              <a:noFill/>
              <a:ln w="9525">
                <a:noFill/>
                <a:miter lim="800000"/>
                <a:headEnd/>
                <a:tailEnd/>
              </a:ln>
              <a:effectLst/>
            </p:spPr>
          </p:pic>
          <p:sp>
            <p:nvSpPr>
              <p:cNvPr id="34" name="Rectangle 33"/>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35" name="Picture 4" descr="http://www.lightplanet.com/mormons/images/settlements2.jpg"/>
              <p:cNvPicPr>
                <a:picLocks noChangeAspect="1" noChangeArrowheads="1"/>
              </p:cNvPicPr>
              <p:nvPr/>
            </p:nvPicPr>
            <p:blipFill>
              <a:blip r:embed="rId6"/>
              <a:srcRect l="3448" t="36948" r="20876" b="20062"/>
              <a:stretch>
                <a:fillRect/>
              </a:stretch>
            </p:blipFill>
            <p:spPr bwMode="auto">
              <a:xfrm>
                <a:off x="0" y="896112"/>
                <a:ext cx="7684210" cy="5961888"/>
              </a:xfrm>
              <a:prstGeom prst="rect">
                <a:avLst/>
              </a:prstGeom>
              <a:noFill/>
            </p:spPr>
          </p:pic>
          <p:sp>
            <p:nvSpPr>
              <p:cNvPr id="36" name="5-Point Star 3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7" name="TextBox 3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8" name="Oval 47"/>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9" name="Oval 48"/>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0" name="Oval 49"/>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Oval 53"/>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grpSp>
        <p:sp>
          <p:nvSpPr>
            <p:cNvPr id="30" name="TextBox 29"/>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32" name="TextBox 31"/>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grpSp>
      <p:sp>
        <p:nvSpPr>
          <p:cNvPr id="55" name="TextBox 54"/>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sp>
        <p:nvSpPr>
          <p:cNvPr id="56" name="Oval 55"/>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7" name="TextBox 56"/>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7"/>
                                        </p:tgtEl>
                                      </p:cBhvr>
                                    </p:animEffect>
                                    <p:set>
                                      <p:cBhvr>
                                        <p:cTn id="7" dur="1" fill="hold">
                                          <p:stCondLst>
                                            <p:cond delay="999"/>
                                          </p:stCondLst>
                                        </p:cTn>
                                        <p:tgtEl>
                                          <p:spTgt spid="27"/>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1000"/>
                                        <p:tgtEl>
                                          <p:spTgt spid="28"/>
                                        </p:tgtEl>
                                      </p:cBhvr>
                                    </p:animEffect>
                                  </p:childTnLst>
                                </p:cTn>
                              </p:par>
                              <p:par>
                                <p:cTn id="11" presetID="10" presetClass="entr" presetSubtype="0" fill="hold" nodeType="withEffect">
                                  <p:stCondLst>
                                    <p:cond delay="500"/>
                                  </p:stCondLst>
                                  <p:childTnLst>
                                    <p:set>
                                      <p:cBhvr>
                                        <p:cTn id="12" dur="1" fill="hold">
                                          <p:stCondLst>
                                            <p:cond delay="0"/>
                                          </p:stCondLst>
                                        </p:cTn>
                                        <p:tgtEl>
                                          <p:spTgt spid="66"/>
                                        </p:tgtEl>
                                        <p:attrNameLst>
                                          <p:attrName>style.visibility</p:attrName>
                                        </p:attrNameLst>
                                      </p:cBhvr>
                                      <p:to>
                                        <p:strVal val="visible"/>
                                      </p:to>
                                    </p:set>
                                    <p:animEffect transition="in" filter="fade">
                                      <p:cBhvr>
                                        <p:cTn id="13" dur="1000"/>
                                        <p:tgtEl>
                                          <p:spTgt spid="66"/>
                                        </p:tgtEl>
                                      </p:cBhvr>
                                    </p:animEffect>
                                  </p:childTnLst>
                                </p:cTn>
                              </p:par>
                              <p:par>
                                <p:cTn id="14" presetID="10" presetClass="entr" presetSubtype="0" fill="hold" nodeType="withEffect">
                                  <p:stCondLst>
                                    <p:cond delay="50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1000"/>
                                        <p:tgtEl>
                                          <p:spTgt spid="58"/>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anim calcmode="lin" valueType="num">
                                      <p:cBhvr>
                                        <p:cTn id="21" dur="1000" fill="hold"/>
                                        <p:tgtEl>
                                          <p:spTgt spid="55"/>
                                        </p:tgtEl>
                                        <p:attrNameLst>
                                          <p:attrName>ppt_w</p:attrName>
                                        </p:attrNameLst>
                                      </p:cBhvr>
                                      <p:tavLst>
                                        <p:tav tm="0">
                                          <p:val>
                                            <p:fltVal val="0"/>
                                          </p:val>
                                        </p:tav>
                                        <p:tav tm="100000">
                                          <p:val>
                                            <p:strVal val="#ppt_w"/>
                                          </p:val>
                                        </p:tav>
                                      </p:tavLst>
                                    </p:anim>
                                    <p:anim calcmode="lin" valueType="num">
                                      <p:cBhvr>
                                        <p:cTn id="22" dur="1000" fill="hold"/>
                                        <p:tgtEl>
                                          <p:spTgt spid="55"/>
                                        </p:tgtEl>
                                        <p:attrNameLst>
                                          <p:attrName>ppt_h</p:attrName>
                                        </p:attrNameLst>
                                      </p:cBhvr>
                                      <p:tavLst>
                                        <p:tav tm="0">
                                          <p:val>
                                            <p:fltVal val="0"/>
                                          </p:val>
                                        </p:tav>
                                        <p:tav tm="100000">
                                          <p:val>
                                            <p:strVal val="#ppt_h"/>
                                          </p:val>
                                        </p:tav>
                                      </p:tavLst>
                                    </p:anim>
                                    <p:anim calcmode="lin" valueType="num">
                                      <p:cBhvr>
                                        <p:cTn id="23" dur="1000" fill="hold"/>
                                        <p:tgtEl>
                                          <p:spTgt spid="55"/>
                                        </p:tgtEl>
                                        <p:attrNameLst>
                                          <p:attrName>style.rotation</p:attrName>
                                        </p:attrNameLst>
                                      </p:cBhvr>
                                      <p:tavLst>
                                        <p:tav tm="0">
                                          <p:val>
                                            <p:fltVal val="360"/>
                                          </p:val>
                                        </p:tav>
                                        <p:tav tm="100000">
                                          <p:val>
                                            <p:fltVal val="0"/>
                                          </p:val>
                                        </p:tav>
                                      </p:tavLst>
                                    </p:anim>
                                    <p:animEffect transition="in" filter="fade">
                                      <p:cBhvr>
                                        <p:cTn id="24" dur="1000"/>
                                        <p:tgtEl>
                                          <p:spTgt spid="55"/>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1000"/>
                                        <p:tgtEl>
                                          <p:spTgt spid="57"/>
                                        </p:tgtEl>
                                      </p:cBhvr>
                                    </p:animEffect>
                                  </p:childTnLst>
                                </p:cTn>
                              </p:par>
                              <p:par>
                                <p:cTn id="29" presetID="54" presetClass="entr" presetSubtype="0" accel="10000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1000" fill="hold"/>
                                        <p:tgtEl>
                                          <p:spTgt spid="56"/>
                                        </p:tgtEl>
                                        <p:attrNameLst>
                                          <p:attrName>ppt_w</p:attrName>
                                        </p:attrNameLst>
                                      </p:cBhvr>
                                      <p:tavLst>
                                        <p:tav tm="0">
                                          <p:val>
                                            <p:strVal val="#ppt_w*0.05"/>
                                          </p:val>
                                        </p:tav>
                                        <p:tav tm="100000">
                                          <p:val>
                                            <p:strVal val="#ppt_w"/>
                                          </p:val>
                                        </p:tav>
                                      </p:tavLst>
                                    </p:anim>
                                    <p:anim calcmode="lin" valueType="num">
                                      <p:cBhvr>
                                        <p:cTn id="32" dur="1000" fill="hold"/>
                                        <p:tgtEl>
                                          <p:spTgt spid="56"/>
                                        </p:tgtEl>
                                        <p:attrNameLst>
                                          <p:attrName>ppt_h</p:attrName>
                                        </p:attrNameLst>
                                      </p:cBhvr>
                                      <p:tavLst>
                                        <p:tav tm="0">
                                          <p:val>
                                            <p:strVal val="#ppt_h"/>
                                          </p:val>
                                        </p:tav>
                                        <p:tav tm="100000">
                                          <p:val>
                                            <p:strVal val="#ppt_h"/>
                                          </p:val>
                                        </p:tav>
                                      </p:tavLst>
                                    </p:anim>
                                    <p:anim calcmode="lin" valueType="num">
                                      <p:cBhvr>
                                        <p:cTn id="33" dur="1000" fill="hold"/>
                                        <p:tgtEl>
                                          <p:spTgt spid="56"/>
                                        </p:tgtEl>
                                        <p:attrNameLst>
                                          <p:attrName>ppt_x</p:attrName>
                                        </p:attrNameLst>
                                      </p:cBhvr>
                                      <p:tavLst>
                                        <p:tav tm="0">
                                          <p:val>
                                            <p:strVal val="#ppt_x-.2"/>
                                          </p:val>
                                        </p:tav>
                                        <p:tav tm="100000">
                                          <p:val>
                                            <p:strVal val="#ppt_x"/>
                                          </p:val>
                                        </p:tav>
                                      </p:tavLst>
                                    </p:anim>
                                    <p:anim calcmode="lin" valueType="num">
                                      <p:cBhvr>
                                        <p:cTn id="34" dur="1000" fill="hold"/>
                                        <p:tgtEl>
                                          <p:spTgt spid="56"/>
                                        </p:tgtEl>
                                        <p:attrNameLst>
                                          <p:attrName>ppt_y</p:attrName>
                                        </p:attrNameLst>
                                      </p:cBhvr>
                                      <p:tavLst>
                                        <p:tav tm="0">
                                          <p:val>
                                            <p:strVal val="#ppt_y"/>
                                          </p:val>
                                        </p:tav>
                                        <p:tav tm="100000">
                                          <p:val>
                                            <p:strVal val="#ppt_y"/>
                                          </p:val>
                                        </p:tav>
                                      </p:tavLst>
                                    </p:anim>
                                    <p:animEffect transition="in" filter="fade">
                                      <p:cBhvr>
                                        <p:cTn id="35" dur="1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animBg="1"/>
      <p:bldP spid="57"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26" name="5-Point Star 25"/>
          <p:cNvSpPr>
            <a:spLocks noChangeAspect="1"/>
          </p:cNvSpPr>
          <p:nvPr/>
        </p:nvSpPr>
        <p:spPr>
          <a:xfrm>
            <a:off x="4572000" y="1981200"/>
            <a:ext cx="461010" cy="46101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56" name="Group 55"/>
          <p:cNvGrpSpPr/>
          <p:nvPr/>
        </p:nvGrpSpPr>
        <p:grpSpPr>
          <a:xfrm>
            <a:off x="457200" y="1600200"/>
            <a:ext cx="8614812" cy="5221078"/>
            <a:chOff x="457200" y="1600200"/>
            <a:chExt cx="8614812" cy="5221078"/>
          </a:xfrm>
        </p:grpSpPr>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66" name="TextBox 65"/>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grpSp>
      <p:sp>
        <p:nvSpPr>
          <p:cNvPr id="42" name="Oval 41"/>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TextBox 46"/>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pic>
        <p:nvPicPr>
          <p:cNvPr id="8" name="Picture 2"/>
          <p:cNvPicPr>
            <a:picLocks noChangeAspect="1" noChangeArrowheads="1"/>
          </p:cNvPicPr>
          <p:nvPr/>
        </p:nvPicPr>
        <p:blipFill>
          <a:blip r:embed="rId5"/>
          <a:srcRect/>
          <a:stretch>
            <a:fillRect/>
          </a:stretch>
        </p:blipFill>
        <p:spPr bwMode="auto">
          <a:xfrm>
            <a:off x="76201" y="3840861"/>
            <a:ext cx="5943599" cy="3017139"/>
          </a:xfrm>
          <a:prstGeom prst="rect">
            <a:avLst/>
          </a:prstGeom>
          <a:noFill/>
          <a:ln w="50800">
            <a:solidFill>
              <a:schemeClr val="tx1"/>
            </a:solidFill>
            <a:miter lim="800000"/>
            <a:headEnd/>
            <a:tailEnd/>
          </a:ln>
          <a:effectLst/>
        </p:spPr>
      </p:pic>
      <p:sp>
        <p:nvSpPr>
          <p:cNvPr id="63" name="TextBox 62"/>
          <p:cNvSpPr txBox="1"/>
          <p:nvPr/>
        </p:nvSpPr>
        <p:spPr>
          <a:xfrm>
            <a:off x="5867400" y="1676400"/>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
        <p:nvSpPr>
          <p:cNvPr id="64" name="TextBox 63"/>
          <p:cNvSpPr txBox="1"/>
          <p:nvPr/>
        </p:nvSpPr>
        <p:spPr>
          <a:xfrm>
            <a:off x="0" y="762000"/>
            <a:ext cx="9144000" cy="892552"/>
          </a:xfrm>
          <a:prstGeom prst="rect">
            <a:avLst/>
          </a:prstGeom>
          <a:solidFill>
            <a:schemeClr val="bg1"/>
          </a:solidFill>
        </p:spPr>
        <p:txBody>
          <a:bodyPr wrap="square" rtlCol="0">
            <a:spAutoFit/>
          </a:bodyPr>
          <a:lstStyle/>
          <a:p>
            <a:pPr algn="ctr"/>
            <a:r>
              <a:rPr lang="en-US" sz="3600" b="1" dirty="0" smtClean="0">
                <a:solidFill>
                  <a:srgbClr val="FF0000"/>
                </a:solidFill>
                <a:effectLst>
                  <a:outerShdw dist="38100" dir="6600000" algn="ctr" rotWithShape="0">
                    <a:schemeClr val="tx1"/>
                  </a:outerShdw>
                </a:effectLst>
              </a:rPr>
              <a:t>Fort Supply, Fort Bridger, and the Utah War</a:t>
            </a:r>
          </a:p>
          <a:p>
            <a:pPr algn="ctr"/>
            <a:r>
              <a:rPr lang="en-US" sz="1600" b="1" dirty="0" smtClean="0">
                <a:solidFill>
                  <a:srgbClr val="FF0000"/>
                </a:solidFill>
                <a:effectLst>
                  <a:outerShdw dist="38100" dir="6600000" algn="ctr" rotWithShape="0">
                    <a:schemeClr val="tx1"/>
                  </a:outerShdw>
                </a:effectLst>
              </a:rPr>
              <a:t>  </a:t>
            </a:r>
            <a:endParaRPr lang="en-US" sz="1600" b="1" dirty="0">
              <a:solidFill>
                <a:srgbClr val="FF0000"/>
              </a:solidFill>
              <a:effectLst>
                <a:outerShdw dist="38100" dir="6600000" algn="ctr" rotWithShape="0">
                  <a:schemeClr val="tx1"/>
                </a:outerShdw>
              </a:effectLst>
            </a:endParaRPr>
          </a:p>
        </p:txBody>
      </p:sp>
      <p:sp>
        <p:nvSpPr>
          <p:cNvPr id="69" name="Rectangle 68"/>
          <p:cNvSpPr/>
          <p:nvPr/>
        </p:nvSpPr>
        <p:spPr>
          <a:xfrm>
            <a:off x="0" y="3149025"/>
            <a:ext cx="9144000" cy="584775"/>
          </a:xfrm>
          <a:prstGeom prst="rect">
            <a:avLst/>
          </a:prstGeom>
          <a:solidFill>
            <a:schemeClr val="bg1"/>
          </a:solidFill>
        </p:spPr>
        <p:txBody>
          <a:bodyPr wrap="square">
            <a:spAutoFit/>
          </a:bodyPr>
          <a:lstStyle/>
          <a:p>
            <a:r>
              <a:rPr lang="en-US" sz="3200" b="1" dirty="0" smtClean="0"/>
              <a:t>1853: Mormons build F. Supply 12mi SW of F. Bridger</a:t>
            </a:r>
          </a:p>
        </p:txBody>
      </p:sp>
      <p:grpSp>
        <p:nvGrpSpPr>
          <p:cNvPr id="72" name="Group 71"/>
          <p:cNvGrpSpPr/>
          <p:nvPr/>
        </p:nvGrpSpPr>
        <p:grpSpPr>
          <a:xfrm>
            <a:off x="5638800" y="1386666"/>
            <a:ext cx="2019599" cy="365934"/>
            <a:chOff x="5638800" y="1920066"/>
            <a:chExt cx="2019599" cy="365934"/>
          </a:xfrm>
        </p:grpSpPr>
        <p:sp>
          <p:nvSpPr>
            <p:cNvPr id="70" name="Oval 69"/>
            <p:cNvSpPr>
              <a:spLocks/>
            </p:cNvSpPr>
            <p:nvPr/>
          </p:nvSpPr>
          <p:spPr>
            <a:xfrm>
              <a:off x="5638800" y="1981199"/>
              <a:ext cx="228601" cy="228601"/>
            </a:xfrm>
            <a:prstGeom prst="ellipse">
              <a:avLst/>
            </a:prstGeom>
            <a:solidFill>
              <a:schemeClr val="tx1"/>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1" name="TextBox 70"/>
            <p:cNvSpPr txBox="1"/>
            <p:nvPr/>
          </p:nvSpPr>
          <p:spPr>
            <a:xfrm>
              <a:off x="5887465" y="1920066"/>
              <a:ext cx="1770934" cy="365934"/>
            </a:xfrm>
            <a:prstGeom prst="rect">
              <a:avLst/>
            </a:prstGeom>
            <a:noFill/>
          </p:spPr>
          <p:txBody>
            <a:bodyPr wrap="none" rtlCol="0">
              <a:spAutoFit/>
            </a:bodyPr>
            <a:lstStyle/>
            <a:p>
              <a:pPr>
                <a:lnSpc>
                  <a:spcPts val="2000"/>
                </a:lnSpc>
              </a:pPr>
              <a:r>
                <a:rPr lang="en-US" sz="2400" b="1" dirty="0" smtClean="0">
                  <a:effectLst>
                    <a:outerShdw dist="38100" dir="6600000" algn="ctr" rotWithShape="0">
                      <a:schemeClr val="tx1"/>
                    </a:outerShdw>
                  </a:effectLst>
                </a:rPr>
                <a:t>Fort Bridger </a:t>
              </a:r>
              <a:endParaRPr lang="en-US" sz="2400" b="1" dirty="0">
                <a:effectLst>
                  <a:outerShdw dist="38100" dir="6600000" algn="ctr" rotWithShape="0">
                    <a:schemeClr val="tx1"/>
                  </a:outerShdw>
                </a:effectLst>
              </a:endParaRPr>
            </a:p>
          </p:txBody>
        </p:sp>
      </p:grpSp>
      <p:sp>
        <p:nvSpPr>
          <p:cNvPr id="73" name="Rectangle 72"/>
          <p:cNvSpPr/>
          <p:nvPr/>
        </p:nvSpPr>
        <p:spPr>
          <a:xfrm>
            <a:off x="0" y="3733800"/>
            <a:ext cx="9144000" cy="3200876"/>
          </a:xfrm>
          <a:prstGeom prst="rect">
            <a:avLst/>
          </a:prstGeom>
          <a:solidFill>
            <a:schemeClr val="bg1"/>
          </a:solidFill>
        </p:spPr>
        <p:txBody>
          <a:bodyPr wrap="square">
            <a:spAutoFit/>
          </a:bodyPr>
          <a:lstStyle/>
          <a:p>
            <a:r>
              <a:rPr lang="en-US" sz="3200" b="1" dirty="0" smtClean="0"/>
              <a:t>	  to provide food/supplies for Mormons trains</a:t>
            </a:r>
          </a:p>
          <a:p>
            <a:r>
              <a:rPr lang="en-US" sz="3200" b="1" dirty="0" smtClean="0"/>
              <a:t>1855: Mormons acquire Fort Bridger</a:t>
            </a:r>
          </a:p>
          <a:p>
            <a:r>
              <a:rPr lang="en-US" sz="3200" b="1" dirty="0" smtClean="0"/>
              <a:t>1857: growing animosity between Mormons &amp; USA</a:t>
            </a:r>
          </a:p>
          <a:p>
            <a:r>
              <a:rPr lang="en-US" sz="3200" b="1" dirty="0" smtClean="0"/>
              <a:t>            - US President sends new </a:t>
            </a:r>
            <a:r>
              <a:rPr lang="en-US" sz="3200" b="1" dirty="0" err="1" smtClean="0"/>
              <a:t>Gov’r</a:t>
            </a:r>
            <a:r>
              <a:rPr lang="en-US" sz="3200" b="1" dirty="0" smtClean="0"/>
              <a:t> &amp; 2500 troops</a:t>
            </a:r>
          </a:p>
          <a:p>
            <a:r>
              <a:rPr lang="en-US" sz="3200" b="1" dirty="0" smtClean="0"/>
              <a:t>            - Mormons burn Forts Supply &amp; Bridger</a:t>
            </a:r>
          </a:p>
          <a:p>
            <a:r>
              <a:rPr lang="en-US" sz="3200" b="1" dirty="0" smtClean="0"/>
              <a:t>1858: New governor arrives; negotiates peace</a:t>
            </a:r>
          </a:p>
          <a:p>
            <a:endParaRPr lang="en-US" sz="1000" b="1" dirty="0" smtClean="0"/>
          </a:p>
        </p:txBody>
      </p:sp>
      <p:pic>
        <p:nvPicPr>
          <p:cNvPr id="1031" name="Picture 7" descr="C:\Users\Sandra\AppData\Local\Microsoft\Windows\INetCache\IE\U3FRR2B4\mcol_flames_2[1].png"/>
          <p:cNvPicPr>
            <a:picLocks noChangeAspect="1" noChangeArrowheads="1"/>
          </p:cNvPicPr>
          <p:nvPr/>
        </p:nvPicPr>
        <p:blipFill>
          <a:blip r:embed="rId6" cstate="print"/>
          <a:srcRect/>
          <a:stretch>
            <a:fillRect/>
          </a:stretch>
        </p:blipFill>
        <p:spPr bwMode="auto">
          <a:xfrm>
            <a:off x="5791200" y="1143000"/>
            <a:ext cx="1447800" cy="12954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6"/>
                                        </p:tgtEl>
                                      </p:cBhvr>
                                    </p:animEffect>
                                    <p:set>
                                      <p:cBhvr>
                                        <p:cTn id="7" dur="1" fill="hold">
                                          <p:stCondLst>
                                            <p:cond delay="999"/>
                                          </p:stCondLst>
                                        </p:cTn>
                                        <p:tgtEl>
                                          <p:spTgt spid="56"/>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000"/>
                            </p:stCondLst>
                            <p:childTnLst>
                              <p:par>
                                <p:cTn id="12" presetID="1" presetClass="entr" presetSubtype="0" fill="hold" grpId="0" nodeType="afterEffect">
                                  <p:stCondLst>
                                    <p:cond delay="0"/>
                                  </p:stCondLst>
                                  <p:childTnLst>
                                    <p:set>
                                      <p:cBhvr>
                                        <p:cTn id="13" dur="1" fill="hold">
                                          <p:stCondLst>
                                            <p:cond delay="0"/>
                                          </p:stCondLst>
                                        </p:cTn>
                                        <p:tgtEl>
                                          <p:spTgt spid="63"/>
                                        </p:tgtEl>
                                        <p:attrNameLst>
                                          <p:attrName>style.visibility</p:attrName>
                                        </p:attrNameLst>
                                      </p:cBhvr>
                                      <p:to>
                                        <p:strVal val="visible"/>
                                      </p:to>
                                    </p:set>
                                  </p:childTnLst>
                                </p:cTn>
                              </p:par>
                              <p:par>
                                <p:cTn id="14" presetID="35" presetClass="path" presetSubtype="0" accel="50000" decel="50000" fill="hold" grpId="1" nodeType="withEffect">
                                  <p:stCondLst>
                                    <p:cond delay="0"/>
                                  </p:stCondLst>
                                  <p:childTnLst>
                                    <p:animMotion origin="layout" path="M -1.66667E-6 4.62428E-6 L -0.55521 -0.10313 " pathEditMode="relative" rAng="0" ptsTypes="AA">
                                      <p:cBhvr>
                                        <p:cTn id="15" dur="1000" fill="hold"/>
                                        <p:tgtEl>
                                          <p:spTgt spid="63"/>
                                        </p:tgtEl>
                                        <p:attrNameLst>
                                          <p:attrName>ppt_x</p:attrName>
                                          <p:attrName>ppt_y</p:attrName>
                                        </p:attrNameLst>
                                      </p:cBhvr>
                                      <p:rCtr x="-278" y="-52"/>
                                    </p:animMotion>
                                  </p:childTnLst>
                                </p:cTn>
                              </p:par>
                              <p:par>
                                <p:cTn id="16" presetID="10" presetClass="entr" presetSubtype="0" fill="hold" grpId="0" nodeType="withEffect">
                                  <p:stCondLst>
                                    <p:cond delay="50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1000"/>
                                        <p:tgtEl>
                                          <p:spTgt spid="6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1000"/>
                                        <p:tgtEl>
                                          <p:spTgt spid="69"/>
                                        </p:tgtEl>
                                      </p:cBhvr>
                                    </p:animEffect>
                                  </p:childTnLst>
                                </p:cTn>
                              </p:par>
                            </p:childTnLst>
                          </p:cTn>
                        </p:par>
                        <p:par>
                          <p:cTn id="24" fill="hold">
                            <p:stCondLst>
                              <p:cond delay="1000"/>
                            </p:stCondLst>
                            <p:childTnLst>
                              <p:par>
                                <p:cTn id="25" presetID="30" presetClass="entr" presetSubtype="0" fill="hold" nodeType="afterEffect">
                                  <p:stCondLst>
                                    <p:cond delay="0"/>
                                  </p:stCondLst>
                                  <p:childTnLst>
                                    <p:set>
                                      <p:cBhvr>
                                        <p:cTn id="26" dur="1" fill="hold">
                                          <p:stCondLst>
                                            <p:cond delay="0"/>
                                          </p:stCondLst>
                                        </p:cTn>
                                        <p:tgtEl>
                                          <p:spTgt spid="72"/>
                                        </p:tgtEl>
                                        <p:attrNameLst>
                                          <p:attrName>style.visibility</p:attrName>
                                        </p:attrNameLst>
                                      </p:cBhvr>
                                      <p:to>
                                        <p:strVal val="visible"/>
                                      </p:to>
                                    </p:set>
                                    <p:animEffect transition="in" filter="fade">
                                      <p:cBhvr>
                                        <p:cTn id="27" dur="800" decel="100000"/>
                                        <p:tgtEl>
                                          <p:spTgt spid="72"/>
                                        </p:tgtEl>
                                      </p:cBhvr>
                                    </p:animEffect>
                                    <p:anim calcmode="lin" valueType="num">
                                      <p:cBhvr>
                                        <p:cTn id="28" dur="800" decel="100000" fill="hold"/>
                                        <p:tgtEl>
                                          <p:spTgt spid="72"/>
                                        </p:tgtEl>
                                        <p:attrNameLst>
                                          <p:attrName>style.rotation</p:attrName>
                                        </p:attrNameLst>
                                      </p:cBhvr>
                                      <p:tavLst>
                                        <p:tav tm="0">
                                          <p:val>
                                            <p:fltVal val="-90"/>
                                          </p:val>
                                        </p:tav>
                                        <p:tav tm="100000">
                                          <p:val>
                                            <p:fltVal val="0"/>
                                          </p:val>
                                        </p:tav>
                                      </p:tavLst>
                                    </p:anim>
                                    <p:anim calcmode="lin" valueType="num">
                                      <p:cBhvr>
                                        <p:cTn id="29" dur="800" decel="100000" fill="hold"/>
                                        <p:tgtEl>
                                          <p:spTgt spid="72"/>
                                        </p:tgtEl>
                                        <p:attrNameLst>
                                          <p:attrName>ppt_x</p:attrName>
                                        </p:attrNameLst>
                                      </p:cBhvr>
                                      <p:tavLst>
                                        <p:tav tm="0">
                                          <p:val>
                                            <p:strVal val="#ppt_x+0.4"/>
                                          </p:val>
                                        </p:tav>
                                        <p:tav tm="100000">
                                          <p:val>
                                            <p:strVal val="#ppt_x-0.05"/>
                                          </p:val>
                                        </p:tav>
                                      </p:tavLst>
                                    </p:anim>
                                    <p:anim calcmode="lin" valueType="num">
                                      <p:cBhvr>
                                        <p:cTn id="30" dur="800" decel="100000" fill="hold"/>
                                        <p:tgtEl>
                                          <p:spTgt spid="72"/>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72"/>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72"/>
                                        </p:tgtEl>
                                        <p:attrNameLst>
                                          <p:attrName>ppt_y</p:attrName>
                                        </p:attrNameLst>
                                      </p:cBhvr>
                                      <p:tavLst>
                                        <p:tav tm="0">
                                          <p:val>
                                            <p:strVal val="#ppt_y+0.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73">
                                            <p:bg/>
                                          </p:spTgt>
                                        </p:tgtEl>
                                        <p:attrNameLst>
                                          <p:attrName>style.visibility</p:attrName>
                                        </p:attrNameLst>
                                      </p:cBhvr>
                                      <p:to>
                                        <p:strVal val="visible"/>
                                      </p:to>
                                    </p:set>
                                    <p:animEffect transition="in" filter="fade">
                                      <p:cBhvr>
                                        <p:cTn id="37" dur="1000"/>
                                        <p:tgtEl>
                                          <p:spTgt spid="73">
                                            <p:bg/>
                                          </p:spTgt>
                                        </p:tgtEl>
                                      </p:cBhvr>
                                    </p:animEffect>
                                  </p:childTnLst>
                                </p:cTn>
                              </p:par>
                              <p:par>
                                <p:cTn id="38" presetID="10" presetClass="exit" presetSubtype="0" fill="hold" nodeType="withEffect">
                                  <p:stCondLst>
                                    <p:cond delay="0"/>
                                  </p:stCondLst>
                                  <p:childTnLst>
                                    <p:animEffect transition="out" filter="fade">
                                      <p:cBhvr>
                                        <p:cTn id="39" dur="1000"/>
                                        <p:tgtEl>
                                          <p:spTgt spid="8"/>
                                        </p:tgtEl>
                                      </p:cBhvr>
                                    </p:animEffect>
                                    <p:set>
                                      <p:cBhvr>
                                        <p:cTn id="40" dur="1" fill="hold">
                                          <p:stCondLst>
                                            <p:cond delay="999"/>
                                          </p:stCondLst>
                                        </p:cTn>
                                        <p:tgtEl>
                                          <p:spTgt spid="8"/>
                                        </p:tgtEl>
                                        <p:attrNameLst>
                                          <p:attrName>style.visibility</p:attrName>
                                        </p:attrNameLst>
                                      </p:cBhvr>
                                      <p:to>
                                        <p:strVal val="hidden"/>
                                      </p:to>
                                    </p:set>
                                  </p:childTnLst>
                                </p:cTn>
                              </p:par>
                              <p:par>
                                <p:cTn id="41" presetID="10" presetClass="entr" presetSubtype="0" fill="hold" grpId="0" nodeType="withEffect">
                                  <p:stCondLst>
                                    <p:cond delay="0"/>
                                  </p:stCondLst>
                                  <p:childTnLst>
                                    <p:set>
                                      <p:cBhvr>
                                        <p:cTn id="42" dur="1" fill="hold">
                                          <p:stCondLst>
                                            <p:cond delay="0"/>
                                          </p:stCondLst>
                                        </p:cTn>
                                        <p:tgtEl>
                                          <p:spTgt spid="73">
                                            <p:txEl>
                                              <p:pRg st="0" end="0"/>
                                            </p:txEl>
                                          </p:spTgt>
                                        </p:tgtEl>
                                        <p:attrNameLst>
                                          <p:attrName>style.visibility</p:attrName>
                                        </p:attrNameLst>
                                      </p:cBhvr>
                                      <p:to>
                                        <p:strVal val="visible"/>
                                      </p:to>
                                    </p:set>
                                    <p:animEffect transition="in" filter="fade">
                                      <p:cBhvr>
                                        <p:cTn id="43" dur="1000"/>
                                        <p:tgtEl>
                                          <p:spTgt spid="73">
                                            <p:txEl>
                                              <p:pRg st="0" end="0"/>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3">
                                            <p:txEl>
                                              <p:pRg st="1" end="1"/>
                                            </p:txEl>
                                          </p:spTgt>
                                        </p:tgtEl>
                                        <p:attrNameLst>
                                          <p:attrName>style.visibility</p:attrName>
                                        </p:attrNameLst>
                                      </p:cBhvr>
                                      <p:to>
                                        <p:strVal val="visible"/>
                                      </p:to>
                                    </p:set>
                                    <p:animEffect transition="in" filter="fade">
                                      <p:cBhvr>
                                        <p:cTn id="48" dur="1000"/>
                                        <p:tgtEl>
                                          <p:spTgt spid="73">
                                            <p:txEl>
                                              <p:pRg st="1" end="1"/>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3">
                                            <p:txEl>
                                              <p:pRg st="2" end="2"/>
                                            </p:txEl>
                                          </p:spTgt>
                                        </p:tgtEl>
                                        <p:attrNameLst>
                                          <p:attrName>style.visibility</p:attrName>
                                        </p:attrNameLst>
                                      </p:cBhvr>
                                      <p:to>
                                        <p:strVal val="visible"/>
                                      </p:to>
                                    </p:set>
                                    <p:animEffect transition="in" filter="fade">
                                      <p:cBhvr>
                                        <p:cTn id="53" dur="1000"/>
                                        <p:tgtEl>
                                          <p:spTgt spid="73">
                                            <p:txEl>
                                              <p:pRg st="2" end="2"/>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73">
                                            <p:txEl>
                                              <p:pRg st="3" end="3"/>
                                            </p:txEl>
                                          </p:spTgt>
                                        </p:tgtEl>
                                        <p:attrNameLst>
                                          <p:attrName>style.visibility</p:attrName>
                                        </p:attrNameLst>
                                      </p:cBhvr>
                                      <p:to>
                                        <p:strVal val="visible"/>
                                      </p:to>
                                    </p:set>
                                    <p:animEffect transition="in" filter="fade">
                                      <p:cBhvr>
                                        <p:cTn id="58" dur="1000"/>
                                        <p:tgtEl>
                                          <p:spTgt spid="73">
                                            <p:txEl>
                                              <p:pRg st="3" end="3"/>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73">
                                            <p:txEl>
                                              <p:pRg st="4" end="4"/>
                                            </p:txEl>
                                          </p:spTgt>
                                        </p:tgtEl>
                                        <p:attrNameLst>
                                          <p:attrName>style.visibility</p:attrName>
                                        </p:attrNameLst>
                                      </p:cBhvr>
                                      <p:to>
                                        <p:strVal val="visible"/>
                                      </p:to>
                                    </p:set>
                                    <p:animEffect transition="in" filter="fade">
                                      <p:cBhvr>
                                        <p:cTn id="63" dur="1000"/>
                                        <p:tgtEl>
                                          <p:spTgt spid="73">
                                            <p:txEl>
                                              <p:pRg st="4" end="4"/>
                                            </p:txEl>
                                          </p:spTgt>
                                        </p:tgtEl>
                                      </p:cBhvr>
                                    </p:animEffect>
                                  </p:childTnLst>
                                </p:cTn>
                              </p:par>
                              <p:par>
                                <p:cTn id="64" presetID="42" presetClass="entr" presetSubtype="0" fill="hold" nodeType="withEffect">
                                  <p:stCondLst>
                                    <p:cond delay="0"/>
                                  </p:stCondLst>
                                  <p:childTnLst>
                                    <p:set>
                                      <p:cBhvr>
                                        <p:cTn id="65" dur="1" fill="hold">
                                          <p:stCondLst>
                                            <p:cond delay="0"/>
                                          </p:stCondLst>
                                        </p:cTn>
                                        <p:tgtEl>
                                          <p:spTgt spid="1031"/>
                                        </p:tgtEl>
                                        <p:attrNameLst>
                                          <p:attrName>style.visibility</p:attrName>
                                        </p:attrNameLst>
                                      </p:cBhvr>
                                      <p:to>
                                        <p:strVal val="visible"/>
                                      </p:to>
                                    </p:set>
                                    <p:animEffect transition="in" filter="fade">
                                      <p:cBhvr>
                                        <p:cTn id="66" dur="1000"/>
                                        <p:tgtEl>
                                          <p:spTgt spid="1031"/>
                                        </p:tgtEl>
                                      </p:cBhvr>
                                    </p:animEffect>
                                    <p:anim calcmode="lin" valueType="num">
                                      <p:cBhvr>
                                        <p:cTn id="67" dur="1000" fill="hold"/>
                                        <p:tgtEl>
                                          <p:spTgt spid="1031"/>
                                        </p:tgtEl>
                                        <p:attrNameLst>
                                          <p:attrName>ppt_x</p:attrName>
                                        </p:attrNameLst>
                                      </p:cBhvr>
                                      <p:tavLst>
                                        <p:tav tm="0">
                                          <p:val>
                                            <p:strVal val="#ppt_x"/>
                                          </p:val>
                                        </p:tav>
                                        <p:tav tm="100000">
                                          <p:val>
                                            <p:strVal val="#ppt_x"/>
                                          </p:val>
                                        </p:tav>
                                      </p:tavLst>
                                    </p:anim>
                                    <p:anim calcmode="lin" valueType="num">
                                      <p:cBhvr>
                                        <p:cTn id="68"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3">
                                            <p:txEl>
                                              <p:pRg st="5" end="5"/>
                                            </p:txEl>
                                          </p:spTgt>
                                        </p:tgtEl>
                                        <p:attrNameLst>
                                          <p:attrName>style.visibility</p:attrName>
                                        </p:attrNameLst>
                                      </p:cBhvr>
                                      <p:to>
                                        <p:strVal val="visible"/>
                                      </p:to>
                                    </p:set>
                                    <p:animEffect transition="in" filter="fade">
                                      <p:cBhvr>
                                        <p:cTn id="73" dur="1000"/>
                                        <p:tgtEl>
                                          <p:spTgt spid="7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3" grpId="1" animBg="1"/>
      <p:bldP spid="64" grpId="0" animBg="1"/>
      <p:bldP spid="69" grpId="0" animBg="1"/>
      <p:bldP spid="73" grpId="0" uiExpand="1" build="allAtOnce"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6986528"/>
          </a:xfrm>
          <a:prstGeom prst="rect">
            <a:avLst/>
          </a:prstGeom>
        </p:spPr>
        <p:txBody>
          <a:bodyPr wrap="square" rtlCol="0">
            <a:spAutoFit/>
          </a:bodyPr>
          <a:lstStyle/>
          <a:p>
            <a:pPr algn="ctr"/>
            <a:r>
              <a:rPr lang="en-US" sz="2800" b="1" u="sng" dirty="0" smtClean="0"/>
              <a:t>UTAH WAR</a:t>
            </a:r>
          </a:p>
          <a:p>
            <a:endParaRPr lang="en-US" sz="2800" dirty="0" smtClean="0"/>
          </a:p>
          <a:p>
            <a:r>
              <a:rPr lang="en-US" sz="2800" dirty="0" smtClean="0"/>
              <a:t>1853:  Fort Supply built to supply Mormon pioneers</a:t>
            </a:r>
          </a:p>
          <a:p>
            <a:r>
              <a:rPr lang="en-US" sz="2800" dirty="0" smtClean="0"/>
              <a:t>1854: Brigham Young’s term as governor expires</a:t>
            </a:r>
          </a:p>
          <a:p>
            <a:r>
              <a:rPr lang="en-US" sz="2800" dirty="0" smtClean="0"/>
              <a:t>	(no replacement has arrived, he stays in job)</a:t>
            </a:r>
          </a:p>
          <a:p>
            <a:r>
              <a:rPr lang="en-US" sz="2800" dirty="0" smtClean="0"/>
              <a:t>1855:  Fort Bridger bought (?) by Mormons</a:t>
            </a:r>
          </a:p>
          <a:p>
            <a:r>
              <a:rPr lang="en-US" sz="2800" dirty="0" smtClean="0"/>
              <a:t>     Growing animosity between Mormons &amp; US </a:t>
            </a:r>
            <a:r>
              <a:rPr lang="en-US" sz="2800" dirty="0" err="1" smtClean="0"/>
              <a:t>gov’t</a:t>
            </a:r>
            <a:r>
              <a:rPr lang="en-US" sz="2800" dirty="0" smtClean="0"/>
              <a:t> about </a:t>
            </a:r>
          </a:p>
          <a:p>
            <a:r>
              <a:rPr lang="en-US" sz="2800" dirty="0" smtClean="0"/>
              <a:t>     common law, criminal jurisdiction, land titles, water rights,   </a:t>
            </a:r>
          </a:p>
          <a:p>
            <a:r>
              <a:rPr lang="en-US" sz="2800" dirty="0" smtClean="0"/>
              <a:t>     practice of polygamy </a:t>
            </a:r>
          </a:p>
          <a:p>
            <a:r>
              <a:rPr lang="en-US" sz="2800" dirty="0" smtClean="0"/>
              <a:t>1857:  Mormons abandon/burn Forts Supply/Bridger</a:t>
            </a:r>
          </a:p>
          <a:p>
            <a:r>
              <a:rPr lang="en-US" sz="2800" dirty="0" smtClean="0"/>
              <a:t>1857:  US sends replacement governor &amp; troops to Utah </a:t>
            </a:r>
            <a:r>
              <a:rPr lang="en-US" sz="2800" dirty="0" err="1" smtClean="0"/>
              <a:t>Terr</a:t>
            </a:r>
            <a:endParaRPr lang="en-US" sz="2800" dirty="0" smtClean="0"/>
          </a:p>
          <a:p>
            <a:r>
              <a:rPr lang="en-US" sz="2800" dirty="0" smtClean="0"/>
              <a:t>	to </a:t>
            </a:r>
            <a:r>
              <a:rPr lang="en-US" sz="2800" dirty="0" err="1" smtClean="0"/>
              <a:t>quelll</a:t>
            </a:r>
            <a:r>
              <a:rPr lang="en-US" sz="2800" dirty="0" smtClean="0"/>
              <a:t> unrest</a:t>
            </a:r>
          </a:p>
          <a:p>
            <a:r>
              <a:rPr lang="en-US" sz="2800" dirty="0" smtClean="0"/>
              <a:t>1857-58:  US troops spend winter near Fort Bridger ruins</a:t>
            </a:r>
          </a:p>
          <a:p>
            <a:r>
              <a:rPr lang="en-US" sz="2800" dirty="0" smtClean="0"/>
              <a:t>1858:  new governor arrives w/Peace Agreement &amp; Pardon</a:t>
            </a:r>
          </a:p>
          <a:p>
            <a:r>
              <a:rPr lang="en-US" sz="2800" dirty="0" smtClean="0"/>
              <a:t>            Brigham Young accepts and calm is restored </a:t>
            </a:r>
          </a:p>
          <a:p>
            <a:endParaRPr lang="en-US" sz="2800" dirty="0"/>
          </a:p>
        </p:txBody>
      </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
            <a:ext cx="9144000" cy="8125301"/>
          </a:xfrm>
          <a:prstGeom prst="rect">
            <a:avLst/>
          </a:prstGeom>
        </p:spPr>
        <p:txBody>
          <a:bodyPr wrap="square">
            <a:spAutoFit/>
          </a:bodyPr>
          <a:lstStyle/>
          <a:p>
            <a:r>
              <a:rPr lang="en-US" dirty="0" smtClean="0">
                <a:hlinkClick r:id="rId2"/>
              </a:rPr>
              <a:t>http://mormonhistoricsites.org/fort-supply/</a:t>
            </a:r>
            <a:endParaRPr lang="en-US" dirty="0" smtClean="0"/>
          </a:p>
          <a:p>
            <a:pPr fontAlgn="base"/>
            <a:r>
              <a:rPr lang="en-US" dirty="0" smtClean="0"/>
              <a:t>	 </a:t>
            </a:r>
            <a:r>
              <a:rPr lang="en-US" b="1" dirty="0" smtClean="0"/>
              <a:t>FORT SUPPLY</a:t>
            </a:r>
            <a:r>
              <a:rPr lang="en-US" dirty="0" smtClean="0"/>
              <a:t>, located approximately 12 miles southwest of the well-known Fort Bridger, was established in November 1853 under the direction of Apostle Orson Hyde. John </a:t>
            </a:r>
            <a:r>
              <a:rPr lang="en-US" dirty="0" err="1" smtClean="0"/>
              <a:t>Nebeker</a:t>
            </a:r>
            <a:r>
              <a:rPr lang="en-US" dirty="0" smtClean="0"/>
              <a:t> and Isaac Bullock were captains of the two companies that settled the area. Brigham Young hoped the settlement would provide crops and supplies for the Saints who were traveling west at that time and defray costs of sending supplies overland from Salt Lake City to Fort Bridger, a distance of approximately 120 miles.</a:t>
            </a:r>
            <a:r>
              <a:rPr lang="en-US" baseline="30000" dirty="0" smtClean="0"/>
              <a:t>1</a:t>
            </a:r>
            <a:endParaRPr lang="en-US" dirty="0" smtClean="0"/>
          </a:p>
          <a:p>
            <a:pPr fontAlgn="base"/>
            <a:r>
              <a:rPr lang="en-US" dirty="0" smtClean="0"/>
              <a:t>	The experiment was fraught with opposition in the form of harsh conditions and Native Americans. For example, at least half of the second-year crop of wheat was destroyed by an early September frost. Also, the Native Americans would often petition the settlers for food and supplies. True to Brigham Young’s admonition that it was cheaper to feed them than to fight them, the Saints were often obliged to share their scant supplies. At the time of being settled, Fort Supply was located in the Utah Territory; it is now in Uinta County, Wyoming.  Irrigation </a:t>
            </a:r>
          </a:p>
          <a:p>
            <a:pPr fontAlgn="base"/>
            <a:r>
              <a:rPr lang="en-US" dirty="0" smtClean="0"/>
              <a:t>was first introduced to the area at Fort Supply, and it was also the first Anglo-Saxon settlement in what would become Wyoming.</a:t>
            </a:r>
          </a:p>
          <a:p>
            <a:pPr fontAlgn="base"/>
            <a:r>
              <a:rPr lang="en-US" dirty="0" smtClean="0"/>
              <a:t>	In 1855, The Church of Jesus Christ of Latter-day Saints purchased Fort Bridger, and the area continued to experience success, thanks to Jim Bridger and Louis </a:t>
            </a:r>
            <a:r>
              <a:rPr lang="en-US" dirty="0" err="1" smtClean="0"/>
              <a:t>Vasques</a:t>
            </a:r>
            <a:r>
              <a:rPr lang="en-US" dirty="0" smtClean="0"/>
              <a:t>. Additional families were sent to Fort Supply in 1856 to help strengthen the settlement and continue the progress they were making. Later that year, supplies were also sent from Fort Supply to assist the Martin and Willie handcart companies, which suffered while coming west across the plains.</a:t>
            </a:r>
          </a:p>
          <a:p>
            <a:pPr fontAlgn="base"/>
            <a:r>
              <a:rPr lang="en-US" dirty="0" smtClean="0"/>
              <a:t>	With the approach of Johnston’s Army in 1857, both Fort Bridger and Fort Supply were abandoned. In order to the slow the advance of the army, both forts were burned. Fort Bridger was rebuilt in 1858 and occupied in the name of the United State government; it remained in federal possession until 1890. Fort Supply was never rebuilt.</a:t>
            </a:r>
          </a:p>
          <a:p>
            <a:pPr fontAlgn="base"/>
            <a:r>
              <a:rPr lang="en-US" dirty="0" smtClean="0"/>
              <a:t>	In 1937, a monument was erected near the original location of Fort Supply to pay tribute to the early pioneers who settled the area.</a:t>
            </a:r>
          </a:p>
          <a:p>
            <a:endParaRPr lang="en-US" dirty="0" smtClean="0"/>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693319"/>
          </a:xfrm>
          <a:prstGeom prst="rect">
            <a:avLst/>
          </a:prstGeom>
        </p:spPr>
        <p:txBody>
          <a:bodyPr wrap="square">
            <a:spAutoFit/>
          </a:bodyPr>
          <a:lstStyle/>
          <a:p>
            <a:r>
              <a:rPr lang="en-US" dirty="0" smtClean="0">
                <a:hlinkClick r:id="rId2"/>
              </a:rPr>
              <a:t>http://www.fortwiki.com/Fort_Supply_(1)</a:t>
            </a:r>
            <a:endParaRPr lang="en-US" dirty="0" smtClean="0"/>
          </a:p>
          <a:p>
            <a:r>
              <a:rPr lang="en-US" dirty="0" smtClean="0"/>
              <a:t>	 </a:t>
            </a:r>
            <a:r>
              <a:rPr lang="en-US" b="1" dirty="0" smtClean="0"/>
              <a:t>FORT SUPPLY </a:t>
            </a:r>
            <a:r>
              <a:rPr lang="en-US" dirty="0" smtClean="0"/>
              <a:t>was established in 1853 as a high </a:t>
            </a:r>
            <a:r>
              <a:rPr lang="en-US" dirty="0" err="1" smtClean="0"/>
              <a:t>stockaded</a:t>
            </a:r>
            <a:r>
              <a:rPr lang="en-US" dirty="0" smtClean="0"/>
              <a:t> post to provide supplies for Mormon travelers to Utah Territory. Mormon Captains John </a:t>
            </a:r>
            <a:r>
              <a:rPr lang="en-US" dirty="0" err="1" smtClean="0"/>
              <a:t>Nebeker</a:t>
            </a:r>
            <a:r>
              <a:rPr lang="en-US" dirty="0" smtClean="0"/>
              <a:t> and Isaac Bullock built the post about 12 miles from Fort Bridger in present day Uinta County, Wyoming (then Utah Territory). The high cost of supplying Mormon immigrants by sending supplies to Fort Bridger led to the establishment of Fort Supply where it was hoped that settlers would be able to raise crops to supply the immigrants. In 1855 the Mormons purchased Fort Bridger and both posts continued to operate as supply depots for westward bound immigrants.</a:t>
            </a:r>
          </a:p>
          <a:p>
            <a:r>
              <a:rPr lang="en-US" dirty="0" smtClean="0"/>
              <a:t>	U.S. General Albert Sidney Johnston led a punitive expedition against the Mormons in the Utah Territory during the Utah War in 1857. As U.S. forces approached Fort Bridger and Fort Supply the Mormons burned both posts to the ground to prevent their use by U.S. troops. Fort Bridger was rebuilt as a U.S. Army post but Fort Supply was not rebuilt.</a:t>
            </a:r>
          </a:p>
          <a:p>
            <a:endParaRPr lang="en-US" dirty="0"/>
          </a:p>
        </p:txBody>
      </p:sp>
      <p:sp useBgFill="1">
        <p:nvSpPr>
          <p:cNvPr id="3" name="Rectangle 2"/>
          <p:cNvSpPr/>
          <p:nvPr/>
        </p:nvSpPr>
        <p:spPr>
          <a:xfrm>
            <a:off x="0" y="3505200"/>
            <a:ext cx="9144000" cy="11726287"/>
          </a:xfrm>
          <a:prstGeom prst="rect">
            <a:avLst/>
          </a:prstGeom>
        </p:spPr>
        <p:txBody>
          <a:bodyPr wrap="square">
            <a:spAutoFit/>
          </a:bodyPr>
          <a:lstStyle/>
          <a:p>
            <a:r>
              <a:rPr lang="en-US" dirty="0" smtClean="0">
                <a:hlinkClick r:id="rId3"/>
              </a:rPr>
              <a:t>https://en.wikipedia.org/wiki/Fort_Bridger</a:t>
            </a:r>
            <a:endParaRPr lang="en-US" dirty="0" smtClean="0"/>
          </a:p>
          <a:p>
            <a:r>
              <a:rPr lang="en-US" b="1" dirty="0" smtClean="0"/>
              <a:t>FORT BRIDGER</a:t>
            </a:r>
          </a:p>
          <a:p>
            <a:r>
              <a:rPr lang="en-US" dirty="0" smtClean="0"/>
              <a:t>	 With the arrival of the Mormon pioneers in 1847, disputes arose between Bridger and the new settlers. By 1853, a militia of Mormons was sent to arrest him for selling alcohol and firearms to the Native Americans, a violation of Federal Law.</a:t>
            </a:r>
            <a:r>
              <a:rPr lang="en-US" baseline="30000" dirty="0" smtClean="0"/>
              <a:t> </a:t>
            </a:r>
            <a:r>
              <a:rPr lang="en-US" dirty="0" smtClean="0"/>
              <a:t> He escaped capture and temporarily returned to the East. Near the existing fort, the Mormons established their own Fort Supply the same year. In 1855, Mormons took over Fort Bridger, reportedly having bought it for $8,000 in gold coins.</a:t>
            </a:r>
            <a:r>
              <a:rPr lang="en-US" baseline="30000" dirty="0" smtClean="0"/>
              <a:t> </a:t>
            </a:r>
            <a:r>
              <a:rPr lang="en-US" dirty="0" smtClean="0"/>
              <a:t> The Mormons claimed, over Bridger's denials, they had purchased the fort from Vasquez. There was a deed dated August 3, 1855, recorded October 21, 1858, in Salt Lake City in Records Book B. p. 128, that ostensibly sold Fort Bridger to the LDS Church. Bridger and Vasquez's names were signed by H.F. Morrell in the presence of </a:t>
            </a:r>
            <a:r>
              <a:rPr lang="en-US" dirty="0" err="1" smtClean="0"/>
              <a:t>Alinerin</a:t>
            </a:r>
            <a:r>
              <a:rPr lang="en-US" dirty="0" smtClean="0"/>
              <a:t> Grow and William Adams Hickman, purportedly pursuant to a power of attorney. Bridger was absent from the area in 1855, acting as guide for Sir St George Gore.</a:t>
            </a:r>
            <a:endParaRPr lang="en-US" baseline="30000" dirty="0" smtClean="0"/>
          </a:p>
          <a:p>
            <a:r>
              <a:rPr lang="en-US" baseline="30000" dirty="0" smtClean="0"/>
              <a:t>	</a:t>
            </a:r>
            <a:r>
              <a:rPr lang="en-US" dirty="0" smtClean="0"/>
              <a:t> Relations deteriorated between Mormon leaders in Utah Territory and federal authorities in Washington, D.C. Following the election of President James Buchanan, the United States Army was ordered to Utah to install a new governor, replacing Brigham Young, as well as to establish a military presence. As the army advanced, the Mormons in the Green River valley withdrew, burning Fort Supply and Supply City. On the night of October 7, 1857, "Wild Bill" Hickman set fire to Fort Bridger to keep it from falling into the hands of the approaching United States Army during the Utah War.</a:t>
            </a:r>
          </a:p>
          <a:p>
            <a:r>
              <a:rPr lang="en-US" dirty="0" smtClean="0"/>
              <a:t>	The army wintered near Fort Bridger. In June 1858, as the majority of Johnston's Army set off for Salt Lake City, two companies of troops remained behind and established Fort Bridger as an official Army post. The other troops continued on and eventually established Camp Floyd south of Salt Lake City.</a:t>
            </a:r>
          </a:p>
          <a:p>
            <a:r>
              <a:rPr lang="en-US" dirty="0" smtClean="0"/>
              <a:t>	In 1858, William A. Carter was appointed as post </a:t>
            </a:r>
            <a:r>
              <a:rPr lang="en-US" dirty="0" err="1" smtClean="0"/>
              <a:t>sutler</a:t>
            </a:r>
            <a:r>
              <a:rPr lang="en-US" dirty="0" smtClean="0"/>
              <a:t> at Fort Bridger. Perhaps more than any other individual, the history of the post revolves around this civilian merchant who remained at the center of the post's activities for its entire history.</a:t>
            </a:r>
          </a:p>
          <a:p>
            <a:r>
              <a:rPr lang="en-US" dirty="0" smtClean="0"/>
              <a:t>At the end of the hostilities, the United States Congress rejected Brigham Young's claim to the fort and did not recognize Jim Bridger's continuing claims to the fort.</a:t>
            </a:r>
            <a:r>
              <a:rPr lang="en-US" baseline="30000" dirty="0" smtClean="0"/>
              <a:t>[</a:t>
            </a:r>
            <a:endParaRPr lang="en-US" dirty="0" smtClean="0"/>
          </a:p>
          <a:p>
            <a:r>
              <a:rPr lang="en-US" dirty="0" smtClean="0"/>
              <a:t>	 Following the outbreak of the American Civil War in 1861, all the federal troops in Utah Territory were withdrawn to fight the Confederate States Army in the east. The following year, Colonel Patrick Edward Connor was sent to Utah with a column of California Volunteer Cavalry and Infantry, establishing Fort Douglas near Salt Lake City. Connor later sent two companies and reestablished Army presence at Fort Bridger. A variety of volunteer units were stationed at Bridger during the Civil War.</a:t>
            </a:r>
          </a:p>
          <a:p>
            <a:r>
              <a:rPr lang="en-US" dirty="0" smtClean="0"/>
              <a:t>	 In 1866, with the muster out of the volunteer units, the Regular Army returned to man Fort Bridger, beginning with companies of the Eighteenth Infantry. The post became somewhat less isolated in 1869, when the Union Pacific Railroad was built through the area.</a:t>
            </a:r>
          </a:p>
          <a:p>
            <a:r>
              <a:rPr lang="en-US" dirty="0" smtClean="0"/>
              <a:t>Ultimately, the expansion of the railroads in the west made this and other forts obsolete. Fort Bridger was first abandoned in 1878 but then was re-established two years later. The Army closed the post in 1890 when Wyoming became a state.</a:t>
            </a:r>
          </a:p>
          <a:p>
            <a:endParaRPr lang="en-US" dirty="0"/>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7820263"/>
          </a:xfrm>
          <a:prstGeom prst="rect">
            <a:avLst/>
          </a:prstGeom>
        </p:spPr>
        <p:txBody>
          <a:bodyPr wrap="square">
            <a:spAutoFit/>
          </a:bodyPr>
          <a:lstStyle/>
          <a:p>
            <a:r>
              <a:rPr lang="en-US" dirty="0" smtClean="0">
                <a:hlinkClick r:id="rId2"/>
              </a:rPr>
              <a:t>https://www.uen.org/utah_history_encyclopedia/f/FORT_BRIDGER.shtml</a:t>
            </a:r>
            <a:endParaRPr lang="en-US" dirty="0" smtClean="0"/>
          </a:p>
          <a:p>
            <a:r>
              <a:rPr lang="en-US" dirty="0" smtClean="0"/>
              <a:t>	 Now located in Wyoming, </a:t>
            </a:r>
            <a:r>
              <a:rPr lang="en-US" b="1" dirty="0" smtClean="0"/>
              <a:t>FORT BRIDGER </a:t>
            </a:r>
            <a:r>
              <a:rPr lang="en-US" dirty="0" smtClean="0"/>
              <a:t>from 1850 to 1858 was in Utah Territory. The location was in doubt after the Utah War of 1857-58. The northeast corner of the territory was gradually taken by Wyoming territorial officials, both army and civilian, and officially annexed when Wyoming became a state in 1868.Fort Bridger was built in 1842-43 by mountain men Jim Bridger and Louis Vasquez. The spot chosen was at Blacks Fork, west of Ham's Fork of the Green River. The fort became a resupply station for early western pioneers. Wagon repairs, food supplies, animal replacements, trail directions, liquor, and ammunition were available for a price. The fort ownership remained unchallenged until the arrival in 1847 of the Mormon pioneers, who settled 104 miles southwest of the fort in the Salt Lake Valley.</a:t>
            </a:r>
          </a:p>
          <a:p>
            <a:r>
              <a:rPr lang="en-US" dirty="0" smtClean="0"/>
              <a:t>	The Utah legislature created Green River County in the northeast corner of the territory in 1850. By 1852 the lifestyles of the rough mountain men and the Indians near the fort began to conflict with the Utah pioneers.</a:t>
            </a:r>
          </a:p>
          <a:p>
            <a:r>
              <a:rPr lang="en-US" dirty="0" smtClean="0"/>
              <a:t>	Federal Indian agents as early as 1849 accurately predicted a coming conflict, which came about over money as well as control of the Green River ferries, the courts, criminal prosecution, taxes, land registration, water rights, and the fort itself.</a:t>
            </a:r>
          </a:p>
          <a:p>
            <a:r>
              <a:rPr lang="en-US" dirty="0" smtClean="0"/>
              <a:t>	Reports of liquor and ammunition being sold to the Indians near the fort reached Brigham Young as early as 1848. This practice was in violation of federal law, and Brigham Young as federal Indian agent was determined to stop the practice. On 26 August 1853 a Utah territorial (Mormon) militia of forty-eight men led by William H. Kimball started for Fort Bridger from Salt Lake City. Jim Bridger was warned and escaped minutes before the Mormons arrived. The Mormon men discovered ample liquor which they "destroyed in small doses," but found no ammunition.</a:t>
            </a:r>
          </a:p>
          <a:p>
            <a:r>
              <a:rPr lang="en-US" dirty="0" smtClean="0"/>
              <a:t>	In October, fifty-three men under Isaac Bullock left Salt Lake for Fort Bridger to back up the first assault. They built Fort Supply as a Mormon supply station twelve miles to the southwest. Fort Bridger, located at 7,000 feet elevation, experiences severe winters. With the approach of winter, the Mormon men, except for a few left to guard Fort Bridger, retreated back to Salt Lake or to Fort Supply until the coming of warmer weather.</a:t>
            </a:r>
          </a:p>
          <a:p>
            <a:r>
              <a:rPr lang="en-US" dirty="0" smtClean="0"/>
              <a:t>	Bridger wrote a letter to General B.F. Butler, a U.S. Senator, in October 1853 claiming he was "robbed and threatened with death by the Mormons" and that over $100,000 of his goods and supplies had been stolen.</a:t>
            </a:r>
          </a:p>
          <a:p>
            <a:r>
              <a:rPr lang="en-US" dirty="0" smtClean="0"/>
              <a:t>	The following spring (1854), Brigham Young made plans to take control of Fort Bridger by sending in fifteen well-armed men for reinforcement. They also were to take control of the Green River ferries. Both the fort and the ferries became an integral part of the Mormon settlement plan. These men built a stone wall around the fort, vestiges of which remain to this day.</a:t>
            </a:r>
          </a:p>
          <a:p>
            <a:r>
              <a:rPr lang="en-US" dirty="0" smtClean="0"/>
              <a:t>	This condition prevailed until late July 1855 when Bridger returned to the fort. The Mormons asked him to sell but he at first refused when he noticed the improvements. He finally agreed to the sale after being persuaded by William Hickman, a member of the Mormon militia, and </a:t>
            </a:r>
            <a:r>
              <a:rPr lang="en-US" dirty="0" err="1" smtClean="0"/>
              <a:t>Almirin</a:t>
            </a:r>
            <a:r>
              <a:rPr lang="en-US" dirty="0" smtClean="0"/>
              <a:t> Grow. An agreement was reached on 3 August 1855 with a purchase price of $8,000--$4,000 </a:t>
            </a:r>
            <a:r>
              <a:rPr lang="en-US" dirty="0" err="1" smtClean="0"/>
              <a:t>downpayment</a:t>
            </a:r>
            <a:r>
              <a:rPr lang="en-US" dirty="0" smtClean="0"/>
              <a:t> and the balance due 3 November 1856, fifteen months later.</a:t>
            </a:r>
          </a:p>
          <a:p>
            <a:r>
              <a:rPr lang="en-US" dirty="0" smtClean="0"/>
              <a:t>	The fort again became a point of contention in the fall of 1857 when the U.S. Army, under the command of General Albert Sidney Johnston, marched across the high plains, determined to use the fort as a base to enter Utah Territory and quell the reported seditious activities of the Mormons. However, on the night of 7 October 1857 the fort was burned by William A. Hickman and his brother. Johnston's Army, with little shelter in a severe winter, without adequate food and clothing and surrounded by freezing, dying animals, endured untold suffering as they camped in the open until the spring thaw.</a:t>
            </a:r>
          </a:p>
          <a:p>
            <a:r>
              <a:rPr lang="en-US" dirty="0" smtClean="0"/>
              <a:t>	Brigham Young paid the remaining $4,000 owed on the fort during the peace negotiations to end the war and thought he owned it. However, Congress rejected Brigham Young's claim to the fort after the war. Jim Bridger continued to press his claim for payment on a lease he had signed with the army. Bridger died in July 1881 with Congress still unresponsive to his claim. After years of effort by his descendants, Congress appropriated $6,000 in 1899 to settle the matter.</a:t>
            </a:r>
          </a:p>
          <a:p>
            <a:r>
              <a:rPr lang="en-US" dirty="0" smtClean="0"/>
              <a:t>	William Alexander Carter came with Johnston's Army as a </a:t>
            </a:r>
            <a:r>
              <a:rPr lang="en-US" dirty="0" err="1" smtClean="0"/>
              <a:t>sutler</a:t>
            </a:r>
            <a:r>
              <a:rPr lang="en-US" dirty="0" smtClean="0"/>
              <a:t> or storekeeper in 1858. He stayed on with his family rebuilding and restocking the fort, and he eventually became wealthy. A highly respected man, he was soon known as "Mr. Fort Bridger," Wyoming's first millionaire.</a:t>
            </a:r>
          </a:p>
          <a:p>
            <a:r>
              <a:rPr lang="en-US" dirty="0" smtClean="0"/>
              <a:t>	The Union Pacific tracks laid in 1869 bypassed the fort by nine miles, reducing it to the historical landmark it is today. Carter's family continued to live at the fort until 1928, when it was sold to the Wyoming Historical Landmark Commission for preservation. As a Wyoming state park it remains a permanent reminder of the early years of western settlement.</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590252"/>
          </a:xfrm>
          <a:prstGeom prst="rect">
            <a:avLst/>
          </a:prstGeom>
        </p:spPr>
        <p:txBody>
          <a:bodyPr wrap="square">
            <a:spAutoFit/>
          </a:bodyPr>
          <a:lstStyle/>
          <a:p>
            <a:r>
              <a:rPr lang="en-US" dirty="0" smtClean="0">
                <a:hlinkClick r:id="rId2"/>
              </a:rPr>
              <a:t>https://en.wikipedia.org/wiki/Utah_War</a:t>
            </a:r>
            <a:endParaRPr lang="en-US" dirty="0" smtClean="0"/>
          </a:p>
          <a:p>
            <a:r>
              <a:rPr lang="en-US" dirty="0" smtClean="0"/>
              <a:t>	</a:t>
            </a:r>
            <a:r>
              <a:rPr lang="en-US" b="1" dirty="0" smtClean="0"/>
              <a:t> THE UTAH WAR</a:t>
            </a:r>
            <a:r>
              <a:rPr lang="en-US" dirty="0" smtClean="0"/>
              <a:t> (1857–1858)  was an armed confrontation between Mormon</a:t>
            </a:r>
          </a:p>
          <a:p>
            <a:r>
              <a:rPr lang="en-US" dirty="0" smtClean="0"/>
              <a:t> settlers in the Utah Territory and the armed forces of the United States government. The confrontation lasted from May 1857 to July 1858. There were some casualties, mostly non-Mormon civilians. The war had no notable military battles.</a:t>
            </a:r>
          </a:p>
          <a:p>
            <a:r>
              <a:rPr lang="en-US" dirty="0" smtClean="0"/>
              <a:t>	 In 1849, the Mormons proposed that a large part of the territory which they inhabited be incorporated into the United States as the State of Deseret. Their primary concern was to be governed by men of their own choosing rather than "unsympathetic carpetbag appointees", whom they believed would be sent from Washington, D.C. if their region were given territorial status, as was customary.</a:t>
            </a:r>
            <a:r>
              <a:rPr lang="en-US" baseline="30000" dirty="0" smtClean="0"/>
              <a:t> </a:t>
            </a:r>
            <a:r>
              <a:rPr lang="en-US" dirty="0" smtClean="0"/>
              <a:t>They believed that only through a state run by church leadership could they maintain their religious freedom. The U.S. Congress created the Utah Territory as part of the Compromise of 1850. President Millard Fillmore selected Brigham Young, President of the LDS Church, as the first governor of the Territory. The Mormons were pleased by the appointment, but gradually the amicable relationship between Mormons and the federal government broke down.</a:t>
            </a:r>
          </a:p>
          <a:p>
            <a:r>
              <a:rPr lang="en-US" dirty="0" smtClean="0"/>
              <a:t>	 Popular sovereignty was the theoretical basis of the Compromise of 1850 and the Kansas–Nebraska Act of 1854. This concept was meant to remove the divisive issue of slavery in the Territories from national debate, allowing local decision making, and forestalling armed conflict between the North and South. But during the campaign, the Republican Party denounced the theory as protecting polygamy. Leading Democrats such as Stephen A. Douglas, formerly an ally of the Latter-day Saints, began to denounce Mormonism in order to save the concept of popular sovereignty for issues related to slavery. The Democrats believed that American attitudes toward polygamy had the potential of derailing the compromise on slavery. For the Democrats, attacks on Mormonism had the dual purpose of disentangling polygamy from popular sovereignty, and distracting the nation from the ongoing battles over slavery.</a:t>
            </a:r>
          </a:p>
          <a:p>
            <a:r>
              <a:rPr lang="en-US" dirty="0" smtClean="0"/>
              <a:t>	 The Mormons had no patience for the federal domination entailed in territorial status, and often showed defiance toward the representatives of the federal government. In addition, while the Saints sincerely declared their loyalty to the United States and celebrated the Fourth of July every year with unabashed patriotism, they were </a:t>
            </a:r>
            <a:r>
              <a:rPr lang="en-US" dirty="0" err="1" smtClean="0"/>
              <a:t>undisguisedly</a:t>
            </a:r>
            <a:r>
              <a:rPr lang="en-US" dirty="0" smtClean="0"/>
              <a:t> critical of the federal government, which they felt had driven them out from their homes in the east. Like the contemporary abolitionists, Latter-day Saint leaders declared that the judgments of God would be meted out upon the nation for its unrighteousness. Brigham Young echoed the opinion of many Latter-day Saints when he declared "</a:t>
            </a:r>
            <a:r>
              <a:rPr lang="en-US" i="1" dirty="0" smtClean="0"/>
              <a:t>I love the government and the Constitution of the United States, but I do not love the damned rascals that administer the government</a:t>
            </a:r>
            <a:r>
              <a:rPr lang="en-US" dirty="0" smtClean="0"/>
              <a:t>."</a:t>
            </a:r>
            <a:r>
              <a:rPr lang="en-US" baseline="30000" dirty="0" smtClean="0"/>
              <a:t>[</a:t>
            </a:r>
            <a:endParaRPr lang="en-US" dirty="0" smtClean="0"/>
          </a:p>
          <a:p>
            <a:r>
              <a:rPr lang="en-US" dirty="0" smtClean="0"/>
              <a:t>The Mormons also maintained a governmental and legal regime in "Zion", which they believed was perfectly permissible under the Constitution, but which was fundamentally different from that espoused in the rest of the country.</a:t>
            </a:r>
          </a:p>
          <a:p>
            <a:r>
              <a:rPr lang="en-US" dirty="0" smtClean="0"/>
              <a:t>	The Latter-day Saints and federal appointees in the Territory faced continual dispute. These conflicts regarded relations with the Indians (who often differentiated between "Americans" and "Mormons"), acceptance of the common law, the criminal jurisdiction of probate courts, the Mormon use of ecclesiastical courts rather than the federal court system for civil matters, the legitimacy of land titles, water rights, and various other issues. Many of the federal officers were also appalled by the practice of polygamy and the Mormon belief system in general, and would harangue the Mormons for their "lack of morality" in public addresses. This already tense situation was further exacerbated by a period of intense religious revival starting in late 1856 dubbed the "Mormon Reformation".</a:t>
            </a:r>
          </a:p>
          <a:p>
            <a:r>
              <a:rPr lang="en-US" dirty="0" smtClean="0"/>
              <a:t>	Beginning in 1851, a number of federal officers, some claiming that they feared for their physical safety, left their Utah appointments for the east. The stories of these "Runaway Officials" convinced the new President that the Mormons were nearing a state of rebellion against the authority of the United States. According to LDS historians James B. Allen and Glen M. Leonard, the most influential information came from William W. Drummond, an associate justice of the Utah territorial supreme court who began serving in 1854. Drummond's letter of resignation of March 30, 1857 contained charges that Young's power set aside the rule of law in the territory, that the Mormons had ignored the laws of Congress and the Constitution, and that male Mormons acknowledged no law but the priesthood….</a:t>
            </a:r>
          </a:p>
          <a:p>
            <a:r>
              <a:rPr lang="en-US" dirty="0" smtClean="0"/>
              <a:t>	 In 1857-1858, President James Buchanan sent U.S. forces to the Utah Territory in what became known as the Utah Expedition. The Mormons, fearful that the large U.S. military force had been sent to annihilate them and having faced persecution in other areas,</a:t>
            </a:r>
            <a:r>
              <a:rPr lang="en-US" baseline="30000" dirty="0" smtClean="0"/>
              <a:t> </a:t>
            </a:r>
            <a:r>
              <a:rPr lang="en-US" dirty="0" smtClean="0"/>
              <a:t>made preparations for defense. Though bloodshed was to be avoided, and the U.S. government also hoped that its purpose might be attained without the loss of life, both sides prepared for war. The Mormons manufactured or repaired firearms, turned scythes into bayonets, and burnished and sharpened long-unused </a:t>
            </a:r>
            <a:r>
              <a:rPr lang="en-US" dirty="0" err="1" smtClean="0"/>
              <a:t>sabres</a:t>
            </a:r>
            <a:r>
              <a:rPr lang="en-US" dirty="0" smtClean="0"/>
              <a:t>.</a:t>
            </a:r>
          </a:p>
          <a:p>
            <a:r>
              <a:rPr lang="en-US" dirty="0" smtClean="0"/>
              <a:t>	Rather than engaging the enemy directly, Mormon strategy was one of hindering and weakening them.  The Mormons blocked the army's entrance into the Salt Lake Valley, and weakened the U.S. Army by hindering them from receiving provisions.</a:t>
            </a:r>
          </a:p>
          <a:p>
            <a:r>
              <a:rPr lang="en-US" dirty="0" smtClean="0"/>
              <a:t>	The confrontation between the Mormon militia, called the Nauvoo Legion, and the U.S. Army involved some destruction of property and a few brief skirmishes in what is today southwestern Wyoming, but no battles occurred between the contending military forces.</a:t>
            </a:r>
          </a:p>
          <a:p>
            <a:endParaRPr lang="en-US" dirty="0" smtClean="0"/>
          </a:p>
          <a:p>
            <a:endParaRPr lang="en-US" dirty="0" smtClean="0"/>
          </a:p>
          <a:p>
            <a:r>
              <a:rPr lang="en-US" dirty="0" smtClean="0"/>
              <a:t/>
            </a:r>
            <a:br>
              <a:rPr lang="en-US" dirty="0" smtClean="0"/>
            </a:br>
            <a:endParaRPr lang="en-US" dirty="0" smtClean="0"/>
          </a:p>
          <a:p>
            <a:r>
              <a:rPr lang="en-US" dirty="0" smtClean="0"/>
              <a:t>	</a:t>
            </a:r>
          </a:p>
          <a:p>
            <a:endParaRPr lang="en-US" dirty="0"/>
          </a:p>
        </p:txBody>
      </p:sp>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https://www.wyohistory.org/encyclopedia/utah-war-wyoming</a:t>
            </a:r>
            <a:endParaRPr lang="en-US" dirty="0" smtClean="0"/>
          </a:p>
          <a:p>
            <a:pPr fontAlgn="base"/>
            <a:r>
              <a:rPr lang="en-US" dirty="0" smtClean="0"/>
              <a:t>	In 1857 Alfred Cumming, the newly appointed governor of Utah Territory, traveled to Utah as part of the Utah Expedition, a force of U.S. soldiers ordered to Utah Territory by President James Buchanan more than five months earlier. The expedition’s purpose was to escort Gov. Cumming and install and support him in his new position with military force if necessary.</a:t>
            </a:r>
          </a:p>
          <a:p>
            <a:pPr fontAlgn="base"/>
            <a:r>
              <a:rPr lang="en-US" dirty="0" smtClean="0"/>
              <a:t>	Utah Territory was growing and resisting federal authority. The first pioneer parties of The Church of Jesus Christ of Latter-day Saints—the Mormons—had reached the Salt Lake Valley in 1847. Utah Territory was organized in 1850. For a time it stretched from California to the Continental Divide, including all of what is now Utah together with large parts of Nevada, Colorado and southwestern Wyoming. Church President Brigham Young was appointed governor of the new territory. By Buchanan’s time, converts were arriving not just from the American frontier but from Britain and Scandinavia as well.</a:t>
            </a:r>
          </a:p>
          <a:p>
            <a:pPr fontAlgn="base"/>
            <a:r>
              <a:rPr lang="en-US" dirty="0" smtClean="0"/>
              <a:t>	By the time Buchanan was elected in 1856, there may have been 35,000 Mormons in Utah Territory. Though Young’s term as governor had expired in 1854, he was still legally in office because no successor had taken his place.</a:t>
            </a:r>
          </a:p>
          <a:p>
            <a:pPr fontAlgn="base"/>
            <a:r>
              <a:rPr lang="en-US" dirty="0" smtClean="0"/>
              <a:t>	Buchanan’s predecessors in the White House had failed to act decisively on what had become the Utah problem. Profound suspicion and distrust existed between Mormons and the rest of the nation, due in part to the Mormon practice of polygamy, and to Mormon feelings of persecution in the wake of decades of violent conflict between their members, their Nauvoo Legion militia, and other non-Mormons and state militias.</a:t>
            </a:r>
          </a:p>
          <a:p>
            <a:pPr fontAlgn="base"/>
            <a:r>
              <a:rPr lang="en-US" dirty="0" smtClean="0"/>
              <a:t>	Several times during the 1850s non-Mormon officials appointed to govern Utah Territory served briefly, resigned their posts and returned to Washington. They reported that Young and his ruling council obstructed them in their duties, sometimes with threats of violence or by ordering actual assaults.</a:t>
            </a:r>
          </a:p>
          <a:p>
            <a:pPr fontAlgn="base"/>
            <a:r>
              <a:rPr lang="en-US" dirty="0" smtClean="0"/>
              <a:t>	The Mormons maintained that gentile officials—gentile was their term for all non-Mormons—were often rude, often incompetent, tried to fraternize with Mormon women, drank, interfered with the administration of the territory’s laws and thus made themselves unwelcome. A small percentage of U.S. officials, whether civilian or military, had in fact occasionally misbehaved, and this partly substantiated Mormon claims of persecution and interference—and their recurring fear of violence.</a:t>
            </a:r>
          </a:p>
          <a:p>
            <a:endParaRPr lang="en-US" dirty="0"/>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bg>
      <p:bgPr>
        <a:noFill/>
        <a:effectLst/>
      </p:bgPr>
    </p:bg>
    <p:spTree>
      <p:nvGrpSpPr>
        <p:cNvPr id="1" name=""/>
        <p:cNvGrpSpPr/>
        <p:nvPr/>
      </p:nvGrpSpPr>
      <p:grpSpPr>
        <a:xfrm>
          <a:off x="0" y="0"/>
          <a:ext cx="0" cy="0"/>
          <a:chOff x="0" y="0"/>
          <a:chExt cx="0" cy="0"/>
        </a:xfrm>
      </p:grpSpPr>
      <p:pic>
        <p:nvPicPr>
          <p:cNvPr id="33794" name="Picture 2" descr="https://norberthaupt.files.wordpress.com/2011/01/population1.jpg?w=500"/>
          <p:cNvPicPr>
            <a:picLocks noChangeAspect="1" noChangeArrowheads="1"/>
          </p:cNvPicPr>
          <p:nvPr/>
        </p:nvPicPr>
        <p:blipFill>
          <a:blip r:embed="rId2"/>
          <a:srcRect t="1512" r="70474"/>
          <a:stretch>
            <a:fillRect/>
          </a:stretch>
        </p:blipFill>
        <p:spPr bwMode="auto">
          <a:xfrm>
            <a:off x="609600" y="1066800"/>
            <a:ext cx="2438400" cy="4962526"/>
          </a:xfrm>
          <a:prstGeom prst="rect">
            <a:avLst/>
          </a:prstGeom>
          <a:noFill/>
        </p:spPr>
      </p:pic>
      <p:sp>
        <p:nvSpPr>
          <p:cNvPr id="5" name="Rectangle 4"/>
          <p:cNvSpPr/>
          <p:nvPr/>
        </p:nvSpPr>
        <p:spPr>
          <a:xfrm>
            <a:off x="0" y="0"/>
            <a:ext cx="9144000" cy="646331"/>
          </a:xfrm>
          <a:prstGeom prst="rect">
            <a:avLst/>
          </a:prstGeom>
        </p:spPr>
        <p:txBody>
          <a:bodyPr wrap="square">
            <a:spAutoFit/>
          </a:bodyPr>
          <a:lstStyle/>
          <a:p>
            <a:r>
              <a:rPr lang="en-US" dirty="0" smtClean="0">
                <a:hlinkClick r:id="rId3"/>
              </a:rPr>
              <a:t>https://norberthaupt.com/tag/u-s-population-1840/</a:t>
            </a:r>
            <a:endParaRPr lang="en-US" dirty="0" smtClean="0"/>
          </a:p>
          <a:p>
            <a:endParaRPr lang="en-US" dirty="0"/>
          </a:p>
        </p:txBody>
      </p:sp>
      <p:sp>
        <p:nvSpPr>
          <p:cNvPr id="4" name="Rectangle 3"/>
          <p:cNvSpPr/>
          <p:nvPr/>
        </p:nvSpPr>
        <p:spPr>
          <a:xfrm>
            <a:off x="0" y="381000"/>
            <a:ext cx="7315200" cy="646331"/>
          </a:xfrm>
          <a:prstGeom prst="rect">
            <a:avLst/>
          </a:prstGeom>
        </p:spPr>
        <p:txBody>
          <a:bodyPr wrap="square">
            <a:spAutoFit/>
          </a:bodyPr>
          <a:lstStyle/>
          <a:p>
            <a:r>
              <a:rPr lang="en-US" dirty="0" smtClean="0">
                <a:hlinkClick r:id="rId4"/>
              </a:rPr>
              <a:t>https://en.wikipedia.org/wiki/List_of_cities_in_Texas_by_population</a:t>
            </a:r>
            <a:endParaRPr lang="en-US" dirty="0" smtClean="0"/>
          </a:p>
          <a:p>
            <a:endParaRPr lang="en-US" dirty="0"/>
          </a:p>
        </p:txBody>
      </p:sp>
      <p:sp>
        <p:nvSpPr>
          <p:cNvPr id="26627" name="Rectangle 3"/>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charset="0"/>
                <a:cs typeface="Arial" charset="0"/>
              </a:rPr>
              <a:t/>
            </a:r>
            <a:br>
              <a:rPr kumimoji="0" lang="en-US" sz="1800" b="0" i="0" u="none" strike="noStrike" cap="none" normalizeH="0" baseline="0" smtClean="0">
                <a:ln>
                  <a:noFill/>
                </a:ln>
                <a:solidFill>
                  <a:schemeClr val="tx1"/>
                </a:solidFill>
                <a:effectLst/>
                <a:latin typeface="Arial" charset="0"/>
                <a:cs typeface="Arial" charset="0"/>
              </a:rPr>
            </a:br>
            <a:endParaRPr kumimoji="0" lang="en-US" sz="1800" b="0" i="0" u="none" strike="noStrike" cap="none" normalizeH="0" baseline="0" smtClean="0">
              <a:ln>
                <a:noFill/>
              </a:ln>
              <a:solidFill>
                <a:schemeClr val="tx1"/>
              </a:solidFill>
              <a:effectLst/>
              <a:latin typeface="Arial" charset="0"/>
              <a:cs typeface="Arial" charset="0"/>
            </a:endParaRPr>
          </a:p>
        </p:txBody>
      </p:sp>
      <p:pic>
        <p:nvPicPr>
          <p:cNvPr id="26628" name="Picture 4"/>
          <p:cNvPicPr>
            <a:picLocks noChangeAspect="1" noChangeArrowheads="1"/>
          </p:cNvPicPr>
          <p:nvPr/>
        </p:nvPicPr>
        <p:blipFill>
          <a:blip r:embed="rId5"/>
          <a:srcRect l="6067" t="7186" r="42973"/>
          <a:stretch>
            <a:fillRect/>
          </a:stretch>
        </p:blipFill>
        <p:spPr bwMode="auto">
          <a:xfrm>
            <a:off x="4191000" y="1219200"/>
            <a:ext cx="4191492" cy="25781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125301"/>
          </a:xfrm>
          <a:prstGeom prst="rect">
            <a:avLst/>
          </a:prstGeom>
        </p:spPr>
        <p:txBody>
          <a:bodyPr wrap="square">
            <a:spAutoFit/>
          </a:bodyPr>
          <a:lstStyle/>
          <a:p>
            <a:r>
              <a:rPr lang="en-US" dirty="0" smtClean="0">
                <a:hlinkClick r:id="rId2"/>
              </a:rPr>
              <a:t>https://en.wikipedia.org/wiki/Utah_Territory</a:t>
            </a:r>
            <a:endParaRPr lang="en-US" dirty="0" smtClean="0"/>
          </a:p>
          <a:p>
            <a:r>
              <a:rPr lang="en-US" dirty="0" smtClean="0"/>
              <a:t>	The </a:t>
            </a:r>
            <a:r>
              <a:rPr lang="en-US" b="1" dirty="0" smtClean="0"/>
              <a:t>TERRITORY OF UTAH</a:t>
            </a:r>
            <a:r>
              <a:rPr lang="en-US" dirty="0" smtClean="0"/>
              <a:t> was an organized incorporated territory of the United States that existed from September 9, 1850, until January 4, 1896, when the final extent of the territory was admitted to the Union as the State of Utah, the 45th state.</a:t>
            </a:r>
          </a:p>
          <a:p>
            <a:r>
              <a:rPr lang="en-US" dirty="0" smtClean="0"/>
              <a:t>	The creation of the Utah Territory was partially the result of the petition sent by the Mormon pioneers who had settled in the valley of the Great Salt Lake starting in 1847. The Mormons, under the leadership of Brigham Young, had petitioned Congress for entry into the Union as the State of Deseret, with its capital as Salt Lake City and with proposed borders that encompassed the entire Great Basin and the watershed of the Colorado River, including all or part of nine current U.S. states. The Mormon settlers had drafted a state constitution in 1849 and Deseret had become the </a:t>
            </a:r>
            <a:r>
              <a:rPr lang="en-US" i="1" dirty="0" smtClean="0"/>
              <a:t>de facto</a:t>
            </a:r>
            <a:r>
              <a:rPr lang="en-US" dirty="0" smtClean="0"/>
              <a:t> government in the Great Basin by the time of the creation of the Utah Territory.</a:t>
            </a:r>
          </a:p>
          <a:p>
            <a:r>
              <a:rPr lang="en-US" dirty="0" smtClean="0"/>
              <a:t>	Following the organization of the territory, Young was inaugurated as its first governor on February 3, 1851. In the first session of the territorial legislature in September, the legislature adopted all the laws and ordinances previously enacted by the General Assembly of the State of Deseret.</a:t>
            </a:r>
          </a:p>
          <a:p>
            <a:r>
              <a:rPr lang="en-US" dirty="0" smtClean="0"/>
              <a:t>	Mormon governance in the territory was regarded as controversial by much of the rest of the nation, partly fed by continuing lurid newspaper depictions of the polygamy practiced by the settlers, which itself had been part of the cause of their flight from the United States to the Great Salt Lake basin after being forcibly removed from their settlements farther east.</a:t>
            </a:r>
          </a:p>
          <a:p>
            <a:r>
              <a:rPr lang="en-US" dirty="0" smtClean="0"/>
              <a:t>Although the Mormons were the majority in the Great Salt Lake basin, the western area of the territory began to attract many non-Mormon settlers, especially after the discovery of silver at the Comstock Lode in 1858. In 1861, partly as a result of this, the Nevada Territory was created out of the western part of the territory. Non-Mormons also entered the easternmost part of the territory during the Pikes Peak Gold Rush, resulting in the discovery of gold at Breckenridge in Utah Territory in 1859. In 1861 a large portion of the eastern area of the territory was reorganized as part of the newly created Colorado Territory.</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0" y="0"/>
            <a:ext cx="9144000" cy="9193309"/>
            <a:chOff x="0" y="0"/>
            <a:chExt cx="9144000" cy="9193309"/>
          </a:xfrm>
        </p:grpSpPr>
        <p:sp>
          <p:nvSpPr>
            <p:cNvPr id="5" name="Rectangle 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7" name="Rectangle 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8" name="Rectangle 7"/>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 name="Straight Connector 8"/>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Group 46"/>
            <p:cNvGrpSpPr/>
            <p:nvPr/>
          </p:nvGrpSpPr>
          <p:grpSpPr>
            <a:xfrm>
              <a:off x="4495800" y="3124200"/>
              <a:ext cx="685800" cy="777240"/>
              <a:chOff x="4495800" y="3124200"/>
              <a:chExt cx="685800" cy="777240"/>
            </a:xfrm>
          </p:grpSpPr>
          <p:cxnSp>
            <p:nvCxnSpPr>
              <p:cNvPr id="57" name="Straight Connector 56"/>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8" name="Group 81"/>
              <p:cNvGrpSpPr/>
              <p:nvPr/>
            </p:nvGrpSpPr>
            <p:grpSpPr>
              <a:xfrm>
                <a:off x="4496271" y="3124200"/>
                <a:ext cx="685329" cy="777240"/>
                <a:chOff x="4440678" y="2858294"/>
                <a:chExt cx="685329" cy="777240"/>
              </a:xfrm>
            </p:grpSpPr>
            <p:cxnSp>
              <p:nvCxnSpPr>
                <p:cNvPr id="59"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5" name="Group 45"/>
            <p:cNvGrpSpPr/>
            <p:nvPr/>
          </p:nvGrpSpPr>
          <p:grpSpPr>
            <a:xfrm>
              <a:off x="7238529" y="3124200"/>
              <a:ext cx="1905471" cy="777240"/>
              <a:chOff x="7238529" y="3124200"/>
              <a:chExt cx="1905471" cy="777240"/>
            </a:xfrm>
          </p:grpSpPr>
          <p:cxnSp>
            <p:nvCxnSpPr>
              <p:cNvPr id="55" name="Straight Connector 54"/>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6" name="Group 87"/>
            <p:cNvGrpSpPr/>
            <p:nvPr/>
          </p:nvGrpSpPr>
          <p:grpSpPr>
            <a:xfrm>
              <a:off x="2590800" y="685800"/>
              <a:ext cx="1143000" cy="3347886"/>
              <a:chOff x="2590800" y="685800"/>
              <a:chExt cx="1143000" cy="3347886"/>
            </a:xfrm>
          </p:grpSpPr>
          <p:grpSp>
            <p:nvGrpSpPr>
              <p:cNvPr id="48" name="Group 72"/>
              <p:cNvGrpSpPr/>
              <p:nvPr/>
            </p:nvGrpSpPr>
            <p:grpSpPr>
              <a:xfrm>
                <a:off x="2590800" y="685800"/>
                <a:ext cx="1143000" cy="3347886"/>
                <a:chOff x="2590800" y="685800"/>
                <a:chExt cx="1143000" cy="3347886"/>
              </a:xfrm>
            </p:grpSpPr>
            <p:grpSp>
              <p:nvGrpSpPr>
                <p:cNvPr id="50"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54"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51"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2" name="TextBox 51"/>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49"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71"/>
            <p:cNvGrpSpPr/>
            <p:nvPr/>
          </p:nvGrpSpPr>
          <p:grpSpPr>
            <a:xfrm>
              <a:off x="1524000" y="685800"/>
              <a:ext cx="1340031" cy="2514600"/>
              <a:chOff x="1524000" y="685800"/>
              <a:chExt cx="1340031" cy="2514600"/>
            </a:xfrm>
          </p:grpSpPr>
          <p:grpSp>
            <p:nvGrpSpPr>
              <p:cNvPr id="42" name="Group 59"/>
              <p:cNvGrpSpPr/>
              <p:nvPr/>
            </p:nvGrpSpPr>
            <p:grpSpPr>
              <a:xfrm>
                <a:off x="1524000" y="685800"/>
                <a:ext cx="1048206" cy="2514600"/>
                <a:chOff x="1524000" y="685800"/>
                <a:chExt cx="1048206" cy="2514600"/>
              </a:xfrm>
            </p:grpSpPr>
            <p:grpSp>
              <p:nvGrpSpPr>
                <p:cNvPr id="44" name="Group 50"/>
                <p:cNvGrpSpPr/>
                <p:nvPr/>
              </p:nvGrpSpPr>
              <p:grpSpPr>
                <a:xfrm>
                  <a:off x="1524000" y="685800"/>
                  <a:ext cx="1048206" cy="2439918"/>
                  <a:chOff x="1524000" y="685800"/>
                  <a:chExt cx="1048206" cy="2439918"/>
                </a:xfrm>
              </p:grpSpPr>
              <p:cxnSp>
                <p:nvCxnSpPr>
                  <p:cNvPr id="46" name="Straight Connector 45"/>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47"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45" name="Oval 44"/>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43" name="TextBox 42"/>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18" name="Group 73"/>
            <p:cNvGrpSpPr/>
            <p:nvPr/>
          </p:nvGrpSpPr>
          <p:grpSpPr>
            <a:xfrm>
              <a:off x="3505200" y="685800"/>
              <a:ext cx="1295400" cy="3352800"/>
              <a:chOff x="3505200" y="685800"/>
              <a:chExt cx="1295400" cy="3352800"/>
            </a:xfrm>
          </p:grpSpPr>
          <p:grpSp>
            <p:nvGrpSpPr>
              <p:cNvPr id="36" name="Group 63"/>
              <p:cNvGrpSpPr/>
              <p:nvPr/>
            </p:nvGrpSpPr>
            <p:grpSpPr>
              <a:xfrm>
                <a:off x="3886200" y="685800"/>
                <a:ext cx="914400" cy="2514600"/>
                <a:chOff x="3886200" y="685800"/>
                <a:chExt cx="914400" cy="2514600"/>
              </a:xfrm>
            </p:grpSpPr>
            <p:pic>
              <p:nvPicPr>
                <p:cNvPr id="39"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40" name="Straight Connector 39"/>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7" name="Straight Connector 36"/>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8" name="TextBox 37"/>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9" name="Straight Connector 18"/>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oup 101"/>
            <p:cNvGrpSpPr/>
            <p:nvPr/>
          </p:nvGrpSpPr>
          <p:grpSpPr>
            <a:xfrm>
              <a:off x="315305" y="3352800"/>
              <a:ext cx="980095" cy="2268719"/>
              <a:chOff x="315305" y="3352800"/>
              <a:chExt cx="980095" cy="2268719"/>
            </a:xfrm>
          </p:grpSpPr>
          <p:sp>
            <p:nvSpPr>
              <p:cNvPr id="33" name="TextBox 32"/>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34" name="Straight Connector 33"/>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 32"/>
            <p:cNvGrpSpPr/>
            <p:nvPr/>
          </p:nvGrpSpPr>
          <p:grpSpPr>
            <a:xfrm>
              <a:off x="152400" y="76200"/>
              <a:ext cx="1074051" cy="3962400"/>
              <a:chOff x="678549" y="838200"/>
              <a:chExt cx="1074051" cy="3962400"/>
            </a:xfrm>
          </p:grpSpPr>
          <p:pic>
            <p:nvPicPr>
              <p:cNvPr id="27"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8" name="Straight Connector 23"/>
              <p:cNvCxnSpPr>
                <a:stCxn id="32"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9" name="Group 96"/>
              <p:cNvGrpSpPr/>
              <p:nvPr/>
            </p:nvGrpSpPr>
            <p:grpSpPr>
              <a:xfrm>
                <a:off x="907149" y="3765364"/>
                <a:ext cx="806631" cy="1035236"/>
                <a:chOff x="856266" y="5499266"/>
                <a:chExt cx="806631" cy="1035236"/>
              </a:xfrm>
            </p:grpSpPr>
            <p:cxnSp>
              <p:nvCxnSpPr>
                <p:cNvPr id="30"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1" name="TextBox 30"/>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2" name="Oval 31"/>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102"/>
            <p:cNvGrpSpPr/>
            <p:nvPr/>
          </p:nvGrpSpPr>
          <p:grpSpPr>
            <a:xfrm>
              <a:off x="5775058" y="6248400"/>
              <a:ext cx="3368942" cy="461665"/>
              <a:chOff x="5851258" y="7467600"/>
              <a:chExt cx="3368942" cy="461665"/>
            </a:xfrm>
          </p:grpSpPr>
          <p:grpSp>
            <p:nvGrpSpPr>
              <p:cNvPr id="23" name="Group 66"/>
              <p:cNvGrpSpPr/>
              <p:nvPr/>
            </p:nvGrpSpPr>
            <p:grpSpPr>
              <a:xfrm>
                <a:off x="7924800" y="7467600"/>
                <a:ext cx="1295400" cy="461665"/>
                <a:chOff x="7924800" y="3581400"/>
                <a:chExt cx="1295400" cy="461665"/>
              </a:xfrm>
            </p:grpSpPr>
            <p:sp>
              <p:nvSpPr>
                <p:cNvPr id="25"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26" name="Straight Arrow Connector 2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62" name="Group 61"/>
          <p:cNvGrpSpPr/>
          <p:nvPr/>
        </p:nvGrpSpPr>
        <p:grpSpPr>
          <a:xfrm>
            <a:off x="-152400" y="676656"/>
            <a:ext cx="9553575" cy="6426200"/>
            <a:chOff x="-152400" y="676656"/>
            <a:chExt cx="9553575" cy="6426200"/>
          </a:xfrm>
        </p:grpSpPr>
        <p:pic>
          <p:nvPicPr>
            <p:cNvPr id="2050" name="Picture 2"/>
            <p:cNvPicPr>
              <a:picLocks noChangeAspect="1" noChangeArrowheads="1"/>
            </p:cNvPicPr>
            <p:nvPr/>
          </p:nvPicPr>
          <p:blipFill>
            <a:blip r:embed="rId7"/>
            <a:srcRect/>
            <a:stretch>
              <a:fillRect/>
            </a:stretch>
          </p:blipFill>
          <p:spPr bwMode="auto">
            <a:xfrm>
              <a:off x="-152400" y="676656"/>
              <a:ext cx="9553575" cy="6426200"/>
            </a:xfrm>
            <a:prstGeom prst="rect">
              <a:avLst/>
            </a:prstGeom>
            <a:noFill/>
            <a:ln w="9525">
              <a:noFill/>
              <a:miter lim="800000"/>
              <a:headEnd/>
              <a:tailEnd/>
            </a:ln>
            <a:effectLst/>
          </p:spPr>
        </p:pic>
        <p:sp>
          <p:nvSpPr>
            <p:cNvPr id="61" name="Rectangle 60"/>
            <p:cNvSpPr/>
            <p:nvPr/>
          </p:nvSpPr>
          <p:spPr>
            <a:xfrm>
              <a:off x="0" y="3733800"/>
              <a:ext cx="9144000" cy="3200876"/>
            </a:xfrm>
            <a:prstGeom prst="rect">
              <a:avLst/>
            </a:prstGeom>
            <a:solidFill>
              <a:schemeClr val="bg1"/>
            </a:solidFill>
          </p:spPr>
          <p:txBody>
            <a:bodyPr wrap="square">
              <a:spAutoFit/>
            </a:bodyPr>
            <a:lstStyle/>
            <a:p>
              <a:r>
                <a:rPr lang="en-US" sz="3200" b="1" dirty="0" smtClean="0"/>
                <a:t>	  to provide food/supplies for Mormons trains</a:t>
              </a:r>
            </a:p>
            <a:p>
              <a:r>
                <a:rPr lang="en-US" sz="3200" b="1" dirty="0" smtClean="0"/>
                <a:t>1855: Mormons acquire Fort Bridger</a:t>
              </a:r>
            </a:p>
            <a:p>
              <a:r>
                <a:rPr lang="en-US" sz="3200" b="1" dirty="0" smtClean="0"/>
                <a:t>1857: growing animosity between Mormons &amp; USA</a:t>
              </a:r>
            </a:p>
            <a:p>
              <a:r>
                <a:rPr lang="en-US" sz="3200" b="1" dirty="0" smtClean="0"/>
                <a:t>            - US President sends new </a:t>
              </a:r>
              <a:r>
                <a:rPr lang="en-US" sz="3200" b="1" dirty="0" err="1" smtClean="0"/>
                <a:t>Gov’r</a:t>
              </a:r>
              <a:r>
                <a:rPr lang="en-US" sz="3200" b="1" dirty="0" smtClean="0"/>
                <a:t> &amp; 2500 troops</a:t>
              </a:r>
            </a:p>
            <a:p>
              <a:r>
                <a:rPr lang="en-US" sz="3200" b="1" dirty="0" smtClean="0"/>
                <a:t>            - Mormons burn Forts Supply &amp; Bridger</a:t>
              </a:r>
            </a:p>
            <a:p>
              <a:r>
                <a:rPr lang="en-US" sz="3200" b="1" dirty="0" smtClean="0"/>
                <a:t>1858: New governor arrives; negotiates peace</a:t>
              </a:r>
            </a:p>
            <a:p>
              <a:endParaRPr lang="en-US" sz="1000" b="1" dirty="0" smtClean="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62"/>
                                        </p:tgtEl>
                                      </p:cBhvr>
                                    </p:animEffect>
                                    <p:set>
                                      <p:cBhvr>
                                        <p:cTn id="7" dur="1" fill="hold">
                                          <p:stCondLst>
                                            <p:cond delay="999"/>
                                          </p:stCondLst>
                                        </p:cTn>
                                        <p:tgtEl>
                                          <p:spTgt spid="62"/>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1"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4"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102"/>
          <p:cNvGrpSpPr/>
          <p:nvPr/>
        </p:nvGrpSpPr>
        <p:grpSpPr>
          <a:xfrm>
            <a:off x="5775058" y="6248400"/>
            <a:ext cx="3368942" cy="461665"/>
            <a:chOff x="5851258" y="7467600"/>
            <a:chExt cx="3368942" cy="461665"/>
          </a:xfrm>
        </p:grpSpPr>
        <p:grpSp>
          <p:nvGrpSpPr>
            <p:cNvPr id="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11" name="Group 87"/>
          <p:cNvGrpSpPr/>
          <p:nvPr/>
        </p:nvGrpSpPr>
        <p:grpSpPr>
          <a:xfrm>
            <a:off x="2590800" y="685800"/>
            <a:ext cx="1143000" cy="3347886"/>
            <a:chOff x="2590800" y="685800"/>
            <a:chExt cx="1143000" cy="3347886"/>
          </a:xfrm>
        </p:grpSpPr>
        <p:grpSp>
          <p:nvGrpSpPr>
            <p:cNvPr id="13" name="Group 72"/>
            <p:cNvGrpSpPr/>
            <p:nvPr/>
          </p:nvGrpSpPr>
          <p:grpSpPr>
            <a:xfrm>
              <a:off x="2590800" y="685800"/>
              <a:ext cx="1143000" cy="3347886"/>
              <a:chOff x="2590800" y="685800"/>
              <a:chExt cx="1143000" cy="3347886"/>
            </a:xfrm>
          </p:grpSpPr>
          <p:grpSp>
            <p:nvGrpSpPr>
              <p:cNvPr id="15" name="Group 54"/>
              <p:cNvGrpSpPr/>
              <p:nvPr/>
            </p:nvGrpSpPr>
            <p:grpSpPr>
              <a:xfrm>
                <a:off x="2590800" y="685800"/>
                <a:ext cx="1143000" cy="2438399"/>
                <a:chOff x="2590800" y="706448"/>
                <a:chExt cx="1143000" cy="2438399"/>
              </a:xfrm>
            </p:grpSpPr>
            <p:cxnSp>
              <p:nvCxnSpPr>
                <p:cNvPr id="88" name="Straight Connector 87"/>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89" name="Picture 2"/>
                <p:cNvPicPr>
                  <a:picLocks noChangeAspect="1" noChangeArrowheads="1"/>
                </p:cNvPicPr>
                <p:nvPr/>
              </p:nvPicPr>
              <p:blipFill>
                <a:blip r:embed="rId5"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83" name="Straight Connector 82"/>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87" name="TextBox 86"/>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76" name="Oval 75"/>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73"/>
          <p:cNvGrpSpPr/>
          <p:nvPr/>
        </p:nvGrpSpPr>
        <p:grpSpPr>
          <a:xfrm>
            <a:off x="3505200" y="685800"/>
            <a:ext cx="1295400" cy="3352800"/>
            <a:chOff x="3505200" y="685800"/>
            <a:chExt cx="1295400" cy="3352800"/>
          </a:xfrm>
        </p:grpSpPr>
        <p:grpSp>
          <p:nvGrpSpPr>
            <p:cNvPr id="17" name="Group 63"/>
            <p:cNvGrpSpPr/>
            <p:nvPr/>
          </p:nvGrpSpPr>
          <p:grpSpPr>
            <a:xfrm>
              <a:off x="3886200" y="685800"/>
              <a:ext cx="914400" cy="2514600"/>
              <a:chOff x="3886200" y="685800"/>
              <a:chExt cx="914400" cy="2514600"/>
            </a:xfrm>
          </p:grpSpPr>
          <p:pic>
            <p:nvPicPr>
              <p:cNvPr id="97" name="Picture 3"/>
              <p:cNvPicPr>
                <a:picLocks noChangeAspect="1" noChangeArrowheads="1"/>
              </p:cNvPicPr>
              <p:nvPr/>
            </p:nvPicPr>
            <p:blipFill>
              <a:blip r:embed="rId6"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98" name="Straight Connector 97"/>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2" name="Straight Connector 91"/>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95" name="TextBox 94"/>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grpSp>
        <p:nvGrpSpPr>
          <p:cNvPr id="18" name="Group 71"/>
          <p:cNvGrpSpPr/>
          <p:nvPr/>
        </p:nvGrpSpPr>
        <p:grpSpPr>
          <a:xfrm>
            <a:off x="1527048" y="685800"/>
            <a:ext cx="1340031" cy="2514600"/>
            <a:chOff x="1524000" y="685800"/>
            <a:chExt cx="1340031" cy="2514600"/>
          </a:xfrm>
        </p:grpSpPr>
        <p:grpSp>
          <p:nvGrpSpPr>
            <p:cNvPr id="19" name="Group 59"/>
            <p:cNvGrpSpPr/>
            <p:nvPr/>
          </p:nvGrpSpPr>
          <p:grpSpPr>
            <a:xfrm>
              <a:off x="1524000" y="685800"/>
              <a:ext cx="1048206" cy="2514600"/>
              <a:chOff x="1524000" y="685800"/>
              <a:chExt cx="1048206" cy="2514600"/>
            </a:xfrm>
          </p:grpSpPr>
          <p:grpSp>
            <p:nvGrpSpPr>
              <p:cNvPr id="20" name="Group 50"/>
              <p:cNvGrpSpPr/>
              <p:nvPr/>
            </p:nvGrpSpPr>
            <p:grpSpPr>
              <a:xfrm>
                <a:off x="1524000" y="685800"/>
                <a:ext cx="1048206" cy="2439918"/>
                <a:chOff x="1524000" y="685800"/>
                <a:chExt cx="1048206" cy="2439918"/>
              </a:xfrm>
            </p:grpSpPr>
            <p:cxnSp>
              <p:nvCxnSpPr>
                <p:cNvPr id="109" name="Straight Connector 108"/>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10"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08" name="Oval 10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03" name="TextBox 102"/>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
        <p:nvSpPr>
          <p:cNvPr id="85" name="Rectangle 84"/>
          <p:cNvSpPr/>
          <p:nvPr/>
        </p:nvSpPr>
        <p:spPr>
          <a:xfrm>
            <a:off x="0" y="1295400"/>
            <a:ext cx="9144000" cy="523220"/>
          </a:xfrm>
          <a:prstGeom prst="rect">
            <a:avLst/>
          </a:prstGeom>
          <a:solidFill>
            <a:srgbClr val="0070C0"/>
          </a:solidFill>
        </p:spPr>
        <p:txBody>
          <a:bodyPr wrap="square">
            <a:spAutoFit/>
          </a:bodyPr>
          <a:lstStyle/>
          <a:p>
            <a:pPr algn="ctr"/>
            <a:r>
              <a:rPr lang="en-US" sz="2800" b="1" dirty="0" smtClean="0">
                <a:solidFill>
                  <a:schemeClr val="bg1"/>
                </a:solidFill>
              </a:rPr>
              <a:t>leads LDS through 30 years of radical change; dies 1877 </a:t>
            </a:r>
            <a:r>
              <a:rPr lang="en-US" sz="2800" b="1" dirty="0" smtClean="0">
                <a:solidFill>
                  <a:schemeClr val="bg1"/>
                </a:solidFill>
                <a:sym typeface="Wingdings" pitchFamily="2" charset="2"/>
              </a:rPr>
              <a:t></a:t>
            </a:r>
            <a:endParaRPr lang="en-US" sz="2800" b="1" dirty="0" smtClean="0">
              <a:solidFill>
                <a:schemeClr val="bg1"/>
              </a:solidFill>
            </a:endParaRPr>
          </a:p>
        </p:txBody>
      </p:sp>
      <p:sp>
        <p:nvSpPr>
          <p:cNvPr id="68" name="Rectangle 67"/>
          <p:cNvSpPr/>
          <p:nvPr/>
        </p:nvSpPr>
        <p:spPr>
          <a:xfrm>
            <a:off x="2057400" y="685800"/>
            <a:ext cx="5638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What happens to Brigham Young?</a:t>
            </a:r>
          </a:p>
        </p:txBody>
      </p:sp>
      <p:grpSp>
        <p:nvGrpSpPr>
          <p:cNvPr id="64" name="Group 63"/>
          <p:cNvGrpSpPr/>
          <p:nvPr/>
        </p:nvGrpSpPr>
        <p:grpSpPr>
          <a:xfrm>
            <a:off x="839932" y="1828800"/>
            <a:ext cx="4646468" cy="1174564"/>
            <a:chOff x="839932" y="1828800"/>
            <a:chExt cx="4646468" cy="1174564"/>
          </a:xfrm>
        </p:grpSpPr>
        <p:cxnSp>
          <p:nvCxnSpPr>
            <p:cNvPr id="65" name="Straight Connector 64"/>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useBgFill="1">
        <p:nvSpPr>
          <p:cNvPr id="69" name="TextBox 68"/>
          <p:cNvSpPr txBox="1"/>
          <p:nvPr/>
        </p:nvSpPr>
        <p:spPr>
          <a:xfrm>
            <a:off x="609600" y="1828800"/>
            <a:ext cx="7772400" cy="4401205"/>
          </a:xfrm>
          <a:prstGeom prst="rect">
            <a:avLst/>
          </a:prstGeom>
          <a:ln w="50800">
            <a:solidFill>
              <a:schemeClr val="accent1"/>
            </a:solidFill>
          </a:ln>
        </p:spPr>
        <p:txBody>
          <a:bodyPr wrap="square" rtlCol="0">
            <a:spAutoFit/>
          </a:bodyPr>
          <a:lstStyle/>
          <a:p>
            <a:r>
              <a:rPr lang="en-US" sz="2800" dirty="0" smtClean="0"/>
              <a:t>1838: member of Quorum of 12 Apostles</a:t>
            </a:r>
          </a:p>
          <a:p>
            <a:r>
              <a:rPr lang="en-US" sz="2800" dirty="0" smtClean="0"/>
              <a:t>1847:  leads Mormons to Zion </a:t>
            </a:r>
          </a:p>
          <a:p>
            <a:r>
              <a:rPr lang="en-US" sz="2800" dirty="0" smtClean="0"/>
              <a:t>             (declared President of LDS)</a:t>
            </a:r>
          </a:p>
          <a:p>
            <a:r>
              <a:rPr lang="en-US" sz="2800" dirty="0" smtClean="0"/>
              <a:t>1851-1854 (1857): Governor of Utah Territory</a:t>
            </a:r>
          </a:p>
          <a:p>
            <a:r>
              <a:rPr lang="en-US" sz="2800" dirty="0" smtClean="0"/>
              <a:t>1847: instigates/leads expansion to settlements</a:t>
            </a:r>
          </a:p>
          <a:p>
            <a:r>
              <a:rPr lang="en-US" sz="2800" dirty="0" smtClean="0"/>
              <a:t>	(directed founded  &gt;350 towns in southwest)</a:t>
            </a:r>
          </a:p>
          <a:p>
            <a:r>
              <a:rPr lang="en-US" sz="2800" dirty="0" smtClean="0"/>
              <a:t>1853: constructs Salt Lake Temple</a:t>
            </a:r>
          </a:p>
          <a:p>
            <a:r>
              <a:rPr lang="en-US" sz="2800" dirty="0" smtClean="0"/>
              <a:t>1857-1858: manages conflict during Utah War</a:t>
            </a:r>
          </a:p>
          <a:p>
            <a:r>
              <a:rPr lang="en-US" sz="2800" dirty="0" smtClean="0"/>
              <a:t>1864-1867: constructs Salt Lake Tabernacle</a:t>
            </a:r>
          </a:p>
          <a:p>
            <a:endParaRPr lang="en-US" sz="2800" dirty="0"/>
          </a:p>
        </p:txBody>
      </p:sp>
      <p:sp>
        <p:nvSpPr>
          <p:cNvPr id="70" name="Rectangle 69"/>
          <p:cNvSpPr/>
          <p:nvPr/>
        </p:nvSpPr>
        <p:spPr>
          <a:xfrm>
            <a:off x="2057400" y="685800"/>
            <a:ext cx="5638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How many Mormons are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8"/>
                                        </p:tgtEl>
                                      </p:cBhvr>
                                    </p:animEffect>
                                    <p:set>
                                      <p:cBhvr>
                                        <p:cTn id="7" dur="1" fill="hold">
                                          <p:stCondLst>
                                            <p:cond delay="999"/>
                                          </p:stCondLst>
                                        </p:cTn>
                                        <p:tgtEl>
                                          <p:spTgt spid="18"/>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16"/>
                                        </p:tgtEl>
                                      </p:cBhvr>
                                    </p:animEffect>
                                    <p:set>
                                      <p:cBhvr>
                                        <p:cTn id="10" dur="1" fill="hold">
                                          <p:stCondLst>
                                            <p:cond delay="999"/>
                                          </p:stCondLst>
                                        </p:cTn>
                                        <p:tgtEl>
                                          <p:spTgt spid="16"/>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1"/>
                                        </p:tgtEl>
                                      </p:cBhvr>
                                    </p:animEffect>
                                    <p:set>
                                      <p:cBhvr>
                                        <p:cTn id="13" dur="1" fill="hold">
                                          <p:stCondLst>
                                            <p:cond delay="999"/>
                                          </p:stCondLst>
                                        </p:cTn>
                                        <p:tgtEl>
                                          <p:spTgt spid="11"/>
                                        </p:tgtEl>
                                        <p:attrNameLst>
                                          <p:attrName>style.visibility</p:attrName>
                                        </p:attrNameLst>
                                      </p:cBhvr>
                                      <p:to>
                                        <p:strVal val="hidden"/>
                                      </p:to>
                                    </p:se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2000"/>
                                        <p:tgtEl>
                                          <p:spTgt spid="64"/>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0" nodeType="click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1000" fill="hold"/>
                                        <p:tgtEl>
                                          <p:spTgt spid="68"/>
                                        </p:tgtEl>
                                        <p:attrNameLst>
                                          <p:attrName>ppt_w</p:attrName>
                                        </p:attrNameLst>
                                      </p:cBhvr>
                                      <p:tavLst>
                                        <p:tav tm="0">
                                          <p:val>
                                            <p:fltVal val="0"/>
                                          </p:val>
                                        </p:tav>
                                        <p:tav tm="100000">
                                          <p:val>
                                            <p:strVal val="#ppt_w"/>
                                          </p:val>
                                        </p:tav>
                                      </p:tavLst>
                                    </p:anim>
                                    <p:anim calcmode="lin" valueType="num">
                                      <p:cBhvr>
                                        <p:cTn id="23" dur="1000" fill="hold"/>
                                        <p:tgtEl>
                                          <p:spTgt spid="68"/>
                                        </p:tgtEl>
                                        <p:attrNameLst>
                                          <p:attrName>ppt_h</p:attrName>
                                        </p:attrNameLst>
                                      </p:cBhvr>
                                      <p:tavLst>
                                        <p:tav tm="0">
                                          <p:val>
                                            <p:fltVal val="0"/>
                                          </p:val>
                                        </p:tav>
                                        <p:tav tm="100000">
                                          <p:val>
                                            <p:strVal val="#ppt_h"/>
                                          </p:val>
                                        </p:tav>
                                      </p:tavLst>
                                    </p:anim>
                                    <p:animEffect transition="in" filter="fade">
                                      <p:cBhvr>
                                        <p:cTn id="24" dur="10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1000"/>
                                        <p:tgtEl>
                                          <p:spTgt spid="6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wipe(left)">
                                      <p:cBhvr>
                                        <p:cTn id="34" dur="1000"/>
                                        <p:tgtEl>
                                          <p:spTgt spid="8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1000"/>
                                        <p:tgtEl>
                                          <p:spTgt spid="69"/>
                                        </p:tgtEl>
                                      </p:cBhvr>
                                    </p:animEffect>
                                    <p:set>
                                      <p:cBhvr>
                                        <p:cTn id="39" dur="1" fill="hold">
                                          <p:stCondLst>
                                            <p:cond delay="999"/>
                                          </p:stCondLst>
                                        </p:cTn>
                                        <p:tgtEl>
                                          <p:spTgt spid="69"/>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85"/>
                                        </p:tgtEl>
                                      </p:cBhvr>
                                    </p:animEffect>
                                    <p:set>
                                      <p:cBhvr>
                                        <p:cTn id="42" dur="1" fill="hold">
                                          <p:stCondLst>
                                            <p:cond delay="999"/>
                                          </p:stCondLst>
                                        </p:cTn>
                                        <p:tgtEl>
                                          <p:spTgt spid="85"/>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68"/>
                                        </p:tgtEl>
                                      </p:cBhvr>
                                    </p:animEffect>
                                    <p:set>
                                      <p:cBhvr>
                                        <p:cTn id="45" dur="1" fill="hold">
                                          <p:stCondLst>
                                            <p:cond delay="999"/>
                                          </p:stCondLst>
                                        </p:cTn>
                                        <p:tgtEl>
                                          <p:spTgt spid="68"/>
                                        </p:tgtEl>
                                        <p:attrNameLst>
                                          <p:attrName>style.visibility</p:attrName>
                                        </p:attrNameLst>
                                      </p:cBhvr>
                                      <p:to>
                                        <p:strVal val="hidden"/>
                                      </p:to>
                                    </p:se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fade">
                                      <p:cBhvr>
                                        <p:cTn id="4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68" grpId="0" animBg="1"/>
      <p:bldP spid="68" grpId="1" animBg="1"/>
      <p:bldP spid="69" grpId="0" animBg="1"/>
      <p:bldP spid="69" grpId="1" animBg="1"/>
      <p:bldP spid="70" grpId="0" animBg="1"/>
    </p:bldLst>
  </p:timing>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5262979"/>
          </a:xfrm>
          <a:prstGeom prst="rect">
            <a:avLst/>
          </a:prstGeom>
        </p:spPr>
        <p:txBody>
          <a:bodyPr wrap="square" rtlCol="0">
            <a:spAutoFit/>
          </a:bodyPr>
          <a:lstStyle/>
          <a:p>
            <a:pPr algn="ctr"/>
            <a:r>
              <a:rPr lang="en-US" sz="2800" b="1" u="sng" dirty="0" smtClean="0"/>
              <a:t>BRIGHAM YOUNG</a:t>
            </a:r>
          </a:p>
          <a:p>
            <a:endParaRPr lang="en-US" sz="2800" dirty="0" smtClean="0"/>
          </a:p>
          <a:p>
            <a:r>
              <a:rPr lang="en-US" sz="2800" dirty="0" smtClean="0"/>
              <a:t>1847:  leads Mormons to Zion </a:t>
            </a:r>
          </a:p>
          <a:p>
            <a:r>
              <a:rPr lang="en-US" sz="2800" dirty="0" smtClean="0"/>
              <a:t>             (declared President of LDS)</a:t>
            </a:r>
          </a:p>
          <a:p>
            <a:r>
              <a:rPr lang="en-US" sz="2800" dirty="0" smtClean="0"/>
              <a:t>1851-1854 (1857): Governor of Utah Territory</a:t>
            </a:r>
          </a:p>
          <a:p>
            <a:r>
              <a:rPr lang="en-US" sz="2800" dirty="0" smtClean="0"/>
              <a:t>1847: instigates/leads expansion to settlements</a:t>
            </a:r>
          </a:p>
          <a:p>
            <a:r>
              <a:rPr lang="en-US" sz="2800" dirty="0" smtClean="0"/>
              <a:t>	(directed founded  &gt;350 towns in southwest)</a:t>
            </a:r>
          </a:p>
          <a:p>
            <a:r>
              <a:rPr lang="en-US" sz="2800" dirty="0" smtClean="0"/>
              <a:t>1853: constructs Salt Lake Temple</a:t>
            </a:r>
          </a:p>
          <a:p>
            <a:r>
              <a:rPr lang="en-US" sz="2800" dirty="0" smtClean="0"/>
              <a:t>1857-1858: manages conflict during Utah War</a:t>
            </a:r>
          </a:p>
          <a:p>
            <a:r>
              <a:rPr lang="en-US" sz="2800" dirty="0" smtClean="0"/>
              <a:t>1864-1867: constructs Salt Lake Tabernacle</a:t>
            </a:r>
          </a:p>
          <a:p>
            <a:r>
              <a:rPr lang="en-US" sz="2800" dirty="0" smtClean="0"/>
              <a:t>1877: dies in SLC</a:t>
            </a:r>
          </a:p>
          <a:p>
            <a:endParaRPr lang="en-US" sz="2800" dirty="0"/>
          </a:p>
        </p:txBody>
      </p:sp>
    </p:spTree>
  </p:cSld>
  <p:clrMapOvr>
    <a:masterClrMapping/>
  </p:clrMapOvr>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8" name="Rectangle 67"/>
          <p:cNvSpPr/>
          <p:nvPr/>
        </p:nvSpPr>
        <p:spPr>
          <a:xfrm>
            <a:off x="2057400" y="685800"/>
            <a:ext cx="5638800" cy="553998"/>
          </a:xfrm>
          <a:prstGeom prst="rect">
            <a:avLst/>
          </a:prstGeom>
          <a:noFill/>
        </p:spPr>
        <p:txBody>
          <a:bodyPr wrap="square">
            <a:spAutoFit/>
          </a:bodyPr>
          <a:lstStyle/>
          <a:p>
            <a:r>
              <a:rPr lang="en-US" sz="3000" b="1" dirty="0" smtClean="0">
                <a:ln>
                  <a:solidFill>
                    <a:schemeClr val="tx1"/>
                  </a:solidFill>
                </a:ln>
                <a:latin typeface="Tempus Sans ITC" pitchFamily="82" charset="0"/>
              </a:rPr>
              <a:t>How many Mormons are there?</a:t>
            </a:r>
          </a:p>
        </p:txBody>
      </p:sp>
      <p:pic>
        <p:nvPicPr>
          <p:cNvPr id="21"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grpSp>
        <p:nvGrpSpPr>
          <p:cNvPr id="78" name="Group 77"/>
          <p:cNvGrpSpPr/>
          <p:nvPr/>
        </p:nvGrpSpPr>
        <p:grpSpPr>
          <a:xfrm>
            <a:off x="1600200" y="1074003"/>
            <a:ext cx="3276600" cy="2507397"/>
            <a:chOff x="9220200" y="464403"/>
            <a:chExt cx="3276600" cy="2507397"/>
          </a:xfrm>
        </p:grpSpPr>
        <p:sp>
          <p:nvSpPr>
            <p:cNvPr id="72" name="Rectangle 71"/>
            <p:cNvSpPr/>
            <p:nvPr/>
          </p:nvSpPr>
          <p:spPr>
            <a:xfrm>
              <a:off x="9220200" y="464403"/>
              <a:ext cx="3276600" cy="830997"/>
            </a:xfrm>
            <a:prstGeom prst="rect">
              <a:avLst/>
            </a:prstGeom>
            <a:noFill/>
          </p:spPr>
          <p:txBody>
            <a:bodyPr wrap="square">
              <a:spAutoFit/>
            </a:bodyPr>
            <a:lstStyle/>
            <a:p>
              <a:r>
                <a:rPr lang="en-US" sz="2400" b="1" dirty="0" smtClean="0"/>
                <a:t>11,000 . . . . . . . .Utah</a:t>
              </a:r>
            </a:p>
            <a:p>
              <a:r>
                <a:rPr lang="en-US" sz="2400" b="1" dirty="0" smtClean="0"/>
                <a:t>50,000 . . . . . worldwide</a:t>
              </a:r>
            </a:p>
          </p:txBody>
        </p:sp>
        <p:cxnSp>
          <p:nvCxnSpPr>
            <p:cNvPr id="73" name="Straight Connector 72"/>
            <p:cNvCxnSpPr>
              <a:cxnSpLocks/>
            </p:cNvCxnSpPr>
            <p:nvPr/>
          </p:nvCxnSpPr>
          <p:spPr>
            <a:xfrm rot="5400000">
              <a:off x="8839994" y="2132806"/>
              <a:ext cx="167640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4267200" y="1066800"/>
            <a:ext cx="2209800" cy="2057400"/>
            <a:chOff x="8229600" y="388203"/>
            <a:chExt cx="2209800" cy="2057400"/>
          </a:xfrm>
        </p:grpSpPr>
        <p:sp>
          <p:nvSpPr>
            <p:cNvPr id="85" name="Rectangle 84"/>
            <p:cNvSpPr/>
            <p:nvPr/>
          </p:nvSpPr>
          <p:spPr>
            <a:xfrm>
              <a:off x="8229600" y="388203"/>
              <a:ext cx="2209800" cy="830997"/>
            </a:xfrm>
            <a:prstGeom prst="rect">
              <a:avLst/>
            </a:prstGeom>
            <a:noFill/>
          </p:spPr>
          <p:txBody>
            <a:bodyPr wrap="square">
              <a:spAutoFit/>
            </a:bodyPr>
            <a:lstStyle/>
            <a:p>
              <a:r>
                <a:rPr lang="en-US" sz="2400" b="1" dirty="0" smtClean="0"/>
                <a:t>. . . . . . 40,000</a:t>
              </a:r>
            </a:p>
            <a:p>
              <a:r>
                <a:rPr lang="en-US" sz="2400" b="1" dirty="0" smtClean="0"/>
                <a:t>      . . . 60,000</a:t>
              </a:r>
            </a:p>
          </p:txBody>
        </p:sp>
        <p:cxnSp>
          <p:nvCxnSpPr>
            <p:cNvPr id="86" name="Straight Connector 85"/>
            <p:cNvCxnSpPr>
              <a:cxnSpLocks/>
            </p:cNvCxnSpPr>
            <p:nvPr/>
          </p:nvCxnSpPr>
          <p:spPr>
            <a:xfrm rot="5400000">
              <a:off x="8839994" y="1835209"/>
              <a:ext cx="121920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 name="Group 87"/>
          <p:cNvGrpSpPr/>
          <p:nvPr/>
        </p:nvGrpSpPr>
        <p:grpSpPr>
          <a:xfrm>
            <a:off x="2590800" y="685800"/>
            <a:ext cx="1143000" cy="3347886"/>
            <a:chOff x="2590800" y="685800"/>
            <a:chExt cx="1143000" cy="3347886"/>
          </a:xfrm>
        </p:grpSpPr>
        <p:grpSp>
          <p:nvGrpSpPr>
            <p:cNvPr id="6" name="Group 72"/>
            <p:cNvGrpSpPr/>
            <p:nvPr/>
          </p:nvGrpSpPr>
          <p:grpSpPr>
            <a:xfrm>
              <a:off x="2590800" y="685800"/>
              <a:ext cx="1143000" cy="3347886"/>
              <a:chOff x="2590800" y="685800"/>
              <a:chExt cx="1143000" cy="3347886"/>
            </a:xfrm>
          </p:grpSpPr>
          <p:grpSp>
            <p:nvGrpSpPr>
              <p:cNvPr id="7"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4"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73"/>
          <p:cNvGrpSpPr/>
          <p:nvPr/>
        </p:nvGrpSpPr>
        <p:grpSpPr>
          <a:xfrm>
            <a:off x="3505200" y="685800"/>
            <a:ext cx="1295400" cy="3352800"/>
            <a:chOff x="3505200" y="685800"/>
            <a:chExt cx="1295400" cy="3352800"/>
          </a:xfrm>
        </p:grpSpPr>
        <p:grpSp>
          <p:nvGrpSpPr>
            <p:cNvPr id="13"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02"/>
          <p:cNvGrpSpPr/>
          <p:nvPr/>
        </p:nvGrpSpPr>
        <p:grpSpPr>
          <a:xfrm>
            <a:off x="5775058" y="6248400"/>
            <a:ext cx="3368942" cy="461665"/>
            <a:chOff x="5851258" y="7467600"/>
            <a:chExt cx="3368942" cy="461665"/>
          </a:xfrm>
        </p:grpSpPr>
        <p:grpSp>
          <p:nvGrpSpPr>
            <p:cNvPr id="1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75" name="Group 74"/>
          <p:cNvGrpSpPr/>
          <p:nvPr/>
        </p:nvGrpSpPr>
        <p:grpSpPr>
          <a:xfrm>
            <a:off x="839932" y="1828800"/>
            <a:ext cx="4646468" cy="1174564"/>
            <a:chOff x="839932" y="1828800"/>
            <a:chExt cx="4646468" cy="1174564"/>
          </a:xfrm>
        </p:grpSpPr>
        <p:cxnSp>
          <p:nvCxnSpPr>
            <p:cNvPr id="77" name="Straight Connector 76"/>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p:nvSpPr>
          <p:cNvPr id="81" name="TextBox 80"/>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82" name="TextBox 81"/>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84" name="TextBox 83"/>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grpSp>
        <p:nvGrpSpPr>
          <p:cNvPr id="8" name="Group 71"/>
          <p:cNvGrpSpPr/>
          <p:nvPr/>
        </p:nvGrpSpPr>
        <p:grpSpPr>
          <a:xfrm>
            <a:off x="1527048" y="685800"/>
            <a:ext cx="1340031" cy="2514600"/>
            <a:chOff x="1524000" y="685800"/>
            <a:chExt cx="1340031" cy="2514600"/>
          </a:xfrm>
        </p:grpSpPr>
        <p:grpSp>
          <p:nvGrpSpPr>
            <p:cNvPr id="9" name="Group 59"/>
            <p:cNvGrpSpPr/>
            <p:nvPr/>
          </p:nvGrpSpPr>
          <p:grpSpPr>
            <a:xfrm>
              <a:off x="1524000" y="685800"/>
              <a:ext cx="1048206" cy="2514600"/>
              <a:chOff x="1524000" y="685800"/>
              <a:chExt cx="1048206" cy="2514600"/>
            </a:xfrm>
          </p:grpSpPr>
          <p:grpSp>
            <p:nvGrpSpPr>
              <p:cNvPr id="10"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down)">
                                      <p:cBhvr>
                                        <p:cTn id="7" dur="10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wipe(down)">
                                      <p:cBhvr>
                                        <p:cTn id="12" dur="1000"/>
                                        <p:tgtEl>
                                          <p:spTgt spid="8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83"/>
                                        </p:tgtEl>
                                      </p:cBhvr>
                                    </p:animEffect>
                                    <p:set>
                                      <p:cBhvr>
                                        <p:cTn id="17" dur="1" fill="hold">
                                          <p:stCondLst>
                                            <p:cond delay="999"/>
                                          </p:stCondLst>
                                        </p:cTn>
                                        <p:tgtEl>
                                          <p:spTgt spid="83"/>
                                        </p:tgtEl>
                                        <p:attrNameLst>
                                          <p:attrName>style.visibility</p:attrName>
                                        </p:attrNameLst>
                                      </p:cBhvr>
                                      <p:to>
                                        <p:strVal val="hidden"/>
                                      </p:to>
                                    </p:set>
                                  </p:childTnLst>
                                </p:cTn>
                              </p:par>
                              <p:par>
                                <p:cTn id="18" presetID="10" presetClass="exit" presetSubtype="0" fill="hold" nodeType="withEffect">
                                  <p:stCondLst>
                                    <p:cond delay="0"/>
                                  </p:stCondLst>
                                  <p:childTnLst>
                                    <p:animEffect transition="out" filter="fade">
                                      <p:cBhvr>
                                        <p:cTn id="19" dur="1000"/>
                                        <p:tgtEl>
                                          <p:spTgt spid="78"/>
                                        </p:tgtEl>
                                      </p:cBhvr>
                                    </p:animEffect>
                                    <p:set>
                                      <p:cBhvr>
                                        <p:cTn id="20" dur="1" fill="hold">
                                          <p:stCondLst>
                                            <p:cond delay="999"/>
                                          </p:stCondLst>
                                        </p:cTn>
                                        <p:tgtEl>
                                          <p:spTgt spid="78"/>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1000"/>
                                        <p:tgtEl>
                                          <p:spTgt spid="68"/>
                                        </p:tgtEl>
                                      </p:cBhvr>
                                    </p:animEffect>
                                    <p:set>
                                      <p:cBhvr>
                                        <p:cTn id="23" dur="1" fill="hold">
                                          <p:stCondLst>
                                            <p:cond delay="999"/>
                                          </p:stCondLst>
                                        </p:cTn>
                                        <p:tgtEl>
                                          <p:spTgt spid="68"/>
                                        </p:tgtEl>
                                        <p:attrNameLst>
                                          <p:attrName>style.visibility</p:attrName>
                                        </p:attrNameLst>
                                      </p:cBhvr>
                                      <p:to>
                                        <p:strVal val="hidden"/>
                                      </p:to>
                                    </p:se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childTnLst>
                                </p:cTn>
                              </p:par>
                              <p:par>
                                <p:cTn id="28" presetID="10"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00"/>
                                        <p:tgtEl>
                                          <p:spTgt spid="5"/>
                                        </p:tgtEl>
                                      </p:cBhvr>
                                    </p:animEffect>
                                  </p:childTnLst>
                                </p:cTn>
                              </p:par>
                              <p:par>
                                <p:cTn id="31" presetID="10" presetClass="entr" presetSubtype="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81"/>
                                        </p:tgtEl>
                                        <p:attrNameLst>
                                          <p:attrName>style.visibility</p:attrName>
                                        </p:attrNameLst>
                                      </p:cBhvr>
                                      <p:to>
                                        <p:strVal val="visible"/>
                                      </p:to>
                                    </p:set>
                                    <p:anim calcmode="lin" valueType="num">
                                      <p:cBhvr>
                                        <p:cTn id="38" dur="1000" fill="hold"/>
                                        <p:tgtEl>
                                          <p:spTgt spid="81"/>
                                        </p:tgtEl>
                                        <p:attrNameLst>
                                          <p:attrName>ppt_w</p:attrName>
                                        </p:attrNameLst>
                                      </p:cBhvr>
                                      <p:tavLst>
                                        <p:tav tm="0">
                                          <p:val>
                                            <p:fltVal val="0"/>
                                          </p:val>
                                        </p:tav>
                                        <p:tav tm="100000">
                                          <p:val>
                                            <p:strVal val="#ppt_w"/>
                                          </p:val>
                                        </p:tav>
                                      </p:tavLst>
                                    </p:anim>
                                    <p:anim calcmode="lin" valueType="num">
                                      <p:cBhvr>
                                        <p:cTn id="39" dur="1000" fill="hold"/>
                                        <p:tgtEl>
                                          <p:spTgt spid="81"/>
                                        </p:tgtEl>
                                        <p:attrNameLst>
                                          <p:attrName>ppt_h</p:attrName>
                                        </p:attrNameLst>
                                      </p:cBhvr>
                                      <p:tavLst>
                                        <p:tav tm="0">
                                          <p:val>
                                            <p:fltVal val="0"/>
                                          </p:val>
                                        </p:tav>
                                        <p:tav tm="100000">
                                          <p:val>
                                            <p:strVal val="#ppt_h"/>
                                          </p:val>
                                        </p:tav>
                                      </p:tavLst>
                                    </p:anim>
                                    <p:animEffect transition="in" filter="fade">
                                      <p:cBhvr>
                                        <p:cTn id="40" dur="1000"/>
                                        <p:tgtEl>
                                          <p:spTgt spid="81"/>
                                        </p:tgtEl>
                                      </p:cBhvr>
                                    </p:animEffect>
                                  </p:childTnLst>
                                </p:cTn>
                              </p:par>
                            </p:childTnLst>
                          </p:cTn>
                        </p:par>
                        <p:par>
                          <p:cTn id="41" fill="hold">
                            <p:stCondLst>
                              <p:cond delay="1000"/>
                            </p:stCondLst>
                            <p:childTnLst>
                              <p:par>
                                <p:cTn id="42" presetID="53" presetClass="entr" presetSubtype="0" fill="hold" grpId="0" nodeType="afterEffect">
                                  <p:stCondLst>
                                    <p:cond delay="0"/>
                                  </p:stCondLst>
                                  <p:childTnLst>
                                    <p:set>
                                      <p:cBhvr>
                                        <p:cTn id="43" dur="1" fill="hold">
                                          <p:stCondLst>
                                            <p:cond delay="0"/>
                                          </p:stCondLst>
                                        </p:cTn>
                                        <p:tgtEl>
                                          <p:spTgt spid="82"/>
                                        </p:tgtEl>
                                        <p:attrNameLst>
                                          <p:attrName>style.visibility</p:attrName>
                                        </p:attrNameLst>
                                      </p:cBhvr>
                                      <p:to>
                                        <p:strVal val="visible"/>
                                      </p:to>
                                    </p:set>
                                    <p:anim calcmode="lin" valueType="num">
                                      <p:cBhvr>
                                        <p:cTn id="44" dur="1000" fill="hold"/>
                                        <p:tgtEl>
                                          <p:spTgt spid="82"/>
                                        </p:tgtEl>
                                        <p:attrNameLst>
                                          <p:attrName>ppt_w</p:attrName>
                                        </p:attrNameLst>
                                      </p:cBhvr>
                                      <p:tavLst>
                                        <p:tav tm="0">
                                          <p:val>
                                            <p:fltVal val="0"/>
                                          </p:val>
                                        </p:tav>
                                        <p:tav tm="100000">
                                          <p:val>
                                            <p:strVal val="#ppt_w"/>
                                          </p:val>
                                        </p:tav>
                                      </p:tavLst>
                                    </p:anim>
                                    <p:anim calcmode="lin" valueType="num">
                                      <p:cBhvr>
                                        <p:cTn id="45" dur="1000" fill="hold"/>
                                        <p:tgtEl>
                                          <p:spTgt spid="82"/>
                                        </p:tgtEl>
                                        <p:attrNameLst>
                                          <p:attrName>ppt_h</p:attrName>
                                        </p:attrNameLst>
                                      </p:cBhvr>
                                      <p:tavLst>
                                        <p:tav tm="0">
                                          <p:val>
                                            <p:fltVal val="0"/>
                                          </p:val>
                                        </p:tav>
                                        <p:tav tm="100000">
                                          <p:val>
                                            <p:strVal val="#ppt_h"/>
                                          </p:val>
                                        </p:tav>
                                      </p:tavLst>
                                    </p:anim>
                                    <p:animEffect transition="in" filter="fade">
                                      <p:cBhvr>
                                        <p:cTn id="46" dur="1000"/>
                                        <p:tgtEl>
                                          <p:spTgt spid="82"/>
                                        </p:tgtEl>
                                      </p:cBhvr>
                                    </p:animEffect>
                                  </p:childTnLst>
                                </p:cTn>
                              </p:par>
                            </p:childTnLst>
                          </p:cTn>
                        </p:par>
                        <p:par>
                          <p:cTn id="47" fill="hold">
                            <p:stCondLst>
                              <p:cond delay="2000"/>
                            </p:stCondLst>
                            <p:childTnLst>
                              <p:par>
                                <p:cTn id="48" presetID="53" presetClass="entr" presetSubtype="0" fill="hold" grpId="0" nodeType="afterEffect">
                                  <p:stCondLst>
                                    <p:cond delay="0"/>
                                  </p:stCondLst>
                                  <p:childTnLst>
                                    <p:set>
                                      <p:cBhvr>
                                        <p:cTn id="49" dur="1" fill="hold">
                                          <p:stCondLst>
                                            <p:cond delay="0"/>
                                          </p:stCondLst>
                                        </p:cTn>
                                        <p:tgtEl>
                                          <p:spTgt spid="84"/>
                                        </p:tgtEl>
                                        <p:attrNameLst>
                                          <p:attrName>style.visibility</p:attrName>
                                        </p:attrNameLst>
                                      </p:cBhvr>
                                      <p:to>
                                        <p:strVal val="visible"/>
                                      </p:to>
                                    </p:set>
                                    <p:anim calcmode="lin" valueType="num">
                                      <p:cBhvr>
                                        <p:cTn id="50" dur="1000" fill="hold"/>
                                        <p:tgtEl>
                                          <p:spTgt spid="84"/>
                                        </p:tgtEl>
                                        <p:attrNameLst>
                                          <p:attrName>ppt_w</p:attrName>
                                        </p:attrNameLst>
                                      </p:cBhvr>
                                      <p:tavLst>
                                        <p:tav tm="0">
                                          <p:val>
                                            <p:fltVal val="0"/>
                                          </p:val>
                                        </p:tav>
                                        <p:tav tm="100000">
                                          <p:val>
                                            <p:strVal val="#ppt_w"/>
                                          </p:val>
                                        </p:tav>
                                      </p:tavLst>
                                    </p:anim>
                                    <p:anim calcmode="lin" valueType="num">
                                      <p:cBhvr>
                                        <p:cTn id="51" dur="1000" fill="hold"/>
                                        <p:tgtEl>
                                          <p:spTgt spid="84"/>
                                        </p:tgtEl>
                                        <p:attrNameLst>
                                          <p:attrName>ppt_h</p:attrName>
                                        </p:attrNameLst>
                                      </p:cBhvr>
                                      <p:tavLst>
                                        <p:tav tm="0">
                                          <p:val>
                                            <p:fltVal val="0"/>
                                          </p:val>
                                        </p:tav>
                                        <p:tav tm="100000">
                                          <p:val>
                                            <p:strVal val="#ppt_h"/>
                                          </p:val>
                                        </p:tav>
                                      </p:tavLst>
                                    </p:anim>
                                    <p:animEffect transition="in" filter="fade">
                                      <p:cBhvr>
                                        <p:cTn id="52" dur="10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1"/>
      <p:bldP spid="81" grpId="0"/>
      <p:bldP spid="82" grpId="0" animBg="1"/>
      <p:bldP spid="8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71" name="Group 70"/>
          <p:cNvGrpSpPr/>
          <p:nvPr/>
        </p:nvGrpSpPr>
        <p:grpSpPr>
          <a:xfrm>
            <a:off x="0" y="0"/>
            <a:ext cx="9144000" cy="9193309"/>
            <a:chOff x="0" y="0"/>
            <a:chExt cx="9144000" cy="9193309"/>
          </a:xfrm>
        </p:grpSpPr>
        <p:grpSp>
          <p:nvGrpSpPr>
            <p:cNvPr id="2" name="Group 3"/>
            <p:cNvGrpSpPr/>
            <p:nvPr/>
          </p:nvGrpSpPr>
          <p:grpSpPr>
            <a:xfrm>
              <a:off x="0" y="0"/>
              <a:ext cx="9144000" cy="9193309"/>
              <a:chOff x="0" y="0"/>
              <a:chExt cx="9144000" cy="9193309"/>
            </a:xfrm>
          </p:grpSpPr>
          <p:sp>
            <p:nvSpPr>
              <p:cNvPr id="5" name="Rectangle 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7" name="Rectangle 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8" name="Rectangle 7"/>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 name="Straight Connector 8"/>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46"/>
              <p:cNvGrpSpPr/>
              <p:nvPr/>
            </p:nvGrpSpPr>
            <p:grpSpPr>
              <a:xfrm>
                <a:off x="4495800" y="3124200"/>
                <a:ext cx="685800" cy="777240"/>
                <a:chOff x="4495800" y="3124200"/>
                <a:chExt cx="685800" cy="777240"/>
              </a:xfrm>
            </p:grpSpPr>
            <p:cxnSp>
              <p:nvCxnSpPr>
                <p:cNvPr id="57" name="Straight Connector 56"/>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4" name="Group 81"/>
                <p:cNvGrpSpPr/>
                <p:nvPr/>
              </p:nvGrpSpPr>
              <p:grpSpPr>
                <a:xfrm>
                  <a:off x="4496271" y="3124200"/>
                  <a:ext cx="685329" cy="777240"/>
                  <a:chOff x="4440678" y="2858294"/>
                  <a:chExt cx="685329" cy="777240"/>
                </a:xfrm>
              </p:grpSpPr>
              <p:cxnSp>
                <p:nvCxnSpPr>
                  <p:cNvPr id="59"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5" name="Group 45"/>
              <p:cNvGrpSpPr/>
              <p:nvPr/>
            </p:nvGrpSpPr>
            <p:grpSpPr>
              <a:xfrm>
                <a:off x="7238529" y="3124200"/>
                <a:ext cx="1905471" cy="777240"/>
                <a:chOff x="7238529" y="3124200"/>
                <a:chExt cx="1905471" cy="777240"/>
              </a:xfrm>
            </p:grpSpPr>
            <p:cxnSp>
              <p:nvCxnSpPr>
                <p:cNvPr id="55" name="Straight Connector 54"/>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6" name="Group 87"/>
              <p:cNvGrpSpPr/>
              <p:nvPr/>
            </p:nvGrpSpPr>
            <p:grpSpPr>
              <a:xfrm>
                <a:off x="2590800" y="685800"/>
                <a:ext cx="1143000" cy="3347886"/>
                <a:chOff x="2590800" y="685800"/>
                <a:chExt cx="1143000" cy="3347886"/>
              </a:xfrm>
            </p:grpSpPr>
            <p:grpSp>
              <p:nvGrpSpPr>
                <p:cNvPr id="17" name="Group 72"/>
                <p:cNvGrpSpPr/>
                <p:nvPr/>
              </p:nvGrpSpPr>
              <p:grpSpPr>
                <a:xfrm>
                  <a:off x="2590800" y="685800"/>
                  <a:ext cx="1143000" cy="3347886"/>
                  <a:chOff x="2590800" y="685800"/>
                  <a:chExt cx="1143000" cy="3347886"/>
                </a:xfrm>
              </p:grpSpPr>
              <p:grpSp>
                <p:nvGrpSpPr>
                  <p:cNvPr id="18"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54"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51"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2" name="TextBox 51"/>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49"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59"/>
              <p:cNvGrpSpPr/>
              <p:nvPr/>
            </p:nvGrpSpPr>
            <p:grpSpPr>
              <a:xfrm>
                <a:off x="1524000" y="685800"/>
                <a:ext cx="1048206" cy="2514600"/>
                <a:chOff x="1524000" y="685800"/>
                <a:chExt cx="1048206" cy="2514600"/>
              </a:xfrm>
            </p:grpSpPr>
            <p:grpSp>
              <p:nvGrpSpPr>
                <p:cNvPr id="22" name="Group 50"/>
                <p:cNvGrpSpPr/>
                <p:nvPr/>
              </p:nvGrpSpPr>
              <p:grpSpPr>
                <a:xfrm>
                  <a:off x="1524000" y="685800"/>
                  <a:ext cx="1048206" cy="2439918"/>
                  <a:chOff x="1524000" y="685800"/>
                  <a:chExt cx="1048206" cy="2439918"/>
                </a:xfrm>
              </p:grpSpPr>
              <p:cxnSp>
                <p:nvCxnSpPr>
                  <p:cNvPr id="46" name="Straight Connector 45"/>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47"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45" name="Oval 44"/>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73"/>
              <p:cNvGrpSpPr/>
              <p:nvPr/>
            </p:nvGrpSpPr>
            <p:grpSpPr>
              <a:xfrm>
                <a:off x="3505200" y="685800"/>
                <a:ext cx="1295400" cy="3352800"/>
                <a:chOff x="3505200" y="685800"/>
                <a:chExt cx="1295400" cy="3352800"/>
              </a:xfrm>
            </p:grpSpPr>
            <p:grpSp>
              <p:nvGrpSpPr>
                <p:cNvPr id="29" name="Group 63"/>
                <p:cNvGrpSpPr/>
                <p:nvPr/>
              </p:nvGrpSpPr>
              <p:grpSpPr>
                <a:xfrm>
                  <a:off x="3886200" y="685800"/>
                  <a:ext cx="914400" cy="2514600"/>
                  <a:chOff x="3886200" y="685800"/>
                  <a:chExt cx="914400" cy="2514600"/>
                </a:xfrm>
              </p:grpSpPr>
              <p:pic>
                <p:nvPicPr>
                  <p:cNvPr id="39"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40" name="Straight Connector 39"/>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7" name="Straight Connector 36"/>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8" name="TextBox 37"/>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9" name="Straight Connector 18"/>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48" name="Group 101"/>
              <p:cNvGrpSpPr/>
              <p:nvPr/>
            </p:nvGrpSpPr>
            <p:grpSpPr>
              <a:xfrm>
                <a:off x="315305" y="3352800"/>
                <a:ext cx="980095" cy="2268719"/>
                <a:chOff x="315305" y="3352800"/>
                <a:chExt cx="980095" cy="2268719"/>
              </a:xfrm>
            </p:grpSpPr>
            <p:sp>
              <p:nvSpPr>
                <p:cNvPr id="33" name="TextBox 32"/>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34" name="Straight Connector 33"/>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49" name="Group 32"/>
              <p:cNvGrpSpPr/>
              <p:nvPr/>
            </p:nvGrpSpPr>
            <p:grpSpPr>
              <a:xfrm>
                <a:off x="152400" y="76200"/>
                <a:ext cx="1074051" cy="3962400"/>
                <a:chOff x="678549" y="838200"/>
                <a:chExt cx="1074051" cy="3962400"/>
              </a:xfrm>
            </p:grpSpPr>
            <p:pic>
              <p:nvPicPr>
                <p:cNvPr id="27"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8" name="Straight Connector 23"/>
                <p:cNvCxnSpPr>
                  <a:stCxn id="32"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051" name="Group 96"/>
                <p:cNvGrpSpPr/>
                <p:nvPr/>
              </p:nvGrpSpPr>
              <p:grpSpPr>
                <a:xfrm>
                  <a:off x="907149" y="3765364"/>
                  <a:ext cx="806631" cy="1035236"/>
                  <a:chOff x="856266" y="5499266"/>
                  <a:chExt cx="806631" cy="1035236"/>
                </a:xfrm>
              </p:grpSpPr>
              <p:cxnSp>
                <p:nvCxnSpPr>
                  <p:cNvPr id="30"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1" name="TextBox 30"/>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2" name="Oval 31"/>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52" name="Group 102"/>
              <p:cNvGrpSpPr/>
              <p:nvPr/>
            </p:nvGrpSpPr>
            <p:grpSpPr>
              <a:xfrm>
                <a:off x="5775058" y="6248400"/>
                <a:ext cx="3368942" cy="461665"/>
                <a:chOff x="5851258" y="7467600"/>
                <a:chExt cx="3368942" cy="461665"/>
              </a:xfrm>
            </p:grpSpPr>
            <p:grpSp>
              <p:nvGrpSpPr>
                <p:cNvPr id="2053" name="Group 66"/>
                <p:cNvGrpSpPr/>
                <p:nvPr/>
              </p:nvGrpSpPr>
              <p:grpSpPr>
                <a:xfrm>
                  <a:off x="7924800" y="7467600"/>
                  <a:ext cx="1295400" cy="461665"/>
                  <a:chOff x="7924800" y="3581400"/>
                  <a:chExt cx="1295400" cy="461665"/>
                </a:xfrm>
              </p:grpSpPr>
              <p:sp>
                <p:nvSpPr>
                  <p:cNvPr id="25"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26" name="Straight Arrow Connector 2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grpSp>
          <p:nvGrpSpPr>
            <p:cNvPr id="61" name="Group 60"/>
            <p:cNvGrpSpPr/>
            <p:nvPr/>
          </p:nvGrpSpPr>
          <p:grpSpPr>
            <a:xfrm>
              <a:off x="839932" y="1828800"/>
              <a:ext cx="4646468" cy="1174564"/>
              <a:chOff x="839932" y="1828800"/>
              <a:chExt cx="4646468" cy="1174564"/>
            </a:xfrm>
          </p:grpSpPr>
          <p:cxnSp>
            <p:nvCxnSpPr>
              <p:cNvPr id="62" name="Straight Connector 61"/>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p:nvSpPr>
            <p:cNvPr id="65" name="TextBox 64"/>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66" name="TextBox 65"/>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67" name="TextBox 66"/>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sp useBgFill="1">
          <p:nvSpPr>
            <p:cNvPr id="68" name="TextBox 67"/>
            <p:cNvSpPr txBox="1"/>
            <p:nvPr/>
          </p:nvSpPr>
          <p:spPr>
            <a:xfrm>
              <a:off x="2060448"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pic>
        <p:nvPicPr>
          <p:cNvPr id="69"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sp useBgFill="1">
        <p:nvSpPr>
          <p:cNvPr id="73" name="Rectangle 72"/>
          <p:cNvSpPr/>
          <p:nvPr/>
        </p:nvSpPr>
        <p:spPr>
          <a:xfrm>
            <a:off x="2057400" y="0"/>
            <a:ext cx="5486400" cy="762000"/>
          </a:xfrm>
          <a:prstGeom prst="rect">
            <a:avLst/>
          </a:prstGeom>
          <a:ln>
            <a:noFill/>
          </a:ln>
        </p:spPr>
        <p:txBody>
          <a:bodyPr wrap="square" rtlCol="0" anchor="ctr">
            <a:spAutoFit/>
          </a:bodyPr>
          <a:lstStyle/>
          <a:p>
            <a:pPr algn="ctr"/>
            <a:endParaRPr lang="en-US" sz="2200" b="1" dirty="0" smtClean="0">
              <a:solidFill>
                <a:schemeClr val="bg1"/>
              </a:solidFill>
            </a:endParaRPr>
          </a:p>
        </p:txBody>
      </p:sp>
      <p:sp>
        <p:nvSpPr>
          <p:cNvPr id="72" name="Rectangle 7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1"/>
                                        </p:tgtEl>
                                      </p:cBhvr>
                                    </p:animEffect>
                                    <p:set>
                                      <p:cBhvr>
                                        <p:cTn id="7" dur="1" fill="hold">
                                          <p:stCondLst>
                                            <p:cond delay="999"/>
                                          </p:stCondLst>
                                        </p:cTn>
                                        <p:tgtEl>
                                          <p:spTgt spid="71"/>
                                        </p:tgtEl>
                                        <p:attrNameLst>
                                          <p:attrName>style.visibility</p:attrName>
                                        </p:attrNameLst>
                                      </p:cBhvr>
                                      <p:to>
                                        <p:strVal val="hidden"/>
                                      </p:to>
                                    </p:set>
                                  </p:childTnLst>
                                </p:cTn>
                              </p:par>
                              <p:par>
                                <p:cTn id="8" presetID="64" presetClass="path" presetSubtype="0" accel="50000" decel="50000" fill="hold" nodeType="withEffect">
                                  <p:stCondLst>
                                    <p:cond delay="0"/>
                                  </p:stCondLst>
                                  <p:childTnLst>
                                    <p:animMotion origin="layout" path="M 1.66667E-6 -5.20231E-7 L -0.10729 -0.04439 " pathEditMode="relative" rAng="0" ptsTypes="AA">
                                      <p:cBhvr>
                                        <p:cTn id="9" dur="1000" fill="hold"/>
                                        <p:tgtEl>
                                          <p:spTgt spid="69"/>
                                        </p:tgtEl>
                                        <p:attrNameLst>
                                          <p:attrName>ppt_x</p:attrName>
                                          <p:attrName>ppt_y</p:attrName>
                                        </p:attrNameLst>
                                      </p:cBhvr>
                                      <p:rCtr x="-54" y="-22"/>
                                    </p:animMotion>
                                  </p:childTnLst>
                                </p:cTn>
                              </p:par>
                              <p:par>
                                <p:cTn id="10" presetID="1" presetClass="entr" presetSubtype="0" fill="hold" nodeType="withEffect">
                                  <p:stCondLst>
                                    <p:cond delay="0"/>
                                  </p:stCondLst>
                                  <p:childTnLst>
                                    <p:set>
                                      <p:cBhvr>
                                        <p:cTn id="11" dur="1" fill="hold">
                                          <p:stCondLst>
                                            <p:cond delay="0"/>
                                          </p:stCondLst>
                                        </p:cTn>
                                        <p:tgtEl>
                                          <p:spTgt spid="69"/>
                                        </p:tgtEl>
                                        <p:attrNameLst>
                                          <p:attrName>style.visibility</p:attrName>
                                        </p:attrNameLst>
                                      </p:cBhvr>
                                      <p:to>
                                        <p:strVal val="visible"/>
                                      </p:to>
                                    </p:set>
                                  </p:childTnLst>
                                </p:cTn>
                              </p:par>
                              <p:par>
                                <p:cTn id="12" presetID="6" presetClass="emph" presetSubtype="0" fill="hold" nodeType="withEffect">
                                  <p:stCondLst>
                                    <p:cond delay="0"/>
                                  </p:stCondLst>
                                  <p:childTnLst>
                                    <p:animScale>
                                      <p:cBhvr>
                                        <p:cTn id="13" dur="1000" fill="hold"/>
                                        <p:tgtEl>
                                          <p:spTgt spid="69"/>
                                        </p:tgtEl>
                                      </p:cBhvr>
                                      <p:by x="150000" y="150000"/>
                                    </p:animScale>
                                  </p:childTnLst>
                                </p:cTn>
                              </p:par>
                              <p:par>
                                <p:cTn id="14" presetID="10" presetClass="entr" presetSubtype="0" fill="hold" grpId="0" nodeType="withEffect">
                                  <p:stCondLst>
                                    <p:cond delay="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1000"/>
                                        <p:tgtEl>
                                          <p:spTgt spid="73"/>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1" name="TextBox 50"/>
          <p:cNvSpPr txBox="1"/>
          <p:nvPr/>
        </p:nvSpPr>
        <p:spPr>
          <a:xfrm>
            <a:off x="7023192"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useBgFill="1">
        <p:nvSpPr>
          <p:cNvPr id="58" name="TextBox 57"/>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useBgFill="1">
        <p:nvSpPr>
          <p:cNvPr id="62" name="TextBox 61"/>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65" name="TextBox 64"/>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1903</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1730829" y="2971800"/>
            <a:ext cx="3984171" cy="1871748"/>
            <a:chOff x="1730829" y="2971800"/>
            <a:chExt cx="3984171" cy="1871748"/>
          </a:xfrm>
        </p:grpSpPr>
        <p:grpSp>
          <p:nvGrpSpPr>
            <p:cNvPr id="45" name="Group 44"/>
            <p:cNvGrpSpPr/>
            <p:nvPr/>
          </p:nvGrpSpPr>
          <p:grpSpPr>
            <a:xfrm>
              <a:off x="1730829" y="2971800"/>
              <a:ext cx="3984171" cy="1871748"/>
              <a:chOff x="1730829" y="2971800"/>
              <a:chExt cx="3984171" cy="1871748"/>
            </a:xfrm>
          </p:grpSpPr>
          <p:sp>
            <p:nvSpPr>
              <p:cNvPr id="25" name="Freeform 24"/>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1016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Freeform 26"/>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1016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Freeform 29"/>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5-Point Star 28"/>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4" name="5-Point Star 23"/>
              <p:cNvSpPr/>
              <p:nvPr/>
            </p:nvSpPr>
            <p:spPr>
              <a:xfrm>
                <a:off x="2754283" y="408016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8" name="Freeform 37"/>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1016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 name="5-Point Star 32"/>
            <p:cNvSpPr/>
            <p:nvPr/>
          </p:nvSpPr>
          <p:spPr>
            <a:xfrm>
              <a:off x="19812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43" name="TextBox 42"/>
          <p:cNvSpPr txBox="1"/>
          <p:nvPr/>
        </p:nvSpPr>
        <p:spPr>
          <a:xfrm>
            <a:off x="0" y="5587425"/>
            <a:ext cx="5029200" cy="553998"/>
          </a:xfrm>
          <a:prstGeom prst="rect">
            <a:avLst/>
          </a:prstGeom>
          <a:solidFill>
            <a:schemeClr val="bg1"/>
          </a:solidFill>
        </p:spPr>
        <p:txBody>
          <a:bodyPr wrap="square" rtlCol="0">
            <a:spAutoFit/>
          </a:bodyPr>
          <a:lstStyle/>
          <a:p>
            <a:pPr algn="ctr"/>
            <a:r>
              <a:rPr lang="en-US" sz="3000" b="1" dirty="0" smtClean="0"/>
              <a:t>family killed, Lorenzo injured;</a:t>
            </a:r>
          </a:p>
        </p:txBody>
      </p:sp>
      <p:pic>
        <p:nvPicPr>
          <p:cNvPr id="44" name="Picture 8"/>
          <p:cNvPicPr>
            <a:picLocks noChangeAspect="1" noChangeArrowheads="1"/>
          </p:cNvPicPr>
          <p:nvPr/>
        </p:nvPicPr>
        <p:blipFill>
          <a:blip r:embed="rId4"/>
          <a:srcRect/>
          <a:stretch>
            <a:fillRect/>
          </a:stretch>
        </p:blipFill>
        <p:spPr bwMode="auto">
          <a:xfrm>
            <a:off x="5105997" y="3883025"/>
            <a:ext cx="3961803" cy="2974975"/>
          </a:xfrm>
          <a:prstGeom prst="rect">
            <a:avLst/>
          </a:prstGeom>
          <a:noFill/>
          <a:ln w="50800">
            <a:solidFill>
              <a:srgbClr val="002060"/>
            </a:solidFill>
            <a:miter lim="800000"/>
            <a:headEnd/>
            <a:tailEnd/>
          </a:ln>
          <a:effectLst/>
        </p:spPr>
      </p:pic>
      <p:sp>
        <p:nvSpPr>
          <p:cNvPr id="46" name="TextBox 45"/>
          <p:cNvSpPr txBox="1"/>
          <p:nvPr/>
        </p:nvSpPr>
        <p:spPr>
          <a:xfrm>
            <a:off x="0" y="6096000"/>
            <a:ext cx="5029200" cy="584775"/>
          </a:xfrm>
          <a:prstGeom prst="rect">
            <a:avLst/>
          </a:prstGeom>
          <a:solidFill>
            <a:schemeClr val="bg1"/>
          </a:solidFill>
        </p:spPr>
        <p:txBody>
          <a:bodyPr wrap="square" rtlCol="0">
            <a:spAutoFit/>
          </a:bodyPr>
          <a:lstStyle/>
          <a:p>
            <a:pPr algn="ctr"/>
            <a:r>
              <a:rPr lang="en-US" sz="3200" b="1" dirty="0" smtClean="0"/>
              <a:t>GIRLS (14 &amp; 7) CAPTURED!</a:t>
            </a:r>
          </a:p>
        </p:txBody>
      </p:sp>
      <p:sp>
        <p:nvSpPr>
          <p:cNvPr id="37" name="5-Point Star 36"/>
          <p:cNvSpPr/>
          <p:nvPr/>
        </p:nvSpPr>
        <p:spPr>
          <a:xfrm>
            <a:off x="15240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0" name="Rectangle 4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2" name="TextBox 51"/>
          <p:cNvSpPr txBox="1"/>
          <p:nvPr/>
        </p:nvSpPr>
        <p:spPr>
          <a:xfrm>
            <a:off x="1828800" y="813137"/>
            <a:ext cx="7315200" cy="1015663"/>
          </a:xfrm>
          <a:prstGeom prst="rect">
            <a:avLst/>
          </a:prstGeom>
          <a:solidFill>
            <a:schemeClr val="bg1"/>
          </a:solidFill>
        </p:spPr>
        <p:txBody>
          <a:bodyPr wrap="square" rtlCol="0">
            <a:spAutoFit/>
          </a:bodyPr>
          <a:lstStyle/>
          <a:p>
            <a:r>
              <a:rPr lang="en-US" sz="3000" b="1" dirty="0" smtClean="0"/>
              <a:t> - girls are held as servants for one year, then</a:t>
            </a:r>
          </a:p>
          <a:p>
            <a:r>
              <a:rPr lang="en-US" sz="3000" b="1" dirty="0" smtClean="0"/>
              <a:t>    traded to Mojave, removed to California</a:t>
            </a:r>
          </a:p>
        </p:txBody>
      </p:sp>
      <p:sp>
        <p:nvSpPr>
          <p:cNvPr id="53" name="5-Point Star 52"/>
          <p:cNvSpPr/>
          <p:nvPr/>
        </p:nvSpPr>
        <p:spPr>
          <a:xfrm>
            <a:off x="1219200" y="4114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55" name="Picture 5"/>
          <p:cNvPicPr>
            <a:picLocks noChangeAspect="1" noChangeArrowheads="1"/>
          </p:cNvPicPr>
          <p:nvPr/>
        </p:nvPicPr>
        <p:blipFill>
          <a:blip r:embed="rId5"/>
          <a:srcRect/>
          <a:stretch>
            <a:fillRect/>
          </a:stretch>
        </p:blipFill>
        <p:spPr bwMode="auto">
          <a:xfrm>
            <a:off x="4589254" y="2438400"/>
            <a:ext cx="4326147" cy="4495800"/>
          </a:xfrm>
          <a:prstGeom prst="rect">
            <a:avLst/>
          </a:prstGeom>
          <a:noFill/>
          <a:ln w="50800">
            <a:solidFill>
              <a:schemeClr val="tx1"/>
            </a:solidFill>
            <a:miter lim="800000"/>
            <a:headEnd/>
            <a:tailEnd/>
          </a:ln>
          <a:effectLst/>
        </p:spPr>
      </p:pic>
      <p:sp>
        <p:nvSpPr>
          <p:cNvPr id="56" name="TextBox 55"/>
          <p:cNvSpPr txBox="1"/>
          <p:nvPr/>
        </p:nvSpPr>
        <p:spPr>
          <a:xfrm>
            <a:off x="304800" y="1803737"/>
            <a:ext cx="8839200" cy="553998"/>
          </a:xfrm>
          <a:prstGeom prst="rect">
            <a:avLst/>
          </a:prstGeom>
          <a:solidFill>
            <a:schemeClr val="bg1"/>
          </a:solidFill>
        </p:spPr>
        <p:txBody>
          <a:bodyPr wrap="square" rtlCol="0">
            <a:spAutoFit/>
          </a:bodyPr>
          <a:lstStyle/>
          <a:p>
            <a:r>
              <a:rPr lang="en-US" sz="3000" b="1" dirty="0" smtClean="0"/>
              <a:t> - girls are tattooed in keeping with Mojave tradition</a:t>
            </a:r>
          </a:p>
        </p:txBody>
      </p:sp>
      <p:pic>
        <p:nvPicPr>
          <p:cNvPr id="49" name="Picture 48"/>
          <p:cNvPicPr>
            <a:picLocks noChangeAspect="1" noChangeArrowheads="1"/>
          </p:cNvPicPr>
          <p:nvPr/>
        </p:nvPicPr>
        <p:blipFill>
          <a:blip r:embed="rId6" cstate="print"/>
          <a:srcRect/>
          <a:stretch>
            <a:fillRect/>
          </a:stretch>
        </p:blipFill>
        <p:spPr bwMode="auto">
          <a:xfrm>
            <a:off x="283464" y="76200"/>
            <a:ext cx="1571181" cy="1826810"/>
          </a:xfrm>
          <a:prstGeom prst="rect">
            <a:avLst/>
          </a:prstGeom>
          <a:noFill/>
          <a:ln w="9525">
            <a:noFill/>
            <a:miter lim="800000"/>
            <a:headEnd/>
            <a:tailEnd/>
          </a:ln>
          <a:effectLst/>
        </p:spPr>
      </p:pic>
      <p:sp>
        <p:nvSpPr>
          <p:cNvPr id="57" name="5-Point Star 56"/>
          <p:cNvSpPr/>
          <p:nvPr/>
        </p:nvSpPr>
        <p:spPr>
          <a:xfrm>
            <a:off x="762000" y="4343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9" name="TextBox 58"/>
          <p:cNvSpPr txBox="1"/>
          <p:nvPr/>
        </p:nvSpPr>
        <p:spPr>
          <a:xfrm>
            <a:off x="304800" y="2286000"/>
            <a:ext cx="8839200" cy="553998"/>
          </a:xfrm>
          <a:prstGeom prst="rect">
            <a:avLst/>
          </a:prstGeom>
          <a:solidFill>
            <a:schemeClr val="bg1"/>
          </a:solidFill>
        </p:spPr>
        <p:txBody>
          <a:bodyPr wrap="square" rtlCol="0">
            <a:spAutoFit/>
          </a:bodyPr>
          <a:lstStyle/>
          <a:p>
            <a:r>
              <a:rPr lang="en-US" sz="3000" b="1" dirty="0" smtClean="0"/>
              <a:t> - U.S. negotiates her release to Fort Yuma (sister died)</a:t>
            </a:r>
          </a:p>
        </p:txBody>
      </p:sp>
      <p:sp>
        <p:nvSpPr>
          <p:cNvPr id="60" name="TextBox 59"/>
          <p:cNvSpPr txBox="1"/>
          <p:nvPr/>
        </p:nvSpPr>
        <p:spPr>
          <a:xfrm>
            <a:off x="304800" y="2798802"/>
            <a:ext cx="8839200" cy="553998"/>
          </a:xfrm>
          <a:prstGeom prst="rect">
            <a:avLst/>
          </a:prstGeom>
          <a:solidFill>
            <a:schemeClr val="bg1"/>
          </a:solidFill>
        </p:spPr>
        <p:txBody>
          <a:bodyPr wrap="square" rtlCol="0">
            <a:spAutoFit/>
          </a:bodyPr>
          <a:lstStyle/>
          <a:p>
            <a:r>
              <a:rPr lang="en-US" sz="3000" b="1" dirty="0" smtClean="0"/>
              <a:t> - age 20: reunited w/brother; begins lecture tours</a:t>
            </a:r>
          </a:p>
        </p:txBody>
      </p:sp>
      <p:sp>
        <p:nvSpPr>
          <p:cNvPr id="61" name="TextBox 60"/>
          <p:cNvSpPr txBox="1"/>
          <p:nvPr/>
        </p:nvSpPr>
        <p:spPr>
          <a:xfrm>
            <a:off x="304800" y="5791200"/>
            <a:ext cx="8839200" cy="553998"/>
          </a:xfrm>
          <a:prstGeom prst="rect">
            <a:avLst/>
          </a:prstGeom>
          <a:solidFill>
            <a:schemeClr val="bg1"/>
          </a:solidFill>
        </p:spPr>
        <p:txBody>
          <a:bodyPr wrap="square" rtlCol="0">
            <a:spAutoFit/>
          </a:bodyPr>
          <a:lstStyle/>
          <a:p>
            <a:r>
              <a:rPr lang="en-US" sz="3000" b="1" dirty="0" smtClean="0"/>
              <a:t> - at 28, marries Texas cattleman; adopts baby girl</a:t>
            </a:r>
          </a:p>
        </p:txBody>
      </p:sp>
      <p:sp>
        <p:nvSpPr>
          <p:cNvPr id="63" name="TextBox 62"/>
          <p:cNvSpPr txBox="1"/>
          <p:nvPr/>
        </p:nvSpPr>
        <p:spPr>
          <a:xfrm>
            <a:off x="304800" y="6324600"/>
            <a:ext cx="8839200" cy="553998"/>
          </a:xfrm>
          <a:prstGeom prst="rect">
            <a:avLst/>
          </a:prstGeom>
          <a:solidFill>
            <a:schemeClr val="bg1"/>
          </a:solidFill>
        </p:spPr>
        <p:txBody>
          <a:bodyPr wrap="square" rtlCol="0">
            <a:spAutoFit/>
          </a:bodyPr>
          <a:lstStyle/>
          <a:p>
            <a:r>
              <a:rPr lang="en-US" sz="3000" b="1" dirty="0" smtClean="0"/>
              <a:t> - at 65, dies of heart attack ; buried in Sherman, Texas</a:t>
            </a:r>
          </a:p>
        </p:txBody>
      </p:sp>
      <p:pic>
        <p:nvPicPr>
          <p:cNvPr id="66" name="Picture 2" descr="https://4.bp.blogspot.com/-JGRrmv5tbyQ/WS8wbh0dNgI/AAAAAAAAG6M/dJAo8DXhi4otAOTXMefWP9F7tQR1C3KrgCLcB/s1600/oatmanolivelorenzo.jpg"/>
          <p:cNvPicPr>
            <a:picLocks noChangeAspect="1" noChangeArrowheads="1"/>
          </p:cNvPicPr>
          <p:nvPr/>
        </p:nvPicPr>
        <p:blipFill>
          <a:blip r:embed="rId7"/>
          <a:srcRect l="54167"/>
          <a:stretch>
            <a:fillRect/>
          </a:stretch>
        </p:blipFill>
        <p:spPr bwMode="auto">
          <a:xfrm>
            <a:off x="6019800" y="3448049"/>
            <a:ext cx="2667000" cy="3212523"/>
          </a:xfrm>
          <a:prstGeom prst="rect">
            <a:avLst/>
          </a:prstGeom>
          <a:noFill/>
          <a:ln w="50800">
            <a:solidFill>
              <a:schemeClr val="tx1"/>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1000" fill="hold"/>
                                        <p:tgtEl>
                                          <p:spTgt spid="51"/>
                                        </p:tgtEl>
                                        <p:attrNameLst>
                                          <p:attrName>ppt_w</p:attrName>
                                        </p:attrNameLst>
                                      </p:cBhvr>
                                      <p:tavLst>
                                        <p:tav tm="0">
                                          <p:val>
                                            <p:fltVal val="0"/>
                                          </p:val>
                                        </p:tav>
                                        <p:tav tm="100000">
                                          <p:val>
                                            <p:strVal val="#ppt_w"/>
                                          </p:val>
                                        </p:tav>
                                      </p:tavLst>
                                    </p:anim>
                                    <p:anim calcmode="lin" valueType="num">
                                      <p:cBhvr>
                                        <p:cTn id="12" dur="1000" fill="hold"/>
                                        <p:tgtEl>
                                          <p:spTgt spid="51"/>
                                        </p:tgtEl>
                                        <p:attrNameLst>
                                          <p:attrName>ppt_h</p:attrName>
                                        </p:attrNameLst>
                                      </p:cBhvr>
                                      <p:tavLst>
                                        <p:tav tm="0">
                                          <p:val>
                                            <p:fltVal val="0"/>
                                          </p:val>
                                        </p:tav>
                                        <p:tav tm="100000">
                                          <p:val>
                                            <p:strVal val="#ppt_h"/>
                                          </p:val>
                                        </p:tav>
                                      </p:tavLst>
                                    </p:anim>
                                    <p:anim calcmode="lin" valueType="num">
                                      <p:cBhvr>
                                        <p:cTn id="13" dur="1000" fill="hold"/>
                                        <p:tgtEl>
                                          <p:spTgt spid="51"/>
                                        </p:tgtEl>
                                        <p:attrNameLst>
                                          <p:attrName>style.rotation</p:attrName>
                                        </p:attrNameLst>
                                      </p:cBhvr>
                                      <p:tavLst>
                                        <p:tav tm="0">
                                          <p:val>
                                            <p:fltVal val="360"/>
                                          </p:val>
                                        </p:tav>
                                        <p:tav tm="100000">
                                          <p:val>
                                            <p:fltVal val="0"/>
                                          </p:val>
                                        </p:tav>
                                      </p:tavLst>
                                    </p:anim>
                                    <p:animEffect transition="in" filter="fade">
                                      <p:cBhvr>
                                        <p:cTn id="14" dur="1000"/>
                                        <p:tgtEl>
                                          <p:spTgt spid="5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2000"/>
                                        <p:tgtEl>
                                          <p:spTgt spid="48"/>
                                        </p:tgtEl>
                                      </p:cBhvr>
                                    </p:animEffect>
                                  </p:childTnLst>
                                </p:cTn>
                              </p:par>
                            </p:childTnLst>
                          </p:cTn>
                        </p:par>
                        <p:par>
                          <p:cTn id="20" fill="hold">
                            <p:stCondLst>
                              <p:cond delay="2000"/>
                            </p:stCondLst>
                            <p:childTnLst>
                              <p:par>
                                <p:cTn id="21" presetID="49" presetClass="entr" presetSubtype="0" decel="100000"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1000" fill="hold"/>
                                        <p:tgtEl>
                                          <p:spTgt spid="37"/>
                                        </p:tgtEl>
                                        <p:attrNameLst>
                                          <p:attrName>ppt_w</p:attrName>
                                        </p:attrNameLst>
                                      </p:cBhvr>
                                      <p:tavLst>
                                        <p:tav tm="0">
                                          <p:val>
                                            <p:fltVal val="0"/>
                                          </p:val>
                                        </p:tav>
                                        <p:tav tm="100000">
                                          <p:val>
                                            <p:strVal val="#ppt_w"/>
                                          </p:val>
                                        </p:tav>
                                      </p:tavLst>
                                    </p:anim>
                                    <p:anim calcmode="lin" valueType="num">
                                      <p:cBhvr>
                                        <p:cTn id="24" dur="1000" fill="hold"/>
                                        <p:tgtEl>
                                          <p:spTgt spid="37"/>
                                        </p:tgtEl>
                                        <p:attrNameLst>
                                          <p:attrName>ppt_h</p:attrName>
                                        </p:attrNameLst>
                                      </p:cBhvr>
                                      <p:tavLst>
                                        <p:tav tm="0">
                                          <p:val>
                                            <p:fltVal val="0"/>
                                          </p:val>
                                        </p:tav>
                                        <p:tav tm="100000">
                                          <p:val>
                                            <p:strVal val="#ppt_h"/>
                                          </p:val>
                                        </p:tav>
                                      </p:tavLst>
                                    </p:anim>
                                    <p:anim calcmode="lin" valueType="num">
                                      <p:cBhvr>
                                        <p:cTn id="25" dur="1000" fill="hold"/>
                                        <p:tgtEl>
                                          <p:spTgt spid="37"/>
                                        </p:tgtEl>
                                        <p:attrNameLst>
                                          <p:attrName>style.rotation</p:attrName>
                                        </p:attrNameLst>
                                      </p:cBhvr>
                                      <p:tavLst>
                                        <p:tav tm="0">
                                          <p:val>
                                            <p:fltVal val="360"/>
                                          </p:val>
                                        </p:tav>
                                        <p:tav tm="100000">
                                          <p:val>
                                            <p:fltVal val="0"/>
                                          </p:val>
                                        </p:tav>
                                      </p:tavLst>
                                    </p:anim>
                                    <p:animEffect transition="in" filter="fade">
                                      <p:cBhvr>
                                        <p:cTn id="26" dur="1000"/>
                                        <p:tgtEl>
                                          <p:spTgt spid="3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1000"/>
                                        <p:tgtEl>
                                          <p:spTgt spid="48"/>
                                        </p:tgtEl>
                                      </p:cBhvr>
                                    </p:animEffect>
                                    <p:set>
                                      <p:cBhvr>
                                        <p:cTn id="31" dur="1" fill="hold">
                                          <p:stCondLst>
                                            <p:cond delay="999"/>
                                          </p:stCondLst>
                                        </p:cTn>
                                        <p:tgtEl>
                                          <p:spTgt spid="48"/>
                                        </p:tgtEl>
                                        <p:attrNameLst>
                                          <p:attrName>style.visibility</p:attrName>
                                        </p:attrNameLst>
                                      </p:cBhvr>
                                      <p:to>
                                        <p:strVal val="hidden"/>
                                      </p:to>
                                    </p:se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1000"/>
                                        <p:tgtEl>
                                          <p:spTgt spid="43"/>
                                        </p:tgtEl>
                                      </p:cBhvr>
                                    </p:animEffect>
                                  </p:childTnLst>
                                </p:cTn>
                              </p:par>
                              <p:par>
                                <p:cTn id="36" presetID="10" presetClass="entr" presetSubtype="0" fill="hold" nodeType="with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1000"/>
                                        <p:tgtEl>
                                          <p:spTgt spid="4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nodeType="clickEffect">
                                  <p:stCondLst>
                                    <p:cond delay="0"/>
                                  </p:stCondLst>
                                  <p:childTnLst>
                                    <p:animEffect transition="out" filter="fade">
                                      <p:cBhvr>
                                        <p:cTn id="45" dur="1000"/>
                                        <p:tgtEl>
                                          <p:spTgt spid="44"/>
                                        </p:tgtEl>
                                      </p:cBhvr>
                                    </p:animEffect>
                                    <p:set>
                                      <p:cBhvr>
                                        <p:cTn id="46" dur="1" fill="hold">
                                          <p:stCondLst>
                                            <p:cond delay="999"/>
                                          </p:stCondLst>
                                        </p:cTn>
                                        <p:tgtEl>
                                          <p:spTgt spid="44"/>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1000"/>
                                        <p:tgtEl>
                                          <p:spTgt spid="46"/>
                                        </p:tgtEl>
                                      </p:cBhvr>
                                    </p:animEffect>
                                    <p:set>
                                      <p:cBhvr>
                                        <p:cTn id="49" dur="1" fill="hold">
                                          <p:stCondLst>
                                            <p:cond delay="9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1000"/>
                                        <p:tgtEl>
                                          <p:spTgt spid="43"/>
                                        </p:tgtEl>
                                      </p:cBhvr>
                                    </p:animEffect>
                                    <p:set>
                                      <p:cBhvr>
                                        <p:cTn id="52" dur="1" fill="hold">
                                          <p:stCondLst>
                                            <p:cond delay="999"/>
                                          </p:stCondLst>
                                        </p:cTn>
                                        <p:tgtEl>
                                          <p:spTgt spid="43"/>
                                        </p:tgtEl>
                                        <p:attrNameLst>
                                          <p:attrName>style.visibility</p:attrName>
                                        </p:attrNameLst>
                                      </p:cBhvr>
                                      <p:to>
                                        <p:strVal val="hidden"/>
                                      </p:to>
                                    </p:set>
                                  </p:childTnLst>
                                </p:cTn>
                              </p:par>
                            </p:childTnLst>
                          </p:cTn>
                        </p:par>
                        <p:par>
                          <p:cTn id="53" fill="hold">
                            <p:stCondLst>
                              <p:cond delay="1000"/>
                            </p:stCondLst>
                            <p:childTnLst>
                              <p:par>
                                <p:cTn id="54" presetID="10" presetClass="entr" presetSubtype="0" fill="hold" grpId="0" nodeType="afterEffect">
                                  <p:stCondLst>
                                    <p:cond delay="0"/>
                                  </p:stCondLst>
                                  <p:childTnLst>
                                    <p:set>
                                      <p:cBhvr>
                                        <p:cTn id="55" dur="1" fill="hold">
                                          <p:stCondLst>
                                            <p:cond delay="0"/>
                                          </p:stCondLst>
                                        </p:cTn>
                                        <p:tgtEl>
                                          <p:spTgt spid="52"/>
                                        </p:tgtEl>
                                        <p:attrNameLst>
                                          <p:attrName>style.visibility</p:attrName>
                                        </p:attrNameLst>
                                      </p:cBhvr>
                                      <p:to>
                                        <p:strVal val="visible"/>
                                      </p:to>
                                    </p:set>
                                    <p:animEffect transition="in" filter="fade">
                                      <p:cBhvr>
                                        <p:cTn id="56" dur="1000"/>
                                        <p:tgtEl>
                                          <p:spTgt spid="52"/>
                                        </p:tgtEl>
                                      </p:cBhvr>
                                    </p:animEffect>
                                  </p:childTnLst>
                                </p:cTn>
                              </p:par>
                            </p:childTnLst>
                          </p:cTn>
                        </p:par>
                        <p:par>
                          <p:cTn id="57" fill="hold">
                            <p:stCondLst>
                              <p:cond delay="2000"/>
                            </p:stCondLst>
                            <p:childTnLst>
                              <p:par>
                                <p:cTn id="58" presetID="49" presetClass="exit" presetSubtype="0" accel="100000" fill="hold" grpId="1" nodeType="afterEffect">
                                  <p:stCondLst>
                                    <p:cond delay="0"/>
                                  </p:stCondLst>
                                  <p:childTnLst>
                                    <p:anim calcmode="lin" valueType="num">
                                      <p:cBhvr>
                                        <p:cTn id="59" dur="1000"/>
                                        <p:tgtEl>
                                          <p:spTgt spid="37"/>
                                        </p:tgtEl>
                                        <p:attrNameLst>
                                          <p:attrName>ppt_w</p:attrName>
                                        </p:attrNameLst>
                                      </p:cBhvr>
                                      <p:tavLst>
                                        <p:tav tm="0">
                                          <p:val>
                                            <p:strVal val="ppt_w"/>
                                          </p:val>
                                        </p:tav>
                                        <p:tav tm="100000">
                                          <p:val>
                                            <p:fltVal val="0"/>
                                          </p:val>
                                        </p:tav>
                                      </p:tavLst>
                                    </p:anim>
                                    <p:anim calcmode="lin" valueType="num">
                                      <p:cBhvr>
                                        <p:cTn id="60" dur="1000"/>
                                        <p:tgtEl>
                                          <p:spTgt spid="37"/>
                                        </p:tgtEl>
                                        <p:attrNameLst>
                                          <p:attrName>ppt_h</p:attrName>
                                        </p:attrNameLst>
                                      </p:cBhvr>
                                      <p:tavLst>
                                        <p:tav tm="0">
                                          <p:val>
                                            <p:strVal val="ppt_h"/>
                                          </p:val>
                                        </p:tav>
                                        <p:tav tm="100000">
                                          <p:val>
                                            <p:fltVal val="0"/>
                                          </p:val>
                                        </p:tav>
                                      </p:tavLst>
                                    </p:anim>
                                    <p:anim calcmode="lin" valueType="num">
                                      <p:cBhvr>
                                        <p:cTn id="61" dur="1000"/>
                                        <p:tgtEl>
                                          <p:spTgt spid="37"/>
                                        </p:tgtEl>
                                        <p:attrNameLst>
                                          <p:attrName>style.rotation</p:attrName>
                                        </p:attrNameLst>
                                      </p:cBhvr>
                                      <p:tavLst>
                                        <p:tav tm="0">
                                          <p:val>
                                            <p:fltVal val="0"/>
                                          </p:val>
                                        </p:tav>
                                        <p:tav tm="100000">
                                          <p:val>
                                            <p:fltVal val="360"/>
                                          </p:val>
                                        </p:tav>
                                      </p:tavLst>
                                    </p:anim>
                                    <p:animEffect transition="out" filter="fade">
                                      <p:cBhvr>
                                        <p:cTn id="62" dur="1000"/>
                                        <p:tgtEl>
                                          <p:spTgt spid="37"/>
                                        </p:tgtEl>
                                      </p:cBhvr>
                                    </p:animEffect>
                                    <p:set>
                                      <p:cBhvr>
                                        <p:cTn id="63" dur="1" fill="hold">
                                          <p:stCondLst>
                                            <p:cond delay="999"/>
                                          </p:stCondLst>
                                        </p:cTn>
                                        <p:tgtEl>
                                          <p:spTgt spid="37"/>
                                        </p:tgtEl>
                                        <p:attrNameLst>
                                          <p:attrName>style.visibility</p:attrName>
                                        </p:attrNameLst>
                                      </p:cBhvr>
                                      <p:to>
                                        <p:strVal val="hidden"/>
                                      </p:to>
                                    </p:set>
                                  </p:childTnLst>
                                </p:cTn>
                              </p:par>
                              <p:par>
                                <p:cTn id="64" presetID="49" presetClass="entr" presetSubtype="0" decel="100000" fill="hold" grpId="1" nodeType="withEffect">
                                  <p:stCondLst>
                                    <p:cond delay="0"/>
                                  </p:stCondLst>
                                  <p:childTnLst>
                                    <p:set>
                                      <p:cBhvr>
                                        <p:cTn id="65" dur="1" fill="hold">
                                          <p:stCondLst>
                                            <p:cond delay="0"/>
                                          </p:stCondLst>
                                        </p:cTn>
                                        <p:tgtEl>
                                          <p:spTgt spid="53"/>
                                        </p:tgtEl>
                                        <p:attrNameLst>
                                          <p:attrName>style.visibility</p:attrName>
                                        </p:attrNameLst>
                                      </p:cBhvr>
                                      <p:to>
                                        <p:strVal val="visible"/>
                                      </p:to>
                                    </p:set>
                                    <p:anim calcmode="lin" valueType="num">
                                      <p:cBhvr>
                                        <p:cTn id="66" dur="1000" fill="hold"/>
                                        <p:tgtEl>
                                          <p:spTgt spid="53"/>
                                        </p:tgtEl>
                                        <p:attrNameLst>
                                          <p:attrName>ppt_w</p:attrName>
                                        </p:attrNameLst>
                                      </p:cBhvr>
                                      <p:tavLst>
                                        <p:tav tm="0">
                                          <p:val>
                                            <p:fltVal val="0"/>
                                          </p:val>
                                        </p:tav>
                                        <p:tav tm="100000">
                                          <p:val>
                                            <p:strVal val="#ppt_w"/>
                                          </p:val>
                                        </p:tav>
                                      </p:tavLst>
                                    </p:anim>
                                    <p:anim calcmode="lin" valueType="num">
                                      <p:cBhvr>
                                        <p:cTn id="67" dur="1000" fill="hold"/>
                                        <p:tgtEl>
                                          <p:spTgt spid="53"/>
                                        </p:tgtEl>
                                        <p:attrNameLst>
                                          <p:attrName>ppt_h</p:attrName>
                                        </p:attrNameLst>
                                      </p:cBhvr>
                                      <p:tavLst>
                                        <p:tav tm="0">
                                          <p:val>
                                            <p:fltVal val="0"/>
                                          </p:val>
                                        </p:tav>
                                        <p:tav tm="100000">
                                          <p:val>
                                            <p:strVal val="#ppt_h"/>
                                          </p:val>
                                        </p:tav>
                                      </p:tavLst>
                                    </p:anim>
                                    <p:anim calcmode="lin" valueType="num">
                                      <p:cBhvr>
                                        <p:cTn id="68" dur="1000" fill="hold"/>
                                        <p:tgtEl>
                                          <p:spTgt spid="53"/>
                                        </p:tgtEl>
                                        <p:attrNameLst>
                                          <p:attrName>style.rotation</p:attrName>
                                        </p:attrNameLst>
                                      </p:cBhvr>
                                      <p:tavLst>
                                        <p:tav tm="0">
                                          <p:val>
                                            <p:fltVal val="360"/>
                                          </p:val>
                                        </p:tav>
                                        <p:tav tm="100000">
                                          <p:val>
                                            <p:fltVal val="0"/>
                                          </p:val>
                                        </p:tav>
                                      </p:tavLst>
                                    </p:anim>
                                    <p:animEffect transition="in" filter="fade">
                                      <p:cBhvr>
                                        <p:cTn id="69" dur="1000"/>
                                        <p:tgtEl>
                                          <p:spTgt spid="53"/>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childTnLst>
                                </p:cTn>
                              </p:par>
                            </p:childTnLst>
                          </p:cTn>
                        </p:par>
                        <p:par>
                          <p:cTn id="75" fill="hold">
                            <p:stCondLst>
                              <p:cond delay="1000"/>
                            </p:stCondLst>
                            <p:childTnLst>
                              <p:par>
                                <p:cTn id="76" presetID="10" presetClass="entr" presetSubtype="0" fill="hold"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childTnLst>
                                </p:cTn>
                              </p:par>
                            </p:childTnLst>
                          </p:cTn>
                        </p:par>
                      </p:childTnLst>
                    </p:cTn>
                  </p:par>
                  <p:par>
                    <p:cTn id="79" fill="hold">
                      <p:stCondLst>
                        <p:cond delay="indefinite"/>
                      </p:stCondLst>
                      <p:childTnLst>
                        <p:par>
                          <p:cTn id="80" fill="hold">
                            <p:stCondLst>
                              <p:cond delay="0"/>
                            </p:stCondLst>
                            <p:childTnLst>
                              <p:par>
                                <p:cTn id="81" presetID="49" presetClass="exit" presetSubtype="0" accel="100000" fill="hold" grpId="1" nodeType="clickEffect">
                                  <p:stCondLst>
                                    <p:cond delay="0"/>
                                  </p:stCondLst>
                                  <p:childTnLst>
                                    <p:anim calcmode="lin" valueType="num">
                                      <p:cBhvr>
                                        <p:cTn id="82" dur="1000"/>
                                        <p:tgtEl>
                                          <p:spTgt spid="51"/>
                                        </p:tgtEl>
                                        <p:attrNameLst>
                                          <p:attrName>ppt_w</p:attrName>
                                        </p:attrNameLst>
                                      </p:cBhvr>
                                      <p:tavLst>
                                        <p:tav tm="0">
                                          <p:val>
                                            <p:strVal val="ppt_w"/>
                                          </p:val>
                                        </p:tav>
                                        <p:tav tm="100000">
                                          <p:val>
                                            <p:fltVal val="0"/>
                                          </p:val>
                                        </p:tav>
                                      </p:tavLst>
                                    </p:anim>
                                    <p:anim calcmode="lin" valueType="num">
                                      <p:cBhvr>
                                        <p:cTn id="83" dur="1000"/>
                                        <p:tgtEl>
                                          <p:spTgt spid="51"/>
                                        </p:tgtEl>
                                        <p:attrNameLst>
                                          <p:attrName>ppt_h</p:attrName>
                                        </p:attrNameLst>
                                      </p:cBhvr>
                                      <p:tavLst>
                                        <p:tav tm="0">
                                          <p:val>
                                            <p:strVal val="ppt_h"/>
                                          </p:val>
                                        </p:tav>
                                        <p:tav tm="100000">
                                          <p:val>
                                            <p:fltVal val="0"/>
                                          </p:val>
                                        </p:tav>
                                      </p:tavLst>
                                    </p:anim>
                                    <p:anim calcmode="lin" valueType="num">
                                      <p:cBhvr>
                                        <p:cTn id="84" dur="1000"/>
                                        <p:tgtEl>
                                          <p:spTgt spid="51"/>
                                        </p:tgtEl>
                                        <p:attrNameLst>
                                          <p:attrName>style.rotation</p:attrName>
                                        </p:attrNameLst>
                                      </p:cBhvr>
                                      <p:tavLst>
                                        <p:tav tm="0">
                                          <p:val>
                                            <p:fltVal val="0"/>
                                          </p:val>
                                        </p:tav>
                                        <p:tav tm="100000">
                                          <p:val>
                                            <p:fltVal val="360"/>
                                          </p:val>
                                        </p:tav>
                                      </p:tavLst>
                                    </p:anim>
                                    <p:animEffect transition="out" filter="fade">
                                      <p:cBhvr>
                                        <p:cTn id="85" dur="1000"/>
                                        <p:tgtEl>
                                          <p:spTgt spid="51"/>
                                        </p:tgtEl>
                                      </p:cBhvr>
                                    </p:animEffect>
                                    <p:set>
                                      <p:cBhvr>
                                        <p:cTn id="86" dur="1" fill="hold">
                                          <p:stCondLst>
                                            <p:cond delay="999"/>
                                          </p:stCondLst>
                                        </p:cTn>
                                        <p:tgtEl>
                                          <p:spTgt spid="51"/>
                                        </p:tgtEl>
                                        <p:attrNameLst>
                                          <p:attrName>style.visibility</p:attrName>
                                        </p:attrNameLst>
                                      </p:cBhvr>
                                      <p:to>
                                        <p:strVal val="hidden"/>
                                      </p:to>
                                    </p:set>
                                  </p:childTnLst>
                                </p:cTn>
                              </p:par>
                              <p:par>
                                <p:cTn id="87" presetID="49" presetClass="entr" presetSubtype="0" decel="100000" fill="hold" grpId="0" nodeType="withEffect">
                                  <p:stCondLst>
                                    <p:cond delay="0"/>
                                  </p:stCondLst>
                                  <p:childTnLst>
                                    <p:set>
                                      <p:cBhvr>
                                        <p:cTn id="88" dur="1" fill="hold">
                                          <p:stCondLst>
                                            <p:cond delay="0"/>
                                          </p:stCondLst>
                                        </p:cTn>
                                        <p:tgtEl>
                                          <p:spTgt spid="58"/>
                                        </p:tgtEl>
                                        <p:attrNameLst>
                                          <p:attrName>style.visibility</p:attrName>
                                        </p:attrNameLst>
                                      </p:cBhvr>
                                      <p:to>
                                        <p:strVal val="visible"/>
                                      </p:to>
                                    </p:set>
                                    <p:anim calcmode="lin" valueType="num">
                                      <p:cBhvr>
                                        <p:cTn id="89" dur="1000" fill="hold"/>
                                        <p:tgtEl>
                                          <p:spTgt spid="58"/>
                                        </p:tgtEl>
                                        <p:attrNameLst>
                                          <p:attrName>ppt_w</p:attrName>
                                        </p:attrNameLst>
                                      </p:cBhvr>
                                      <p:tavLst>
                                        <p:tav tm="0">
                                          <p:val>
                                            <p:fltVal val="0"/>
                                          </p:val>
                                        </p:tav>
                                        <p:tav tm="100000">
                                          <p:val>
                                            <p:strVal val="#ppt_w"/>
                                          </p:val>
                                        </p:tav>
                                      </p:tavLst>
                                    </p:anim>
                                    <p:anim calcmode="lin" valueType="num">
                                      <p:cBhvr>
                                        <p:cTn id="90" dur="1000" fill="hold"/>
                                        <p:tgtEl>
                                          <p:spTgt spid="58"/>
                                        </p:tgtEl>
                                        <p:attrNameLst>
                                          <p:attrName>ppt_h</p:attrName>
                                        </p:attrNameLst>
                                      </p:cBhvr>
                                      <p:tavLst>
                                        <p:tav tm="0">
                                          <p:val>
                                            <p:fltVal val="0"/>
                                          </p:val>
                                        </p:tav>
                                        <p:tav tm="100000">
                                          <p:val>
                                            <p:strVal val="#ppt_h"/>
                                          </p:val>
                                        </p:tav>
                                      </p:tavLst>
                                    </p:anim>
                                    <p:anim calcmode="lin" valueType="num">
                                      <p:cBhvr>
                                        <p:cTn id="91" dur="1000" fill="hold"/>
                                        <p:tgtEl>
                                          <p:spTgt spid="58"/>
                                        </p:tgtEl>
                                        <p:attrNameLst>
                                          <p:attrName>style.rotation</p:attrName>
                                        </p:attrNameLst>
                                      </p:cBhvr>
                                      <p:tavLst>
                                        <p:tav tm="0">
                                          <p:val>
                                            <p:fltVal val="360"/>
                                          </p:val>
                                        </p:tav>
                                        <p:tav tm="100000">
                                          <p:val>
                                            <p:fltVal val="0"/>
                                          </p:val>
                                        </p:tav>
                                      </p:tavLst>
                                    </p:anim>
                                    <p:animEffect transition="in" filter="fade">
                                      <p:cBhvr>
                                        <p:cTn id="92" dur="1000"/>
                                        <p:tgtEl>
                                          <p:spTgt spid="58"/>
                                        </p:tgtEl>
                                      </p:cBhvr>
                                    </p:animEffect>
                                  </p:childTnLst>
                                </p:cTn>
                              </p:par>
                            </p:childTnLst>
                          </p:cTn>
                        </p:par>
                        <p:par>
                          <p:cTn id="93" fill="hold">
                            <p:stCondLst>
                              <p:cond delay="1000"/>
                            </p:stCondLst>
                            <p:childTnLst>
                              <p:par>
                                <p:cTn id="94" presetID="10" presetClass="entr" presetSubtype="0" fill="hold" grpId="0" nodeType="afterEffect">
                                  <p:stCondLst>
                                    <p:cond delay="0"/>
                                  </p:stCondLst>
                                  <p:childTnLst>
                                    <p:set>
                                      <p:cBhvr>
                                        <p:cTn id="95" dur="1" fill="hold">
                                          <p:stCondLst>
                                            <p:cond delay="0"/>
                                          </p:stCondLst>
                                        </p:cTn>
                                        <p:tgtEl>
                                          <p:spTgt spid="59"/>
                                        </p:tgtEl>
                                        <p:attrNameLst>
                                          <p:attrName>style.visibility</p:attrName>
                                        </p:attrNameLst>
                                      </p:cBhvr>
                                      <p:to>
                                        <p:strVal val="visible"/>
                                      </p:to>
                                    </p:set>
                                    <p:animEffect transition="in" filter="fade">
                                      <p:cBhvr>
                                        <p:cTn id="96" dur="1000"/>
                                        <p:tgtEl>
                                          <p:spTgt spid="59"/>
                                        </p:tgtEl>
                                      </p:cBhvr>
                                    </p:animEffect>
                                  </p:childTnLst>
                                </p:cTn>
                              </p:par>
                              <p:par>
                                <p:cTn id="97" presetID="10" presetClass="exit" presetSubtype="0" fill="hold" nodeType="withEffect">
                                  <p:stCondLst>
                                    <p:cond delay="0"/>
                                  </p:stCondLst>
                                  <p:childTnLst>
                                    <p:animEffect transition="out" filter="fade">
                                      <p:cBhvr>
                                        <p:cTn id="98" dur="1000"/>
                                        <p:tgtEl>
                                          <p:spTgt spid="55"/>
                                        </p:tgtEl>
                                      </p:cBhvr>
                                    </p:animEffect>
                                    <p:set>
                                      <p:cBhvr>
                                        <p:cTn id="99" dur="1" fill="hold">
                                          <p:stCondLst>
                                            <p:cond delay="999"/>
                                          </p:stCondLst>
                                        </p:cTn>
                                        <p:tgtEl>
                                          <p:spTgt spid="55"/>
                                        </p:tgtEl>
                                        <p:attrNameLst>
                                          <p:attrName>style.visibility</p:attrName>
                                        </p:attrNameLst>
                                      </p:cBhvr>
                                      <p:to>
                                        <p:strVal val="hidden"/>
                                      </p:to>
                                    </p:set>
                                  </p:childTnLst>
                                </p:cTn>
                              </p:par>
                            </p:childTnLst>
                          </p:cTn>
                        </p:par>
                        <p:par>
                          <p:cTn id="100" fill="hold">
                            <p:stCondLst>
                              <p:cond delay="2000"/>
                            </p:stCondLst>
                            <p:childTnLst>
                              <p:par>
                                <p:cTn id="101" presetID="49" presetClass="entr" presetSubtype="0" decel="100000" fill="hold" grpId="0" nodeType="afterEffect">
                                  <p:stCondLst>
                                    <p:cond delay="0"/>
                                  </p:stCondLst>
                                  <p:childTnLst>
                                    <p:set>
                                      <p:cBhvr>
                                        <p:cTn id="102" dur="1" fill="hold">
                                          <p:stCondLst>
                                            <p:cond delay="0"/>
                                          </p:stCondLst>
                                        </p:cTn>
                                        <p:tgtEl>
                                          <p:spTgt spid="57"/>
                                        </p:tgtEl>
                                        <p:attrNameLst>
                                          <p:attrName>style.visibility</p:attrName>
                                        </p:attrNameLst>
                                      </p:cBhvr>
                                      <p:to>
                                        <p:strVal val="visible"/>
                                      </p:to>
                                    </p:set>
                                    <p:anim calcmode="lin" valueType="num">
                                      <p:cBhvr>
                                        <p:cTn id="103" dur="1000" fill="hold"/>
                                        <p:tgtEl>
                                          <p:spTgt spid="57"/>
                                        </p:tgtEl>
                                        <p:attrNameLst>
                                          <p:attrName>ppt_w</p:attrName>
                                        </p:attrNameLst>
                                      </p:cBhvr>
                                      <p:tavLst>
                                        <p:tav tm="0">
                                          <p:val>
                                            <p:fltVal val="0"/>
                                          </p:val>
                                        </p:tav>
                                        <p:tav tm="100000">
                                          <p:val>
                                            <p:strVal val="#ppt_w"/>
                                          </p:val>
                                        </p:tav>
                                      </p:tavLst>
                                    </p:anim>
                                    <p:anim calcmode="lin" valueType="num">
                                      <p:cBhvr>
                                        <p:cTn id="104" dur="1000" fill="hold"/>
                                        <p:tgtEl>
                                          <p:spTgt spid="57"/>
                                        </p:tgtEl>
                                        <p:attrNameLst>
                                          <p:attrName>ppt_h</p:attrName>
                                        </p:attrNameLst>
                                      </p:cBhvr>
                                      <p:tavLst>
                                        <p:tav tm="0">
                                          <p:val>
                                            <p:fltVal val="0"/>
                                          </p:val>
                                        </p:tav>
                                        <p:tav tm="100000">
                                          <p:val>
                                            <p:strVal val="#ppt_h"/>
                                          </p:val>
                                        </p:tav>
                                      </p:tavLst>
                                    </p:anim>
                                    <p:anim calcmode="lin" valueType="num">
                                      <p:cBhvr>
                                        <p:cTn id="105" dur="1000" fill="hold"/>
                                        <p:tgtEl>
                                          <p:spTgt spid="57"/>
                                        </p:tgtEl>
                                        <p:attrNameLst>
                                          <p:attrName>style.rotation</p:attrName>
                                        </p:attrNameLst>
                                      </p:cBhvr>
                                      <p:tavLst>
                                        <p:tav tm="0">
                                          <p:val>
                                            <p:fltVal val="360"/>
                                          </p:val>
                                        </p:tav>
                                        <p:tav tm="100000">
                                          <p:val>
                                            <p:fltVal val="0"/>
                                          </p:val>
                                        </p:tav>
                                      </p:tavLst>
                                    </p:anim>
                                    <p:animEffect transition="in" filter="fade">
                                      <p:cBhvr>
                                        <p:cTn id="106" dur="1000"/>
                                        <p:tgtEl>
                                          <p:spTgt spid="57"/>
                                        </p:tgtEl>
                                      </p:cBhvr>
                                    </p:animEffect>
                                  </p:childTnLst>
                                </p:cTn>
                              </p:par>
                              <p:par>
                                <p:cTn id="107" presetID="49" presetClass="exit" presetSubtype="0" accel="100000" fill="hold" grpId="2" nodeType="withEffect">
                                  <p:stCondLst>
                                    <p:cond delay="0"/>
                                  </p:stCondLst>
                                  <p:childTnLst>
                                    <p:anim calcmode="lin" valueType="num">
                                      <p:cBhvr>
                                        <p:cTn id="108" dur="1000"/>
                                        <p:tgtEl>
                                          <p:spTgt spid="53"/>
                                        </p:tgtEl>
                                        <p:attrNameLst>
                                          <p:attrName>ppt_w</p:attrName>
                                        </p:attrNameLst>
                                      </p:cBhvr>
                                      <p:tavLst>
                                        <p:tav tm="0">
                                          <p:val>
                                            <p:strVal val="ppt_w"/>
                                          </p:val>
                                        </p:tav>
                                        <p:tav tm="100000">
                                          <p:val>
                                            <p:fltVal val="0"/>
                                          </p:val>
                                        </p:tav>
                                      </p:tavLst>
                                    </p:anim>
                                    <p:anim calcmode="lin" valueType="num">
                                      <p:cBhvr>
                                        <p:cTn id="109" dur="1000"/>
                                        <p:tgtEl>
                                          <p:spTgt spid="53"/>
                                        </p:tgtEl>
                                        <p:attrNameLst>
                                          <p:attrName>ppt_h</p:attrName>
                                        </p:attrNameLst>
                                      </p:cBhvr>
                                      <p:tavLst>
                                        <p:tav tm="0">
                                          <p:val>
                                            <p:strVal val="ppt_h"/>
                                          </p:val>
                                        </p:tav>
                                        <p:tav tm="100000">
                                          <p:val>
                                            <p:fltVal val="0"/>
                                          </p:val>
                                        </p:tav>
                                      </p:tavLst>
                                    </p:anim>
                                    <p:anim calcmode="lin" valueType="num">
                                      <p:cBhvr>
                                        <p:cTn id="110" dur="1000"/>
                                        <p:tgtEl>
                                          <p:spTgt spid="53"/>
                                        </p:tgtEl>
                                        <p:attrNameLst>
                                          <p:attrName>style.rotation</p:attrName>
                                        </p:attrNameLst>
                                      </p:cBhvr>
                                      <p:tavLst>
                                        <p:tav tm="0">
                                          <p:val>
                                            <p:fltVal val="0"/>
                                          </p:val>
                                        </p:tav>
                                        <p:tav tm="100000">
                                          <p:val>
                                            <p:fltVal val="360"/>
                                          </p:val>
                                        </p:tav>
                                      </p:tavLst>
                                    </p:anim>
                                    <p:animEffect transition="out" filter="fade">
                                      <p:cBhvr>
                                        <p:cTn id="111" dur="1000"/>
                                        <p:tgtEl>
                                          <p:spTgt spid="53"/>
                                        </p:tgtEl>
                                      </p:cBhvr>
                                    </p:animEffect>
                                    <p:set>
                                      <p:cBhvr>
                                        <p:cTn id="112" dur="1" fill="hold">
                                          <p:stCondLst>
                                            <p:cond delay="999"/>
                                          </p:stCondLst>
                                        </p:cTn>
                                        <p:tgtEl>
                                          <p:spTgt spid="53"/>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60"/>
                                        </p:tgtEl>
                                        <p:attrNameLst>
                                          <p:attrName>style.visibility</p:attrName>
                                        </p:attrNameLst>
                                      </p:cBhvr>
                                      <p:to>
                                        <p:strVal val="visible"/>
                                      </p:to>
                                    </p:set>
                                    <p:animEffect transition="in" filter="fade">
                                      <p:cBhvr>
                                        <p:cTn id="117" dur="1000"/>
                                        <p:tgtEl>
                                          <p:spTgt spid="60"/>
                                        </p:tgtEl>
                                      </p:cBhvr>
                                    </p:animEffect>
                                  </p:childTnLst>
                                </p:cTn>
                              </p:par>
                              <p:par>
                                <p:cTn id="118" presetID="10" presetClass="entr" presetSubtype="0" fill="hold" nodeType="withEffect">
                                  <p:stCondLst>
                                    <p:cond delay="0"/>
                                  </p:stCondLst>
                                  <p:childTnLst>
                                    <p:set>
                                      <p:cBhvr>
                                        <p:cTn id="119" dur="1" fill="hold">
                                          <p:stCondLst>
                                            <p:cond delay="0"/>
                                          </p:stCondLst>
                                        </p:cTn>
                                        <p:tgtEl>
                                          <p:spTgt spid="66"/>
                                        </p:tgtEl>
                                        <p:attrNameLst>
                                          <p:attrName>style.visibility</p:attrName>
                                        </p:attrNameLst>
                                      </p:cBhvr>
                                      <p:to>
                                        <p:strVal val="visible"/>
                                      </p:to>
                                    </p:set>
                                    <p:animEffect transition="in" filter="fade">
                                      <p:cBhvr>
                                        <p:cTn id="120" dur="1000"/>
                                        <p:tgtEl>
                                          <p:spTgt spid="66"/>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xit" presetSubtype="0" fill="hold" nodeType="clickEffect">
                                  <p:stCondLst>
                                    <p:cond delay="0"/>
                                  </p:stCondLst>
                                  <p:childTnLst>
                                    <p:animEffect transition="out" filter="fade">
                                      <p:cBhvr>
                                        <p:cTn id="124" dur="1000"/>
                                        <p:tgtEl>
                                          <p:spTgt spid="66"/>
                                        </p:tgtEl>
                                      </p:cBhvr>
                                    </p:animEffect>
                                    <p:set>
                                      <p:cBhvr>
                                        <p:cTn id="125" dur="1" fill="hold">
                                          <p:stCondLst>
                                            <p:cond delay="999"/>
                                          </p:stCondLst>
                                        </p:cTn>
                                        <p:tgtEl>
                                          <p:spTgt spid="66"/>
                                        </p:tgtEl>
                                        <p:attrNameLst>
                                          <p:attrName>style.visibility</p:attrName>
                                        </p:attrNameLst>
                                      </p:cBhvr>
                                      <p:to>
                                        <p:strVal val="hidden"/>
                                      </p:to>
                                    </p:set>
                                  </p:childTnLst>
                                </p:cTn>
                              </p:par>
                              <p:par>
                                <p:cTn id="126" presetID="49" presetClass="exit" presetSubtype="0" accel="100000" fill="hold" grpId="1" nodeType="withEffect">
                                  <p:stCondLst>
                                    <p:cond delay="0"/>
                                  </p:stCondLst>
                                  <p:childTnLst>
                                    <p:anim calcmode="lin" valueType="num">
                                      <p:cBhvr>
                                        <p:cTn id="127" dur="1000"/>
                                        <p:tgtEl>
                                          <p:spTgt spid="58"/>
                                        </p:tgtEl>
                                        <p:attrNameLst>
                                          <p:attrName>ppt_w</p:attrName>
                                        </p:attrNameLst>
                                      </p:cBhvr>
                                      <p:tavLst>
                                        <p:tav tm="0">
                                          <p:val>
                                            <p:strVal val="ppt_w"/>
                                          </p:val>
                                        </p:tav>
                                        <p:tav tm="100000">
                                          <p:val>
                                            <p:fltVal val="0"/>
                                          </p:val>
                                        </p:tav>
                                      </p:tavLst>
                                    </p:anim>
                                    <p:anim calcmode="lin" valueType="num">
                                      <p:cBhvr>
                                        <p:cTn id="128" dur="1000"/>
                                        <p:tgtEl>
                                          <p:spTgt spid="58"/>
                                        </p:tgtEl>
                                        <p:attrNameLst>
                                          <p:attrName>ppt_h</p:attrName>
                                        </p:attrNameLst>
                                      </p:cBhvr>
                                      <p:tavLst>
                                        <p:tav tm="0">
                                          <p:val>
                                            <p:strVal val="ppt_h"/>
                                          </p:val>
                                        </p:tav>
                                        <p:tav tm="100000">
                                          <p:val>
                                            <p:fltVal val="0"/>
                                          </p:val>
                                        </p:tav>
                                      </p:tavLst>
                                    </p:anim>
                                    <p:anim calcmode="lin" valueType="num">
                                      <p:cBhvr>
                                        <p:cTn id="129" dur="1000"/>
                                        <p:tgtEl>
                                          <p:spTgt spid="58"/>
                                        </p:tgtEl>
                                        <p:attrNameLst>
                                          <p:attrName>style.rotation</p:attrName>
                                        </p:attrNameLst>
                                      </p:cBhvr>
                                      <p:tavLst>
                                        <p:tav tm="0">
                                          <p:val>
                                            <p:fltVal val="0"/>
                                          </p:val>
                                        </p:tav>
                                        <p:tav tm="100000">
                                          <p:val>
                                            <p:fltVal val="360"/>
                                          </p:val>
                                        </p:tav>
                                      </p:tavLst>
                                    </p:anim>
                                    <p:animEffect transition="out" filter="fade">
                                      <p:cBhvr>
                                        <p:cTn id="130" dur="1000"/>
                                        <p:tgtEl>
                                          <p:spTgt spid="58"/>
                                        </p:tgtEl>
                                      </p:cBhvr>
                                    </p:animEffect>
                                    <p:set>
                                      <p:cBhvr>
                                        <p:cTn id="131" dur="1" fill="hold">
                                          <p:stCondLst>
                                            <p:cond delay="999"/>
                                          </p:stCondLst>
                                        </p:cTn>
                                        <p:tgtEl>
                                          <p:spTgt spid="58"/>
                                        </p:tgtEl>
                                        <p:attrNameLst>
                                          <p:attrName>style.visibility</p:attrName>
                                        </p:attrNameLst>
                                      </p:cBhvr>
                                      <p:to>
                                        <p:strVal val="hidden"/>
                                      </p:to>
                                    </p:set>
                                  </p:childTnLst>
                                </p:cTn>
                              </p:par>
                              <p:par>
                                <p:cTn id="132" presetID="49" presetClass="entr" presetSubtype="0" decel="100000" fill="hold" grpId="0" nodeType="withEffect">
                                  <p:stCondLst>
                                    <p:cond delay="0"/>
                                  </p:stCondLst>
                                  <p:childTnLst>
                                    <p:set>
                                      <p:cBhvr>
                                        <p:cTn id="133" dur="1" fill="hold">
                                          <p:stCondLst>
                                            <p:cond delay="0"/>
                                          </p:stCondLst>
                                        </p:cTn>
                                        <p:tgtEl>
                                          <p:spTgt spid="62"/>
                                        </p:tgtEl>
                                        <p:attrNameLst>
                                          <p:attrName>style.visibility</p:attrName>
                                        </p:attrNameLst>
                                      </p:cBhvr>
                                      <p:to>
                                        <p:strVal val="visible"/>
                                      </p:to>
                                    </p:set>
                                    <p:anim calcmode="lin" valueType="num">
                                      <p:cBhvr>
                                        <p:cTn id="134" dur="1000" fill="hold"/>
                                        <p:tgtEl>
                                          <p:spTgt spid="62"/>
                                        </p:tgtEl>
                                        <p:attrNameLst>
                                          <p:attrName>ppt_w</p:attrName>
                                        </p:attrNameLst>
                                      </p:cBhvr>
                                      <p:tavLst>
                                        <p:tav tm="0">
                                          <p:val>
                                            <p:fltVal val="0"/>
                                          </p:val>
                                        </p:tav>
                                        <p:tav tm="100000">
                                          <p:val>
                                            <p:strVal val="#ppt_w"/>
                                          </p:val>
                                        </p:tav>
                                      </p:tavLst>
                                    </p:anim>
                                    <p:anim calcmode="lin" valueType="num">
                                      <p:cBhvr>
                                        <p:cTn id="135" dur="1000" fill="hold"/>
                                        <p:tgtEl>
                                          <p:spTgt spid="62"/>
                                        </p:tgtEl>
                                        <p:attrNameLst>
                                          <p:attrName>ppt_h</p:attrName>
                                        </p:attrNameLst>
                                      </p:cBhvr>
                                      <p:tavLst>
                                        <p:tav tm="0">
                                          <p:val>
                                            <p:fltVal val="0"/>
                                          </p:val>
                                        </p:tav>
                                        <p:tav tm="100000">
                                          <p:val>
                                            <p:strVal val="#ppt_h"/>
                                          </p:val>
                                        </p:tav>
                                      </p:tavLst>
                                    </p:anim>
                                    <p:anim calcmode="lin" valueType="num">
                                      <p:cBhvr>
                                        <p:cTn id="136" dur="1000" fill="hold"/>
                                        <p:tgtEl>
                                          <p:spTgt spid="62"/>
                                        </p:tgtEl>
                                        <p:attrNameLst>
                                          <p:attrName>style.rotation</p:attrName>
                                        </p:attrNameLst>
                                      </p:cBhvr>
                                      <p:tavLst>
                                        <p:tav tm="0">
                                          <p:val>
                                            <p:fltVal val="360"/>
                                          </p:val>
                                        </p:tav>
                                        <p:tav tm="100000">
                                          <p:val>
                                            <p:fltVal val="0"/>
                                          </p:val>
                                        </p:tav>
                                      </p:tavLst>
                                    </p:anim>
                                    <p:animEffect transition="in" filter="fade">
                                      <p:cBhvr>
                                        <p:cTn id="137" dur="1000"/>
                                        <p:tgtEl>
                                          <p:spTgt spid="62"/>
                                        </p:tgtEl>
                                      </p:cBhvr>
                                    </p:animEffect>
                                  </p:childTnLst>
                                </p:cTn>
                              </p:par>
                            </p:childTnLst>
                          </p:cTn>
                        </p:par>
                        <p:par>
                          <p:cTn id="138" fill="hold">
                            <p:stCondLst>
                              <p:cond delay="1000"/>
                            </p:stCondLst>
                            <p:childTnLst>
                              <p:par>
                                <p:cTn id="139" presetID="10" presetClass="entr" presetSubtype="0" fill="hold" grpId="0" nodeType="afterEffect">
                                  <p:stCondLst>
                                    <p:cond delay="0"/>
                                  </p:stCondLst>
                                  <p:childTnLst>
                                    <p:set>
                                      <p:cBhvr>
                                        <p:cTn id="140" dur="1" fill="hold">
                                          <p:stCondLst>
                                            <p:cond delay="0"/>
                                          </p:stCondLst>
                                        </p:cTn>
                                        <p:tgtEl>
                                          <p:spTgt spid="61"/>
                                        </p:tgtEl>
                                        <p:attrNameLst>
                                          <p:attrName>style.visibility</p:attrName>
                                        </p:attrNameLst>
                                      </p:cBhvr>
                                      <p:to>
                                        <p:strVal val="visible"/>
                                      </p:to>
                                    </p:set>
                                    <p:animEffect transition="in" filter="fade">
                                      <p:cBhvr>
                                        <p:cTn id="141" dur="1000"/>
                                        <p:tgtEl>
                                          <p:spTgt spid="61"/>
                                        </p:tgtEl>
                                      </p:cBhvr>
                                    </p:animEffect>
                                  </p:childTnLst>
                                </p:cTn>
                              </p:par>
                            </p:childTnLst>
                          </p:cTn>
                        </p:par>
                        <p:par>
                          <p:cTn id="142" fill="hold">
                            <p:stCondLst>
                              <p:cond delay="2000"/>
                            </p:stCondLst>
                            <p:childTnLst>
                              <p:par>
                                <p:cTn id="143" presetID="63" presetClass="path" presetSubtype="0" accel="50000" decel="50000" fill="hold" grpId="1" nodeType="afterEffect">
                                  <p:stCondLst>
                                    <p:cond delay="0"/>
                                  </p:stCondLst>
                                  <p:childTnLst>
                                    <p:animMotion origin="layout" path="M 3.33333E-6 3.17919E-6 L 0.40416 0.04994 " pathEditMode="relative" rAng="0" ptsTypes="AA">
                                      <p:cBhvr>
                                        <p:cTn id="144" dur="2000" fill="hold"/>
                                        <p:tgtEl>
                                          <p:spTgt spid="57"/>
                                        </p:tgtEl>
                                        <p:attrNameLst>
                                          <p:attrName>ppt_x</p:attrName>
                                          <p:attrName>ppt_y</p:attrName>
                                        </p:attrNameLst>
                                      </p:cBhvr>
                                      <p:rCtr x="202" y="25"/>
                                    </p:animMotion>
                                  </p:childTnLst>
                                </p:cTn>
                              </p:par>
                            </p:childTnLst>
                          </p:cTn>
                        </p:par>
                      </p:childTnLst>
                    </p:cTn>
                  </p:par>
                  <p:par>
                    <p:cTn id="145" fill="hold">
                      <p:stCondLst>
                        <p:cond delay="indefinite"/>
                      </p:stCondLst>
                      <p:childTnLst>
                        <p:par>
                          <p:cTn id="146" fill="hold">
                            <p:stCondLst>
                              <p:cond delay="0"/>
                            </p:stCondLst>
                            <p:childTnLst>
                              <p:par>
                                <p:cTn id="147" presetID="49" presetClass="exit" presetSubtype="0" accel="100000" fill="hold" grpId="1" nodeType="clickEffect">
                                  <p:stCondLst>
                                    <p:cond delay="0"/>
                                  </p:stCondLst>
                                  <p:childTnLst>
                                    <p:anim calcmode="lin" valueType="num">
                                      <p:cBhvr>
                                        <p:cTn id="148" dur="1000"/>
                                        <p:tgtEl>
                                          <p:spTgt spid="62"/>
                                        </p:tgtEl>
                                        <p:attrNameLst>
                                          <p:attrName>ppt_w</p:attrName>
                                        </p:attrNameLst>
                                      </p:cBhvr>
                                      <p:tavLst>
                                        <p:tav tm="0">
                                          <p:val>
                                            <p:strVal val="ppt_w"/>
                                          </p:val>
                                        </p:tav>
                                        <p:tav tm="100000">
                                          <p:val>
                                            <p:fltVal val="0"/>
                                          </p:val>
                                        </p:tav>
                                      </p:tavLst>
                                    </p:anim>
                                    <p:anim calcmode="lin" valueType="num">
                                      <p:cBhvr>
                                        <p:cTn id="149" dur="1000"/>
                                        <p:tgtEl>
                                          <p:spTgt spid="62"/>
                                        </p:tgtEl>
                                        <p:attrNameLst>
                                          <p:attrName>ppt_h</p:attrName>
                                        </p:attrNameLst>
                                      </p:cBhvr>
                                      <p:tavLst>
                                        <p:tav tm="0">
                                          <p:val>
                                            <p:strVal val="ppt_h"/>
                                          </p:val>
                                        </p:tav>
                                        <p:tav tm="100000">
                                          <p:val>
                                            <p:fltVal val="0"/>
                                          </p:val>
                                        </p:tav>
                                      </p:tavLst>
                                    </p:anim>
                                    <p:anim calcmode="lin" valueType="num">
                                      <p:cBhvr>
                                        <p:cTn id="150" dur="1000"/>
                                        <p:tgtEl>
                                          <p:spTgt spid="62"/>
                                        </p:tgtEl>
                                        <p:attrNameLst>
                                          <p:attrName>style.rotation</p:attrName>
                                        </p:attrNameLst>
                                      </p:cBhvr>
                                      <p:tavLst>
                                        <p:tav tm="0">
                                          <p:val>
                                            <p:fltVal val="0"/>
                                          </p:val>
                                        </p:tav>
                                        <p:tav tm="100000">
                                          <p:val>
                                            <p:fltVal val="360"/>
                                          </p:val>
                                        </p:tav>
                                      </p:tavLst>
                                    </p:anim>
                                    <p:animEffect transition="out" filter="fade">
                                      <p:cBhvr>
                                        <p:cTn id="151" dur="1000"/>
                                        <p:tgtEl>
                                          <p:spTgt spid="62"/>
                                        </p:tgtEl>
                                      </p:cBhvr>
                                    </p:animEffect>
                                    <p:set>
                                      <p:cBhvr>
                                        <p:cTn id="152" dur="1" fill="hold">
                                          <p:stCondLst>
                                            <p:cond delay="999"/>
                                          </p:stCondLst>
                                        </p:cTn>
                                        <p:tgtEl>
                                          <p:spTgt spid="62"/>
                                        </p:tgtEl>
                                        <p:attrNameLst>
                                          <p:attrName>style.visibility</p:attrName>
                                        </p:attrNameLst>
                                      </p:cBhvr>
                                      <p:to>
                                        <p:strVal val="hidden"/>
                                      </p:to>
                                    </p:set>
                                  </p:childTnLst>
                                </p:cTn>
                              </p:par>
                              <p:par>
                                <p:cTn id="153" presetID="49" presetClass="entr" presetSubtype="0" decel="100000" fill="hold" grpId="0" nodeType="withEffect">
                                  <p:stCondLst>
                                    <p:cond delay="0"/>
                                  </p:stCondLst>
                                  <p:childTnLst>
                                    <p:set>
                                      <p:cBhvr>
                                        <p:cTn id="154" dur="1" fill="hold">
                                          <p:stCondLst>
                                            <p:cond delay="0"/>
                                          </p:stCondLst>
                                        </p:cTn>
                                        <p:tgtEl>
                                          <p:spTgt spid="65"/>
                                        </p:tgtEl>
                                        <p:attrNameLst>
                                          <p:attrName>style.visibility</p:attrName>
                                        </p:attrNameLst>
                                      </p:cBhvr>
                                      <p:to>
                                        <p:strVal val="visible"/>
                                      </p:to>
                                    </p:set>
                                    <p:anim calcmode="lin" valueType="num">
                                      <p:cBhvr>
                                        <p:cTn id="155" dur="1000" fill="hold"/>
                                        <p:tgtEl>
                                          <p:spTgt spid="65"/>
                                        </p:tgtEl>
                                        <p:attrNameLst>
                                          <p:attrName>ppt_w</p:attrName>
                                        </p:attrNameLst>
                                      </p:cBhvr>
                                      <p:tavLst>
                                        <p:tav tm="0">
                                          <p:val>
                                            <p:fltVal val="0"/>
                                          </p:val>
                                        </p:tav>
                                        <p:tav tm="100000">
                                          <p:val>
                                            <p:strVal val="#ppt_w"/>
                                          </p:val>
                                        </p:tav>
                                      </p:tavLst>
                                    </p:anim>
                                    <p:anim calcmode="lin" valueType="num">
                                      <p:cBhvr>
                                        <p:cTn id="156" dur="1000" fill="hold"/>
                                        <p:tgtEl>
                                          <p:spTgt spid="65"/>
                                        </p:tgtEl>
                                        <p:attrNameLst>
                                          <p:attrName>ppt_h</p:attrName>
                                        </p:attrNameLst>
                                      </p:cBhvr>
                                      <p:tavLst>
                                        <p:tav tm="0">
                                          <p:val>
                                            <p:fltVal val="0"/>
                                          </p:val>
                                        </p:tav>
                                        <p:tav tm="100000">
                                          <p:val>
                                            <p:strVal val="#ppt_h"/>
                                          </p:val>
                                        </p:tav>
                                      </p:tavLst>
                                    </p:anim>
                                    <p:anim calcmode="lin" valueType="num">
                                      <p:cBhvr>
                                        <p:cTn id="157" dur="1000" fill="hold"/>
                                        <p:tgtEl>
                                          <p:spTgt spid="65"/>
                                        </p:tgtEl>
                                        <p:attrNameLst>
                                          <p:attrName>style.rotation</p:attrName>
                                        </p:attrNameLst>
                                      </p:cBhvr>
                                      <p:tavLst>
                                        <p:tav tm="0">
                                          <p:val>
                                            <p:fltVal val="360"/>
                                          </p:val>
                                        </p:tav>
                                        <p:tav tm="100000">
                                          <p:val>
                                            <p:fltVal val="0"/>
                                          </p:val>
                                        </p:tav>
                                      </p:tavLst>
                                    </p:anim>
                                    <p:animEffect transition="in" filter="fade">
                                      <p:cBhvr>
                                        <p:cTn id="158" dur="1000"/>
                                        <p:tgtEl>
                                          <p:spTgt spid="65"/>
                                        </p:tgtEl>
                                      </p:cBhvr>
                                    </p:animEffect>
                                  </p:childTnLst>
                                </p:cTn>
                              </p:par>
                            </p:childTnLst>
                          </p:cTn>
                        </p:par>
                        <p:par>
                          <p:cTn id="159" fill="hold">
                            <p:stCondLst>
                              <p:cond delay="1000"/>
                            </p:stCondLst>
                            <p:childTnLst>
                              <p:par>
                                <p:cTn id="160" presetID="10" presetClass="entr" presetSubtype="0" fill="hold" grpId="0" nodeType="afterEffect">
                                  <p:stCondLst>
                                    <p:cond delay="0"/>
                                  </p:stCondLst>
                                  <p:childTnLst>
                                    <p:set>
                                      <p:cBhvr>
                                        <p:cTn id="161" dur="1" fill="hold">
                                          <p:stCondLst>
                                            <p:cond delay="0"/>
                                          </p:stCondLst>
                                        </p:cTn>
                                        <p:tgtEl>
                                          <p:spTgt spid="63"/>
                                        </p:tgtEl>
                                        <p:attrNameLst>
                                          <p:attrName>style.visibility</p:attrName>
                                        </p:attrNameLst>
                                      </p:cBhvr>
                                      <p:to>
                                        <p:strVal val="visible"/>
                                      </p:to>
                                    </p:set>
                                    <p:animEffect transition="in" filter="fade">
                                      <p:cBhvr>
                                        <p:cTn id="162"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58" grpId="0" animBg="1"/>
      <p:bldP spid="58" grpId="1" animBg="1"/>
      <p:bldP spid="62" grpId="0" animBg="1"/>
      <p:bldP spid="62" grpId="1" animBg="1"/>
      <p:bldP spid="65" grpId="0" animBg="1"/>
      <p:bldP spid="43" grpId="0" animBg="1"/>
      <p:bldP spid="43" grpId="1" animBg="1"/>
      <p:bldP spid="46" grpId="0" animBg="1"/>
      <p:bldP spid="46" grpId="1" animBg="1"/>
      <p:bldP spid="37" grpId="0" animBg="1"/>
      <p:bldP spid="37" grpId="1" animBg="1"/>
      <p:bldP spid="52" grpId="0" animBg="1"/>
      <p:bldP spid="53" grpId="1" animBg="1"/>
      <p:bldP spid="53" grpId="2" animBg="1"/>
      <p:bldP spid="56" grpId="0" animBg="1"/>
      <p:bldP spid="57" grpId="0" animBg="1"/>
      <p:bldP spid="57" grpId="1" animBg="1"/>
      <p:bldP spid="59" grpId="0" animBg="1"/>
      <p:bldP spid="60" grpId="0" animBg="1"/>
      <p:bldP spid="61" grpId="0" animBg="1"/>
      <p:bldP spid="63"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986528"/>
          </a:xfrm>
          <a:prstGeom prst="rect">
            <a:avLst/>
          </a:prstGeom>
        </p:spPr>
        <p:txBody>
          <a:bodyPr wrap="square" rtlCol="0">
            <a:spAutoFit/>
          </a:bodyPr>
          <a:lstStyle/>
          <a:p>
            <a:pPr algn="ctr"/>
            <a:r>
              <a:rPr lang="en-US" sz="2800" b="1" u="sng" dirty="0" smtClean="0"/>
              <a:t>Olive </a:t>
            </a:r>
            <a:r>
              <a:rPr lang="en-US" sz="2800" b="1" u="sng" dirty="0" err="1" smtClean="0"/>
              <a:t>Oatman</a:t>
            </a:r>
            <a:endParaRPr lang="en-US" sz="2800" b="1" u="sng" dirty="0" smtClean="0"/>
          </a:p>
          <a:p>
            <a:endParaRPr lang="en-US" sz="2800" dirty="0" smtClean="0"/>
          </a:p>
          <a:p>
            <a:r>
              <a:rPr lang="en-US" sz="2800" dirty="0" smtClean="0"/>
              <a:t>1851: Olive (14) &amp; younger sister kidnapped by </a:t>
            </a:r>
            <a:r>
              <a:rPr lang="en-US" sz="2800" dirty="0" err="1" smtClean="0"/>
              <a:t>Yavapais</a:t>
            </a:r>
            <a:r>
              <a:rPr lang="en-US" sz="2800" dirty="0" smtClean="0"/>
              <a:t> four</a:t>
            </a:r>
          </a:p>
          <a:p>
            <a:r>
              <a:rPr lang="en-US" sz="2800" dirty="0" smtClean="0"/>
              <a:t>	days west of Maricopa Wells </a:t>
            </a:r>
          </a:p>
          <a:p>
            <a:r>
              <a:rPr lang="en-US" sz="2800" dirty="0" smtClean="0"/>
              <a:t>	-taken to village; word as servants to tribe</a:t>
            </a:r>
          </a:p>
          <a:p>
            <a:r>
              <a:rPr lang="en-US" sz="2800" dirty="0" smtClean="0"/>
              <a:t>1852: Mojave Tribe negotiates trade for girls; taken to area</a:t>
            </a:r>
          </a:p>
          <a:p>
            <a:r>
              <a:rPr lang="en-US" sz="2800" dirty="0" smtClean="0"/>
              <a:t>	of Needles, CA; tribe chief takes in girls; garden</a:t>
            </a:r>
          </a:p>
          <a:p>
            <a:r>
              <a:rPr lang="en-US" sz="2800" dirty="0" smtClean="0"/>
              <a:t>	- tattooed as tribal custom</a:t>
            </a:r>
          </a:p>
          <a:p>
            <a:r>
              <a:rPr lang="en-US" sz="2800" dirty="0" smtClean="0"/>
              <a:t>1855: younger sister dies (starvation?)</a:t>
            </a:r>
          </a:p>
          <a:p>
            <a:r>
              <a:rPr lang="en-US" sz="2800" dirty="0" smtClean="0"/>
              <a:t>1856: negotiation for her return to Fort Yuma</a:t>
            </a:r>
          </a:p>
          <a:p>
            <a:r>
              <a:rPr lang="en-US" sz="2800" dirty="0" smtClean="0"/>
              <a:t>	reunited with brother Lorenzo</a:t>
            </a:r>
          </a:p>
          <a:p>
            <a:r>
              <a:rPr lang="en-US" sz="2800" dirty="0" smtClean="0"/>
              <a:t>1857: begins lecture tour about her experiences</a:t>
            </a:r>
          </a:p>
          <a:p>
            <a:r>
              <a:rPr lang="en-US" sz="2800" dirty="0" smtClean="0"/>
              <a:t>1865: marries Texas cattleman John Fairchild; adopts baby girl</a:t>
            </a:r>
          </a:p>
          <a:p>
            <a:r>
              <a:rPr lang="en-US" sz="2800" dirty="0" smtClean="0"/>
              <a:t>1903: dies age 65; buried in Sherman, TX </a:t>
            </a:r>
          </a:p>
          <a:p>
            <a:r>
              <a:rPr lang="en-US" sz="2800" dirty="0" smtClean="0"/>
              <a:t> </a:t>
            </a:r>
          </a:p>
          <a:p>
            <a:endParaRPr lang="en-US" sz="2800" dirty="0"/>
          </a:p>
        </p:txBody>
      </p:sp>
    </p:spTree>
  </p:cSld>
  <p:clrMapOvr>
    <a:masterClrMapping/>
  </p:clrMapOvr>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1" name="TextBox 50"/>
          <p:cNvSpPr txBox="1"/>
          <p:nvPr/>
        </p:nvSpPr>
        <p:spPr>
          <a:xfrm>
            <a:off x="70231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sp useBgFill="1">
        <p:nvSpPr>
          <p:cNvPr id="65" name="TextBox 64"/>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1903</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Rectangle 4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41" name="Group 40"/>
          <p:cNvGrpSpPr/>
          <p:nvPr/>
        </p:nvGrpSpPr>
        <p:grpSpPr>
          <a:xfrm>
            <a:off x="304800" y="813137"/>
            <a:ext cx="8839200" cy="6044863"/>
            <a:chOff x="304800" y="813137"/>
            <a:chExt cx="8839200" cy="6044863"/>
          </a:xfrm>
        </p:grpSpPr>
        <p:sp>
          <p:nvSpPr>
            <p:cNvPr id="63" name="TextBox 62"/>
            <p:cNvSpPr txBox="1"/>
            <p:nvPr/>
          </p:nvSpPr>
          <p:spPr>
            <a:xfrm>
              <a:off x="304800" y="6304002"/>
              <a:ext cx="8839200" cy="553998"/>
            </a:xfrm>
            <a:prstGeom prst="rect">
              <a:avLst/>
            </a:prstGeom>
            <a:solidFill>
              <a:schemeClr val="bg1"/>
            </a:solidFill>
          </p:spPr>
          <p:txBody>
            <a:bodyPr wrap="square" rtlCol="0">
              <a:spAutoFit/>
            </a:bodyPr>
            <a:lstStyle/>
            <a:p>
              <a:r>
                <a:rPr lang="en-US" sz="3000" b="1" dirty="0" smtClean="0"/>
                <a:t> - at 65, dies of heart attack ; buried in Sherman, Texas</a:t>
              </a:r>
            </a:p>
          </p:txBody>
        </p:sp>
        <p:sp>
          <p:nvSpPr>
            <p:cNvPr id="56" name="TextBox 55"/>
            <p:cNvSpPr txBox="1"/>
            <p:nvPr/>
          </p:nvSpPr>
          <p:spPr>
            <a:xfrm>
              <a:off x="304800" y="1803737"/>
              <a:ext cx="8839200" cy="553998"/>
            </a:xfrm>
            <a:prstGeom prst="rect">
              <a:avLst/>
            </a:prstGeom>
            <a:solidFill>
              <a:schemeClr val="bg1"/>
            </a:solidFill>
          </p:spPr>
          <p:txBody>
            <a:bodyPr wrap="square" rtlCol="0">
              <a:spAutoFit/>
            </a:bodyPr>
            <a:lstStyle/>
            <a:p>
              <a:r>
                <a:rPr lang="en-US" sz="3000" b="1" dirty="0" smtClean="0"/>
                <a:t> - girls are tattooed in keeping with Mojave tradition</a:t>
              </a:r>
            </a:p>
          </p:txBody>
        </p:sp>
        <p:sp>
          <p:nvSpPr>
            <p:cNvPr id="59" name="TextBox 58"/>
            <p:cNvSpPr txBox="1"/>
            <p:nvPr/>
          </p:nvSpPr>
          <p:spPr>
            <a:xfrm>
              <a:off x="304800" y="2286000"/>
              <a:ext cx="8839200" cy="553998"/>
            </a:xfrm>
            <a:prstGeom prst="rect">
              <a:avLst/>
            </a:prstGeom>
            <a:solidFill>
              <a:schemeClr val="bg1"/>
            </a:solidFill>
          </p:spPr>
          <p:txBody>
            <a:bodyPr wrap="square" rtlCol="0">
              <a:spAutoFit/>
            </a:bodyPr>
            <a:lstStyle/>
            <a:p>
              <a:r>
                <a:rPr lang="en-US" sz="3000" b="1" dirty="0" smtClean="0"/>
                <a:t> - U.S. negotiates her release to Fort Yuma (sister died)</a:t>
              </a:r>
            </a:p>
          </p:txBody>
        </p:sp>
        <p:sp>
          <p:nvSpPr>
            <p:cNvPr id="60" name="TextBox 59"/>
            <p:cNvSpPr txBox="1"/>
            <p:nvPr/>
          </p:nvSpPr>
          <p:spPr>
            <a:xfrm>
              <a:off x="304800" y="2798802"/>
              <a:ext cx="8839200" cy="553998"/>
            </a:xfrm>
            <a:prstGeom prst="rect">
              <a:avLst/>
            </a:prstGeom>
            <a:solidFill>
              <a:schemeClr val="bg1"/>
            </a:solidFill>
          </p:spPr>
          <p:txBody>
            <a:bodyPr wrap="square" rtlCol="0">
              <a:spAutoFit/>
            </a:bodyPr>
            <a:lstStyle/>
            <a:p>
              <a:r>
                <a:rPr lang="en-US" sz="3000" b="1" dirty="0" smtClean="0"/>
                <a:t> - age 20, reunited w/brother; begins lecture tours</a:t>
              </a:r>
            </a:p>
          </p:txBody>
        </p:sp>
        <p:sp>
          <p:nvSpPr>
            <p:cNvPr id="61" name="TextBox 60"/>
            <p:cNvSpPr txBox="1"/>
            <p:nvPr/>
          </p:nvSpPr>
          <p:spPr>
            <a:xfrm>
              <a:off x="304800" y="5791200"/>
              <a:ext cx="8839200" cy="553998"/>
            </a:xfrm>
            <a:prstGeom prst="rect">
              <a:avLst/>
            </a:prstGeom>
            <a:solidFill>
              <a:schemeClr val="bg1"/>
            </a:solidFill>
          </p:spPr>
          <p:txBody>
            <a:bodyPr wrap="square" rtlCol="0">
              <a:spAutoFit/>
            </a:bodyPr>
            <a:lstStyle/>
            <a:p>
              <a:r>
                <a:rPr lang="en-US" sz="3000" b="1" dirty="0" smtClean="0"/>
                <a:t> - at 28, marries Texas cattleman; adopts baby girl</a:t>
              </a:r>
            </a:p>
          </p:txBody>
        </p:sp>
        <p:sp>
          <p:nvSpPr>
            <p:cNvPr id="52" name="TextBox 51"/>
            <p:cNvSpPr txBox="1"/>
            <p:nvPr/>
          </p:nvSpPr>
          <p:spPr>
            <a:xfrm>
              <a:off x="1828800" y="813137"/>
              <a:ext cx="7315200" cy="1015663"/>
            </a:xfrm>
            <a:prstGeom prst="rect">
              <a:avLst/>
            </a:prstGeom>
            <a:solidFill>
              <a:schemeClr val="bg1"/>
            </a:solidFill>
          </p:spPr>
          <p:txBody>
            <a:bodyPr wrap="square" rtlCol="0">
              <a:spAutoFit/>
            </a:bodyPr>
            <a:lstStyle/>
            <a:p>
              <a:r>
                <a:rPr lang="en-US" sz="3000" b="1" dirty="0" smtClean="0"/>
                <a:t> - girls are held as servants for one year, then</a:t>
              </a:r>
            </a:p>
            <a:p>
              <a:r>
                <a:rPr lang="en-US" sz="3000" b="1" dirty="0" smtClean="0"/>
                <a:t>    traded to Mojave, removed to California</a:t>
              </a:r>
            </a:p>
          </p:txBody>
        </p:sp>
      </p:grpSp>
      <p:pic>
        <p:nvPicPr>
          <p:cNvPr id="49" name="Picture 48"/>
          <p:cNvPicPr>
            <a:picLocks noChangeAspect="1" noChangeArrowheads="1"/>
          </p:cNvPicPr>
          <p:nvPr/>
        </p:nvPicPr>
        <p:blipFill>
          <a:blip r:embed="rId4" cstate="print"/>
          <a:srcRect/>
          <a:stretch>
            <a:fillRect/>
          </a:stretch>
        </p:blipFill>
        <p:spPr bwMode="auto">
          <a:xfrm>
            <a:off x="283464" y="76200"/>
            <a:ext cx="1571181" cy="1826810"/>
          </a:xfrm>
          <a:prstGeom prst="rect">
            <a:avLst/>
          </a:prstGeom>
          <a:noFill/>
          <a:ln w="9525">
            <a:noFill/>
            <a:miter lim="800000"/>
            <a:headEnd/>
            <a:tailEnd/>
          </a:ln>
          <a:effectLst/>
        </p:spPr>
      </p:pic>
      <p:grpSp>
        <p:nvGrpSpPr>
          <p:cNvPr id="93" name="Group 92"/>
          <p:cNvGrpSpPr/>
          <p:nvPr/>
        </p:nvGrpSpPr>
        <p:grpSpPr>
          <a:xfrm>
            <a:off x="762000" y="2971800"/>
            <a:ext cx="4822649" cy="1935480"/>
            <a:chOff x="762000" y="2971800"/>
            <a:chExt cx="4822649" cy="1935480"/>
          </a:xfrm>
        </p:grpSpPr>
        <p:grpSp>
          <p:nvGrpSpPr>
            <p:cNvPr id="94" name="Group 1"/>
            <p:cNvGrpSpPr/>
            <p:nvPr/>
          </p:nvGrpSpPr>
          <p:grpSpPr>
            <a:xfrm>
              <a:off x="1730829" y="2971800"/>
              <a:ext cx="3853820" cy="1871748"/>
              <a:chOff x="1730829" y="2971800"/>
              <a:chExt cx="3853820" cy="1871748"/>
            </a:xfrm>
          </p:grpSpPr>
          <p:grpSp>
            <p:nvGrpSpPr>
              <p:cNvPr id="99" name="Group 44"/>
              <p:cNvGrpSpPr/>
              <p:nvPr/>
            </p:nvGrpSpPr>
            <p:grpSpPr>
              <a:xfrm>
                <a:off x="1730829" y="2971800"/>
                <a:ext cx="3853820" cy="1871748"/>
                <a:chOff x="1730829" y="2971800"/>
                <a:chExt cx="3853820" cy="1871748"/>
              </a:xfrm>
            </p:grpSpPr>
            <p:sp>
              <p:nvSpPr>
                <p:cNvPr id="101" name="Freeform 100"/>
                <p:cNvSpPr>
                  <a:spLocks noChangeAspect="1"/>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508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Freeform 101"/>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508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Freeform 102"/>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508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5-Point Star 7"/>
                <p:cNvSpPr>
                  <a:spLocks noChangeAspect="1"/>
                </p:cNvSpPr>
                <p:nvPr/>
              </p:nvSpPr>
              <p:spPr>
                <a:xfrm>
                  <a:off x="4645544" y="3607914"/>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5" name="5-Point Star 104"/>
                <p:cNvSpPr>
                  <a:spLocks noChangeAspect="1"/>
                </p:cNvSpPr>
                <p:nvPr/>
              </p:nvSpPr>
              <p:spPr>
                <a:xfrm>
                  <a:off x="5280495" y="2971800"/>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6" name="5-Point Star 105"/>
                <p:cNvSpPr/>
                <p:nvPr/>
              </p:nvSpPr>
              <p:spPr>
                <a:xfrm>
                  <a:off x="2754283" y="4080164"/>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7" name="Freeform 106"/>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508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0" name="5-Point Star 99"/>
              <p:cNvSpPr>
                <a:spLocks noChangeAspect="1"/>
              </p:cNvSpPr>
              <p:nvPr/>
            </p:nvSpPr>
            <p:spPr>
              <a:xfrm>
                <a:off x="19812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95" name="5-Point Star 94"/>
            <p:cNvSpPr>
              <a:spLocks noChangeAspect="1"/>
            </p:cNvSpPr>
            <p:nvPr/>
          </p:nvSpPr>
          <p:spPr>
            <a:xfrm>
              <a:off x="15240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96" name="Freeform 95"/>
            <p:cNvSpPr/>
            <p:nvPr/>
          </p:nvSpPr>
          <p:spPr>
            <a:xfrm>
              <a:off x="867294" y="4336473"/>
              <a:ext cx="3671455" cy="570807"/>
            </a:xfrm>
            <a:custGeom>
              <a:avLst/>
              <a:gdLst>
                <a:gd name="connsiteX0" fmla="*/ 545870 w 3671455"/>
                <a:gd name="connsiteY0" fmla="*/ 2771 h 570807"/>
                <a:gd name="connsiteX1" fmla="*/ 313113 w 3671455"/>
                <a:gd name="connsiteY1" fmla="*/ 36022 h 570807"/>
                <a:gd name="connsiteX2" fmla="*/ 13855 w 3671455"/>
                <a:gd name="connsiteY2" fmla="*/ 218902 h 570807"/>
                <a:gd name="connsiteX3" fmla="*/ 396241 w 3671455"/>
                <a:gd name="connsiteY3" fmla="*/ 468283 h 570807"/>
                <a:gd name="connsiteX4" fmla="*/ 1343891 w 3671455"/>
                <a:gd name="connsiteY4" fmla="*/ 534785 h 570807"/>
                <a:gd name="connsiteX5" fmla="*/ 2906684 w 3671455"/>
                <a:gd name="connsiteY5" fmla="*/ 568036 h 570807"/>
                <a:gd name="connsiteX6" fmla="*/ 3671455 w 3671455"/>
                <a:gd name="connsiteY6" fmla="*/ 551411 h 57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1455" h="570807">
                  <a:moveTo>
                    <a:pt x="545870" y="2771"/>
                  </a:moveTo>
                  <a:cubicBezTo>
                    <a:pt x="473826" y="1385"/>
                    <a:pt x="401782" y="0"/>
                    <a:pt x="313113" y="36022"/>
                  </a:cubicBezTo>
                  <a:cubicBezTo>
                    <a:pt x="224444" y="72044"/>
                    <a:pt x="0" y="146859"/>
                    <a:pt x="13855" y="218902"/>
                  </a:cubicBezTo>
                  <a:cubicBezTo>
                    <a:pt x="27710" y="290945"/>
                    <a:pt x="174568" y="415636"/>
                    <a:pt x="396241" y="468283"/>
                  </a:cubicBezTo>
                  <a:cubicBezTo>
                    <a:pt x="617914" y="520930"/>
                    <a:pt x="925484" y="518159"/>
                    <a:pt x="1343891" y="534785"/>
                  </a:cubicBezTo>
                  <a:cubicBezTo>
                    <a:pt x="1762298" y="551411"/>
                    <a:pt x="2518757" y="565265"/>
                    <a:pt x="2906684" y="568036"/>
                  </a:cubicBezTo>
                  <a:cubicBezTo>
                    <a:pt x="3294611" y="570807"/>
                    <a:pt x="3543993" y="559724"/>
                    <a:pt x="3671455" y="551411"/>
                  </a:cubicBezTo>
                </a:path>
              </a:pathLst>
            </a:custGeom>
            <a:ln w="50800">
              <a:solidFill>
                <a:schemeClr val="tx1"/>
              </a:solidFill>
              <a:prstDash val="sysDot"/>
            </a:ln>
            <a:effectLst>
              <a:outerShdw dist="63500" dir="10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a:spLocks noChangeAspect="1"/>
            </p:cNvSpPr>
            <p:nvPr/>
          </p:nvSpPr>
          <p:spPr>
            <a:xfrm>
              <a:off x="762000" y="4343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98" name="5-Point Star 97"/>
            <p:cNvSpPr>
              <a:spLocks noChangeAspect="1"/>
            </p:cNvSpPr>
            <p:nvPr/>
          </p:nvSpPr>
          <p:spPr>
            <a:xfrm>
              <a:off x="1219200" y="41148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57" name="5-Point Star 56"/>
          <p:cNvSpPr/>
          <p:nvPr/>
        </p:nvSpPr>
        <p:spPr>
          <a:xfrm>
            <a:off x="4398264" y="4690872"/>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8" name="TextBox 107"/>
          <p:cNvSpPr txBox="1"/>
          <p:nvPr/>
        </p:nvSpPr>
        <p:spPr>
          <a:xfrm>
            <a:off x="4491188" y="6096000"/>
            <a:ext cx="1757212" cy="523220"/>
          </a:xfrm>
          <a:prstGeom prst="rect">
            <a:avLst/>
          </a:prstGeom>
          <a:noFill/>
        </p:spPr>
        <p:txBody>
          <a:bodyPr wrap="none" rtlCol="0">
            <a:spAutoFit/>
          </a:bodyPr>
          <a:lstStyle/>
          <a:p>
            <a:r>
              <a:rPr lang="en-US" sz="2800" b="1" dirty="0" smtClean="0">
                <a:solidFill>
                  <a:srgbClr val="FF0000"/>
                </a:solidFill>
                <a:effectLst>
                  <a:outerShdw dist="63500" dir="7200000" algn="ctr" rotWithShape="0">
                    <a:schemeClr val="tx1"/>
                  </a:outerShdw>
                </a:effectLst>
              </a:rPr>
              <a:t>1837-1903</a:t>
            </a:r>
          </a:p>
        </p:txBody>
      </p:sp>
      <p:pic>
        <p:nvPicPr>
          <p:cNvPr id="109" name="Picture 2"/>
          <p:cNvPicPr>
            <a:picLocks noChangeAspect="1" noChangeArrowheads="1"/>
          </p:cNvPicPr>
          <p:nvPr/>
        </p:nvPicPr>
        <p:blipFill>
          <a:blip r:embed="rId5" cstate="print"/>
          <a:srcRect/>
          <a:stretch>
            <a:fillRect/>
          </a:stretch>
        </p:blipFill>
        <p:spPr bwMode="auto">
          <a:xfrm>
            <a:off x="152400" y="59813"/>
            <a:ext cx="1905000" cy="1997587"/>
          </a:xfrm>
          <a:prstGeom prst="rect">
            <a:avLst/>
          </a:prstGeom>
          <a:noFill/>
          <a:ln w="9525">
            <a:noFill/>
            <a:miter lim="800000"/>
            <a:headEnd/>
            <a:tailEnd/>
          </a:ln>
          <a:effectLst/>
        </p:spPr>
      </p:pic>
      <p:sp>
        <p:nvSpPr>
          <p:cNvPr id="110" name="Rectangle 10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026" name="Picture 2"/>
          <p:cNvPicPr>
            <a:picLocks noChangeAspect="1" noChangeArrowheads="1"/>
          </p:cNvPicPr>
          <p:nvPr/>
        </p:nvPicPr>
        <p:blipFill>
          <a:blip r:embed="rId6"/>
          <a:srcRect r="2000" b="10066"/>
          <a:stretch>
            <a:fillRect/>
          </a:stretch>
        </p:blipFill>
        <p:spPr bwMode="auto">
          <a:xfrm>
            <a:off x="2743200" y="838200"/>
            <a:ext cx="4543732" cy="5749212"/>
          </a:xfrm>
          <a:prstGeom prst="rect">
            <a:avLst/>
          </a:prstGeom>
          <a:noFill/>
          <a:ln w="63500">
            <a:solidFill>
              <a:srgbClr val="FF0000"/>
            </a:solidFill>
            <a:miter lim="800000"/>
            <a:headEnd/>
            <a:tailEnd/>
          </a:ln>
          <a:effectLst/>
        </p:spPr>
      </p:pic>
      <p:pic>
        <p:nvPicPr>
          <p:cNvPr id="43" name="Picture 3"/>
          <p:cNvPicPr>
            <a:picLocks noChangeAspect="1" noChangeArrowheads="1"/>
          </p:cNvPicPr>
          <p:nvPr/>
        </p:nvPicPr>
        <p:blipFill>
          <a:blip r:embed="rId7"/>
          <a:srcRect l="30579" t="2610" r="15304" b="39528"/>
          <a:stretch>
            <a:fillRect/>
          </a:stretch>
        </p:blipFill>
        <p:spPr bwMode="auto">
          <a:xfrm>
            <a:off x="4038600" y="990600"/>
            <a:ext cx="1981200" cy="2133600"/>
          </a:xfrm>
          <a:prstGeom prst="rect">
            <a:avLst/>
          </a:prstGeom>
          <a:noFill/>
          <a:ln w="76200">
            <a:solidFill>
              <a:srgbClr val="FF000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1"/>
                                        </p:tgtEl>
                                      </p:cBhvr>
                                    </p:animEffect>
                                    <p:set>
                                      <p:cBhvr>
                                        <p:cTn id="7" dur="1" fill="hold">
                                          <p:stCondLst>
                                            <p:cond delay="999"/>
                                          </p:stCondLst>
                                        </p:cTn>
                                        <p:tgtEl>
                                          <p:spTgt spid="41"/>
                                        </p:tgtEl>
                                        <p:attrNameLst>
                                          <p:attrName>style.visibility</p:attrName>
                                        </p:attrNameLst>
                                      </p:cBhvr>
                                      <p:to>
                                        <p:strVal val="hidden"/>
                                      </p:to>
                                    </p:set>
                                  </p:childTnLst>
                                </p:cTn>
                              </p:par>
                            </p:childTnLst>
                          </p:cTn>
                        </p:par>
                        <p:par>
                          <p:cTn id="8" fill="hold">
                            <p:stCondLst>
                              <p:cond delay="1000"/>
                            </p:stCondLst>
                            <p:childTnLst>
                              <p:par>
                                <p:cTn id="9" presetID="6" presetClass="emph" presetSubtype="0" fill="hold" nodeType="afterEffect">
                                  <p:stCondLst>
                                    <p:cond delay="0"/>
                                  </p:stCondLst>
                                  <p:childTnLst>
                                    <p:animScale>
                                      <p:cBhvr>
                                        <p:cTn id="10" dur="1000" fill="hold"/>
                                        <p:tgtEl>
                                          <p:spTgt spid="49"/>
                                        </p:tgtEl>
                                      </p:cBhvr>
                                      <p:by x="180000" y="180000"/>
                                    </p:animScale>
                                  </p:childTnLst>
                                </p:cTn>
                              </p:par>
                              <p:par>
                                <p:cTn id="11" presetID="42" presetClass="path" presetSubtype="0" accel="50000" decel="50000" fill="hold" nodeType="withEffect">
                                  <p:stCondLst>
                                    <p:cond delay="0"/>
                                  </p:stCondLst>
                                  <p:childTnLst>
                                    <p:animMotion origin="layout" path="M -2.77778E-7 3.7037E-7 L 0.44983 0.21134 " pathEditMode="relative" rAng="0" ptsTypes="AA">
                                      <p:cBhvr>
                                        <p:cTn id="12" dur="1000" fill="hold"/>
                                        <p:tgtEl>
                                          <p:spTgt spid="49"/>
                                        </p:tgtEl>
                                        <p:attrNameLst>
                                          <p:attrName>ppt_x</p:attrName>
                                          <p:attrName>ppt_y</p:attrName>
                                        </p:attrNameLst>
                                      </p:cBhvr>
                                      <p:rCtr x="225" y="106"/>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500"/>
                                  </p:stCondLst>
                                  <p:childTnLst>
                                    <p:set>
                                      <p:cBhvr>
                                        <p:cTn id="16" dur="1" fill="hold">
                                          <p:stCondLst>
                                            <p:cond delay="0"/>
                                          </p:stCondLst>
                                        </p:cTn>
                                        <p:tgtEl>
                                          <p:spTgt spid="1026"/>
                                        </p:tgtEl>
                                        <p:attrNameLst>
                                          <p:attrName>style.visibility</p:attrName>
                                        </p:attrNameLst>
                                      </p:cBhvr>
                                      <p:to>
                                        <p:strVal val="visible"/>
                                      </p:to>
                                    </p:set>
                                    <p:animEffect transition="in" filter="fade">
                                      <p:cBhvr>
                                        <p:cTn id="17" dur="1000"/>
                                        <p:tgtEl>
                                          <p:spTgt spid="1026"/>
                                        </p:tgtEl>
                                      </p:cBhvr>
                                    </p:animEffect>
                                  </p:childTnLst>
                                </p:cTn>
                              </p:par>
                            </p:childTnLst>
                          </p:cTn>
                        </p:par>
                        <p:par>
                          <p:cTn id="18" fill="hold">
                            <p:stCondLst>
                              <p:cond delay="1500"/>
                            </p:stCondLst>
                            <p:childTnLst>
                              <p:par>
                                <p:cTn id="19" presetID="10" presetClass="exit" presetSubtype="0" fill="hold" nodeType="afterEffect">
                                  <p:stCondLst>
                                    <p:cond delay="0"/>
                                  </p:stCondLst>
                                  <p:childTnLst>
                                    <p:animEffect transition="out" filter="fade">
                                      <p:cBhvr>
                                        <p:cTn id="20" dur="1000"/>
                                        <p:tgtEl>
                                          <p:spTgt spid="49"/>
                                        </p:tgtEl>
                                      </p:cBhvr>
                                    </p:animEffect>
                                    <p:set>
                                      <p:cBhvr>
                                        <p:cTn id="21" dur="1" fill="hold">
                                          <p:stCondLst>
                                            <p:cond delay="999"/>
                                          </p:stCondLst>
                                        </p:cTn>
                                        <p:tgtEl>
                                          <p:spTgt spid="49"/>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93"/>
                                        </p:tgtEl>
                                        <p:attrNameLst>
                                          <p:attrName>style.visibility</p:attrName>
                                        </p:attrNameLst>
                                      </p:cBhvr>
                                      <p:to>
                                        <p:strVal val="visible"/>
                                      </p:to>
                                    </p:set>
                                    <p:animEffect transition="in" filter="fade">
                                      <p:cBhvr>
                                        <p:cTn id="24" dur="1000"/>
                                        <p:tgtEl>
                                          <p:spTgt spid="9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1000"/>
                                        <p:tgtEl>
                                          <p:spTgt spid="43"/>
                                        </p:tgtEl>
                                      </p:cBhvr>
                                    </p:animEffect>
                                  </p:childTnLst>
                                </p:cTn>
                              </p:par>
                              <p:par>
                                <p:cTn id="30" presetID="6" presetClass="emph" presetSubtype="0" fill="hold" nodeType="withEffect">
                                  <p:stCondLst>
                                    <p:cond delay="0"/>
                                  </p:stCondLst>
                                  <p:childTnLst>
                                    <p:animScale>
                                      <p:cBhvr>
                                        <p:cTn id="31" dur="1000" fill="hold"/>
                                        <p:tgtEl>
                                          <p:spTgt spid="43"/>
                                        </p:tgtEl>
                                      </p:cBhvr>
                                      <p:by x="200000" y="200000"/>
                                    </p:animScale>
                                  </p:childTnLst>
                                </p:cTn>
                              </p:par>
                              <p:par>
                                <p:cTn id="32" presetID="42" presetClass="path" presetSubtype="0" accel="50000" decel="50000" fill="hold" nodeType="withEffect">
                                  <p:stCondLst>
                                    <p:cond delay="0"/>
                                  </p:stCondLst>
                                  <p:childTnLst>
                                    <p:animMotion origin="layout" path="M 0 -3.33333E-6 L 0.00833 0.26667 " pathEditMode="relative" rAng="0" ptsTypes="AA">
                                      <p:cBhvr>
                                        <p:cTn id="33" dur="1000" fill="hold"/>
                                        <p:tgtEl>
                                          <p:spTgt spid="43"/>
                                        </p:tgtEl>
                                        <p:attrNameLst>
                                          <p:attrName>ppt_x</p:attrName>
                                          <p:attrName>ppt_y</p:attrName>
                                        </p:attrNameLst>
                                      </p:cBhvr>
                                      <p:rCtr x="4" y="133"/>
                                    </p:animMotion>
                                  </p:childTnLst>
                                </p:cTn>
                              </p:par>
                              <p:par>
                                <p:cTn id="34" presetID="10" presetClass="exit" presetSubtype="0" fill="hold" nodeType="withEffect">
                                  <p:stCondLst>
                                    <p:cond delay="500"/>
                                  </p:stCondLst>
                                  <p:childTnLst>
                                    <p:animEffect transition="out" filter="fade">
                                      <p:cBhvr>
                                        <p:cTn id="35" dur="1000"/>
                                        <p:tgtEl>
                                          <p:spTgt spid="1026"/>
                                        </p:tgtEl>
                                      </p:cBhvr>
                                    </p:animEffect>
                                    <p:set>
                                      <p:cBhvr>
                                        <p:cTn id="36" dur="1" fill="hold">
                                          <p:stCondLst>
                                            <p:cond delay="999"/>
                                          </p:stCondLst>
                                        </p:cTn>
                                        <p:tgtEl>
                                          <p:spTgt spid="1026"/>
                                        </p:tgtEl>
                                        <p:attrNameLst>
                                          <p:attrName>style.visibility</p:attrName>
                                        </p:attrNameLst>
                                      </p:cBhvr>
                                      <p:to>
                                        <p:strVal val="hidden"/>
                                      </p:to>
                                    </p:set>
                                  </p:childTnLst>
                                </p:cTn>
                              </p:par>
                            </p:childTnLst>
                          </p:cTn>
                        </p:par>
                        <p:par>
                          <p:cTn id="37" fill="hold">
                            <p:stCondLst>
                              <p:cond delay="1500"/>
                            </p:stCondLst>
                            <p:childTnLst>
                              <p:par>
                                <p:cTn id="38" presetID="49" presetClass="entr" presetSubtype="0" decel="100000" fill="hold" grpId="0" nodeType="after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1000" fill="hold"/>
                                        <p:tgtEl>
                                          <p:spTgt spid="108"/>
                                        </p:tgtEl>
                                        <p:attrNameLst>
                                          <p:attrName>ppt_w</p:attrName>
                                        </p:attrNameLst>
                                      </p:cBhvr>
                                      <p:tavLst>
                                        <p:tav tm="0">
                                          <p:val>
                                            <p:fltVal val="0"/>
                                          </p:val>
                                        </p:tav>
                                        <p:tav tm="100000">
                                          <p:val>
                                            <p:strVal val="#ppt_w"/>
                                          </p:val>
                                        </p:tav>
                                      </p:tavLst>
                                    </p:anim>
                                    <p:anim calcmode="lin" valueType="num">
                                      <p:cBhvr>
                                        <p:cTn id="41" dur="1000" fill="hold"/>
                                        <p:tgtEl>
                                          <p:spTgt spid="108"/>
                                        </p:tgtEl>
                                        <p:attrNameLst>
                                          <p:attrName>ppt_h</p:attrName>
                                        </p:attrNameLst>
                                      </p:cBhvr>
                                      <p:tavLst>
                                        <p:tav tm="0">
                                          <p:val>
                                            <p:fltVal val="0"/>
                                          </p:val>
                                        </p:tav>
                                        <p:tav tm="100000">
                                          <p:val>
                                            <p:strVal val="#ppt_h"/>
                                          </p:val>
                                        </p:tav>
                                      </p:tavLst>
                                    </p:anim>
                                    <p:anim calcmode="lin" valueType="num">
                                      <p:cBhvr>
                                        <p:cTn id="42" dur="1000" fill="hold"/>
                                        <p:tgtEl>
                                          <p:spTgt spid="108"/>
                                        </p:tgtEl>
                                        <p:attrNameLst>
                                          <p:attrName>style.rotation</p:attrName>
                                        </p:attrNameLst>
                                      </p:cBhvr>
                                      <p:tavLst>
                                        <p:tav tm="0">
                                          <p:val>
                                            <p:fltVal val="360"/>
                                          </p:val>
                                        </p:tav>
                                        <p:tav tm="100000">
                                          <p:val>
                                            <p:fltVal val="0"/>
                                          </p:val>
                                        </p:tav>
                                      </p:tavLst>
                                    </p:anim>
                                    <p:animEffect transition="in" filter="fade">
                                      <p:cBhvr>
                                        <p:cTn id="43" dur="10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xit" presetSubtype="0" fill="hold" grpId="0" nodeType="clickEffect">
                                  <p:stCondLst>
                                    <p:cond delay="0"/>
                                  </p:stCondLst>
                                  <p:childTnLst>
                                    <p:anim calcmode="lin" valueType="num">
                                      <p:cBhvr>
                                        <p:cTn id="47" dur="1000"/>
                                        <p:tgtEl>
                                          <p:spTgt spid="50"/>
                                        </p:tgtEl>
                                        <p:attrNameLst>
                                          <p:attrName>ppt_w</p:attrName>
                                        </p:attrNameLst>
                                      </p:cBhvr>
                                      <p:tavLst>
                                        <p:tav tm="0">
                                          <p:val>
                                            <p:strVal val="ppt_w"/>
                                          </p:val>
                                        </p:tav>
                                        <p:tav tm="100000">
                                          <p:val>
                                            <p:fltVal val="0"/>
                                          </p:val>
                                        </p:tav>
                                      </p:tavLst>
                                    </p:anim>
                                    <p:anim calcmode="lin" valueType="num">
                                      <p:cBhvr>
                                        <p:cTn id="48" dur="1000"/>
                                        <p:tgtEl>
                                          <p:spTgt spid="50"/>
                                        </p:tgtEl>
                                        <p:attrNameLst>
                                          <p:attrName>ppt_h</p:attrName>
                                        </p:attrNameLst>
                                      </p:cBhvr>
                                      <p:tavLst>
                                        <p:tav tm="0">
                                          <p:val>
                                            <p:strVal val="ppt_h"/>
                                          </p:val>
                                        </p:tav>
                                        <p:tav tm="100000">
                                          <p:val>
                                            <p:fltVal val="0"/>
                                          </p:val>
                                        </p:tav>
                                      </p:tavLst>
                                    </p:anim>
                                    <p:animEffect transition="out" filter="fade">
                                      <p:cBhvr>
                                        <p:cTn id="49" dur="1000"/>
                                        <p:tgtEl>
                                          <p:spTgt spid="50"/>
                                        </p:tgtEl>
                                      </p:cBhvr>
                                    </p:animEffect>
                                    <p:set>
                                      <p:cBhvr>
                                        <p:cTn id="50" dur="1" fill="hold">
                                          <p:stCondLst>
                                            <p:cond delay="999"/>
                                          </p:stCondLst>
                                        </p:cTn>
                                        <p:tgtEl>
                                          <p:spTgt spid="50"/>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93"/>
                                        </p:tgtEl>
                                      </p:cBhvr>
                                    </p:animEffect>
                                    <p:set>
                                      <p:cBhvr>
                                        <p:cTn id="53" dur="1" fill="hold">
                                          <p:stCondLst>
                                            <p:cond delay="999"/>
                                          </p:stCondLst>
                                        </p:cTn>
                                        <p:tgtEl>
                                          <p:spTgt spid="93"/>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108"/>
                                        </p:tgtEl>
                                      </p:cBhvr>
                                    </p:animEffect>
                                    <p:set>
                                      <p:cBhvr>
                                        <p:cTn id="56" dur="1" fill="hold">
                                          <p:stCondLst>
                                            <p:cond delay="999"/>
                                          </p:stCondLst>
                                        </p:cTn>
                                        <p:tgtEl>
                                          <p:spTgt spid="108"/>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1000"/>
                                        <p:tgtEl>
                                          <p:spTgt spid="57"/>
                                        </p:tgtEl>
                                      </p:cBhvr>
                                    </p:animEffect>
                                    <p:set>
                                      <p:cBhvr>
                                        <p:cTn id="59" dur="1" fill="hold">
                                          <p:stCondLst>
                                            <p:cond delay="999"/>
                                          </p:stCondLst>
                                        </p:cTn>
                                        <p:tgtEl>
                                          <p:spTgt spid="57"/>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43"/>
                                        </p:tgtEl>
                                      </p:cBhvr>
                                    </p:animEffect>
                                    <p:set>
                                      <p:cBhvr>
                                        <p:cTn id="62" dur="1" fill="hold">
                                          <p:stCondLst>
                                            <p:cond delay="999"/>
                                          </p:stCondLst>
                                        </p:cTn>
                                        <p:tgtEl>
                                          <p:spTgt spid="43"/>
                                        </p:tgtEl>
                                        <p:attrNameLst>
                                          <p:attrName>style.visibility</p:attrName>
                                        </p:attrNameLst>
                                      </p:cBhvr>
                                      <p:to>
                                        <p:strVal val="hidden"/>
                                      </p:to>
                                    </p:set>
                                  </p:childTnLst>
                                </p:cTn>
                              </p:par>
                            </p:childTnLst>
                          </p:cTn>
                        </p:par>
                        <p:par>
                          <p:cTn id="63" fill="hold">
                            <p:stCondLst>
                              <p:cond delay="1000"/>
                            </p:stCondLst>
                            <p:childTnLst>
                              <p:par>
                                <p:cTn id="64" presetID="49" presetClass="exit" presetSubtype="0" accel="100000" fill="hold" grpId="0" nodeType="afterEffect">
                                  <p:stCondLst>
                                    <p:cond delay="0"/>
                                  </p:stCondLst>
                                  <p:childTnLst>
                                    <p:anim calcmode="lin" valueType="num">
                                      <p:cBhvr>
                                        <p:cTn id="65" dur="1000"/>
                                        <p:tgtEl>
                                          <p:spTgt spid="65"/>
                                        </p:tgtEl>
                                        <p:attrNameLst>
                                          <p:attrName>ppt_w</p:attrName>
                                        </p:attrNameLst>
                                      </p:cBhvr>
                                      <p:tavLst>
                                        <p:tav tm="0">
                                          <p:val>
                                            <p:strVal val="ppt_w"/>
                                          </p:val>
                                        </p:tav>
                                        <p:tav tm="100000">
                                          <p:val>
                                            <p:fltVal val="0"/>
                                          </p:val>
                                        </p:tav>
                                      </p:tavLst>
                                    </p:anim>
                                    <p:anim calcmode="lin" valueType="num">
                                      <p:cBhvr>
                                        <p:cTn id="66" dur="1000"/>
                                        <p:tgtEl>
                                          <p:spTgt spid="65"/>
                                        </p:tgtEl>
                                        <p:attrNameLst>
                                          <p:attrName>ppt_h</p:attrName>
                                        </p:attrNameLst>
                                      </p:cBhvr>
                                      <p:tavLst>
                                        <p:tav tm="0">
                                          <p:val>
                                            <p:strVal val="ppt_h"/>
                                          </p:val>
                                        </p:tav>
                                        <p:tav tm="100000">
                                          <p:val>
                                            <p:fltVal val="0"/>
                                          </p:val>
                                        </p:tav>
                                      </p:tavLst>
                                    </p:anim>
                                    <p:anim calcmode="lin" valueType="num">
                                      <p:cBhvr>
                                        <p:cTn id="67" dur="1000"/>
                                        <p:tgtEl>
                                          <p:spTgt spid="65"/>
                                        </p:tgtEl>
                                        <p:attrNameLst>
                                          <p:attrName>style.rotation</p:attrName>
                                        </p:attrNameLst>
                                      </p:cBhvr>
                                      <p:tavLst>
                                        <p:tav tm="0">
                                          <p:val>
                                            <p:fltVal val="0"/>
                                          </p:val>
                                        </p:tav>
                                        <p:tav tm="100000">
                                          <p:val>
                                            <p:fltVal val="360"/>
                                          </p:val>
                                        </p:tav>
                                      </p:tavLst>
                                    </p:anim>
                                    <p:animEffect transition="out" filter="fade">
                                      <p:cBhvr>
                                        <p:cTn id="68" dur="1000"/>
                                        <p:tgtEl>
                                          <p:spTgt spid="65"/>
                                        </p:tgtEl>
                                      </p:cBhvr>
                                    </p:animEffect>
                                    <p:set>
                                      <p:cBhvr>
                                        <p:cTn id="69" dur="1" fill="hold">
                                          <p:stCondLst>
                                            <p:cond delay="999"/>
                                          </p:stCondLst>
                                        </p:cTn>
                                        <p:tgtEl>
                                          <p:spTgt spid="65"/>
                                        </p:tgtEl>
                                        <p:attrNameLst>
                                          <p:attrName>style.visibility</p:attrName>
                                        </p:attrNameLst>
                                      </p:cBhvr>
                                      <p:to>
                                        <p:strVal val="hidden"/>
                                      </p:to>
                                    </p:set>
                                  </p:childTnLst>
                                </p:cTn>
                              </p:par>
                              <p:par>
                                <p:cTn id="70" presetID="49" presetClass="entr" presetSubtype="0" decel="100000" fill="hold" grpId="0" nodeType="with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1000" fill="hold"/>
                                        <p:tgtEl>
                                          <p:spTgt spid="51"/>
                                        </p:tgtEl>
                                        <p:attrNameLst>
                                          <p:attrName>ppt_w</p:attrName>
                                        </p:attrNameLst>
                                      </p:cBhvr>
                                      <p:tavLst>
                                        <p:tav tm="0">
                                          <p:val>
                                            <p:fltVal val="0"/>
                                          </p:val>
                                        </p:tav>
                                        <p:tav tm="100000">
                                          <p:val>
                                            <p:strVal val="#ppt_w"/>
                                          </p:val>
                                        </p:tav>
                                      </p:tavLst>
                                    </p:anim>
                                    <p:anim calcmode="lin" valueType="num">
                                      <p:cBhvr>
                                        <p:cTn id="73" dur="1000" fill="hold"/>
                                        <p:tgtEl>
                                          <p:spTgt spid="51"/>
                                        </p:tgtEl>
                                        <p:attrNameLst>
                                          <p:attrName>ppt_h</p:attrName>
                                        </p:attrNameLst>
                                      </p:cBhvr>
                                      <p:tavLst>
                                        <p:tav tm="0">
                                          <p:val>
                                            <p:fltVal val="0"/>
                                          </p:val>
                                        </p:tav>
                                        <p:tav tm="100000">
                                          <p:val>
                                            <p:strVal val="#ppt_h"/>
                                          </p:val>
                                        </p:tav>
                                      </p:tavLst>
                                    </p:anim>
                                    <p:anim calcmode="lin" valueType="num">
                                      <p:cBhvr>
                                        <p:cTn id="74" dur="1000" fill="hold"/>
                                        <p:tgtEl>
                                          <p:spTgt spid="51"/>
                                        </p:tgtEl>
                                        <p:attrNameLst>
                                          <p:attrName>style.rotation</p:attrName>
                                        </p:attrNameLst>
                                      </p:cBhvr>
                                      <p:tavLst>
                                        <p:tav tm="0">
                                          <p:val>
                                            <p:fltVal val="360"/>
                                          </p:val>
                                        </p:tav>
                                        <p:tav tm="100000">
                                          <p:val>
                                            <p:fltVal val="0"/>
                                          </p:val>
                                        </p:tav>
                                      </p:tavLst>
                                    </p:anim>
                                    <p:animEffect transition="in" filter="fade">
                                      <p:cBhvr>
                                        <p:cTn id="75" dur="1000"/>
                                        <p:tgtEl>
                                          <p:spTgt spid="51"/>
                                        </p:tgtEl>
                                      </p:cBhvr>
                                    </p:animEffect>
                                  </p:childTnLst>
                                </p:cTn>
                              </p:par>
                            </p:childTnLst>
                          </p:cTn>
                        </p:par>
                        <p:par>
                          <p:cTn id="76" fill="hold">
                            <p:stCondLst>
                              <p:cond delay="2000"/>
                            </p:stCondLst>
                            <p:childTnLst>
                              <p:par>
                                <p:cTn id="77" presetID="10" presetClass="entr" presetSubtype="0" fill="hold" nodeType="afterEffect">
                                  <p:stCondLst>
                                    <p:cond delay="0"/>
                                  </p:stCondLst>
                                  <p:childTnLst>
                                    <p:set>
                                      <p:cBhvr>
                                        <p:cTn id="78" dur="1" fill="hold">
                                          <p:stCondLst>
                                            <p:cond delay="0"/>
                                          </p:stCondLst>
                                        </p:cTn>
                                        <p:tgtEl>
                                          <p:spTgt spid="109"/>
                                        </p:tgtEl>
                                        <p:attrNameLst>
                                          <p:attrName>style.visibility</p:attrName>
                                        </p:attrNameLst>
                                      </p:cBhvr>
                                      <p:to>
                                        <p:strVal val="visible"/>
                                      </p:to>
                                    </p:set>
                                    <p:animEffect transition="in" filter="fade">
                                      <p:cBhvr>
                                        <p:cTn id="79" dur="1000"/>
                                        <p:tgtEl>
                                          <p:spTgt spid="109"/>
                                        </p:tgtEl>
                                      </p:cBhvr>
                                    </p:animEffect>
                                  </p:childTnLst>
                                </p:cTn>
                              </p:par>
                              <p:par>
                                <p:cTn id="80" presetID="53" presetClass="entr" presetSubtype="0" fill="hold" grpId="0" nodeType="withEffect">
                                  <p:stCondLst>
                                    <p:cond delay="0"/>
                                  </p:stCondLst>
                                  <p:childTnLst>
                                    <p:set>
                                      <p:cBhvr>
                                        <p:cTn id="81" dur="1" fill="hold">
                                          <p:stCondLst>
                                            <p:cond delay="0"/>
                                          </p:stCondLst>
                                        </p:cTn>
                                        <p:tgtEl>
                                          <p:spTgt spid="110"/>
                                        </p:tgtEl>
                                        <p:attrNameLst>
                                          <p:attrName>style.visibility</p:attrName>
                                        </p:attrNameLst>
                                      </p:cBhvr>
                                      <p:to>
                                        <p:strVal val="visible"/>
                                      </p:to>
                                    </p:set>
                                    <p:anim calcmode="lin" valueType="num">
                                      <p:cBhvr>
                                        <p:cTn id="82" dur="1000" fill="hold"/>
                                        <p:tgtEl>
                                          <p:spTgt spid="110"/>
                                        </p:tgtEl>
                                        <p:attrNameLst>
                                          <p:attrName>ppt_w</p:attrName>
                                        </p:attrNameLst>
                                      </p:cBhvr>
                                      <p:tavLst>
                                        <p:tav tm="0">
                                          <p:val>
                                            <p:fltVal val="0"/>
                                          </p:val>
                                        </p:tav>
                                        <p:tav tm="100000">
                                          <p:val>
                                            <p:strVal val="#ppt_w"/>
                                          </p:val>
                                        </p:tav>
                                      </p:tavLst>
                                    </p:anim>
                                    <p:anim calcmode="lin" valueType="num">
                                      <p:cBhvr>
                                        <p:cTn id="83" dur="1000" fill="hold"/>
                                        <p:tgtEl>
                                          <p:spTgt spid="110"/>
                                        </p:tgtEl>
                                        <p:attrNameLst>
                                          <p:attrName>ppt_h</p:attrName>
                                        </p:attrNameLst>
                                      </p:cBhvr>
                                      <p:tavLst>
                                        <p:tav tm="0">
                                          <p:val>
                                            <p:fltVal val="0"/>
                                          </p:val>
                                        </p:tav>
                                        <p:tav tm="100000">
                                          <p:val>
                                            <p:strVal val="#ppt_h"/>
                                          </p:val>
                                        </p:tav>
                                      </p:tavLst>
                                    </p:anim>
                                    <p:animEffect transition="in" filter="fade">
                                      <p:cBhvr>
                                        <p:cTn id="84"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5" grpId="0" animBg="1"/>
      <p:bldP spid="50" grpId="0"/>
      <p:bldP spid="57" grpId="0" animBg="1"/>
      <p:bldP spid="108" grpId="0"/>
      <p:bldP spid="108" grpId="1"/>
      <p:bldP spid="110" grpId="0"/>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3083242"/>
          </a:xfrm>
          <a:prstGeom prst="rect">
            <a:avLst/>
          </a:prstGeom>
        </p:spPr>
        <p:txBody>
          <a:bodyPr wrap="square">
            <a:spAutoFit/>
          </a:bodyPr>
          <a:lstStyle/>
          <a:p>
            <a:r>
              <a:rPr lang="en-US" dirty="0" smtClean="0">
                <a:hlinkClick r:id="rId2"/>
              </a:rPr>
              <a:t>https://en.wikipedia.org/wiki/Olive_Oatman</a:t>
            </a:r>
            <a:r>
              <a:rPr lang="en-US" dirty="0" smtClean="0"/>
              <a:t>      	</a:t>
            </a:r>
            <a:r>
              <a:rPr lang="en-US" b="1" dirty="0" smtClean="0"/>
              <a:t>OLIVE OATMAN</a:t>
            </a:r>
          </a:p>
          <a:p>
            <a:r>
              <a:rPr lang="en-US" dirty="0" smtClean="0"/>
              <a:t>	The </a:t>
            </a:r>
            <a:r>
              <a:rPr lang="en-US" dirty="0" err="1" smtClean="0"/>
              <a:t>Brewsterite</a:t>
            </a:r>
            <a:r>
              <a:rPr lang="en-US" dirty="0" smtClean="0"/>
              <a:t> emigrants, numbering between 85 and 93, left Independence,</a:t>
            </a:r>
          </a:p>
          <a:p>
            <a:r>
              <a:rPr lang="en-US" dirty="0" smtClean="0"/>
              <a:t> Missouri on August 5, 1850. Dissension caused the group to split near Santa Fe in New Mexico Territory with Brewster following the northern route. </a:t>
            </a:r>
            <a:r>
              <a:rPr lang="en-US" dirty="0" err="1" smtClean="0"/>
              <a:t>Roys</a:t>
            </a:r>
            <a:r>
              <a:rPr lang="en-US" dirty="0" smtClean="0"/>
              <a:t> </a:t>
            </a:r>
            <a:r>
              <a:rPr lang="en-US" dirty="0" err="1" smtClean="0"/>
              <a:t>Oatman</a:t>
            </a:r>
            <a:r>
              <a:rPr lang="en-US" dirty="0" smtClean="0"/>
              <a:t> and several other families chose the southern route via Socorro and Tucson.</a:t>
            </a:r>
          </a:p>
          <a:p>
            <a:r>
              <a:rPr lang="en-US" dirty="0" smtClean="0"/>
              <a:t>	The </a:t>
            </a:r>
            <a:r>
              <a:rPr lang="en-US" dirty="0" err="1" smtClean="0"/>
              <a:t>Oatman</a:t>
            </a:r>
            <a:r>
              <a:rPr lang="en-US" dirty="0" smtClean="0"/>
              <a:t> family, eventually traveling alone, was nearly annihilated in what became known as the "</a:t>
            </a:r>
            <a:r>
              <a:rPr lang="en-US" dirty="0" err="1" smtClean="0"/>
              <a:t>Oatman</a:t>
            </a:r>
            <a:r>
              <a:rPr lang="en-US" dirty="0" smtClean="0"/>
              <a:t> Massacre" on the banks of the Gila River about 80–90 miles east of Yuma, in what is now Arizona.</a:t>
            </a:r>
            <a:r>
              <a:rPr lang="en-US" baseline="30000" dirty="0" smtClean="0"/>
              <a:t> </a:t>
            </a:r>
            <a:r>
              <a:rPr lang="en-US" dirty="0" smtClean="0"/>
              <a:t> Once the attack was complete, the natives took some of the </a:t>
            </a:r>
            <a:r>
              <a:rPr lang="en-US" dirty="0" err="1" smtClean="0"/>
              <a:t>Oatman</a:t>
            </a:r>
            <a:r>
              <a:rPr lang="en-US" dirty="0" smtClean="0"/>
              <a:t> family's belongings along with the </a:t>
            </a:r>
            <a:r>
              <a:rPr lang="en-US" dirty="0" err="1" smtClean="0"/>
              <a:t>Oatman</a:t>
            </a:r>
            <a:r>
              <a:rPr lang="en-US" dirty="0" smtClean="0"/>
              <a:t> girls. Although Olive </a:t>
            </a:r>
            <a:r>
              <a:rPr lang="en-US" dirty="0" err="1" smtClean="0"/>
              <a:t>Oatman</a:t>
            </a:r>
            <a:r>
              <a:rPr lang="en-US" dirty="0" smtClean="0"/>
              <a:t> later identified her captors as Tonto Apaches,</a:t>
            </a:r>
            <a:r>
              <a:rPr lang="en-US" baseline="30000" dirty="0" smtClean="0"/>
              <a:t> </a:t>
            </a:r>
            <a:r>
              <a:rPr lang="en-US" dirty="0" smtClean="0"/>
              <a:t>they were probably </a:t>
            </a:r>
            <a:r>
              <a:rPr lang="en-US" dirty="0" err="1" smtClean="0"/>
              <a:t>Tolkepayas</a:t>
            </a:r>
            <a:r>
              <a:rPr lang="en-US" dirty="0" smtClean="0"/>
              <a:t> (Western </a:t>
            </a:r>
            <a:r>
              <a:rPr lang="en-US" dirty="0" err="1" smtClean="0"/>
              <a:t>Yavapais</a:t>
            </a:r>
            <a:r>
              <a:rPr lang="en-US" dirty="0" smtClean="0"/>
              <a:t>)</a:t>
            </a:r>
            <a:r>
              <a:rPr lang="en-US" baseline="30000" dirty="0" smtClean="0"/>
              <a:t>[</a:t>
            </a:r>
            <a:r>
              <a:rPr lang="en-US" dirty="0" smtClean="0"/>
              <a:t> living in a village 8 miles southwest of </a:t>
            </a:r>
            <a:r>
              <a:rPr lang="en-US" dirty="0" err="1" smtClean="0"/>
              <a:t>Aguila</a:t>
            </a:r>
            <a:r>
              <a:rPr lang="en-US" dirty="0" smtClean="0"/>
              <a:t>, Arizona, in the </a:t>
            </a:r>
            <a:r>
              <a:rPr lang="en-US" dirty="0" err="1" smtClean="0"/>
              <a:t>Harquahala</a:t>
            </a:r>
            <a:r>
              <a:rPr lang="en-US" dirty="0" smtClean="0"/>
              <a:t> Mountains. After arriving at the village, the girls were initially treated in a way that appeared threatening, and </a:t>
            </a:r>
            <a:r>
              <a:rPr lang="en-US" dirty="0" err="1" smtClean="0"/>
              <a:t>Oatman</a:t>
            </a:r>
            <a:r>
              <a:rPr lang="en-US" dirty="0" smtClean="0"/>
              <a:t> later said she thought they would be killed. However, the girls were used as slaves to forage for food, to lug water and firewood, and for other menial tasks; they were frequently beaten.</a:t>
            </a:r>
          </a:p>
          <a:p>
            <a:r>
              <a:rPr lang="en-US" dirty="0" smtClean="0"/>
              <a:t>	After a year, a group of Mohave Indians visited the village and traded two horses, vegetables, blankets, and other trinkets for the captive girls, after which the girls walked for days to a Mohave village along the Colorado River (in the center of what today is Needles</a:t>
            </a:r>
            <a:r>
              <a:rPr lang="en-US" dirty="0" smtClean="0">
                <a:hlinkClick r:id="rId3" tooltip="Needles, California"/>
              </a:rPr>
              <a:t>, </a:t>
            </a:r>
            <a:r>
              <a:rPr lang="en-US" dirty="0" smtClean="0"/>
              <a:t>California). They were immediately taken in by the family of a tribal leader (</a:t>
            </a:r>
            <a:r>
              <a:rPr lang="en-US" dirty="0" err="1" smtClean="0"/>
              <a:t>kohot</a:t>
            </a:r>
            <a:r>
              <a:rPr lang="en-US" dirty="0" smtClean="0"/>
              <a:t>) whose non-Mohave name was </a:t>
            </a:r>
            <a:r>
              <a:rPr lang="en-US" dirty="0" err="1" smtClean="0"/>
              <a:t>Espianola</a:t>
            </a:r>
            <a:r>
              <a:rPr lang="en-US" dirty="0" smtClean="0"/>
              <a:t> or </a:t>
            </a:r>
            <a:r>
              <a:rPr lang="en-US" dirty="0" err="1" smtClean="0"/>
              <a:t>Espanesay</a:t>
            </a:r>
            <a:r>
              <a:rPr lang="en-US" dirty="0" smtClean="0"/>
              <a:t>. The Mohave tribe was more prosperous than the group that had held the girls captive, and both </a:t>
            </a:r>
            <a:r>
              <a:rPr lang="en-US" dirty="0" err="1" smtClean="0"/>
              <a:t>Espanesay's</a:t>
            </a:r>
            <a:r>
              <a:rPr lang="en-US" dirty="0" smtClean="0"/>
              <a:t> wife </a:t>
            </a:r>
            <a:r>
              <a:rPr lang="en-US" dirty="0" err="1" smtClean="0"/>
              <a:t>Aespaneo</a:t>
            </a:r>
            <a:r>
              <a:rPr lang="en-US" dirty="0" smtClean="0"/>
              <a:t> and daughter Topeka took an interest in the </a:t>
            </a:r>
            <a:r>
              <a:rPr lang="en-US" dirty="0" err="1" smtClean="0"/>
              <a:t>Oatman</a:t>
            </a:r>
            <a:r>
              <a:rPr lang="en-US" dirty="0" smtClean="0"/>
              <a:t> girls' welfare. </a:t>
            </a:r>
            <a:r>
              <a:rPr lang="en-US" dirty="0" err="1" smtClean="0"/>
              <a:t>Oatman</a:t>
            </a:r>
            <a:r>
              <a:rPr lang="en-US" dirty="0" smtClean="0"/>
              <a:t> expressed her deep affection for these two women numerous times over the years after her captivity.</a:t>
            </a:r>
          </a:p>
          <a:p>
            <a:r>
              <a:rPr lang="en-US" dirty="0" smtClean="0"/>
              <a:t>	</a:t>
            </a:r>
            <a:r>
              <a:rPr lang="en-US" dirty="0" err="1" smtClean="0"/>
              <a:t>Aespaneo</a:t>
            </a:r>
            <a:r>
              <a:rPr lang="en-US" dirty="0" smtClean="0"/>
              <a:t> arranged for the </a:t>
            </a:r>
            <a:r>
              <a:rPr lang="en-US" dirty="0" err="1" smtClean="0"/>
              <a:t>Oatman</a:t>
            </a:r>
            <a:r>
              <a:rPr lang="en-US" dirty="0" smtClean="0"/>
              <a:t>  girls to be given plots of land to farm. Whether the </a:t>
            </a:r>
            <a:r>
              <a:rPr lang="en-US" dirty="0" err="1" smtClean="0"/>
              <a:t>Oatman</a:t>
            </a:r>
            <a:r>
              <a:rPr lang="en-US" dirty="0" smtClean="0"/>
              <a:t> girls were truly adopted into that family and the Mohave people is unknown. </a:t>
            </a:r>
            <a:r>
              <a:rPr lang="en-US" dirty="0" err="1" smtClean="0"/>
              <a:t>Oatman</a:t>
            </a:r>
            <a:r>
              <a:rPr lang="en-US" dirty="0" smtClean="0"/>
              <a:t> later claimed that she and Mary Ann were captives of the Mohave and that she feared to leave. She did not attempt to contact a large group of whites that visited the </a:t>
            </a:r>
            <a:r>
              <a:rPr lang="en-US" dirty="0" err="1" smtClean="0"/>
              <a:t>Mohaves</a:t>
            </a:r>
            <a:r>
              <a:rPr lang="en-US" dirty="0" smtClean="0"/>
              <a:t> during her period with them,</a:t>
            </a:r>
            <a:r>
              <a:rPr lang="en-US" baseline="30000" dirty="0" smtClean="0"/>
              <a:t> </a:t>
            </a:r>
            <a:r>
              <a:rPr lang="en-US" dirty="0" err="1" smtClean="0"/>
              <a:t>nd</a:t>
            </a:r>
            <a:r>
              <a:rPr lang="en-US" dirty="0" smtClean="0"/>
              <a:t> years later she went to meet with a Mohave leader, , </a:t>
            </a:r>
            <a:r>
              <a:rPr lang="en-US" dirty="0" err="1" smtClean="0"/>
              <a:t>Irataba</a:t>
            </a:r>
            <a:r>
              <a:rPr lang="en-US" dirty="0" smtClean="0"/>
              <a:t> In</a:t>
            </a:r>
          </a:p>
          <a:p>
            <a:r>
              <a:rPr lang="en-US" dirty="0" smtClean="0"/>
              <a:t> New York City and spoke with him of old times.</a:t>
            </a:r>
          </a:p>
          <a:p>
            <a:r>
              <a:rPr lang="en-US" dirty="0" smtClean="0"/>
              <a:t>	Both </a:t>
            </a:r>
            <a:r>
              <a:rPr lang="en-US" dirty="0" err="1" smtClean="0"/>
              <a:t>Oatman</a:t>
            </a:r>
            <a:r>
              <a:rPr lang="en-US" dirty="0" smtClean="0"/>
              <a:t> girls were tattooed on their chins and arms</a:t>
            </a:r>
            <a:r>
              <a:rPr lang="en-US" baseline="30000" dirty="0" smtClean="0"/>
              <a:t> </a:t>
            </a:r>
            <a:r>
              <a:rPr lang="en-US" dirty="0" smtClean="0"/>
              <a:t>in keeping with the tribal custom for those who were tribal members. </a:t>
            </a:r>
            <a:r>
              <a:rPr lang="en-US" dirty="0" err="1" smtClean="0"/>
              <a:t>Oatman</a:t>
            </a:r>
            <a:r>
              <a:rPr lang="en-US" dirty="0" smtClean="0"/>
              <a:t> later claimed (in Stratton's book and in her lectures) that she was tattooed to mark her as a slave of the </a:t>
            </a:r>
            <a:r>
              <a:rPr lang="en-US" dirty="0" err="1" smtClean="0"/>
              <a:t>Mohaves</a:t>
            </a:r>
            <a:r>
              <a:rPr lang="en-US" dirty="0" smtClean="0"/>
              <a:t>, but this is inconsistent with the Mohave tradition, in which such marks were given only to their own people to ensure that they would both enter the land of the dead and be recognized as </a:t>
            </a:r>
            <a:r>
              <a:rPr lang="en-US" dirty="0" err="1" smtClean="0"/>
              <a:t>Mohaves</a:t>
            </a:r>
            <a:r>
              <a:rPr lang="en-US" dirty="0" smtClean="0"/>
              <a:t> by their ancestors.</a:t>
            </a:r>
          </a:p>
          <a:p>
            <a:r>
              <a:rPr lang="en-US" dirty="0" smtClean="0"/>
              <a:t>	It has been claimed that there was a drought in the region, wherein the tribe experienced a dire shortage of food supplies, and Olive's sister, Mary Ann, died of starvation about 1855-56 at the age of ten or eleven.</a:t>
            </a:r>
          </a:p>
          <a:p>
            <a:r>
              <a:rPr lang="en-US" dirty="0" smtClean="0"/>
              <a:t>	</a:t>
            </a:r>
            <a:r>
              <a:rPr lang="en-US" dirty="0" err="1" smtClean="0"/>
              <a:t>Oatman</a:t>
            </a:r>
            <a:r>
              <a:rPr lang="en-US" dirty="0" smtClean="0"/>
              <a:t> later spoke with fondness of the </a:t>
            </a:r>
            <a:r>
              <a:rPr lang="en-US" dirty="0" err="1" smtClean="0"/>
              <a:t>Mohaves</a:t>
            </a:r>
            <a:r>
              <a:rPr lang="en-US" dirty="0" smtClean="0"/>
              <a:t>, whose treatment of her was superior to the treatment she had received when first captured. She most likely considered herself assimilated.  She was given a clan name, </a:t>
            </a:r>
            <a:r>
              <a:rPr lang="en-US" dirty="0" err="1" smtClean="0"/>
              <a:t>Oach</a:t>
            </a:r>
            <a:r>
              <a:rPr lang="en-US" dirty="0" smtClean="0"/>
              <a:t>, and a nickname, </a:t>
            </a:r>
            <a:r>
              <a:rPr lang="en-US" dirty="0" err="1" smtClean="0"/>
              <a:t>Spantsa</a:t>
            </a:r>
            <a:r>
              <a:rPr lang="en-US" dirty="0" smtClean="0"/>
              <a:t>, a Mohave word having to do with unquenchable lust or thirst.</a:t>
            </a:r>
            <a:r>
              <a:rPr lang="en-US" baseline="30000" dirty="0" smtClean="0"/>
              <a:t> </a:t>
            </a:r>
            <a:r>
              <a:rPr lang="en-US" dirty="0" smtClean="0"/>
              <a:t>She remained with the Mohave, choosing not to reveal herself to white railroad surveyors who spent nearly a week in the Mohave Valley trading and socializing with the tribe in February 1854.</a:t>
            </a:r>
            <a:r>
              <a:rPr lang="en-US" baseline="30000" dirty="0" smtClean="0"/>
              <a:t> </a:t>
            </a:r>
            <a:r>
              <a:rPr lang="en-US" dirty="0" smtClean="0"/>
              <a:t> Because she did not know that Lorenzo had survived the massacre, she believed she had no immediate family, and the Mohave raised her as their own.</a:t>
            </a:r>
          </a:p>
          <a:p>
            <a:r>
              <a:rPr lang="en-US" dirty="0" smtClean="0"/>
              <a:t>	When </a:t>
            </a:r>
            <a:r>
              <a:rPr lang="en-US" dirty="0" err="1" smtClean="0"/>
              <a:t>Oatman</a:t>
            </a:r>
            <a:r>
              <a:rPr lang="en-US" dirty="0" smtClean="0"/>
              <a:t> was 19 years old, Francisco, a Yuma Indian messenger, arrived at the village with a message from the authorities at Fort Yuma. Rumors suggested that a white girl was living with the </a:t>
            </a:r>
            <a:r>
              <a:rPr lang="en-US" dirty="0" err="1" smtClean="0"/>
              <a:t>Mohaves</a:t>
            </a:r>
            <a:r>
              <a:rPr lang="en-US" dirty="0" smtClean="0"/>
              <a:t>, and the post commander requested her return (or to know the reason why she did not choose to return). The </a:t>
            </a:r>
            <a:r>
              <a:rPr lang="en-US" dirty="0" err="1" smtClean="0"/>
              <a:t>Mohaves</a:t>
            </a:r>
            <a:r>
              <a:rPr lang="en-US" dirty="0" smtClean="0"/>
              <a:t> initially sequestered </a:t>
            </a:r>
            <a:r>
              <a:rPr lang="en-US" dirty="0" err="1" smtClean="0"/>
              <a:t>Oatman</a:t>
            </a:r>
            <a:r>
              <a:rPr lang="en-US" dirty="0" smtClean="0"/>
              <a:t> and resisted the request. At first they denied that </a:t>
            </a:r>
            <a:r>
              <a:rPr lang="en-US" dirty="0" err="1" smtClean="0"/>
              <a:t>Oatman</a:t>
            </a:r>
            <a:r>
              <a:rPr lang="en-US" dirty="0" smtClean="0"/>
              <a:t> was even white; others over the course of negotiations expressed their affection for </a:t>
            </a:r>
            <a:r>
              <a:rPr lang="en-US" dirty="0" err="1" smtClean="0"/>
              <a:t>Oatman</a:t>
            </a:r>
            <a:r>
              <a:rPr lang="en-US" dirty="0" smtClean="0"/>
              <a:t>, others their fear of reprisal from whites. Francisco, meanwhile, withdrew to the homes of other nearby </a:t>
            </a:r>
            <a:r>
              <a:rPr lang="en-US" dirty="0" err="1" smtClean="0"/>
              <a:t>Mohaves</a:t>
            </a:r>
            <a:r>
              <a:rPr lang="en-US" dirty="0" smtClean="0"/>
              <a:t>; shortly thereafter he made a second fervent attempt to persuade the </a:t>
            </a:r>
            <a:r>
              <a:rPr lang="en-US" dirty="0" err="1" smtClean="0"/>
              <a:t>Mohaves</a:t>
            </a:r>
            <a:r>
              <a:rPr lang="en-US" dirty="0" smtClean="0"/>
              <a:t> to part with </a:t>
            </a:r>
            <a:r>
              <a:rPr lang="en-US" dirty="0" err="1" smtClean="0"/>
              <a:t>Oatman</a:t>
            </a:r>
            <a:r>
              <a:rPr lang="en-US" dirty="0" smtClean="0"/>
              <a:t>. Trade items were included this time, including blankets and a white horse, and he passed on threats that the whites would destroy the </a:t>
            </a:r>
            <a:r>
              <a:rPr lang="en-US" dirty="0" err="1" smtClean="0"/>
              <a:t>Mohaves</a:t>
            </a:r>
            <a:r>
              <a:rPr lang="en-US" dirty="0" smtClean="0"/>
              <a:t> if they did not release </a:t>
            </a:r>
            <a:r>
              <a:rPr lang="en-US" dirty="0" err="1" smtClean="0"/>
              <a:t>Oatman</a:t>
            </a:r>
            <a:r>
              <a:rPr lang="en-US" dirty="0" smtClean="0"/>
              <a:t>.</a:t>
            </a:r>
          </a:p>
          <a:p>
            <a:r>
              <a:rPr lang="en-US" dirty="0" smtClean="0"/>
              <a:t>	After some discussion, in which </a:t>
            </a:r>
            <a:r>
              <a:rPr lang="en-US" dirty="0" err="1" smtClean="0"/>
              <a:t>Oatman</a:t>
            </a:r>
            <a:r>
              <a:rPr lang="en-US" dirty="0" smtClean="0"/>
              <a:t> was this time included, the </a:t>
            </a:r>
            <a:r>
              <a:rPr lang="en-US" dirty="0" err="1" smtClean="0"/>
              <a:t>Mohaves</a:t>
            </a:r>
            <a:r>
              <a:rPr lang="en-US" dirty="0" smtClean="0"/>
              <a:t> decided to accept these terms, and she was escorted to Fort Yuma in a 20-day journey. Topeka (the daughter of </a:t>
            </a:r>
            <a:r>
              <a:rPr lang="en-US" dirty="0" err="1" smtClean="0"/>
              <a:t>Espianola</a:t>
            </a:r>
            <a:r>
              <a:rPr lang="en-US" dirty="0" smtClean="0"/>
              <a:t>/</a:t>
            </a:r>
            <a:r>
              <a:rPr lang="en-US" dirty="0" err="1" smtClean="0"/>
              <a:t>Espanesay</a:t>
            </a:r>
            <a:r>
              <a:rPr lang="en-US" dirty="0" smtClean="0"/>
              <a:t> and </a:t>
            </a:r>
            <a:r>
              <a:rPr lang="en-US" dirty="0" err="1" smtClean="0"/>
              <a:t>Aespaneo</a:t>
            </a:r>
            <a:r>
              <a:rPr lang="en-US" dirty="0" smtClean="0"/>
              <a:t>) went on the journey with </a:t>
            </a:r>
            <a:r>
              <a:rPr lang="en-US" dirty="0" err="1" smtClean="0"/>
              <a:t>Oatman</a:t>
            </a:r>
            <a:r>
              <a:rPr lang="en-US" dirty="0" smtClean="0"/>
              <a:t>. Before entering the fort, </a:t>
            </a:r>
            <a:r>
              <a:rPr lang="en-US" dirty="0" err="1" smtClean="0"/>
              <a:t>Oatman</a:t>
            </a:r>
            <a:r>
              <a:rPr lang="en-US" dirty="0" smtClean="0"/>
              <a:t> was given Western clothing lent by the wife of an army officer, as she was clad in a traditional Mohave skirt with no covering above her waist. Inside the fort, </a:t>
            </a:r>
            <a:r>
              <a:rPr lang="en-US" dirty="0" err="1" smtClean="0"/>
              <a:t>Oatman</a:t>
            </a:r>
            <a:r>
              <a:rPr lang="en-US" dirty="0" smtClean="0"/>
              <a:t> was surrounded by cheering people.</a:t>
            </a:r>
          </a:p>
          <a:p>
            <a:r>
              <a:rPr lang="en-US" dirty="0" smtClean="0"/>
              <a:t>	</a:t>
            </a:r>
            <a:r>
              <a:rPr lang="en-US" dirty="0" err="1" smtClean="0"/>
              <a:t>Oatman's</a:t>
            </a:r>
            <a:r>
              <a:rPr lang="en-US" dirty="0" smtClean="0"/>
              <a:t> childhood friend Susan Thompson, whom she befriended again at this time, stated many years later that she believed </a:t>
            </a:r>
            <a:r>
              <a:rPr lang="en-US" dirty="0" err="1" smtClean="0"/>
              <a:t>Oatman</a:t>
            </a:r>
            <a:r>
              <a:rPr lang="en-US" dirty="0" smtClean="0"/>
              <a:t> was "grieving" upon her return because she had been married to a Mohave and given birth to two boys.</a:t>
            </a:r>
          </a:p>
          <a:p>
            <a:r>
              <a:rPr lang="en-US" dirty="0" smtClean="0"/>
              <a:t>	</a:t>
            </a:r>
            <a:r>
              <a:rPr lang="en-US" dirty="0" err="1" smtClean="0"/>
              <a:t>Oatman</a:t>
            </a:r>
            <a:r>
              <a:rPr lang="en-US" dirty="0" smtClean="0"/>
              <a:t> herself, however, denied rumors during her lifetime that she either had been married to a Mohave or was ever raped or sexually mistreated by the Yavapai or Mohave. In Stratton's book, she declared that "to the honor of these savages let it be said, they never offered the least unchaste abuse to me." Her nickname, </a:t>
            </a:r>
            <a:r>
              <a:rPr lang="en-US" dirty="0" err="1" smtClean="0"/>
              <a:t>Spantsa</a:t>
            </a:r>
            <a:r>
              <a:rPr lang="en-US" dirty="0" smtClean="0"/>
              <a:t> ("rotten womb"), however, implied that she was sexually active, although historians have argued that the name could have different meanings.</a:t>
            </a:r>
          </a:p>
          <a:p>
            <a:r>
              <a:rPr lang="en-US" dirty="0" smtClean="0"/>
              <a:t>	Within a few days of her arrival at the fort, </a:t>
            </a:r>
            <a:r>
              <a:rPr lang="en-US" dirty="0" err="1" smtClean="0"/>
              <a:t>Oatman</a:t>
            </a:r>
            <a:r>
              <a:rPr lang="en-US" dirty="0" smtClean="0"/>
              <a:t> discovered her brother Lorenzo was alive and had been looking for her and her sister. Their meeting made headline news across the West.</a:t>
            </a:r>
          </a:p>
          <a:p>
            <a:r>
              <a:rPr lang="en-US" dirty="0" smtClean="0"/>
              <a:t>	In 1857, a pastor named Royal B. Stratton wrote a book about the </a:t>
            </a:r>
            <a:r>
              <a:rPr lang="en-US" dirty="0" err="1" smtClean="0"/>
              <a:t>Oatman</a:t>
            </a:r>
            <a:r>
              <a:rPr lang="en-US" dirty="0" smtClean="0"/>
              <a:t> girls titled </a:t>
            </a:r>
            <a:r>
              <a:rPr lang="en-US" i="1" dirty="0" smtClean="0"/>
              <a:t>Life Among the Indians</a:t>
            </a:r>
            <a:r>
              <a:rPr lang="en-US" dirty="0" smtClean="0"/>
              <a:t>. The book sold 30,000 copies, a best-seller for that era.</a:t>
            </a:r>
            <a:r>
              <a:rPr lang="en-US" baseline="30000" dirty="0" smtClean="0"/>
              <a:t> </a:t>
            </a:r>
            <a:r>
              <a:rPr lang="en-US" dirty="0" smtClean="0"/>
              <a:t> Royalties from the book paid for </a:t>
            </a:r>
            <a:r>
              <a:rPr lang="en-US" dirty="0" err="1" smtClean="0"/>
              <a:t>Oatman</a:t>
            </a:r>
            <a:r>
              <a:rPr lang="en-US" dirty="0" smtClean="0"/>
              <a:t> and her brother Lorenzo's college education at the University of the Pacific. She went on the lecture circuit to help promote the book.</a:t>
            </a:r>
          </a:p>
          <a:p>
            <a:r>
              <a:rPr lang="en-US" dirty="0" smtClean="0"/>
              <a:t>	In November 1865, </a:t>
            </a:r>
            <a:r>
              <a:rPr lang="en-US" dirty="0" err="1" smtClean="0"/>
              <a:t>Oatman</a:t>
            </a:r>
            <a:r>
              <a:rPr lang="en-US" dirty="0" smtClean="0"/>
              <a:t> married cattleman John B. Fairchild. Though it was rumored that she died in an asylum in New York in 1877, she actually went to live with Fairchild in Sherman, Texas, where they adopted a baby girl, Mamie. died of a heart attack on March 20, 1903, at the age of 65. She is buried at the West Hill Cemetery in Sherman, Texas</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0" name="Rectangle 89"/>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grpSp>
        <p:nvGrpSpPr>
          <p:cNvPr id="91" name="Group 90"/>
          <p:cNvGrpSpPr/>
          <p:nvPr/>
        </p:nvGrpSpPr>
        <p:grpSpPr>
          <a:xfrm>
            <a:off x="-75194" y="914400"/>
            <a:ext cx="8321675" cy="6332196"/>
            <a:chOff x="-75194" y="914400"/>
            <a:chExt cx="8321675" cy="6332196"/>
          </a:xfrm>
        </p:grpSpPr>
        <p:grpSp>
          <p:nvGrpSpPr>
            <p:cNvPr id="92" name="Group 8"/>
            <p:cNvGrpSpPr/>
            <p:nvPr/>
          </p:nvGrpSpPr>
          <p:grpSpPr>
            <a:xfrm>
              <a:off x="533400" y="914400"/>
              <a:ext cx="7637089" cy="2870775"/>
              <a:chOff x="533400" y="914400"/>
              <a:chExt cx="7637089" cy="2870775"/>
            </a:xfrm>
          </p:grpSpPr>
          <p:sp>
            <p:nvSpPr>
              <p:cNvPr id="94" name="TextBox 93"/>
              <p:cNvSpPr txBox="1"/>
              <p:nvPr/>
            </p:nvSpPr>
            <p:spPr>
              <a:xfrm>
                <a:off x="609600" y="914400"/>
                <a:ext cx="5476179"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95" name="TextBox 94"/>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96" name="TextBox 3"/>
              <p:cNvSpPr txBox="1"/>
              <p:nvPr/>
            </p:nvSpPr>
            <p:spPr>
              <a:xfrm>
                <a:off x="533400" y="2133600"/>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
            <p:nvSpPr>
              <p:cNvPr id="97" name="TextBox 4"/>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98" name="TextBox 5"/>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99" name="TextBox 6"/>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grpSp>
        <p:pic>
          <p:nvPicPr>
            <p:cNvPr id="93"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grpSp>
        <p:nvGrpSpPr>
          <p:cNvPr id="27" name="Group 26"/>
          <p:cNvGrpSpPr/>
          <p:nvPr/>
        </p:nvGrpSpPr>
        <p:grpSpPr>
          <a:xfrm>
            <a:off x="-137160" y="762000"/>
            <a:ext cx="9870097" cy="6324600"/>
            <a:chOff x="-137160" y="762000"/>
            <a:chExt cx="9870097" cy="6324600"/>
          </a:xfrm>
          <a:solidFill>
            <a:schemeClr val="bg1"/>
          </a:solidFill>
        </p:grpSpPr>
        <p:pic>
          <p:nvPicPr>
            <p:cNvPr id="16"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grpFill/>
          </p:spPr>
        </p:pic>
        <p:sp>
          <p:nvSpPr>
            <p:cNvPr id="12" name="Freeform 11"/>
            <p:cNvSpPr/>
            <p:nvPr/>
          </p:nvSpPr>
          <p:spPr>
            <a:xfrm>
              <a:off x="3494819" y="20841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1"/>
            <p:cNvGrpSpPr/>
            <p:nvPr/>
          </p:nvGrpSpPr>
          <p:grpSpPr>
            <a:xfrm>
              <a:off x="21351" y="5294193"/>
              <a:ext cx="3435447" cy="1792407"/>
              <a:chOff x="-152400" y="5257800"/>
              <a:chExt cx="3505200" cy="1828800"/>
            </a:xfrm>
            <a:grpFill/>
          </p:grpSpPr>
          <p:sp>
            <p:nvSpPr>
              <p:cNvPr id="14" name="Rectangle 1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p:cNvGrpSpPr/>
          <p:nvPr/>
        </p:nvGrpSpPr>
        <p:grpSpPr>
          <a:xfrm>
            <a:off x="7620000" y="0"/>
            <a:ext cx="1676400" cy="7008813"/>
            <a:chOff x="7620000" y="0"/>
            <a:chExt cx="1676400" cy="7008813"/>
          </a:xfrm>
        </p:grpSpPr>
        <p:sp>
          <p:nvSpPr>
            <p:cNvPr id="61" name="Rectangle 60"/>
            <p:cNvSpPr/>
            <p:nvPr/>
          </p:nvSpPr>
          <p:spPr>
            <a:xfrm>
              <a:off x="7848600" y="3959352"/>
              <a:ext cx="381000" cy="749808"/>
            </a:xfrm>
            <a:prstGeom prst="rect">
              <a:avLst/>
            </a:prstGeom>
            <a:solidFill>
              <a:schemeClr val="bg1"/>
            </a:solidFill>
          </p:spPr>
          <p:txBody>
            <a:bodyPr wrap="square" rtlCol="0" anchor="ctr">
              <a:spAutoFit/>
            </a:bodyPr>
            <a:lstStyle/>
            <a:p>
              <a:pPr algn="ctr"/>
              <a:endParaRPr lang="en-US" sz="2200" b="1" dirty="0" smtClean="0">
                <a:solidFill>
                  <a:schemeClr val="bg1"/>
                </a:solidFill>
              </a:endParaRPr>
            </a:p>
          </p:txBody>
        </p:sp>
        <p:grpSp>
          <p:nvGrpSpPr>
            <p:cNvPr id="60" name="Group 59"/>
            <p:cNvGrpSpPr/>
            <p:nvPr/>
          </p:nvGrpSpPr>
          <p:grpSpPr>
            <a:xfrm>
              <a:off x="7620000" y="0"/>
              <a:ext cx="1676400" cy="7008813"/>
              <a:chOff x="7620000" y="0"/>
              <a:chExt cx="1676400" cy="7008813"/>
            </a:xfrm>
          </p:grpSpPr>
          <p:grpSp>
            <p:nvGrpSpPr>
              <p:cNvPr id="54" name="Group 14"/>
              <p:cNvGrpSpPr/>
              <p:nvPr/>
            </p:nvGrpSpPr>
            <p:grpSpPr>
              <a:xfrm>
                <a:off x="7620000" y="0"/>
                <a:ext cx="1676400" cy="7008813"/>
                <a:chOff x="7696200" y="1587"/>
                <a:chExt cx="1371600" cy="7008813"/>
              </a:xfrm>
            </p:grpSpPr>
            <p:pic>
              <p:nvPicPr>
                <p:cNvPr id="55" name="Picture 2"/>
                <p:cNvPicPr>
                  <a:picLocks noChangeAspect="1" noChangeArrowheads="1"/>
                </p:cNvPicPr>
                <p:nvPr/>
              </p:nvPicPr>
              <p:blipFill>
                <a:blip r:embed="rId5"/>
                <a:srcRect t="28071" r="654"/>
                <a:stretch>
                  <a:fillRect/>
                </a:stretch>
              </p:blipFill>
              <p:spPr bwMode="auto">
                <a:xfrm>
                  <a:off x="7696200" y="1587"/>
                  <a:ext cx="1371600" cy="7008813"/>
                </a:xfrm>
                <a:prstGeom prst="rect">
                  <a:avLst/>
                </a:prstGeom>
                <a:noFill/>
                <a:ln w="9525">
                  <a:noFill/>
                  <a:miter lim="800000"/>
                  <a:headEnd/>
                  <a:tailEnd/>
                </a:ln>
                <a:effectLst/>
              </p:spPr>
            </p:pic>
            <p:sp>
              <p:nvSpPr>
                <p:cNvPr id="56" name="TextBox 55"/>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57" name="TextBox 56"/>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58" name="TextBox 57"/>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59" name="TextBox 58"/>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grpSp>
      <p:pic>
        <p:nvPicPr>
          <p:cNvPr id="43" name="Picture 2"/>
          <p:cNvPicPr>
            <a:picLocks noChangeAspect="1" noChangeArrowheads="1"/>
          </p:cNvPicPr>
          <p:nvPr/>
        </p:nvPicPr>
        <p:blipFill>
          <a:blip r:embed="rId6"/>
          <a:srcRect l="9022" t="67270" r="63910" b="3436"/>
          <a:stretch>
            <a:fillRect/>
          </a:stretch>
        </p:blipFill>
        <p:spPr bwMode="auto">
          <a:xfrm>
            <a:off x="7772400" y="4800600"/>
            <a:ext cx="457200" cy="2057400"/>
          </a:xfrm>
          <a:prstGeom prst="rect">
            <a:avLst/>
          </a:prstGeom>
          <a:noFill/>
          <a:ln w="9525">
            <a:noFill/>
            <a:miter lim="800000"/>
            <a:headEnd/>
            <a:tailEnd/>
          </a:ln>
          <a:effectLst/>
        </p:spPr>
      </p:pic>
      <p:pic>
        <p:nvPicPr>
          <p:cNvPr id="44" name="Picture 2"/>
          <p:cNvPicPr>
            <a:picLocks noChangeAspect="1" noChangeArrowheads="1"/>
          </p:cNvPicPr>
          <p:nvPr/>
        </p:nvPicPr>
        <p:blipFill>
          <a:blip r:embed="rId6"/>
          <a:srcRect l="36842" t="61845" r="36090" b="2351"/>
          <a:stretch>
            <a:fillRect/>
          </a:stretch>
        </p:blipFill>
        <p:spPr bwMode="auto">
          <a:xfrm>
            <a:off x="8229600" y="4343400"/>
            <a:ext cx="457200" cy="2514600"/>
          </a:xfrm>
          <a:prstGeom prst="rect">
            <a:avLst/>
          </a:prstGeom>
          <a:noFill/>
          <a:ln w="9525">
            <a:noFill/>
            <a:miter lim="800000"/>
            <a:headEnd/>
            <a:tailEnd/>
          </a:ln>
          <a:effectLst/>
        </p:spPr>
      </p:pic>
      <p:pic>
        <p:nvPicPr>
          <p:cNvPr id="52" name="Picture 2"/>
          <p:cNvPicPr>
            <a:picLocks noChangeAspect="1" noChangeArrowheads="1"/>
          </p:cNvPicPr>
          <p:nvPr/>
        </p:nvPicPr>
        <p:blipFill>
          <a:blip r:embed="rId6"/>
          <a:srcRect l="63158" t="18445" r="9774" b="2351"/>
          <a:stretch>
            <a:fillRect/>
          </a:stretch>
        </p:blipFill>
        <p:spPr bwMode="auto">
          <a:xfrm>
            <a:off x="8686800" y="0"/>
            <a:ext cx="457200" cy="6858000"/>
          </a:xfrm>
          <a:prstGeom prst="rect">
            <a:avLst/>
          </a:prstGeom>
          <a:solidFill>
            <a:srgbClr val="00B050"/>
          </a:solidFill>
          <a:ln w="9525">
            <a:noFill/>
            <a:miter lim="800000"/>
            <a:headEnd/>
            <a:tailEnd/>
          </a:ln>
          <a:effectLst/>
        </p:spPr>
      </p:pic>
      <p:sp>
        <p:nvSpPr>
          <p:cNvPr id="66" name="Rectangle 65"/>
          <p:cNvSpPr/>
          <p:nvPr/>
        </p:nvSpPr>
        <p:spPr>
          <a:xfrm>
            <a:off x="1600200" y="3048000"/>
            <a:ext cx="762000" cy="838200"/>
          </a:xfrm>
          <a:prstGeom prst="rect">
            <a:avLst/>
          </a:prstGeom>
        </p:spPr>
        <p:txBody>
          <a:bodyPr wrap="square" rtlCol="0" anchor="ctr">
            <a:spAutoFit/>
          </a:bodyPr>
          <a:lstStyle/>
          <a:p>
            <a:pPr algn="ctr"/>
            <a:endParaRPr lang="en-US" sz="2200" b="1" dirty="0" smtClean="0">
              <a:solidFill>
                <a:schemeClr val="bg1"/>
              </a:solidFill>
            </a:endParaRPr>
          </a:p>
        </p:txBody>
      </p:sp>
      <p:sp>
        <p:nvSpPr>
          <p:cNvPr id="72" name="TextBox 71"/>
          <p:cNvSpPr txBox="1"/>
          <p:nvPr/>
        </p:nvSpPr>
        <p:spPr>
          <a:xfrm>
            <a:off x="1219200" y="762000"/>
            <a:ext cx="59683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population density?</a:t>
            </a:r>
            <a:endParaRPr lang="en-US" sz="3200" b="1" dirty="0">
              <a:ln>
                <a:solidFill>
                  <a:schemeClr val="tx1"/>
                </a:solidFill>
              </a:ln>
              <a:latin typeface="Tempus Sans ITC" pitchFamily="82" charset="0"/>
            </a:endParaRPr>
          </a:p>
        </p:txBody>
      </p:sp>
      <p:sp>
        <p:nvSpPr>
          <p:cNvPr id="73" name="Rectangle 72"/>
          <p:cNvSpPr/>
          <p:nvPr/>
        </p:nvSpPr>
        <p:spPr>
          <a:xfrm>
            <a:off x="2514600" y="1408093"/>
            <a:ext cx="2664512" cy="954107"/>
          </a:xfrm>
          <a:prstGeom prst="rect">
            <a:avLst/>
          </a:prstGeom>
          <a:solidFill>
            <a:srgbClr val="C94F58"/>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  80,000 settlers</a:t>
            </a:r>
          </a:p>
          <a:p>
            <a:pPr algn="ctr"/>
            <a:r>
              <a:rPr lang="en-US" sz="2800" b="1" dirty="0" smtClean="0">
                <a:solidFill>
                  <a:schemeClr val="bg1"/>
                </a:solidFill>
                <a:effectLst>
                  <a:outerShdw dist="50800" dir="7200000" algn="ctr" rotWithShape="0">
                    <a:schemeClr val="tx1"/>
                  </a:outerShdw>
                </a:effectLst>
              </a:rPr>
              <a:t>169,000 sq miles</a:t>
            </a:r>
          </a:p>
        </p:txBody>
      </p:sp>
      <p:sp>
        <p:nvSpPr>
          <p:cNvPr id="74" name="Rectangle 73"/>
          <p:cNvSpPr/>
          <p:nvPr/>
        </p:nvSpPr>
        <p:spPr>
          <a:xfrm>
            <a:off x="533400" y="2057400"/>
            <a:ext cx="2071849"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 1/2 person</a:t>
            </a:r>
            <a:endParaRPr lang="en-US" sz="2800" b="1" dirty="0">
              <a:solidFill>
                <a:schemeClr val="bg1"/>
              </a:solidFill>
              <a:effectLst>
                <a:outerShdw dist="50800" dir="7200000" algn="ctr" rotWithShape="0">
                  <a:schemeClr val="tx1"/>
                </a:outerShdw>
              </a:effectLst>
            </a:endParaRPr>
          </a:p>
        </p:txBody>
      </p:sp>
      <p:sp>
        <p:nvSpPr>
          <p:cNvPr id="75" name="Rectangle 74"/>
          <p:cNvSpPr/>
          <p:nvPr/>
        </p:nvSpPr>
        <p:spPr>
          <a:xfrm>
            <a:off x="1876445" y="6172200"/>
            <a:ext cx="4600555" cy="646331"/>
          </a:xfrm>
          <a:prstGeom prst="rect">
            <a:avLst/>
          </a:prstGeom>
          <a:solidFill>
            <a:schemeClr val="bg1"/>
          </a:solidFill>
          <a:ln w="50800">
            <a:solidFill>
              <a:schemeClr val="tx1"/>
            </a:solidFill>
          </a:ln>
        </p:spPr>
        <p:txBody>
          <a:bodyPr wrap="none">
            <a:spAutoFit/>
          </a:bodyPr>
          <a:lstStyle/>
          <a:p>
            <a:r>
              <a:rPr lang="en-US" sz="3600" b="1" dirty="0" smtClean="0"/>
              <a:t>people per square mile</a:t>
            </a:r>
          </a:p>
        </p:txBody>
      </p:sp>
      <p:sp>
        <p:nvSpPr>
          <p:cNvPr id="76" name="Curved Left Arrow 75"/>
          <p:cNvSpPr/>
          <p:nvPr/>
        </p:nvSpPr>
        <p:spPr>
          <a:xfrm>
            <a:off x="5715000" y="1447800"/>
            <a:ext cx="2743200" cy="4572000"/>
          </a:xfrm>
          <a:prstGeom prst="curvedLeftArrow">
            <a:avLst>
              <a:gd name="adj1" fmla="val 25000"/>
              <a:gd name="adj2" fmla="val 50000"/>
              <a:gd name="adj3" fmla="val 32579"/>
            </a:avLst>
          </a:prstGeom>
        </p:spPr>
        <p:txBody>
          <a:bodyPr wrap="square" rtlCol="0" anchor="ctr">
            <a:spAutoFit/>
          </a:bodyPr>
          <a:lstStyle/>
          <a:p>
            <a:pPr algn="ctr"/>
            <a:endParaRPr lang="en-US" sz="2200" b="1" dirty="0" smtClean="0">
              <a:solidFill>
                <a:schemeClr val="bg1"/>
              </a:solidFill>
            </a:endParaRPr>
          </a:p>
        </p:txBody>
      </p:sp>
      <p:sp>
        <p:nvSpPr>
          <p:cNvPr id="77" name="Curved Left Arrow 76"/>
          <p:cNvSpPr/>
          <p:nvPr/>
        </p:nvSpPr>
        <p:spPr>
          <a:xfrm rot="423805">
            <a:off x="6796946" y="899631"/>
            <a:ext cx="1371600" cy="6035040"/>
          </a:xfrm>
          <a:prstGeom prst="curvedLeftArrow">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79" name="Rectangle 78"/>
          <p:cNvSpPr/>
          <p:nvPr/>
        </p:nvSpPr>
        <p:spPr>
          <a:xfrm>
            <a:off x="3080830" y="2551093"/>
            <a:ext cx="2664512" cy="954107"/>
          </a:xfrm>
          <a:prstGeom prst="rect">
            <a:avLst/>
          </a:prstGeom>
          <a:solidFill>
            <a:srgbClr val="0070C0"/>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  67,600 settlers</a:t>
            </a:r>
          </a:p>
          <a:p>
            <a:pPr algn="ctr"/>
            <a:r>
              <a:rPr lang="en-US" sz="2800" b="1" dirty="0" smtClean="0">
                <a:solidFill>
                  <a:schemeClr val="bg1"/>
                </a:solidFill>
                <a:effectLst>
                  <a:outerShdw dist="50800" dir="7200000" algn="ctr" rotWithShape="0">
                    <a:schemeClr val="tx1"/>
                  </a:outerShdw>
                </a:effectLst>
              </a:rPr>
              <a:t>195,500 sq miles</a:t>
            </a:r>
          </a:p>
        </p:txBody>
      </p:sp>
      <p:sp>
        <p:nvSpPr>
          <p:cNvPr id="80" name="Rectangle 79"/>
          <p:cNvSpPr/>
          <p:nvPr/>
        </p:nvSpPr>
        <p:spPr>
          <a:xfrm>
            <a:off x="1099630" y="3352800"/>
            <a:ext cx="1990097"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&lt;1/3 person</a:t>
            </a:r>
            <a:endParaRPr lang="en-US" sz="2800" b="1" dirty="0">
              <a:solidFill>
                <a:schemeClr val="bg1"/>
              </a:solidFill>
              <a:effectLst>
                <a:outerShdw dist="50800" dir="7200000" algn="ctr" rotWithShape="0">
                  <a:schemeClr val="tx1"/>
                </a:outerShdw>
              </a:effectLst>
            </a:endParaRPr>
          </a:p>
        </p:txBody>
      </p:sp>
      <p:sp>
        <p:nvSpPr>
          <p:cNvPr id="83" name="Rectangle 82"/>
          <p:cNvSpPr/>
          <p:nvPr/>
        </p:nvSpPr>
        <p:spPr>
          <a:xfrm>
            <a:off x="0" y="5141893"/>
            <a:ext cx="2664512" cy="954107"/>
          </a:xfrm>
          <a:prstGeom prst="rect">
            <a:avLst/>
          </a:prstGeom>
          <a:solidFill>
            <a:schemeClr val="accent3">
              <a:lumMod val="75000"/>
            </a:schemeClr>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250,000 settlers</a:t>
            </a:r>
          </a:p>
          <a:p>
            <a:pPr algn="ctr"/>
            <a:r>
              <a:rPr lang="en-US" sz="2800" b="1" dirty="0" smtClean="0">
                <a:solidFill>
                  <a:schemeClr val="bg1"/>
                </a:solidFill>
                <a:effectLst>
                  <a:outerShdw dist="50800" dir="7200000" algn="ctr" rotWithShape="0">
                    <a:schemeClr val="tx1"/>
                  </a:outerShdw>
                </a:effectLst>
              </a:rPr>
              <a:t>164,000 sq miles</a:t>
            </a:r>
          </a:p>
        </p:txBody>
      </p:sp>
      <p:sp>
        <p:nvSpPr>
          <p:cNvPr id="84" name="Rectangle 83"/>
          <p:cNvSpPr/>
          <p:nvPr/>
        </p:nvSpPr>
        <p:spPr>
          <a:xfrm rot="4080000">
            <a:off x="-99826" y="3424711"/>
            <a:ext cx="1755609" cy="523220"/>
          </a:xfrm>
          <a:prstGeom prst="rect">
            <a:avLst/>
          </a:prstGeom>
          <a:noFill/>
        </p:spPr>
        <p:txBody>
          <a:bodyPr wrap="none">
            <a:spAutoFit/>
          </a:bodyPr>
          <a:lstStyle/>
          <a:p>
            <a:r>
              <a:rPr lang="en-US" sz="2800" b="1" dirty="0" smtClean="0"/>
              <a:t>1.5 people</a:t>
            </a:r>
            <a:endParaRPr lang="en-US" sz="2800" b="1" dirty="0"/>
          </a:p>
        </p:txBody>
      </p:sp>
      <p:grpSp>
        <p:nvGrpSpPr>
          <p:cNvPr id="89" name="Group 88"/>
          <p:cNvGrpSpPr/>
          <p:nvPr/>
        </p:nvGrpSpPr>
        <p:grpSpPr>
          <a:xfrm>
            <a:off x="3505200" y="4877593"/>
            <a:ext cx="1354025" cy="761207"/>
            <a:chOff x="3505200" y="4877593"/>
            <a:chExt cx="1354025" cy="761207"/>
          </a:xfrm>
        </p:grpSpPr>
        <p:sp>
          <p:nvSpPr>
            <p:cNvPr id="86" name="Oval 85"/>
            <p:cNvSpPr/>
            <p:nvPr/>
          </p:nvSpPr>
          <p:spPr>
            <a:xfrm>
              <a:off x="3733800" y="5181600"/>
              <a:ext cx="762000" cy="457200"/>
            </a:xfrm>
            <a:prstGeom prst="ellipse">
              <a:avLst/>
            </a:prstGeom>
            <a:solidFill>
              <a:srgbClr val="FFBDFF"/>
            </a:solidFill>
            <a:ln>
              <a:noFill/>
            </a:ln>
          </p:spPr>
          <p:txBody>
            <a:bodyPr wrap="square" rtlCol="0" anchor="ctr">
              <a:spAutoFit/>
            </a:bodyPr>
            <a:lstStyle/>
            <a:p>
              <a:pPr algn="ctr"/>
              <a:endParaRPr lang="en-US" sz="2200" b="1" dirty="0" smtClean="0">
                <a:solidFill>
                  <a:schemeClr val="bg1"/>
                </a:solidFill>
              </a:endParaRPr>
            </a:p>
          </p:txBody>
        </p:sp>
        <p:sp>
          <p:nvSpPr>
            <p:cNvPr id="88" name="Rectangle 87"/>
            <p:cNvSpPr/>
            <p:nvPr/>
          </p:nvSpPr>
          <p:spPr>
            <a:xfrm>
              <a:off x="3505200" y="4877593"/>
              <a:ext cx="1354025" cy="456407"/>
            </a:xfrm>
            <a:prstGeom prst="rect">
              <a:avLst/>
            </a:prstGeom>
            <a:noFill/>
          </p:spPr>
          <p:txBody>
            <a:bodyPr wrap="none">
              <a:spAutoFit/>
            </a:bodyPr>
            <a:lstStyle/>
            <a:p>
              <a:pPr algn="ctr">
                <a:lnSpc>
                  <a:spcPts val="2800"/>
                </a:lnSpc>
              </a:pPr>
              <a:r>
                <a:rPr lang="en-US" sz="2800" b="1" dirty="0" smtClean="0"/>
                <a:t>TODAY?</a:t>
              </a:r>
            </a:p>
          </p:txBody>
        </p:sp>
      </p:grpSp>
      <p:sp>
        <p:nvSpPr>
          <p:cNvPr id="85" name="Rectangle 84"/>
          <p:cNvSpPr/>
          <p:nvPr/>
        </p:nvSpPr>
        <p:spPr>
          <a:xfrm>
            <a:off x="3200400" y="5258593"/>
            <a:ext cx="1842171" cy="451406"/>
          </a:xfrm>
          <a:prstGeom prst="rect">
            <a:avLst/>
          </a:prstGeom>
          <a:noFill/>
        </p:spPr>
        <p:txBody>
          <a:bodyPr wrap="none">
            <a:spAutoFit/>
          </a:bodyPr>
          <a:lstStyle/>
          <a:p>
            <a:pPr algn="ctr">
              <a:lnSpc>
                <a:spcPts val="2800"/>
              </a:lnSpc>
            </a:pPr>
            <a:r>
              <a:rPr lang="en-US" sz="2800" b="1" dirty="0" smtClean="0"/>
              <a:t>110 people</a:t>
            </a:r>
            <a:endParaRPr lang="en-US" sz="2800" b="1" dirty="0"/>
          </a:p>
        </p:txBody>
      </p:sp>
      <p:cxnSp>
        <p:nvCxnSpPr>
          <p:cNvPr id="49" name="Straight Arrow Connector 48"/>
          <p:cNvCxnSpPr>
            <a:endCxn id="88" idx="3"/>
          </p:cNvCxnSpPr>
          <p:nvPr/>
        </p:nvCxnSpPr>
        <p:spPr>
          <a:xfrm rot="10800000" flipV="1">
            <a:off x="4859226" y="4267199"/>
            <a:ext cx="1008175" cy="838597"/>
          </a:xfrm>
          <a:prstGeom prst="straightConnector1">
            <a:avLst/>
          </a:pr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90"/>
                                        </p:tgtEl>
                                      </p:cBhvr>
                                    </p:animEffect>
                                    <p:set>
                                      <p:cBhvr>
                                        <p:cTn id="7" dur="1" fill="hold">
                                          <p:stCondLst>
                                            <p:cond delay="999"/>
                                          </p:stCondLst>
                                        </p:cTn>
                                        <p:tgtEl>
                                          <p:spTgt spid="90"/>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91"/>
                                        </p:tgtEl>
                                      </p:cBhvr>
                                    </p:animEffect>
                                    <p:set>
                                      <p:cBhvr>
                                        <p:cTn id="10" dur="1" fill="hold">
                                          <p:stCondLst>
                                            <p:cond delay="999"/>
                                          </p:stCondLst>
                                        </p:cTn>
                                        <p:tgtEl>
                                          <p:spTgt spid="91"/>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10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childTnLst>
                                </p:cTn>
                              </p:par>
                              <p:par>
                                <p:cTn id="19" presetID="35" presetClass="path" presetSubtype="0" accel="50000" decel="50000" fill="hold" nodeType="withEffect">
                                  <p:stCondLst>
                                    <p:cond delay="0"/>
                                  </p:stCondLst>
                                  <p:childTnLst>
                                    <p:animMotion origin="layout" path="M 1.11022E-16 1.11022E-16 L -0.66667 -0.31667 " pathEditMode="relative" rAng="0" ptsTypes="AA">
                                      <p:cBhvr>
                                        <p:cTn id="20" dur="1000" fill="hold"/>
                                        <p:tgtEl>
                                          <p:spTgt spid="43"/>
                                        </p:tgtEl>
                                        <p:attrNameLst>
                                          <p:attrName>ppt_x</p:attrName>
                                          <p:attrName>ppt_y</p:attrName>
                                        </p:attrNameLst>
                                      </p:cBhvr>
                                      <p:rCtr x="-333" y="-158"/>
                                    </p:animMotion>
                                  </p:childTnLst>
                                </p:cTn>
                              </p:par>
                              <p:par>
                                <p:cTn id="21" presetID="6" presetClass="emph" presetSubtype="0" fill="hold" nodeType="withEffect">
                                  <p:stCondLst>
                                    <p:cond delay="0"/>
                                  </p:stCondLst>
                                  <p:childTnLst>
                                    <p:animScale>
                                      <p:cBhvr>
                                        <p:cTn id="22" dur="1000" fill="hold"/>
                                        <p:tgtEl>
                                          <p:spTgt spid="43"/>
                                        </p:tgtEl>
                                      </p:cBhvr>
                                      <p:by x="50000" y="50000"/>
                                    </p:animScale>
                                  </p:childTnLst>
                                </p:cTn>
                              </p:par>
                              <p:par>
                                <p:cTn id="23" presetID="8" presetClass="emph" presetSubtype="0" fill="hold" nodeType="withEffect">
                                  <p:stCondLst>
                                    <p:cond delay="0"/>
                                  </p:stCondLst>
                                  <p:childTnLst>
                                    <p:animRot by="5400000">
                                      <p:cBhvr>
                                        <p:cTn id="24" dur="1000" fill="hold"/>
                                        <p:tgtEl>
                                          <p:spTgt spid="43"/>
                                        </p:tgtEl>
                                        <p:attrNameLst>
                                          <p:attrName>r</p:attrName>
                                        </p:attrNameLst>
                                      </p:cBhvr>
                                    </p:animRo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1000"/>
                                        <p:tgtEl>
                                          <p:spTgt spid="44"/>
                                        </p:tgtEl>
                                      </p:cBhvr>
                                    </p:animEffect>
                                  </p:childTnLst>
                                </p:cTn>
                              </p:par>
                              <p:par>
                                <p:cTn id="30" presetID="6" presetClass="emph" presetSubtype="0" fill="hold" nodeType="withEffect">
                                  <p:stCondLst>
                                    <p:cond delay="0"/>
                                  </p:stCondLst>
                                  <p:childTnLst>
                                    <p:animScale>
                                      <p:cBhvr>
                                        <p:cTn id="31" dur="1000" fill="hold"/>
                                        <p:tgtEl>
                                          <p:spTgt spid="44"/>
                                        </p:tgtEl>
                                      </p:cBhvr>
                                      <p:by x="50000" y="50000"/>
                                    </p:animScale>
                                  </p:childTnLst>
                                </p:cTn>
                              </p:par>
                              <p:par>
                                <p:cTn id="32" presetID="35" presetClass="path" presetSubtype="0" accel="50000" decel="50000" fill="hold" nodeType="withEffect">
                                  <p:stCondLst>
                                    <p:cond delay="0"/>
                                  </p:stCondLst>
                                  <p:childTnLst>
                                    <p:animMotion origin="layout" path="M 0 3.33333E-6 L -0.775 -0.47223 " pathEditMode="relative" rAng="0" ptsTypes="AA">
                                      <p:cBhvr>
                                        <p:cTn id="33" dur="1000" fill="hold"/>
                                        <p:tgtEl>
                                          <p:spTgt spid="44"/>
                                        </p:tgtEl>
                                        <p:attrNameLst>
                                          <p:attrName>ppt_x</p:attrName>
                                          <p:attrName>ppt_y</p:attrName>
                                        </p:attrNameLst>
                                      </p:cBhvr>
                                      <p:rCtr x="-387" y="-236"/>
                                    </p:animMotion>
                                  </p:childTnLst>
                                </p:cTn>
                              </p:par>
                              <p:par>
                                <p:cTn id="34" presetID="8" presetClass="emph" presetSubtype="0" fill="hold" nodeType="withEffect">
                                  <p:stCondLst>
                                    <p:cond delay="0"/>
                                  </p:stCondLst>
                                  <p:childTnLst>
                                    <p:animRot by="5400000">
                                      <p:cBhvr>
                                        <p:cTn id="35" dur="1000" fill="hold"/>
                                        <p:tgtEl>
                                          <p:spTgt spid="44"/>
                                        </p:tgtEl>
                                        <p:attrNameLst>
                                          <p:attrName>r</p:attrName>
                                        </p:attrNameLst>
                                      </p:cBhvr>
                                    </p:animRo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1000"/>
                                        <p:tgtEl>
                                          <p:spTgt spid="52"/>
                                        </p:tgtEl>
                                      </p:cBhvr>
                                    </p:animEffect>
                                  </p:childTnLst>
                                </p:cTn>
                              </p:par>
                              <p:par>
                                <p:cTn id="41" presetID="35" presetClass="path" presetSubtype="0" accel="50000" decel="50000" fill="hold" nodeType="withEffect">
                                  <p:stCondLst>
                                    <p:cond delay="0"/>
                                  </p:stCondLst>
                                  <p:childTnLst>
                                    <p:animMotion origin="layout" path="M -1.11022E-16 0 L -0.89167 0.03333 " pathEditMode="relative" rAng="0" ptsTypes="AA">
                                      <p:cBhvr>
                                        <p:cTn id="42" dur="1000" fill="hold"/>
                                        <p:tgtEl>
                                          <p:spTgt spid="52"/>
                                        </p:tgtEl>
                                        <p:attrNameLst>
                                          <p:attrName>ppt_x</p:attrName>
                                          <p:attrName>ppt_y</p:attrName>
                                        </p:attrNameLst>
                                      </p:cBhvr>
                                      <p:rCtr x="-446" y="17"/>
                                    </p:animMotion>
                                  </p:childTnLst>
                                </p:cTn>
                              </p:par>
                              <p:par>
                                <p:cTn id="43" presetID="6" presetClass="emph" presetSubtype="0" fill="hold" nodeType="withEffect">
                                  <p:stCondLst>
                                    <p:cond delay="0"/>
                                  </p:stCondLst>
                                  <p:childTnLst>
                                    <p:animScale>
                                      <p:cBhvr>
                                        <p:cTn id="44" dur="1000" fill="hold"/>
                                        <p:tgtEl>
                                          <p:spTgt spid="52"/>
                                        </p:tgtEl>
                                      </p:cBhvr>
                                      <p:by x="50000" y="50000"/>
                                    </p:animScale>
                                  </p:childTnLst>
                                </p:cTn>
                              </p:par>
                              <p:par>
                                <p:cTn id="45" presetID="8" presetClass="emph" presetSubtype="0" fill="hold" nodeType="withEffect">
                                  <p:stCondLst>
                                    <p:cond delay="0"/>
                                  </p:stCondLst>
                                  <p:childTnLst>
                                    <p:animRot by="-1200000">
                                      <p:cBhvr>
                                        <p:cTn id="46" dur="1000" fill="hold"/>
                                        <p:tgtEl>
                                          <p:spTgt spid="52"/>
                                        </p:tgtEl>
                                        <p:attrNameLst>
                                          <p:attrName>r</p:attrName>
                                        </p:attrNameLst>
                                      </p:cBhvr>
                                    </p:animRot>
                                  </p:childTnLst>
                                </p:cTn>
                              </p:par>
                              <p:par>
                                <p:cTn id="47" presetID="10" presetClass="exit" presetSubtype="0" fill="hold" nodeType="withEffect">
                                  <p:stCondLst>
                                    <p:cond delay="0"/>
                                  </p:stCondLst>
                                  <p:childTnLst>
                                    <p:animEffect transition="out" filter="fade">
                                      <p:cBhvr>
                                        <p:cTn id="48" dur="1000"/>
                                        <p:tgtEl>
                                          <p:spTgt spid="65"/>
                                        </p:tgtEl>
                                      </p:cBhvr>
                                    </p:animEffect>
                                    <p:set>
                                      <p:cBhvr>
                                        <p:cTn id="49" dur="1" fill="hold">
                                          <p:stCondLst>
                                            <p:cond delay="999"/>
                                          </p:stCondLst>
                                        </p:cTn>
                                        <p:tgtEl>
                                          <p:spTgt spid="65"/>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72"/>
                                        </p:tgtEl>
                                        <p:attrNameLst>
                                          <p:attrName>style.visibility</p:attrName>
                                        </p:attrNameLst>
                                      </p:cBhvr>
                                      <p:to>
                                        <p:strVal val="visible"/>
                                      </p:to>
                                    </p:set>
                                    <p:animEffect transition="in" filter="wipe(left)">
                                      <p:cBhvr>
                                        <p:cTn id="54" dur="1000"/>
                                        <p:tgtEl>
                                          <p:spTgt spid="72"/>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grpId="0" nodeType="clickEffect">
                                  <p:stCondLst>
                                    <p:cond delay="0"/>
                                  </p:stCondLst>
                                  <p:childTnLst>
                                    <p:set>
                                      <p:cBhvr>
                                        <p:cTn id="58" dur="1" fill="hold">
                                          <p:stCondLst>
                                            <p:cond delay="0"/>
                                          </p:stCondLst>
                                        </p:cTn>
                                        <p:tgtEl>
                                          <p:spTgt spid="77"/>
                                        </p:tgtEl>
                                        <p:attrNameLst>
                                          <p:attrName>style.visibility</p:attrName>
                                        </p:attrNameLst>
                                      </p:cBhvr>
                                      <p:to>
                                        <p:strVal val="visible"/>
                                      </p:to>
                                    </p:set>
                                    <p:animEffect transition="in" filter="wipe(up)">
                                      <p:cBhvr>
                                        <p:cTn id="59" dur="1000"/>
                                        <p:tgtEl>
                                          <p:spTgt spid="77"/>
                                        </p:tgtEl>
                                      </p:cBhvr>
                                    </p:animEffect>
                                  </p:childTnLst>
                                </p:cTn>
                              </p:par>
                            </p:childTnLst>
                          </p:cTn>
                        </p:par>
                        <p:par>
                          <p:cTn id="60" fill="hold">
                            <p:stCondLst>
                              <p:cond delay="1000"/>
                            </p:stCondLst>
                            <p:childTnLst>
                              <p:par>
                                <p:cTn id="61" presetID="10" presetClass="entr" presetSubtype="0" fill="hold" grpId="0" nodeType="afterEffect">
                                  <p:stCondLst>
                                    <p:cond delay="0"/>
                                  </p:stCondLst>
                                  <p:childTnLst>
                                    <p:set>
                                      <p:cBhvr>
                                        <p:cTn id="62" dur="1" fill="hold">
                                          <p:stCondLst>
                                            <p:cond delay="0"/>
                                          </p:stCondLst>
                                        </p:cTn>
                                        <p:tgtEl>
                                          <p:spTgt spid="75"/>
                                        </p:tgtEl>
                                        <p:attrNameLst>
                                          <p:attrName>style.visibility</p:attrName>
                                        </p:attrNameLst>
                                      </p:cBhvr>
                                      <p:to>
                                        <p:strVal val="visible"/>
                                      </p:to>
                                    </p:set>
                                    <p:animEffect transition="in" filter="fade">
                                      <p:cBhvr>
                                        <p:cTn id="63" dur="1000"/>
                                        <p:tgtEl>
                                          <p:spTgt spid="7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nodeType="click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right)">
                                      <p:cBhvr>
                                        <p:cTn id="68" dur="1000"/>
                                        <p:tgtEl>
                                          <p:spTgt spid="49"/>
                                        </p:tgtEl>
                                      </p:cBhvr>
                                    </p:animEffect>
                                  </p:childTnLst>
                                </p:cTn>
                              </p:par>
                            </p:childTnLst>
                          </p:cTn>
                        </p:par>
                        <p:par>
                          <p:cTn id="69" fill="hold">
                            <p:stCondLst>
                              <p:cond delay="1000"/>
                            </p:stCondLst>
                            <p:childTnLst>
                              <p:par>
                                <p:cTn id="70" presetID="53" presetClass="entr" presetSubtype="0" fill="hold" nodeType="afterEffect">
                                  <p:stCondLst>
                                    <p:cond delay="0"/>
                                  </p:stCondLst>
                                  <p:childTnLst>
                                    <p:set>
                                      <p:cBhvr>
                                        <p:cTn id="71" dur="1" fill="hold">
                                          <p:stCondLst>
                                            <p:cond delay="0"/>
                                          </p:stCondLst>
                                        </p:cTn>
                                        <p:tgtEl>
                                          <p:spTgt spid="89"/>
                                        </p:tgtEl>
                                        <p:attrNameLst>
                                          <p:attrName>style.visibility</p:attrName>
                                        </p:attrNameLst>
                                      </p:cBhvr>
                                      <p:to>
                                        <p:strVal val="visible"/>
                                      </p:to>
                                    </p:set>
                                    <p:anim calcmode="lin" valueType="num">
                                      <p:cBhvr>
                                        <p:cTn id="72" dur="1000" fill="hold"/>
                                        <p:tgtEl>
                                          <p:spTgt spid="89"/>
                                        </p:tgtEl>
                                        <p:attrNameLst>
                                          <p:attrName>ppt_w</p:attrName>
                                        </p:attrNameLst>
                                      </p:cBhvr>
                                      <p:tavLst>
                                        <p:tav tm="0">
                                          <p:val>
                                            <p:fltVal val="0"/>
                                          </p:val>
                                        </p:tav>
                                        <p:tav tm="100000">
                                          <p:val>
                                            <p:strVal val="#ppt_w"/>
                                          </p:val>
                                        </p:tav>
                                      </p:tavLst>
                                    </p:anim>
                                    <p:anim calcmode="lin" valueType="num">
                                      <p:cBhvr>
                                        <p:cTn id="73" dur="1000" fill="hold"/>
                                        <p:tgtEl>
                                          <p:spTgt spid="89"/>
                                        </p:tgtEl>
                                        <p:attrNameLst>
                                          <p:attrName>ppt_h</p:attrName>
                                        </p:attrNameLst>
                                      </p:cBhvr>
                                      <p:tavLst>
                                        <p:tav tm="0">
                                          <p:val>
                                            <p:fltVal val="0"/>
                                          </p:val>
                                        </p:tav>
                                        <p:tav tm="100000">
                                          <p:val>
                                            <p:strVal val="#ppt_h"/>
                                          </p:val>
                                        </p:tav>
                                      </p:tavLst>
                                    </p:anim>
                                    <p:animEffect transition="in" filter="fade">
                                      <p:cBhvr>
                                        <p:cTn id="74" dur="1000"/>
                                        <p:tgtEl>
                                          <p:spTgt spid="89"/>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0" fill="hold" grpId="0" nodeType="clickEffect">
                                  <p:stCondLst>
                                    <p:cond delay="0"/>
                                  </p:stCondLst>
                                  <p:childTnLst>
                                    <p:set>
                                      <p:cBhvr>
                                        <p:cTn id="78" dur="1" fill="hold">
                                          <p:stCondLst>
                                            <p:cond delay="0"/>
                                          </p:stCondLst>
                                        </p:cTn>
                                        <p:tgtEl>
                                          <p:spTgt spid="85"/>
                                        </p:tgtEl>
                                        <p:attrNameLst>
                                          <p:attrName>style.visibility</p:attrName>
                                        </p:attrNameLst>
                                      </p:cBhvr>
                                      <p:to>
                                        <p:strVal val="visible"/>
                                      </p:to>
                                    </p:set>
                                    <p:anim calcmode="lin" valueType="num">
                                      <p:cBhvr>
                                        <p:cTn id="79" dur="1000" fill="hold"/>
                                        <p:tgtEl>
                                          <p:spTgt spid="85"/>
                                        </p:tgtEl>
                                        <p:attrNameLst>
                                          <p:attrName>ppt_w</p:attrName>
                                        </p:attrNameLst>
                                      </p:cBhvr>
                                      <p:tavLst>
                                        <p:tav tm="0">
                                          <p:val>
                                            <p:fltVal val="0"/>
                                          </p:val>
                                        </p:tav>
                                        <p:tav tm="100000">
                                          <p:val>
                                            <p:strVal val="#ppt_w"/>
                                          </p:val>
                                        </p:tav>
                                      </p:tavLst>
                                    </p:anim>
                                    <p:anim calcmode="lin" valueType="num">
                                      <p:cBhvr>
                                        <p:cTn id="80" dur="1000" fill="hold"/>
                                        <p:tgtEl>
                                          <p:spTgt spid="85"/>
                                        </p:tgtEl>
                                        <p:attrNameLst>
                                          <p:attrName>ppt_h</p:attrName>
                                        </p:attrNameLst>
                                      </p:cBhvr>
                                      <p:tavLst>
                                        <p:tav tm="0">
                                          <p:val>
                                            <p:fltVal val="0"/>
                                          </p:val>
                                        </p:tav>
                                        <p:tav tm="100000">
                                          <p:val>
                                            <p:strVal val="#ppt_h"/>
                                          </p:val>
                                        </p:tav>
                                      </p:tavLst>
                                    </p:anim>
                                    <p:animEffect transition="in" filter="fade">
                                      <p:cBhvr>
                                        <p:cTn id="81" dur="1000"/>
                                        <p:tgtEl>
                                          <p:spTgt spid="85"/>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xit" presetSubtype="0" fill="hold" nodeType="clickEffect">
                                  <p:stCondLst>
                                    <p:cond delay="0"/>
                                  </p:stCondLst>
                                  <p:childTnLst>
                                    <p:animEffect transition="out" filter="fade">
                                      <p:cBhvr>
                                        <p:cTn id="85" dur="1000"/>
                                        <p:tgtEl>
                                          <p:spTgt spid="49"/>
                                        </p:tgtEl>
                                      </p:cBhvr>
                                    </p:animEffect>
                                    <p:set>
                                      <p:cBhvr>
                                        <p:cTn id="86" dur="1" fill="hold">
                                          <p:stCondLst>
                                            <p:cond delay="999"/>
                                          </p:stCondLst>
                                        </p:cTn>
                                        <p:tgtEl>
                                          <p:spTgt spid="49"/>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77"/>
                                        </p:tgtEl>
                                      </p:cBhvr>
                                    </p:animEffect>
                                    <p:set>
                                      <p:cBhvr>
                                        <p:cTn id="89" dur="1" fill="hold">
                                          <p:stCondLst>
                                            <p:cond delay="999"/>
                                          </p:stCondLst>
                                        </p:cTn>
                                        <p:tgtEl>
                                          <p:spTgt spid="77"/>
                                        </p:tgtEl>
                                        <p:attrNameLst>
                                          <p:attrName>style.visibility</p:attrName>
                                        </p:attrNameLst>
                                      </p:cBhvr>
                                      <p:to>
                                        <p:strVal val="hidden"/>
                                      </p:to>
                                    </p:set>
                                  </p:childTnLst>
                                </p:cTn>
                              </p:par>
                            </p:childTnLst>
                          </p:cTn>
                        </p:par>
                        <p:par>
                          <p:cTn id="90" fill="hold">
                            <p:stCondLst>
                              <p:cond delay="1000"/>
                            </p:stCondLst>
                            <p:childTnLst>
                              <p:par>
                                <p:cTn id="91" presetID="10" presetClass="entr" presetSubtype="0"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Effect transition="in" filter="fade">
                                      <p:cBhvr>
                                        <p:cTn id="93" dur="1000"/>
                                        <p:tgtEl>
                                          <p:spTgt spid="73"/>
                                        </p:tgtEl>
                                      </p:cBhvr>
                                    </p:animEffect>
                                  </p:childTnLst>
                                </p:cTn>
                              </p:par>
                            </p:childTnLst>
                          </p:cTn>
                        </p:par>
                        <p:par>
                          <p:cTn id="94" fill="hold">
                            <p:stCondLst>
                              <p:cond delay="2000"/>
                            </p:stCondLst>
                            <p:childTnLst>
                              <p:par>
                                <p:cTn id="95" presetID="53" presetClass="entr" presetSubtype="0"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p:cTn id="97" dur="1000" fill="hold"/>
                                        <p:tgtEl>
                                          <p:spTgt spid="74"/>
                                        </p:tgtEl>
                                        <p:attrNameLst>
                                          <p:attrName>ppt_w</p:attrName>
                                        </p:attrNameLst>
                                      </p:cBhvr>
                                      <p:tavLst>
                                        <p:tav tm="0">
                                          <p:val>
                                            <p:fltVal val="0"/>
                                          </p:val>
                                        </p:tav>
                                        <p:tav tm="100000">
                                          <p:val>
                                            <p:strVal val="#ppt_w"/>
                                          </p:val>
                                        </p:tav>
                                      </p:tavLst>
                                    </p:anim>
                                    <p:anim calcmode="lin" valueType="num">
                                      <p:cBhvr>
                                        <p:cTn id="98" dur="1000" fill="hold"/>
                                        <p:tgtEl>
                                          <p:spTgt spid="74"/>
                                        </p:tgtEl>
                                        <p:attrNameLst>
                                          <p:attrName>ppt_h</p:attrName>
                                        </p:attrNameLst>
                                      </p:cBhvr>
                                      <p:tavLst>
                                        <p:tav tm="0">
                                          <p:val>
                                            <p:fltVal val="0"/>
                                          </p:val>
                                        </p:tav>
                                        <p:tav tm="100000">
                                          <p:val>
                                            <p:strVal val="#ppt_h"/>
                                          </p:val>
                                        </p:tav>
                                      </p:tavLst>
                                    </p:anim>
                                    <p:animEffect transition="in" filter="fade">
                                      <p:cBhvr>
                                        <p:cTn id="99" dur="1000"/>
                                        <p:tgtEl>
                                          <p:spTgt spid="74"/>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xit" presetSubtype="0" fill="hold" grpId="1" nodeType="clickEffect">
                                  <p:stCondLst>
                                    <p:cond delay="0"/>
                                  </p:stCondLst>
                                  <p:childTnLst>
                                    <p:animEffect transition="out" filter="fade">
                                      <p:cBhvr>
                                        <p:cTn id="103" dur="1000"/>
                                        <p:tgtEl>
                                          <p:spTgt spid="73"/>
                                        </p:tgtEl>
                                      </p:cBhvr>
                                    </p:animEffect>
                                    <p:set>
                                      <p:cBhvr>
                                        <p:cTn id="104" dur="1" fill="hold">
                                          <p:stCondLst>
                                            <p:cond delay="999"/>
                                          </p:stCondLst>
                                        </p:cTn>
                                        <p:tgtEl>
                                          <p:spTgt spid="73"/>
                                        </p:tgtEl>
                                        <p:attrNameLst>
                                          <p:attrName>style.visibility</p:attrName>
                                        </p:attrNameLst>
                                      </p:cBhvr>
                                      <p:to>
                                        <p:strVal val="hidden"/>
                                      </p:to>
                                    </p:set>
                                  </p:childTnLst>
                                </p:cTn>
                              </p:par>
                            </p:childTnLst>
                          </p:cTn>
                        </p:par>
                        <p:par>
                          <p:cTn id="105" fill="hold">
                            <p:stCondLst>
                              <p:cond delay="1000"/>
                            </p:stCondLst>
                            <p:childTnLst>
                              <p:par>
                                <p:cTn id="106" presetID="10" presetClass="entr" presetSubtype="0" fill="hold" grpId="0" nodeType="afterEffect">
                                  <p:stCondLst>
                                    <p:cond delay="0"/>
                                  </p:stCondLst>
                                  <p:childTnLst>
                                    <p:set>
                                      <p:cBhvr>
                                        <p:cTn id="107" dur="1" fill="hold">
                                          <p:stCondLst>
                                            <p:cond delay="0"/>
                                          </p:stCondLst>
                                        </p:cTn>
                                        <p:tgtEl>
                                          <p:spTgt spid="79"/>
                                        </p:tgtEl>
                                        <p:attrNameLst>
                                          <p:attrName>style.visibility</p:attrName>
                                        </p:attrNameLst>
                                      </p:cBhvr>
                                      <p:to>
                                        <p:strVal val="visible"/>
                                      </p:to>
                                    </p:set>
                                    <p:animEffect transition="in" filter="fade">
                                      <p:cBhvr>
                                        <p:cTn id="108" dur="1000"/>
                                        <p:tgtEl>
                                          <p:spTgt spid="79"/>
                                        </p:tgtEl>
                                      </p:cBhvr>
                                    </p:animEffect>
                                  </p:childTnLst>
                                </p:cTn>
                              </p:par>
                            </p:childTnLst>
                          </p:cTn>
                        </p:par>
                        <p:par>
                          <p:cTn id="109" fill="hold">
                            <p:stCondLst>
                              <p:cond delay="2000"/>
                            </p:stCondLst>
                            <p:childTnLst>
                              <p:par>
                                <p:cTn id="110" presetID="53" presetClass="entr" presetSubtype="0" fill="hold" grpId="0" nodeType="afterEffect">
                                  <p:stCondLst>
                                    <p:cond delay="0"/>
                                  </p:stCondLst>
                                  <p:childTnLst>
                                    <p:set>
                                      <p:cBhvr>
                                        <p:cTn id="111" dur="1" fill="hold">
                                          <p:stCondLst>
                                            <p:cond delay="0"/>
                                          </p:stCondLst>
                                        </p:cTn>
                                        <p:tgtEl>
                                          <p:spTgt spid="80"/>
                                        </p:tgtEl>
                                        <p:attrNameLst>
                                          <p:attrName>style.visibility</p:attrName>
                                        </p:attrNameLst>
                                      </p:cBhvr>
                                      <p:to>
                                        <p:strVal val="visible"/>
                                      </p:to>
                                    </p:set>
                                    <p:anim calcmode="lin" valueType="num">
                                      <p:cBhvr>
                                        <p:cTn id="112" dur="1000" fill="hold"/>
                                        <p:tgtEl>
                                          <p:spTgt spid="80"/>
                                        </p:tgtEl>
                                        <p:attrNameLst>
                                          <p:attrName>ppt_w</p:attrName>
                                        </p:attrNameLst>
                                      </p:cBhvr>
                                      <p:tavLst>
                                        <p:tav tm="0">
                                          <p:val>
                                            <p:fltVal val="0"/>
                                          </p:val>
                                        </p:tav>
                                        <p:tav tm="100000">
                                          <p:val>
                                            <p:strVal val="#ppt_w"/>
                                          </p:val>
                                        </p:tav>
                                      </p:tavLst>
                                    </p:anim>
                                    <p:anim calcmode="lin" valueType="num">
                                      <p:cBhvr>
                                        <p:cTn id="113" dur="1000" fill="hold"/>
                                        <p:tgtEl>
                                          <p:spTgt spid="80"/>
                                        </p:tgtEl>
                                        <p:attrNameLst>
                                          <p:attrName>ppt_h</p:attrName>
                                        </p:attrNameLst>
                                      </p:cBhvr>
                                      <p:tavLst>
                                        <p:tav tm="0">
                                          <p:val>
                                            <p:fltVal val="0"/>
                                          </p:val>
                                        </p:tav>
                                        <p:tav tm="100000">
                                          <p:val>
                                            <p:strVal val="#ppt_h"/>
                                          </p:val>
                                        </p:tav>
                                      </p:tavLst>
                                    </p:anim>
                                    <p:animEffect transition="in" filter="fade">
                                      <p:cBhvr>
                                        <p:cTn id="114" dur="1000"/>
                                        <p:tgtEl>
                                          <p:spTgt spid="80"/>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xit" presetSubtype="0" fill="hold" grpId="1" nodeType="clickEffect">
                                  <p:stCondLst>
                                    <p:cond delay="0"/>
                                  </p:stCondLst>
                                  <p:childTnLst>
                                    <p:animEffect transition="out" filter="fade">
                                      <p:cBhvr>
                                        <p:cTn id="118" dur="1000"/>
                                        <p:tgtEl>
                                          <p:spTgt spid="79"/>
                                        </p:tgtEl>
                                      </p:cBhvr>
                                    </p:animEffect>
                                    <p:set>
                                      <p:cBhvr>
                                        <p:cTn id="119" dur="1" fill="hold">
                                          <p:stCondLst>
                                            <p:cond delay="999"/>
                                          </p:stCondLst>
                                        </p:cTn>
                                        <p:tgtEl>
                                          <p:spTgt spid="79"/>
                                        </p:tgtEl>
                                        <p:attrNameLst>
                                          <p:attrName>style.visibility</p:attrName>
                                        </p:attrNameLst>
                                      </p:cBhvr>
                                      <p:to>
                                        <p:strVal val="hidden"/>
                                      </p:to>
                                    </p:set>
                                  </p:childTnLst>
                                </p:cTn>
                              </p:par>
                            </p:childTnLst>
                          </p:cTn>
                        </p:par>
                        <p:par>
                          <p:cTn id="120" fill="hold">
                            <p:stCondLst>
                              <p:cond delay="1000"/>
                            </p:stCondLst>
                            <p:childTnLst>
                              <p:par>
                                <p:cTn id="121" presetID="10" presetClass="entr" presetSubtype="0" fill="hold" grpId="0" nodeType="afterEffect">
                                  <p:stCondLst>
                                    <p:cond delay="0"/>
                                  </p:stCondLst>
                                  <p:childTnLst>
                                    <p:set>
                                      <p:cBhvr>
                                        <p:cTn id="122" dur="1" fill="hold">
                                          <p:stCondLst>
                                            <p:cond delay="0"/>
                                          </p:stCondLst>
                                        </p:cTn>
                                        <p:tgtEl>
                                          <p:spTgt spid="83"/>
                                        </p:tgtEl>
                                        <p:attrNameLst>
                                          <p:attrName>style.visibility</p:attrName>
                                        </p:attrNameLst>
                                      </p:cBhvr>
                                      <p:to>
                                        <p:strVal val="visible"/>
                                      </p:to>
                                    </p:set>
                                    <p:animEffect transition="in" filter="fade">
                                      <p:cBhvr>
                                        <p:cTn id="123" dur="1000"/>
                                        <p:tgtEl>
                                          <p:spTgt spid="83"/>
                                        </p:tgtEl>
                                      </p:cBhvr>
                                    </p:animEffect>
                                  </p:childTnLst>
                                </p:cTn>
                              </p:par>
                            </p:childTnLst>
                          </p:cTn>
                        </p:par>
                        <p:par>
                          <p:cTn id="124" fill="hold">
                            <p:stCondLst>
                              <p:cond delay="2000"/>
                            </p:stCondLst>
                            <p:childTnLst>
                              <p:par>
                                <p:cTn id="125" presetID="53" presetClass="entr" presetSubtype="0" fill="hold" grpId="0" nodeType="after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p:cTn id="127" dur="1000" fill="hold"/>
                                        <p:tgtEl>
                                          <p:spTgt spid="84"/>
                                        </p:tgtEl>
                                        <p:attrNameLst>
                                          <p:attrName>ppt_w</p:attrName>
                                        </p:attrNameLst>
                                      </p:cBhvr>
                                      <p:tavLst>
                                        <p:tav tm="0">
                                          <p:val>
                                            <p:fltVal val="0"/>
                                          </p:val>
                                        </p:tav>
                                        <p:tav tm="100000">
                                          <p:val>
                                            <p:strVal val="#ppt_w"/>
                                          </p:val>
                                        </p:tav>
                                      </p:tavLst>
                                    </p:anim>
                                    <p:anim calcmode="lin" valueType="num">
                                      <p:cBhvr>
                                        <p:cTn id="128" dur="1000" fill="hold"/>
                                        <p:tgtEl>
                                          <p:spTgt spid="84"/>
                                        </p:tgtEl>
                                        <p:attrNameLst>
                                          <p:attrName>ppt_h</p:attrName>
                                        </p:attrNameLst>
                                      </p:cBhvr>
                                      <p:tavLst>
                                        <p:tav tm="0">
                                          <p:val>
                                            <p:fltVal val="0"/>
                                          </p:val>
                                        </p:tav>
                                        <p:tav tm="100000">
                                          <p:val>
                                            <p:strVal val="#ppt_h"/>
                                          </p:val>
                                        </p:tav>
                                      </p:tavLst>
                                    </p:anim>
                                    <p:animEffect transition="in" filter="fade">
                                      <p:cBhvr>
                                        <p:cTn id="129" dur="1000"/>
                                        <p:tgtEl>
                                          <p:spTgt spid="84"/>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1" nodeType="clickEffect">
                                  <p:stCondLst>
                                    <p:cond delay="0"/>
                                  </p:stCondLst>
                                  <p:childTnLst>
                                    <p:animEffect transition="out" filter="fade">
                                      <p:cBhvr>
                                        <p:cTn id="133" dur="1000"/>
                                        <p:tgtEl>
                                          <p:spTgt spid="83"/>
                                        </p:tgtEl>
                                      </p:cBhvr>
                                    </p:animEffect>
                                    <p:set>
                                      <p:cBhvr>
                                        <p:cTn id="134" dur="1" fill="hold">
                                          <p:stCondLst>
                                            <p:cond delay="999"/>
                                          </p:stCondLst>
                                        </p:cTn>
                                        <p:tgtEl>
                                          <p:spTgt spid="83"/>
                                        </p:tgtEl>
                                        <p:attrNameLst>
                                          <p:attrName>style.visibility</p:attrName>
                                        </p:attrNameLst>
                                      </p:cBhvr>
                                      <p:to>
                                        <p:strVal val="hidden"/>
                                      </p:to>
                                    </p:set>
                                  </p:childTnLst>
                                </p:cTn>
                              </p:par>
                              <p:par>
                                <p:cTn id="135" presetID="10" presetClass="exit" presetSubtype="0" fill="hold" nodeType="withEffect">
                                  <p:stCondLst>
                                    <p:cond delay="0"/>
                                  </p:stCondLst>
                                  <p:childTnLst>
                                    <p:animEffect transition="out" filter="fade">
                                      <p:cBhvr>
                                        <p:cTn id="136" dur="1000"/>
                                        <p:tgtEl>
                                          <p:spTgt spid="43"/>
                                        </p:tgtEl>
                                      </p:cBhvr>
                                    </p:animEffect>
                                    <p:set>
                                      <p:cBhvr>
                                        <p:cTn id="137" dur="1" fill="hold">
                                          <p:stCondLst>
                                            <p:cond delay="999"/>
                                          </p:stCondLst>
                                        </p:cTn>
                                        <p:tgtEl>
                                          <p:spTgt spid="43"/>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44"/>
                                        </p:tgtEl>
                                      </p:cBhvr>
                                    </p:animEffect>
                                    <p:set>
                                      <p:cBhvr>
                                        <p:cTn id="140" dur="1" fill="hold">
                                          <p:stCondLst>
                                            <p:cond delay="999"/>
                                          </p:stCondLst>
                                        </p:cTn>
                                        <p:tgtEl>
                                          <p:spTgt spid="44"/>
                                        </p:tgtEl>
                                        <p:attrNameLst>
                                          <p:attrName>style.visibility</p:attrName>
                                        </p:attrNameLst>
                                      </p:cBhvr>
                                      <p:to>
                                        <p:strVal val="hidden"/>
                                      </p:to>
                                    </p:set>
                                  </p:childTnLst>
                                </p:cTn>
                              </p:par>
                              <p:par>
                                <p:cTn id="141" presetID="10" presetClass="exit" presetSubtype="0" fill="hold" nodeType="withEffect">
                                  <p:stCondLst>
                                    <p:cond delay="0"/>
                                  </p:stCondLst>
                                  <p:childTnLst>
                                    <p:animEffect transition="out" filter="fade">
                                      <p:cBhvr>
                                        <p:cTn id="142" dur="1000"/>
                                        <p:tgtEl>
                                          <p:spTgt spid="52"/>
                                        </p:tgtEl>
                                      </p:cBhvr>
                                    </p:animEffect>
                                    <p:set>
                                      <p:cBhvr>
                                        <p:cTn id="143" dur="1" fill="hold">
                                          <p:stCondLst>
                                            <p:cond delay="999"/>
                                          </p:stCondLst>
                                        </p:cTn>
                                        <p:tgtEl>
                                          <p:spTgt spid="52"/>
                                        </p:tgtEl>
                                        <p:attrNameLst>
                                          <p:attrName>style.visibility</p:attrName>
                                        </p:attrNameLst>
                                      </p:cBhvr>
                                      <p:to>
                                        <p:strVal val="hidden"/>
                                      </p:to>
                                    </p:set>
                                  </p:childTnLst>
                                </p:cTn>
                              </p:par>
                              <p:par>
                                <p:cTn id="144" presetID="10" presetClass="exit" presetSubtype="0" fill="hold" nodeType="withEffect">
                                  <p:stCondLst>
                                    <p:cond delay="0"/>
                                  </p:stCondLst>
                                  <p:childTnLst>
                                    <p:animEffect transition="out" filter="fade">
                                      <p:cBhvr>
                                        <p:cTn id="145" dur="1000"/>
                                        <p:tgtEl>
                                          <p:spTgt spid="65"/>
                                        </p:tgtEl>
                                      </p:cBhvr>
                                    </p:animEffect>
                                    <p:set>
                                      <p:cBhvr>
                                        <p:cTn id="146" dur="1" fill="hold">
                                          <p:stCondLst>
                                            <p:cond delay="999"/>
                                          </p:stCondLst>
                                        </p:cTn>
                                        <p:tgtEl>
                                          <p:spTgt spid="6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72" grpId="0"/>
      <p:bldP spid="73" grpId="0" animBg="1"/>
      <p:bldP spid="73" grpId="1" animBg="1"/>
      <p:bldP spid="74" grpId="0"/>
      <p:bldP spid="75" grpId="0" animBg="1"/>
      <p:bldP spid="77" grpId="0" animBg="1"/>
      <p:bldP spid="77" grpId="1" animBg="1"/>
      <p:bldP spid="79" grpId="0" animBg="1"/>
      <p:bldP spid="79" grpId="1" animBg="1"/>
      <p:bldP spid="80" grpId="0"/>
      <p:bldP spid="83" grpId="0" animBg="1"/>
      <p:bldP spid="83" grpId="1" animBg="1"/>
      <p:bldP spid="84" grpId="0"/>
      <p:bldP spid="85" grpId="0"/>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773275"/>
          </a:xfrm>
          <a:prstGeom prst="rect">
            <a:avLst/>
          </a:prstGeom>
        </p:spPr>
        <p:txBody>
          <a:bodyPr wrap="square">
            <a:spAutoFit/>
          </a:bodyPr>
          <a:lstStyle/>
          <a:p>
            <a:r>
              <a:rPr lang="en-US" dirty="0" smtClean="0">
                <a:hlinkClick r:id="rId2"/>
              </a:rPr>
              <a:t>https://en.wikipedia.org/wiki/Olive_Oatman</a:t>
            </a:r>
            <a:endParaRPr lang="en-US" dirty="0" smtClean="0"/>
          </a:p>
          <a:p>
            <a:r>
              <a:rPr lang="en-US" dirty="0" smtClean="0"/>
              <a:t>	</a:t>
            </a:r>
            <a:r>
              <a:rPr lang="en-US" b="1" dirty="0" smtClean="0"/>
              <a:t>Olive Ann </a:t>
            </a:r>
            <a:r>
              <a:rPr lang="en-US" b="1" dirty="0" err="1" smtClean="0"/>
              <a:t>Oatman</a:t>
            </a:r>
            <a:r>
              <a:rPr lang="en-US" dirty="0" smtClean="0"/>
              <a:t> (September 7, 1837 – March 21,</a:t>
            </a:r>
          </a:p>
          <a:p>
            <a:r>
              <a:rPr lang="en-US" dirty="0" smtClean="0"/>
              <a:t> 1903) was a woman from Illinois whose family was killed in </a:t>
            </a:r>
          </a:p>
          <a:p>
            <a:r>
              <a:rPr lang="en-US" dirty="0" smtClean="0"/>
              <a:t>1851, when she was fourteen, in present-day Arizona by a </a:t>
            </a:r>
          </a:p>
          <a:p>
            <a:r>
              <a:rPr lang="en-US" dirty="0" smtClean="0"/>
              <a:t>Native American tribe, possibly the </a:t>
            </a:r>
            <a:r>
              <a:rPr lang="en-US" dirty="0" err="1" smtClean="0"/>
              <a:t>Tolkepayas</a:t>
            </a:r>
            <a:r>
              <a:rPr lang="en-US" dirty="0" smtClean="0"/>
              <a:t>; they captured</a:t>
            </a:r>
          </a:p>
          <a:p>
            <a:r>
              <a:rPr lang="en-US" dirty="0" smtClean="0"/>
              <a:t> and enslaved her and her sister and later sold them to the</a:t>
            </a:r>
          </a:p>
          <a:p>
            <a:r>
              <a:rPr lang="en-US" dirty="0" smtClean="0"/>
              <a:t> Mohave people.</a:t>
            </a:r>
            <a:r>
              <a:rPr lang="en-US" baseline="30000" dirty="0" smtClean="0"/>
              <a:t> </a:t>
            </a:r>
            <a:r>
              <a:rPr lang="en-US" dirty="0" smtClean="0"/>
              <a:t>After several years with the Mohave, during</a:t>
            </a:r>
          </a:p>
          <a:p>
            <a:r>
              <a:rPr lang="en-US" dirty="0" smtClean="0"/>
              <a:t> which her sister died of hunger, she returned to white society,</a:t>
            </a:r>
          </a:p>
          <a:p>
            <a:r>
              <a:rPr lang="en-US" dirty="0" smtClean="0"/>
              <a:t> five years after being carried off.</a:t>
            </a:r>
          </a:p>
          <a:p>
            <a:r>
              <a:rPr lang="en-US" dirty="0" smtClean="0"/>
              <a:t>	In subsequent years, the tale of </a:t>
            </a:r>
            <a:r>
              <a:rPr lang="en-US" dirty="0" err="1" smtClean="0"/>
              <a:t>Oatman</a:t>
            </a:r>
            <a:r>
              <a:rPr lang="en-US" dirty="0" smtClean="0"/>
              <a:t> came to be </a:t>
            </a:r>
          </a:p>
          <a:p>
            <a:r>
              <a:rPr lang="en-US" dirty="0" smtClean="0"/>
              <a:t>retold  with dramatic license in the press, in her own "memoir“</a:t>
            </a:r>
          </a:p>
          <a:p>
            <a:r>
              <a:rPr lang="en-US" dirty="0" smtClean="0"/>
              <a:t> and speeches, novels, plays, movies and poetry. The story </a:t>
            </a:r>
          </a:p>
          <a:p>
            <a:r>
              <a:rPr lang="en-US" dirty="0" smtClean="0"/>
              <a:t>resonated in the media of the time and long afterward, </a:t>
            </a:r>
          </a:p>
          <a:p>
            <a:r>
              <a:rPr lang="en-US" dirty="0" smtClean="0"/>
              <a:t>partly owing to the prominent blue tattooing of </a:t>
            </a:r>
            <a:r>
              <a:rPr lang="en-US" dirty="0" err="1" smtClean="0"/>
              <a:t>Oatman's</a:t>
            </a:r>
            <a:r>
              <a:rPr lang="en-US" dirty="0" smtClean="0"/>
              <a:t> </a:t>
            </a:r>
          </a:p>
          <a:p>
            <a:r>
              <a:rPr lang="en-US" dirty="0" smtClean="0"/>
              <a:t>face by the Mohave. Much of what actually occurred during</a:t>
            </a:r>
          </a:p>
          <a:p>
            <a:r>
              <a:rPr lang="en-US" dirty="0" smtClean="0"/>
              <a:t> her time with the Native Americans remains unknown.</a:t>
            </a:r>
          </a:p>
          <a:p>
            <a:r>
              <a:rPr lang="en-US" dirty="0" smtClean="0"/>
              <a:t>	Born into the family of </a:t>
            </a:r>
            <a:r>
              <a:rPr lang="en-US" dirty="0" err="1" smtClean="0"/>
              <a:t>Roys</a:t>
            </a:r>
            <a:r>
              <a:rPr lang="en-US" dirty="0" smtClean="0"/>
              <a:t> and Mary Ann </a:t>
            </a:r>
            <a:r>
              <a:rPr lang="en-US" dirty="0" err="1" smtClean="0"/>
              <a:t>Oatman</a:t>
            </a:r>
            <a:r>
              <a:rPr lang="en-US" dirty="0" smtClean="0"/>
              <a:t>, Olive </a:t>
            </a:r>
            <a:r>
              <a:rPr lang="en-US" dirty="0" err="1" smtClean="0"/>
              <a:t>Oatman</a:t>
            </a:r>
            <a:r>
              <a:rPr lang="en-US" dirty="0" smtClean="0"/>
              <a:t> was one of seven siblings. She grew up in the Mormon religion.  In 1850, the </a:t>
            </a:r>
            <a:r>
              <a:rPr lang="en-US" dirty="0" err="1" smtClean="0"/>
              <a:t>Oatman</a:t>
            </a:r>
            <a:r>
              <a:rPr lang="en-US" dirty="0" smtClean="0"/>
              <a:t> family joined a wagon train led by James C. Brewster, a member of The Church of Jesus Christ of Latter-day Saints (LDS Church), whose attacks on, and disagreements with, the church leadership in Salt Lake City, Utah, had caused him to break with the followers of Brigham Young in Utah and lead his followers — </a:t>
            </a:r>
            <a:r>
              <a:rPr lang="en-US" dirty="0" err="1" smtClean="0"/>
              <a:t>Brewsterites</a:t>
            </a:r>
            <a:r>
              <a:rPr lang="en-US" dirty="0" smtClean="0"/>
              <a:t> — to California, which he claimed was the "intended place of gathering" for the Mormons.</a:t>
            </a:r>
          </a:p>
          <a:p>
            <a:r>
              <a:rPr lang="en-US" dirty="0" smtClean="0"/>
              <a:t>	The </a:t>
            </a:r>
            <a:r>
              <a:rPr lang="en-US" dirty="0" err="1" smtClean="0"/>
              <a:t>Brewsterite</a:t>
            </a:r>
            <a:r>
              <a:rPr lang="en-US" dirty="0" smtClean="0"/>
              <a:t> emigrants, numbering between 85 and 93, left Independence, Missouri on August 5, 1850. Dissension caused the group to split near Santa Fe in New Mexico Territory with Brewster following the northern route. </a:t>
            </a:r>
            <a:r>
              <a:rPr lang="en-US" dirty="0" err="1" smtClean="0"/>
              <a:t>Roys</a:t>
            </a:r>
            <a:r>
              <a:rPr lang="en-US" dirty="0" smtClean="0"/>
              <a:t> </a:t>
            </a:r>
            <a:r>
              <a:rPr lang="en-US" dirty="0" err="1" smtClean="0"/>
              <a:t>Oatman</a:t>
            </a:r>
            <a:r>
              <a:rPr lang="en-US" dirty="0" smtClean="0"/>
              <a:t> and several other families chose the southern route via Socorro and Tucson. Near Socorro, </a:t>
            </a:r>
            <a:r>
              <a:rPr lang="en-US" dirty="0" err="1" smtClean="0"/>
              <a:t>Roys</a:t>
            </a:r>
            <a:r>
              <a:rPr lang="en-US" dirty="0" smtClean="0"/>
              <a:t> </a:t>
            </a:r>
            <a:r>
              <a:rPr lang="en-US" dirty="0" err="1" smtClean="0"/>
              <a:t>Oatman</a:t>
            </a:r>
            <a:r>
              <a:rPr lang="en-US" dirty="0" smtClean="0"/>
              <a:t> assumed command of the party. They reached New Mexico Territory early in 1851 only to find the country and climate wholly unsuited to their purpose. The other wagons gradually abandoned the goal of reaching the mouth of the Colorado River.</a:t>
            </a:r>
          </a:p>
          <a:p>
            <a:r>
              <a:rPr lang="en-US" dirty="0" smtClean="0"/>
              <a:t>	The party had reached Maricopa Wells, when they were told that not only was the stretch of trail ahead barren and dangerous, but that the Native Americans ahead were very hostile and that they would risk their lives if they proceeded further. The other families resolved to stay. The </a:t>
            </a:r>
            <a:r>
              <a:rPr lang="en-US" dirty="0" err="1" smtClean="0"/>
              <a:t>Oatman</a:t>
            </a:r>
            <a:r>
              <a:rPr lang="en-US" dirty="0" smtClean="0"/>
              <a:t> family, eventually traveling alone, was nearly annihilated in what became known as the "</a:t>
            </a:r>
            <a:r>
              <a:rPr lang="en-US" dirty="0" err="1" smtClean="0"/>
              <a:t>Oatman</a:t>
            </a:r>
            <a:r>
              <a:rPr lang="en-US" dirty="0" smtClean="0"/>
              <a:t> Massacre" on the banks of the Gila River about 80–90 miles east of Yuma, in what is now Arizona.</a:t>
            </a:r>
            <a:endParaRPr lang="en-US" baseline="30000" dirty="0" smtClean="0"/>
          </a:p>
          <a:p>
            <a:r>
              <a:rPr lang="en-US" baseline="30000" dirty="0" smtClean="0"/>
              <a:t>	</a:t>
            </a:r>
            <a:r>
              <a:rPr lang="en-US" dirty="0" err="1" smtClean="0"/>
              <a:t>Roys</a:t>
            </a:r>
            <a:r>
              <a:rPr lang="en-US" dirty="0" smtClean="0"/>
              <a:t> and Mary </a:t>
            </a:r>
            <a:r>
              <a:rPr lang="en-US" dirty="0" err="1" smtClean="0"/>
              <a:t>Oatman</a:t>
            </a:r>
            <a:r>
              <a:rPr lang="en-US" dirty="0" smtClean="0"/>
              <a:t> had seven children at this time, ranging in age from 17 to one year. On their fourth day out, they were approached by a group of Native Americans, asking for tobacco and food. At some point during the encounter, the </a:t>
            </a:r>
            <a:r>
              <a:rPr lang="en-US" dirty="0" err="1" smtClean="0"/>
              <a:t>Oatman</a:t>
            </a:r>
            <a:r>
              <a:rPr lang="en-US" dirty="0" smtClean="0"/>
              <a:t> family was attacked by the group, and all were killed except Lorenzo, age 15 (who was brutally clubbed and left for dead), Olive, age 14, and Mary Ann, age 7, who were taken to be slaves.</a:t>
            </a:r>
          </a:p>
          <a:p>
            <a:r>
              <a:rPr lang="en-US" dirty="0" smtClean="0"/>
              <a:t>	Lorenzo awoke to find his parents and family dead, but no sign of Mary Ann and Olive. He eventually reached a settlement, where he was treated. Three days later, Lorenzo, who had rejoined the emigrant train, returned to the bodies of his slain family. "We buried the bodies of father, mother and babe in one common grave.  The men had no way of digging proper graves in the volcanic rocky soil, so they gathered the bodies together and formed a cairn over them. It has been said the remains were reburied several times and finally moved to the river for re-interment by early Arizona colonizer Charles Poston.</a:t>
            </a:r>
          </a:p>
          <a:p>
            <a:endParaRPr lang="en-US" dirty="0" smtClean="0"/>
          </a:p>
          <a:p>
            <a:r>
              <a:rPr lang="en-US" dirty="0" smtClean="0"/>
              <a:t>(CONTINUES ON NEXT SLIDE)</a:t>
            </a:r>
          </a:p>
          <a:p>
            <a:endParaRPr lang="en-US" dirty="0" smtClean="0"/>
          </a:p>
          <a:p>
            <a:endParaRPr lang="en-US" dirty="0" smtClean="0"/>
          </a:p>
          <a:p>
            <a:r>
              <a:rPr lang="en-US" dirty="0" smtClean="0"/>
              <a:t>	</a:t>
            </a:r>
            <a:endParaRPr lang="en-US" dirty="0"/>
          </a:p>
        </p:txBody>
      </p:sp>
      <p:pic>
        <p:nvPicPr>
          <p:cNvPr id="44034" name="Picture 2" descr="Olive Fairchild"/>
          <p:cNvPicPr>
            <a:picLocks noChangeAspect="1" noChangeArrowheads="1"/>
          </p:cNvPicPr>
          <p:nvPr/>
        </p:nvPicPr>
        <p:blipFill>
          <a:blip r:embed="rId3"/>
          <a:srcRect/>
          <a:stretch>
            <a:fillRect/>
          </a:stretch>
        </p:blipFill>
        <p:spPr bwMode="auto">
          <a:xfrm>
            <a:off x="6019800" y="228600"/>
            <a:ext cx="2743200" cy="4191611"/>
          </a:xfrm>
          <a:prstGeom prst="rect">
            <a:avLst/>
          </a:prstGeom>
          <a:noFill/>
        </p:spPr>
      </p:pic>
    </p:spTree>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22252245"/>
          </a:xfrm>
          <a:prstGeom prst="rect">
            <a:avLst/>
          </a:prstGeom>
        </p:spPr>
        <p:txBody>
          <a:bodyPr wrap="square">
            <a:spAutoFit/>
          </a:bodyPr>
          <a:lstStyle/>
          <a:p>
            <a:r>
              <a:rPr lang="en-US" dirty="0" smtClean="0">
                <a:hlinkClick r:id="rId2"/>
              </a:rPr>
              <a:t>https://en.wikipedia.org/wiki/Olive_Oatman</a:t>
            </a:r>
            <a:r>
              <a:rPr lang="en-US" dirty="0" smtClean="0"/>
              <a:t>  (CONTINUED FROM PREVIOUS SLIDE)</a:t>
            </a:r>
          </a:p>
          <a:p>
            <a:r>
              <a:rPr lang="en-US" dirty="0" smtClean="0"/>
              <a:t>	Once the attack was complete, the Native Americans took some of the </a:t>
            </a:r>
            <a:r>
              <a:rPr lang="en-US" dirty="0" err="1" smtClean="0"/>
              <a:t>Oatman</a:t>
            </a:r>
            <a:r>
              <a:rPr lang="en-US" dirty="0" smtClean="0"/>
              <a:t> family's belongings along with the </a:t>
            </a:r>
            <a:r>
              <a:rPr lang="en-US" dirty="0" err="1" smtClean="0"/>
              <a:t>Oatman</a:t>
            </a:r>
            <a:r>
              <a:rPr lang="en-US" dirty="0" smtClean="0"/>
              <a:t> girls. Although Olive </a:t>
            </a:r>
            <a:r>
              <a:rPr lang="en-US" dirty="0" err="1" smtClean="0"/>
              <a:t>Oatman</a:t>
            </a:r>
            <a:r>
              <a:rPr lang="en-US" dirty="0" smtClean="0"/>
              <a:t> later identified her captors as Tonto </a:t>
            </a:r>
            <a:r>
              <a:rPr lang="en-US" dirty="0" err="1" smtClean="0"/>
              <a:t>Apaches,they</a:t>
            </a:r>
            <a:r>
              <a:rPr lang="en-US" dirty="0" smtClean="0"/>
              <a:t> were probably </a:t>
            </a:r>
            <a:r>
              <a:rPr lang="en-US" dirty="0" err="1" smtClean="0"/>
              <a:t>Tolkepayas</a:t>
            </a:r>
            <a:r>
              <a:rPr lang="en-US" dirty="0" smtClean="0"/>
              <a:t> (Western </a:t>
            </a:r>
            <a:r>
              <a:rPr lang="en-US" dirty="0" err="1" smtClean="0"/>
              <a:t>Yavapais</a:t>
            </a:r>
            <a:r>
              <a:rPr lang="en-US" dirty="0" smtClean="0"/>
              <a:t>)</a:t>
            </a:r>
            <a:r>
              <a:rPr lang="en-US" baseline="30000" dirty="0" smtClean="0"/>
              <a:t> </a:t>
            </a:r>
            <a:r>
              <a:rPr lang="en-US" dirty="0" smtClean="0"/>
              <a:t>living in a village 8 miles southwest of </a:t>
            </a:r>
            <a:r>
              <a:rPr lang="en-US" dirty="0" err="1" smtClean="0"/>
              <a:t>Aguila</a:t>
            </a:r>
            <a:r>
              <a:rPr lang="en-US" dirty="0" smtClean="0"/>
              <a:t>, Arizona, in the </a:t>
            </a:r>
            <a:r>
              <a:rPr lang="en-US" dirty="0" err="1" smtClean="0"/>
              <a:t>Harquahala</a:t>
            </a:r>
            <a:r>
              <a:rPr lang="en-US" dirty="0" smtClean="0"/>
              <a:t> Mountains. After arriving at the village, the girls were initially treated in a way that appeared threatening, and </a:t>
            </a:r>
            <a:r>
              <a:rPr lang="en-US" dirty="0" err="1" smtClean="0"/>
              <a:t>Oatman</a:t>
            </a:r>
            <a:r>
              <a:rPr lang="en-US" dirty="0" smtClean="0"/>
              <a:t> later said she thought they would be killed. However, the girls were used as slaves to forage for food, to lug water and firewood, and for other menial tasks; they were frequently beaten.</a:t>
            </a:r>
          </a:p>
          <a:p>
            <a:r>
              <a:rPr lang="en-US" dirty="0" smtClean="0"/>
              <a:t>	After a year, a group of Mohave Indians visited the village and traded two horses, vegetables, blankets, and other trinkets for the captive girls, after which the girls walked for days to a Mohave village along the Colorado River (in the center of what today is Needles, California). They were immediately taken in by the family of a tribal leader (</a:t>
            </a:r>
            <a:r>
              <a:rPr lang="en-US" dirty="0" err="1" smtClean="0"/>
              <a:t>kohot</a:t>
            </a:r>
            <a:r>
              <a:rPr lang="en-US" dirty="0" smtClean="0"/>
              <a:t>) whose non-Mohave name was </a:t>
            </a:r>
            <a:r>
              <a:rPr lang="en-US" dirty="0" err="1" smtClean="0"/>
              <a:t>Espianola</a:t>
            </a:r>
            <a:r>
              <a:rPr lang="en-US" dirty="0" smtClean="0"/>
              <a:t> or </a:t>
            </a:r>
            <a:r>
              <a:rPr lang="en-US" dirty="0" err="1" smtClean="0"/>
              <a:t>Espanesay</a:t>
            </a:r>
            <a:r>
              <a:rPr lang="en-US" dirty="0" smtClean="0"/>
              <a:t>. The Mohave tribe was more prosperous than the group that had held the girls captive, and both </a:t>
            </a:r>
            <a:r>
              <a:rPr lang="en-US" dirty="0" err="1" smtClean="0"/>
              <a:t>Espanesay's</a:t>
            </a:r>
            <a:r>
              <a:rPr lang="en-US" dirty="0" smtClean="0"/>
              <a:t> wife </a:t>
            </a:r>
            <a:r>
              <a:rPr lang="en-US" dirty="0" err="1" smtClean="0"/>
              <a:t>Aespaneo</a:t>
            </a:r>
            <a:r>
              <a:rPr lang="en-US" dirty="0" smtClean="0"/>
              <a:t> and daughter Topeka took an interest in the </a:t>
            </a:r>
            <a:r>
              <a:rPr lang="en-US" dirty="0" err="1" smtClean="0"/>
              <a:t>Oatman</a:t>
            </a:r>
            <a:r>
              <a:rPr lang="en-US" dirty="0" smtClean="0"/>
              <a:t> girls' welfare. </a:t>
            </a:r>
            <a:r>
              <a:rPr lang="en-US" dirty="0" err="1" smtClean="0"/>
              <a:t>Oatman</a:t>
            </a:r>
            <a:r>
              <a:rPr lang="en-US" dirty="0" smtClean="0"/>
              <a:t> expressed her deep affection for these two women numerous times over the years after her captivity.</a:t>
            </a:r>
          </a:p>
          <a:p>
            <a:r>
              <a:rPr lang="en-US" dirty="0" smtClean="0"/>
              <a:t>	</a:t>
            </a:r>
            <a:r>
              <a:rPr lang="en-US" dirty="0" err="1" smtClean="0"/>
              <a:t>Aespaneo</a:t>
            </a:r>
            <a:r>
              <a:rPr lang="en-US" dirty="0" smtClean="0"/>
              <a:t> arranged for the </a:t>
            </a:r>
            <a:r>
              <a:rPr lang="en-US" dirty="0" err="1" smtClean="0"/>
              <a:t>Oatman</a:t>
            </a:r>
            <a:r>
              <a:rPr lang="en-US" dirty="0" smtClean="0"/>
              <a:t> girls to be given plots of land to farm. Whether the </a:t>
            </a:r>
            <a:r>
              <a:rPr lang="en-US" dirty="0" err="1" smtClean="0"/>
              <a:t>Oatman</a:t>
            </a:r>
            <a:r>
              <a:rPr lang="en-US" dirty="0" smtClean="0"/>
              <a:t> girls were truly adopted into that family and the Mohave people is unknown. </a:t>
            </a:r>
            <a:r>
              <a:rPr lang="en-US" dirty="0" err="1" smtClean="0"/>
              <a:t>Oatman</a:t>
            </a:r>
            <a:r>
              <a:rPr lang="en-US" dirty="0" smtClean="0"/>
              <a:t> later claimed that she and Mary Ann were captives of the Mohave and that she feared to leave. She did not attempt to contact a large group of whites that visited the </a:t>
            </a:r>
            <a:r>
              <a:rPr lang="en-US" dirty="0" err="1" smtClean="0"/>
              <a:t>Mohaves</a:t>
            </a:r>
            <a:r>
              <a:rPr lang="en-US" dirty="0" smtClean="0"/>
              <a:t> during her period with them,</a:t>
            </a:r>
            <a:r>
              <a:rPr lang="en-US" baseline="30000" dirty="0" smtClean="0"/>
              <a:t>[</a:t>
            </a:r>
            <a:r>
              <a:rPr lang="en-US" dirty="0" smtClean="0"/>
              <a:t>and years later she went to meet with a Mohave leader, </a:t>
            </a:r>
            <a:r>
              <a:rPr lang="en-US" dirty="0" err="1" smtClean="0"/>
              <a:t>Irataba</a:t>
            </a:r>
            <a:r>
              <a:rPr lang="en-US" dirty="0" smtClean="0"/>
              <a:t>, in New York City and spoke with him of old times.</a:t>
            </a:r>
          </a:p>
          <a:p>
            <a:r>
              <a:rPr lang="en-US" dirty="0" smtClean="0"/>
              <a:t>	Both </a:t>
            </a:r>
            <a:r>
              <a:rPr lang="en-US" dirty="0" err="1" smtClean="0"/>
              <a:t>Oatman</a:t>
            </a:r>
            <a:r>
              <a:rPr lang="en-US" dirty="0" smtClean="0"/>
              <a:t> girls were tattooed on their chins and </a:t>
            </a:r>
            <a:r>
              <a:rPr lang="en-US" dirty="0" err="1" smtClean="0"/>
              <a:t>armsin</a:t>
            </a:r>
            <a:r>
              <a:rPr lang="en-US" dirty="0" smtClean="0"/>
              <a:t> keeping with the tribal custom for those who were tribal members. </a:t>
            </a:r>
            <a:r>
              <a:rPr lang="en-US" dirty="0" err="1" smtClean="0"/>
              <a:t>Oatman</a:t>
            </a:r>
            <a:r>
              <a:rPr lang="en-US" dirty="0" smtClean="0"/>
              <a:t> later claimed (in Stratton's book and in her lectures) that she was tattooed to mark her as a slave of the </a:t>
            </a:r>
            <a:r>
              <a:rPr lang="en-US" dirty="0" err="1" smtClean="0"/>
              <a:t>Mohaves</a:t>
            </a:r>
            <a:r>
              <a:rPr lang="en-US" dirty="0" smtClean="0"/>
              <a:t>, but this is inconsistent with the Mohave tradition, in which such marks were given only to their own people to ensure that they would both enter the land of the dead and be recognized as </a:t>
            </a:r>
            <a:r>
              <a:rPr lang="en-US" dirty="0" err="1" smtClean="0"/>
              <a:t>Mohaves</a:t>
            </a:r>
            <a:r>
              <a:rPr lang="en-US" dirty="0" smtClean="0"/>
              <a:t> by their ancestors</a:t>
            </a:r>
          </a:p>
          <a:p>
            <a:r>
              <a:rPr lang="en-US" dirty="0" smtClean="0"/>
              <a:t>	It has been claimed that there was a drought in the region,</a:t>
            </a:r>
            <a:r>
              <a:rPr lang="en-US" baseline="30000" dirty="0" smtClean="0"/>
              <a:t> </a:t>
            </a:r>
            <a:r>
              <a:rPr lang="en-US" dirty="0" smtClean="0"/>
              <a:t> wherein the tribe experienced a dire shortage of food supplies, and Olive's sister, Mary Ann, died of starvation about 1855-56 at the age of ten or eleven.</a:t>
            </a:r>
          </a:p>
          <a:p>
            <a:r>
              <a:rPr lang="en-US" dirty="0" smtClean="0"/>
              <a:t>	</a:t>
            </a:r>
            <a:r>
              <a:rPr lang="en-US" dirty="0" err="1" smtClean="0"/>
              <a:t>Oatman</a:t>
            </a:r>
            <a:r>
              <a:rPr lang="en-US" dirty="0" smtClean="0"/>
              <a:t> later spoke with fondness of the </a:t>
            </a:r>
            <a:r>
              <a:rPr lang="en-US" dirty="0" err="1" smtClean="0"/>
              <a:t>Mohaves</a:t>
            </a:r>
            <a:r>
              <a:rPr lang="en-US" dirty="0" smtClean="0"/>
              <a:t>, whose treatment of her was superior to the treatment she had received when first captured. She most likely considered herself assimilated.</a:t>
            </a:r>
            <a:r>
              <a:rPr lang="en-US" baseline="30000" dirty="0" smtClean="0"/>
              <a:t> </a:t>
            </a:r>
            <a:r>
              <a:rPr lang="en-US" dirty="0" smtClean="0"/>
              <a:t>She was given a clan name, </a:t>
            </a:r>
            <a:r>
              <a:rPr lang="en-US" dirty="0" err="1" smtClean="0"/>
              <a:t>Oach</a:t>
            </a:r>
            <a:r>
              <a:rPr lang="en-US" dirty="0" smtClean="0"/>
              <a:t>, and a nickname, </a:t>
            </a:r>
            <a:r>
              <a:rPr lang="en-US" dirty="0" err="1" smtClean="0"/>
              <a:t>Spantsa</a:t>
            </a:r>
            <a:r>
              <a:rPr lang="en-US" dirty="0" smtClean="0"/>
              <a:t>, a Mohave word having to do with unquenchable lust or thirst.</a:t>
            </a:r>
            <a:r>
              <a:rPr lang="en-US" baseline="30000" dirty="0" smtClean="0"/>
              <a:t>[</a:t>
            </a:r>
            <a:r>
              <a:rPr lang="en-US" dirty="0" smtClean="0"/>
              <a:t> She remained with the Mohave, choosing not to reveal herself to white railroad surveyors who spent nearly a week in the Mohave Valley trading and socializing with the tribe in February 1854.</a:t>
            </a:r>
            <a:r>
              <a:rPr lang="en-US" baseline="30000" dirty="0" smtClean="0"/>
              <a:t>[</a:t>
            </a:r>
            <a:r>
              <a:rPr lang="en-US" dirty="0" smtClean="0"/>
              <a:t> Because she did not know that Lorenzo had survived the massacre, she believed she had no immediate family, and the Mohave raised her as their own.</a:t>
            </a:r>
          </a:p>
          <a:p>
            <a:r>
              <a:rPr lang="en-US" dirty="0" smtClean="0"/>
              <a:t>	When </a:t>
            </a:r>
            <a:r>
              <a:rPr lang="en-US" dirty="0" err="1" smtClean="0"/>
              <a:t>Oatman</a:t>
            </a:r>
            <a:r>
              <a:rPr lang="en-US" dirty="0" smtClean="0"/>
              <a:t> was 19 years old, Francisco, a Yuma Indian messenger, arrived at the village with a message from the authorities at Fort Yuma. Rumors suggested that a white girl was living with the </a:t>
            </a:r>
            <a:r>
              <a:rPr lang="en-US" dirty="0" err="1" smtClean="0"/>
              <a:t>Mohaves</a:t>
            </a:r>
            <a:r>
              <a:rPr lang="en-US" dirty="0" smtClean="0"/>
              <a:t>, and the post commander requested her return (or to know the reason why she did not choose to return). The </a:t>
            </a:r>
            <a:r>
              <a:rPr lang="en-US" dirty="0" err="1" smtClean="0"/>
              <a:t>Mohaves</a:t>
            </a:r>
            <a:r>
              <a:rPr lang="en-US" dirty="0" smtClean="0"/>
              <a:t> initially sequestered </a:t>
            </a:r>
            <a:r>
              <a:rPr lang="en-US" dirty="0" err="1" smtClean="0"/>
              <a:t>Oatman</a:t>
            </a:r>
            <a:r>
              <a:rPr lang="en-US" dirty="0" smtClean="0"/>
              <a:t> and resisted the request. At first they denied that </a:t>
            </a:r>
            <a:r>
              <a:rPr lang="en-US" dirty="0" err="1" smtClean="0"/>
              <a:t>Oatman</a:t>
            </a:r>
            <a:r>
              <a:rPr lang="en-US" dirty="0" smtClean="0"/>
              <a:t> was even white; others over the course of negotiations expressed their affection for </a:t>
            </a:r>
            <a:r>
              <a:rPr lang="en-US" dirty="0" err="1" smtClean="0"/>
              <a:t>Oatman</a:t>
            </a:r>
            <a:r>
              <a:rPr lang="en-US" dirty="0" smtClean="0"/>
              <a:t>, others their fear of reprisal from whites. Francisco, meanwhile, withdrew to the homes of other nearby </a:t>
            </a:r>
            <a:r>
              <a:rPr lang="en-US" dirty="0" err="1" smtClean="0"/>
              <a:t>Mohaves</a:t>
            </a:r>
            <a:r>
              <a:rPr lang="en-US" dirty="0" smtClean="0"/>
              <a:t>; shortly thereafter he made a second fervent attempt to persuade the </a:t>
            </a:r>
            <a:r>
              <a:rPr lang="en-US" dirty="0" err="1" smtClean="0"/>
              <a:t>Mohaves</a:t>
            </a:r>
            <a:r>
              <a:rPr lang="en-US" dirty="0" smtClean="0"/>
              <a:t> to part with </a:t>
            </a:r>
            <a:r>
              <a:rPr lang="en-US" dirty="0" err="1" smtClean="0"/>
              <a:t>Oatman</a:t>
            </a:r>
            <a:r>
              <a:rPr lang="en-US" dirty="0" smtClean="0"/>
              <a:t>. Trade items were included this time, including blankets and a white horse, and he passed on threats that the whites would destroy the </a:t>
            </a:r>
            <a:r>
              <a:rPr lang="en-US" dirty="0" err="1" smtClean="0"/>
              <a:t>Mohaves</a:t>
            </a:r>
            <a:r>
              <a:rPr lang="en-US" dirty="0" smtClean="0"/>
              <a:t> if they did not release </a:t>
            </a:r>
            <a:r>
              <a:rPr lang="en-US" dirty="0" err="1" smtClean="0"/>
              <a:t>Oatman</a:t>
            </a:r>
            <a:r>
              <a:rPr lang="en-US" dirty="0" smtClean="0"/>
              <a:t>.</a:t>
            </a:r>
          </a:p>
          <a:p>
            <a:r>
              <a:rPr lang="en-US" dirty="0" smtClean="0"/>
              <a:t>	After some discussion, in which </a:t>
            </a:r>
            <a:r>
              <a:rPr lang="en-US" dirty="0" err="1" smtClean="0"/>
              <a:t>Oatman</a:t>
            </a:r>
            <a:r>
              <a:rPr lang="en-US" dirty="0" smtClean="0"/>
              <a:t> was this time included, the </a:t>
            </a:r>
            <a:r>
              <a:rPr lang="en-US" dirty="0" err="1" smtClean="0"/>
              <a:t>Mohaves</a:t>
            </a:r>
            <a:r>
              <a:rPr lang="en-US" dirty="0" smtClean="0"/>
              <a:t> decided to accept these terms, and she was escorted to Fort Yuma in a 20-day journey. Topeka (the daughter of </a:t>
            </a:r>
            <a:r>
              <a:rPr lang="en-US" dirty="0" err="1" smtClean="0"/>
              <a:t>Espianola</a:t>
            </a:r>
            <a:r>
              <a:rPr lang="en-US" dirty="0" smtClean="0"/>
              <a:t>/</a:t>
            </a:r>
            <a:r>
              <a:rPr lang="en-US" dirty="0" err="1" smtClean="0"/>
              <a:t>Espanesay</a:t>
            </a:r>
            <a:r>
              <a:rPr lang="en-US" dirty="0" smtClean="0"/>
              <a:t> and </a:t>
            </a:r>
            <a:r>
              <a:rPr lang="en-US" dirty="0" err="1" smtClean="0"/>
              <a:t>Aespaneo</a:t>
            </a:r>
            <a:r>
              <a:rPr lang="en-US" dirty="0" smtClean="0"/>
              <a:t>) went on the journey with </a:t>
            </a:r>
            <a:r>
              <a:rPr lang="en-US" dirty="0" err="1" smtClean="0"/>
              <a:t>Oatman</a:t>
            </a:r>
            <a:r>
              <a:rPr lang="en-US" dirty="0" smtClean="0"/>
              <a:t>. Before entering the fort, </a:t>
            </a:r>
            <a:r>
              <a:rPr lang="en-US" dirty="0" err="1" smtClean="0"/>
              <a:t>Oatman</a:t>
            </a:r>
            <a:r>
              <a:rPr lang="en-US" dirty="0" smtClean="0"/>
              <a:t> was given Western clothing lent by the wife of an army officer, as she was clad in a traditional Mohave skirt with no covering above her waist. Inside the fort, </a:t>
            </a:r>
            <a:r>
              <a:rPr lang="en-US" dirty="0" err="1" smtClean="0"/>
              <a:t>Oatman</a:t>
            </a:r>
            <a:r>
              <a:rPr lang="en-US" dirty="0" smtClean="0"/>
              <a:t> was surrounded by cheering people.</a:t>
            </a:r>
          </a:p>
          <a:p>
            <a:r>
              <a:rPr lang="en-US" dirty="0" smtClean="0"/>
              <a:t>	</a:t>
            </a:r>
            <a:r>
              <a:rPr lang="en-US" dirty="0" err="1" smtClean="0"/>
              <a:t>Oatman's</a:t>
            </a:r>
            <a:r>
              <a:rPr lang="en-US" dirty="0" smtClean="0"/>
              <a:t> childhood friend Susan Thompson, whom she befriended again at this time, stated many years later that she believed </a:t>
            </a:r>
            <a:r>
              <a:rPr lang="en-US" dirty="0" err="1" smtClean="0"/>
              <a:t>Oatman</a:t>
            </a:r>
            <a:r>
              <a:rPr lang="en-US" dirty="0" smtClean="0"/>
              <a:t> was "grieving" upon her return because she had been married to a Mohave and given birth to two boys.</a:t>
            </a:r>
          </a:p>
          <a:p>
            <a:r>
              <a:rPr lang="en-US" dirty="0" smtClean="0"/>
              <a:t>	</a:t>
            </a:r>
            <a:r>
              <a:rPr lang="en-US" dirty="0" err="1" smtClean="0"/>
              <a:t>Oatman</a:t>
            </a:r>
            <a:r>
              <a:rPr lang="en-US" dirty="0" smtClean="0"/>
              <a:t> herself, however, denied rumors during her lifetime that she either had been married to a Mohave or was ever raped or sexually mistreated by the Yavapai or Mohave. In Stratton's book, she declared that "to the honor of these savages let it be said, they never offered the least unchaste abuse to me." Her nickname, </a:t>
            </a:r>
            <a:r>
              <a:rPr lang="en-US" dirty="0" err="1" smtClean="0"/>
              <a:t>Spantsa</a:t>
            </a:r>
            <a:r>
              <a:rPr lang="en-US" dirty="0" smtClean="0"/>
              <a:t> ("rotten womb"), however, implied that she was sexually active, although historians have argued that the name could have different meanings.</a:t>
            </a:r>
          </a:p>
          <a:p>
            <a:r>
              <a:rPr lang="en-US" dirty="0" smtClean="0"/>
              <a:t>	Within a few days of her arrival at the fort, </a:t>
            </a:r>
            <a:r>
              <a:rPr lang="en-US" dirty="0" err="1" smtClean="0"/>
              <a:t>Oatman</a:t>
            </a:r>
            <a:r>
              <a:rPr lang="en-US" dirty="0" smtClean="0"/>
              <a:t> discovered her brother Lorenzo was alive and had been looking for her and her sister. Their meeting made headline news across the West</a:t>
            </a:r>
          </a:p>
          <a:p>
            <a:r>
              <a:rPr lang="en-US" dirty="0" smtClean="0"/>
              <a:t>	In 1857, a pastor named Royal B. Stratton wrote a book about the </a:t>
            </a:r>
            <a:r>
              <a:rPr lang="en-US" dirty="0" err="1" smtClean="0"/>
              <a:t>Oatman</a:t>
            </a:r>
            <a:r>
              <a:rPr lang="en-US" dirty="0" smtClean="0"/>
              <a:t> girls titled </a:t>
            </a:r>
            <a:r>
              <a:rPr lang="en-US" i="1" dirty="0" smtClean="0"/>
              <a:t>Life Among the Indians</a:t>
            </a:r>
            <a:r>
              <a:rPr lang="en-US" dirty="0" smtClean="0"/>
              <a:t>. The book sold 30,000 copies, a best-seller for that era. Royalties from the book paid for </a:t>
            </a:r>
            <a:r>
              <a:rPr lang="en-US" dirty="0" err="1" smtClean="0"/>
              <a:t>Oatman</a:t>
            </a:r>
            <a:r>
              <a:rPr lang="en-US" dirty="0" smtClean="0"/>
              <a:t> and her brother Lorenzo's college education at the University of the Pacific. She went on the lecture circuit to help promote the book.</a:t>
            </a:r>
          </a:p>
          <a:p>
            <a:r>
              <a:rPr lang="en-US" dirty="0" smtClean="0"/>
              <a:t>	In November 1865, </a:t>
            </a:r>
            <a:r>
              <a:rPr lang="en-US" dirty="0" err="1" smtClean="0"/>
              <a:t>Oatman</a:t>
            </a:r>
            <a:r>
              <a:rPr lang="en-US" dirty="0" smtClean="0"/>
              <a:t> married cattleman John B. Fairchild. Though it was rumored that she died in an asylum in New York in 1877, she actually went to live with Fairchild in Sherman, Texas, where they adopted a baby girl, Mamie.</a:t>
            </a:r>
          </a:p>
          <a:p>
            <a:r>
              <a:rPr lang="en-US" dirty="0" smtClean="0"/>
              <a:t>	Olive </a:t>
            </a:r>
            <a:r>
              <a:rPr lang="en-US" dirty="0" err="1" smtClean="0"/>
              <a:t>Oatman</a:t>
            </a:r>
            <a:r>
              <a:rPr lang="en-US" dirty="0" smtClean="0"/>
              <a:t> Fairchild died of a heart attack on March 20, 1903, at the age of 65.</a:t>
            </a:r>
            <a:r>
              <a:rPr lang="en-US" baseline="30000" dirty="0" smtClean="0"/>
              <a:t> </a:t>
            </a:r>
            <a:r>
              <a:rPr lang="en-US" dirty="0" smtClean="0"/>
              <a:t>She is buried at the West Hill Cemetery in Sherman, Texas.</a:t>
            </a:r>
          </a:p>
          <a:p>
            <a:r>
              <a:rPr lang="en-US" dirty="0" smtClean="0"/>
              <a:t>The town of </a:t>
            </a:r>
            <a:r>
              <a:rPr lang="en-US" dirty="0" err="1" smtClean="0"/>
              <a:t>Oatman</a:t>
            </a:r>
            <a:r>
              <a:rPr lang="en-US" dirty="0" smtClean="0"/>
              <a:t>, Arizona, a ghost town renewed by tourists from a nearby gambling town, is named in her honor.</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grpSp>
        <p:nvGrpSpPr>
          <p:cNvPr id="7" name="Group 54"/>
          <p:cNvGrpSpPr/>
          <p:nvPr/>
        </p:nvGrpSpPr>
        <p:grpSpPr>
          <a:xfrm>
            <a:off x="-137160" y="762000"/>
            <a:ext cx="9870097" cy="6324600"/>
            <a:chOff x="-137160" y="762000"/>
            <a:chExt cx="9870097" cy="6324600"/>
          </a:xfrm>
        </p:grpSpPr>
        <p:grpSp>
          <p:nvGrpSpPr>
            <p:cNvPr id="8"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p:cNvSpPr txBox="1"/>
          <p:nvPr/>
        </p:nvSpPr>
        <p:spPr>
          <a:xfrm>
            <a:off x="152400" y="4876800"/>
            <a:ext cx="8991600" cy="553998"/>
          </a:xfrm>
          <a:prstGeom prst="rect">
            <a:avLst/>
          </a:prstGeom>
          <a:solidFill>
            <a:schemeClr val="bg1"/>
          </a:solidFill>
        </p:spPr>
        <p:txBody>
          <a:bodyPr wrap="square" rtlCol="0">
            <a:spAutoFit/>
          </a:bodyPr>
          <a:lstStyle/>
          <a:p>
            <a:r>
              <a:rPr lang="en-US" sz="3000" b="1" dirty="0" smtClean="0"/>
              <a:t> - 1884:  Augusta marries Heber Grant, future LDS Pres.</a:t>
            </a:r>
          </a:p>
        </p:txBody>
      </p:sp>
      <p:sp>
        <p:nvSpPr>
          <p:cNvPr id="40" name="TextBox 39"/>
          <p:cNvSpPr txBox="1"/>
          <p:nvPr/>
        </p:nvSpPr>
        <p:spPr>
          <a:xfrm>
            <a:off x="152400" y="5389602"/>
            <a:ext cx="8991600" cy="553998"/>
          </a:xfrm>
          <a:prstGeom prst="rect">
            <a:avLst/>
          </a:prstGeom>
          <a:solidFill>
            <a:schemeClr val="bg1"/>
          </a:solidFill>
        </p:spPr>
        <p:txBody>
          <a:bodyPr wrap="square" rtlCol="0">
            <a:spAutoFit/>
          </a:bodyPr>
          <a:lstStyle/>
          <a:p>
            <a:r>
              <a:rPr lang="en-US" sz="3000" b="1" dirty="0" smtClean="0"/>
              <a:t> - 1899:  RR surveyor uncovers wheel rim from grave</a:t>
            </a:r>
          </a:p>
        </p:txBody>
      </p:sp>
      <p:pic>
        <p:nvPicPr>
          <p:cNvPr id="5" name="Picture 2"/>
          <p:cNvPicPr>
            <a:picLocks noChangeAspect="1" noChangeArrowheads="1"/>
          </p:cNvPicPr>
          <p:nvPr/>
        </p:nvPicPr>
        <p:blipFill>
          <a:blip r:embed="rId3" cstate="print"/>
          <a:srcRect/>
          <a:stretch>
            <a:fillRect/>
          </a:stretch>
        </p:blipFill>
        <p:spPr bwMode="auto">
          <a:xfrm>
            <a:off x="152400" y="59813"/>
            <a:ext cx="1905000" cy="1997587"/>
          </a:xfrm>
          <a:prstGeom prst="rect">
            <a:avLst/>
          </a:prstGeom>
          <a:noFill/>
          <a:ln w="9525">
            <a:noFill/>
            <a:miter lim="800000"/>
            <a:headEnd/>
            <a:tailEnd/>
          </a:ln>
          <a:effectLst/>
        </p:spPr>
      </p:pic>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22" name="Group 21"/>
          <p:cNvGrpSpPr/>
          <p:nvPr/>
        </p:nvGrpSpPr>
        <p:grpSpPr>
          <a:xfrm>
            <a:off x="2057400" y="2726129"/>
            <a:ext cx="1660044" cy="753624"/>
            <a:chOff x="2057400" y="2726129"/>
            <a:chExt cx="1660044" cy="753624"/>
          </a:xfrm>
        </p:grpSpPr>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5-Point Star 23"/>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25" name="Group 24"/>
          <p:cNvGrpSpPr/>
          <p:nvPr/>
        </p:nvGrpSpPr>
        <p:grpSpPr>
          <a:xfrm>
            <a:off x="3733800" y="2932445"/>
            <a:ext cx="1981200" cy="556318"/>
            <a:chOff x="3733800" y="2932445"/>
            <a:chExt cx="1981200" cy="556318"/>
          </a:xfrm>
        </p:grpSpPr>
        <p:grpSp>
          <p:nvGrpSpPr>
            <p:cNvPr id="26"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pic>
        <p:nvPicPr>
          <p:cNvPr id="33" name="Picture 4"/>
          <p:cNvPicPr>
            <a:picLocks noChangeAspect="1" noChangeArrowheads="1"/>
          </p:cNvPicPr>
          <p:nvPr/>
        </p:nvPicPr>
        <p:blipFill>
          <a:blip r:embed="rId4"/>
          <a:srcRect t="23478" r="15162" b="11594"/>
          <a:stretch>
            <a:fillRect/>
          </a:stretch>
        </p:blipFill>
        <p:spPr bwMode="auto">
          <a:xfrm>
            <a:off x="1905000" y="4419600"/>
            <a:ext cx="4876800" cy="2133600"/>
          </a:xfrm>
          <a:prstGeom prst="rect">
            <a:avLst/>
          </a:prstGeom>
          <a:noFill/>
          <a:ln w="9525">
            <a:noFill/>
            <a:miter lim="800000"/>
            <a:headEnd/>
            <a:tailEnd/>
          </a:ln>
          <a:effectLst/>
        </p:spPr>
      </p:pic>
      <p:sp>
        <p:nvSpPr>
          <p:cNvPr id="34" name="TextBox 33"/>
          <p:cNvSpPr txBox="1"/>
          <p:nvPr/>
        </p:nvSpPr>
        <p:spPr>
          <a:xfrm>
            <a:off x="1981200" y="762000"/>
            <a:ext cx="7162800" cy="553998"/>
          </a:xfrm>
          <a:prstGeom prst="rect">
            <a:avLst/>
          </a:prstGeom>
          <a:solidFill>
            <a:schemeClr val="bg1"/>
          </a:solidFill>
        </p:spPr>
        <p:txBody>
          <a:bodyPr wrap="square" rtlCol="0">
            <a:spAutoFit/>
          </a:bodyPr>
          <a:lstStyle/>
          <a:p>
            <a:r>
              <a:rPr lang="en-US" sz="3000" b="1" dirty="0" smtClean="0"/>
              <a:t> - Winters family follows Mormon migration</a:t>
            </a:r>
          </a:p>
        </p:txBody>
      </p:sp>
      <p:sp>
        <p:nvSpPr>
          <p:cNvPr id="35" name="TextBox 34"/>
          <p:cNvSpPr txBox="1"/>
          <p:nvPr/>
        </p:nvSpPr>
        <p:spPr>
          <a:xfrm>
            <a:off x="1981200" y="1295400"/>
            <a:ext cx="7162800" cy="553998"/>
          </a:xfrm>
          <a:prstGeom prst="rect">
            <a:avLst/>
          </a:prstGeom>
          <a:solidFill>
            <a:schemeClr val="bg1"/>
          </a:solidFill>
        </p:spPr>
        <p:txBody>
          <a:bodyPr wrap="square" rtlCol="0">
            <a:spAutoFit/>
          </a:bodyPr>
          <a:lstStyle/>
          <a:p>
            <a:r>
              <a:rPr lang="en-US" sz="3000" b="1" dirty="0" smtClean="0"/>
              <a:t> - at 53, Rebecca dies/buried on the journey </a:t>
            </a:r>
          </a:p>
        </p:txBody>
      </p:sp>
      <p:sp>
        <p:nvSpPr>
          <p:cNvPr id="36" name="TextBox 35"/>
          <p:cNvSpPr txBox="1"/>
          <p:nvPr/>
        </p:nvSpPr>
        <p:spPr>
          <a:xfrm>
            <a:off x="1981200" y="1828800"/>
            <a:ext cx="7162800" cy="553998"/>
          </a:xfrm>
          <a:prstGeom prst="rect">
            <a:avLst/>
          </a:prstGeom>
          <a:solidFill>
            <a:schemeClr val="bg1"/>
          </a:solidFill>
        </p:spPr>
        <p:txBody>
          <a:bodyPr wrap="square" rtlCol="0">
            <a:spAutoFit/>
          </a:bodyPr>
          <a:lstStyle/>
          <a:p>
            <a:r>
              <a:rPr lang="en-US" sz="3000" b="1" dirty="0" smtClean="0"/>
              <a:t> - family settles in Pleasant Grove, Utah Terr.</a:t>
            </a:r>
          </a:p>
        </p:txBody>
      </p:sp>
      <p:sp>
        <p:nvSpPr>
          <p:cNvPr id="37" name="TextBox 36"/>
          <p:cNvSpPr txBox="1"/>
          <p:nvPr/>
        </p:nvSpPr>
        <p:spPr>
          <a:xfrm>
            <a:off x="152400" y="4343400"/>
            <a:ext cx="8839200" cy="553998"/>
          </a:xfrm>
          <a:prstGeom prst="rect">
            <a:avLst/>
          </a:prstGeom>
          <a:solidFill>
            <a:schemeClr val="bg1"/>
          </a:solidFill>
        </p:spPr>
        <p:txBody>
          <a:bodyPr wrap="square" rtlCol="0">
            <a:spAutoFit/>
          </a:bodyPr>
          <a:lstStyle/>
          <a:p>
            <a:r>
              <a:rPr lang="en-US" sz="3000" b="1" dirty="0" smtClean="0"/>
              <a:t> - 1856:  Rebecca’s  granddaughter, Augusta, is born</a:t>
            </a:r>
          </a:p>
        </p:txBody>
      </p:sp>
      <p:sp>
        <p:nvSpPr>
          <p:cNvPr id="38" name="TextBox 37"/>
          <p:cNvSpPr txBox="1"/>
          <p:nvPr/>
        </p:nvSpPr>
        <p:spPr>
          <a:xfrm>
            <a:off x="152400" y="3810000"/>
            <a:ext cx="8991600" cy="553998"/>
          </a:xfrm>
          <a:prstGeom prst="rect">
            <a:avLst/>
          </a:prstGeom>
          <a:solidFill>
            <a:schemeClr val="bg1"/>
          </a:solidFill>
        </p:spPr>
        <p:txBody>
          <a:bodyPr wrap="square" rtlCol="0">
            <a:spAutoFit/>
          </a:bodyPr>
          <a:lstStyle/>
          <a:p>
            <a:r>
              <a:rPr lang="en-US" sz="3000" b="1" dirty="0" smtClean="0"/>
              <a:t> - Rebecca’s family thrives in Utah w/many descendants </a:t>
            </a:r>
          </a:p>
        </p:txBody>
      </p:sp>
      <p:sp>
        <p:nvSpPr>
          <p:cNvPr id="41" name="TextBox 40"/>
          <p:cNvSpPr txBox="1"/>
          <p:nvPr/>
        </p:nvSpPr>
        <p:spPr>
          <a:xfrm>
            <a:off x="152400" y="5908596"/>
            <a:ext cx="8991600" cy="553998"/>
          </a:xfrm>
          <a:prstGeom prst="rect">
            <a:avLst/>
          </a:prstGeom>
          <a:solidFill>
            <a:schemeClr val="bg1"/>
          </a:solidFill>
        </p:spPr>
        <p:txBody>
          <a:bodyPr wrap="square" rtlCol="0">
            <a:spAutoFit/>
          </a:bodyPr>
          <a:lstStyle/>
          <a:p>
            <a:r>
              <a:rPr lang="en-US" sz="3000" b="1" dirty="0" smtClean="0"/>
              <a:t>                RR moves grave 6 feet from railroad bed</a:t>
            </a:r>
          </a:p>
        </p:txBody>
      </p:sp>
      <p:pic>
        <p:nvPicPr>
          <p:cNvPr id="42" name="Picture 2" descr=" Augusta &lt;I&gt;Winters&lt;/I&gt; Grant"/>
          <p:cNvPicPr>
            <a:picLocks noChangeAspect="1" noChangeArrowheads="1"/>
          </p:cNvPicPr>
          <p:nvPr/>
        </p:nvPicPr>
        <p:blipFill>
          <a:blip r:embed="rId5"/>
          <a:srcRect l="16000" t="8511" r="10400" b="14894"/>
          <a:stretch>
            <a:fillRect/>
          </a:stretch>
        </p:blipFill>
        <p:spPr bwMode="auto">
          <a:xfrm>
            <a:off x="6629400" y="785191"/>
            <a:ext cx="1905000" cy="2981739"/>
          </a:xfrm>
          <a:prstGeom prst="rect">
            <a:avLst/>
          </a:prstGeom>
          <a:noFill/>
          <a:ln w="50800">
            <a:solidFill>
              <a:schemeClr val="bg2">
                <a:lumMod val="25000"/>
              </a:schemeClr>
            </a:solidFill>
          </a:ln>
        </p:spPr>
      </p:pic>
      <p:pic>
        <p:nvPicPr>
          <p:cNvPr id="43" name="Picture 2"/>
          <p:cNvPicPr>
            <a:picLocks noChangeAspect="1" noChangeArrowheads="1"/>
          </p:cNvPicPr>
          <p:nvPr/>
        </p:nvPicPr>
        <p:blipFill>
          <a:blip r:embed="rId6"/>
          <a:srcRect/>
          <a:stretch>
            <a:fillRect/>
          </a:stretch>
        </p:blipFill>
        <p:spPr bwMode="auto">
          <a:xfrm>
            <a:off x="2667000" y="795475"/>
            <a:ext cx="6172200" cy="4538525"/>
          </a:xfrm>
          <a:prstGeom prst="rect">
            <a:avLst/>
          </a:prstGeom>
          <a:noFill/>
          <a:ln w="50800">
            <a:solidFill>
              <a:schemeClr val="tx1"/>
            </a:solidFill>
            <a:miter lim="800000"/>
            <a:headEnd/>
            <a:tailEnd/>
          </a:ln>
          <a:effectLst/>
        </p:spPr>
      </p:pic>
      <p:sp>
        <p:nvSpPr>
          <p:cNvPr id="44" name="TextBox 43"/>
          <p:cNvSpPr txBox="1"/>
          <p:nvPr/>
        </p:nvSpPr>
        <p:spPr>
          <a:xfrm>
            <a:off x="152400" y="6365796"/>
            <a:ext cx="8991600" cy="553998"/>
          </a:xfrm>
          <a:prstGeom prst="rect">
            <a:avLst/>
          </a:prstGeom>
          <a:solidFill>
            <a:schemeClr val="bg1"/>
          </a:solidFill>
        </p:spPr>
        <p:txBody>
          <a:bodyPr wrap="square" rtlCol="0">
            <a:spAutoFit/>
          </a:bodyPr>
          <a:lstStyle/>
          <a:p>
            <a:r>
              <a:rPr lang="en-US" sz="3000" b="1" dirty="0" smtClean="0"/>
              <a:t> - 1995:  RR moves gravesite farther from railroad</a:t>
            </a:r>
          </a:p>
        </p:txBody>
      </p:sp>
      <p:pic>
        <p:nvPicPr>
          <p:cNvPr id="45" name="Picture 4" descr="Image result for rebecca winters new grave site"/>
          <p:cNvPicPr>
            <a:picLocks noChangeAspect="1" noChangeArrowheads="1"/>
          </p:cNvPicPr>
          <p:nvPr/>
        </p:nvPicPr>
        <p:blipFill>
          <a:blip r:embed="rId7"/>
          <a:srcRect/>
          <a:stretch>
            <a:fillRect/>
          </a:stretch>
        </p:blipFill>
        <p:spPr bwMode="auto">
          <a:xfrm>
            <a:off x="2292228" y="762000"/>
            <a:ext cx="6851772" cy="4572000"/>
          </a:xfrm>
          <a:prstGeom prst="rect">
            <a:avLst/>
          </a:prstGeom>
          <a:noFill/>
          <a:ln w="50800">
            <a:solidFill>
              <a:schemeClr val="accent1">
                <a:lumMod val="75000"/>
              </a:schemeClr>
            </a:solidFill>
          </a:ln>
        </p:spPr>
      </p:pic>
      <p:pic>
        <p:nvPicPr>
          <p:cNvPr id="46" name="Picture 8" descr="Image result for rebecca winters new grave site"/>
          <p:cNvPicPr>
            <a:picLocks noChangeAspect="1" noChangeArrowheads="1"/>
          </p:cNvPicPr>
          <p:nvPr/>
        </p:nvPicPr>
        <p:blipFill>
          <a:blip r:embed="rId8"/>
          <a:srcRect l="26667" t="20000" r="28333"/>
          <a:stretch>
            <a:fillRect/>
          </a:stretch>
        </p:blipFill>
        <p:spPr bwMode="auto">
          <a:xfrm>
            <a:off x="5943600" y="609600"/>
            <a:ext cx="2133600" cy="2844800"/>
          </a:xfrm>
          <a:prstGeom prst="rect">
            <a:avLst/>
          </a:prstGeom>
          <a:noFill/>
          <a:ln w="76200">
            <a:solidFill>
              <a:schemeClr val="bg1"/>
            </a:solidFill>
          </a:ln>
        </p:spPr>
      </p:pic>
      <p:sp>
        <p:nvSpPr>
          <p:cNvPr id="47" name="TextBox 46"/>
          <p:cNvSpPr txBox="1"/>
          <p:nvPr/>
        </p:nvSpPr>
        <p:spPr>
          <a:xfrm>
            <a:off x="0" y="6304002"/>
            <a:ext cx="8991600" cy="553998"/>
          </a:xfrm>
          <a:prstGeom prst="rect">
            <a:avLst/>
          </a:prstGeom>
          <a:solidFill>
            <a:schemeClr val="bg1"/>
          </a:solidFill>
        </p:spPr>
        <p:txBody>
          <a:bodyPr wrap="square" rtlCol="0">
            <a:spAutoFit/>
          </a:bodyPr>
          <a:lstStyle/>
          <a:p>
            <a:pPr algn="ctr"/>
            <a:r>
              <a:rPr lang="en-US" sz="3000" b="1" dirty="0" smtClean="0"/>
              <a:t> 125 descendants attend the re-burial in 1995</a:t>
            </a:r>
          </a:p>
        </p:txBody>
      </p:sp>
      <p:sp>
        <p:nvSpPr>
          <p:cNvPr id="48" name="TextBox 47"/>
          <p:cNvSpPr txBox="1"/>
          <p:nvPr/>
        </p:nvSpPr>
        <p:spPr>
          <a:xfrm>
            <a:off x="228600" y="5769864"/>
            <a:ext cx="8991600" cy="553998"/>
          </a:xfrm>
          <a:prstGeom prst="rect">
            <a:avLst/>
          </a:prstGeom>
          <a:solidFill>
            <a:schemeClr val="bg1"/>
          </a:solidFill>
        </p:spPr>
        <p:txBody>
          <a:bodyPr wrap="square" rtlCol="0">
            <a:spAutoFit/>
          </a:bodyPr>
          <a:lstStyle/>
          <a:p>
            <a:pPr algn="ctr"/>
            <a:r>
              <a:rPr lang="en-US" sz="3000" b="1" dirty="0" smtClean="0"/>
              <a:t> last year (2018) . . . . a new twist!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right)">
                                      <p:cBhvr>
                                        <p:cTn id="11" dur="1000"/>
                                        <p:tgtEl>
                                          <p:spTgt spid="18"/>
                                        </p:tgtEl>
                                      </p:cBhvr>
                                    </p:animEffect>
                                  </p:childTnLst>
                                </p:cTn>
                              </p:par>
                              <p:par>
                                <p:cTn id="12" presetID="22" presetClass="entr" presetSubtype="8" fill="hold" grpId="0" nodeType="withEffect">
                                  <p:stCondLst>
                                    <p:cond delay="100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1000"/>
                                        <p:tgtEl>
                                          <p:spTgt spid="17"/>
                                        </p:tgtEl>
                                      </p:cBhvr>
                                    </p:animEffect>
                                  </p:childTnLst>
                                </p:cTn>
                              </p:par>
                              <p:par>
                                <p:cTn id="15" presetID="22" presetClass="entr" presetSubtype="2" fill="hold" nodeType="withEffect">
                                  <p:stCondLst>
                                    <p:cond delay="200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10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1000"/>
                                        <p:tgtEl>
                                          <p:spTgt spid="35"/>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1000"/>
                                        <p:tgtEl>
                                          <p:spTgt spid="33"/>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mph" presetSubtype="0" accel="50000" decel="50000" fill="hold" nodeType="clickEffect">
                                  <p:stCondLst>
                                    <p:cond delay="0"/>
                                  </p:stCondLst>
                                  <p:childTnLst>
                                    <p:animScale>
                                      <p:cBhvr>
                                        <p:cTn id="30" dur="1000" fill="hold"/>
                                        <p:tgtEl>
                                          <p:spTgt spid="33"/>
                                        </p:tgtEl>
                                      </p:cBhvr>
                                      <p:by x="10000" y="10000"/>
                                    </p:animScale>
                                  </p:childTnLst>
                                </p:cTn>
                              </p:par>
                              <p:par>
                                <p:cTn id="31" presetID="35" presetClass="path" presetSubtype="0" accel="50000" decel="50000" fill="hold" nodeType="withEffect">
                                  <p:stCondLst>
                                    <p:cond delay="0"/>
                                  </p:stCondLst>
                                  <p:childTnLst>
                                    <p:animMotion origin="layout" path="M 0 4.85549E-6 L -0.05 -0.32185 " pathEditMode="relative" rAng="0" ptsTypes="AA">
                                      <p:cBhvr>
                                        <p:cTn id="32" dur="1000" fill="hold"/>
                                        <p:tgtEl>
                                          <p:spTgt spid="33"/>
                                        </p:tgtEl>
                                        <p:attrNameLst>
                                          <p:attrName>ppt_x</p:attrName>
                                          <p:attrName>ppt_y</p:attrName>
                                        </p:attrNameLst>
                                      </p:cBhvr>
                                      <p:rCtr x="-25" y="-161"/>
                                    </p:animMotion>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right)">
                                      <p:cBhvr>
                                        <p:cTn id="37" dur="1000"/>
                                        <p:tgtEl>
                                          <p:spTgt spid="22"/>
                                        </p:tgtEl>
                                      </p:cBhvr>
                                    </p:animEffec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fade">
                                      <p:cBhvr>
                                        <p:cTn id="41" dur="1000"/>
                                        <p:tgtEl>
                                          <p:spTgt spid="3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1000"/>
                                        <p:tgtEl>
                                          <p:spTgt spid="36"/>
                                        </p:tgtEl>
                                      </p:cBhvr>
                                    </p:animEffect>
                                    <p:set>
                                      <p:cBhvr>
                                        <p:cTn id="46" dur="1" fill="hold">
                                          <p:stCondLst>
                                            <p:cond delay="999"/>
                                          </p:stCondLst>
                                        </p:cTn>
                                        <p:tgtEl>
                                          <p:spTgt spid="36"/>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1000"/>
                                        <p:tgtEl>
                                          <p:spTgt spid="25"/>
                                        </p:tgtEl>
                                      </p:cBhvr>
                                    </p:animEffect>
                                    <p:set>
                                      <p:cBhvr>
                                        <p:cTn id="49" dur="1" fill="hold">
                                          <p:stCondLst>
                                            <p:cond delay="999"/>
                                          </p:stCondLst>
                                        </p:cTn>
                                        <p:tgtEl>
                                          <p:spTgt spid="25"/>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1000"/>
                                        <p:tgtEl>
                                          <p:spTgt spid="18"/>
                                        </p:tgtEl>
                                      </p:cBhvr>
                                    </p:animEffect>
                                    <p:set>
                                      <p:cBhvr>
                                        <p:cTn id="52" dur="1" fill="hold">
                                          <p:stCondLst>
                                            <p:cond delay="999"/>
                                          </p:stCondLst>
                                        </p:cTn>
                                        <p:tgtEl>
                                          <p:spTgt spid="18"/>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34"/>
                                        </p:tgtEl>
                                      </p:cBhvr>
                                    </p:animEffect>
                                    <p:set>
                                      <p:cBhvr>
                                        <p:cTn id="58" dur="1" fill="hold">
                                          <p:stCondLst>
                                            <p:cond delay="999"/>
                                          </p:stCondLst>
                                        </p:cTn>
                                        <p:tgtEl>
                                          <p:spTgt spid="34"/>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35"/>
                                        </p:tgtEl>
                                      </p:cBhvr>
                                    </p:animEffect>
                                    <p:set>
                                      <p:cBhvr>
                                        <p:cTn id="61" dur="1" fill="hold">
                                          <p:stCondLst>
                                            <p:cond delay="999"/>
                                          </p:stCondLst>
                                        </p:cTn>
                                        <p:tgtEl>
                                          <p:spTgt spid="35"/>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1000"/>
                                        <p:tgtEl>
                                          <p:spTgt spid="6"/>
                                        </p:tgtEl>
                                      </p:cBhvr>
                                    </p:animEffect>
                                    <p:set>
                                      <p:cBhvr>
                                        <p:cTn id="64" dur="1" fill="hold">
                                          <p:stCondLst>
                                            <p:cond delay="999"/>
                                          </p:stCondLst>
                                        </p:cTn>
                                        <p:tgtEl>
                                          <p:spTgt spid="6"/>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nodeType="after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1000"/>
                                        <p:tgtEl>
                                          <p:spTgt spid="3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1000"/>
                                        <p:tgtEl>
                                          <p:spTgt spid="37"/>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1000"/>
                                        <p:tgtEl>
                                          <p:spTgt spid="39"/>
                                        </p:tgtEl>
                                      </p:cBhvr>
                                    </p:animEffect>
                                  </p:childTnLst>
                                </p:cTn>
                              </p:par>
                              <p:par>
                                <p:cTn id="79" presetID="10" presetClass="entr" presetSubtype="0" fill="hold"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xit" presetSubtype="0" fill="hold" nodeType="clickEffect">
                                  <p:stCondLst>
                                    <p:cond delay="0"/>
                                  </p:stCondLst>
                                  <p:childTnLst>
                                    <p:animEffect transition="out" filter="fade">
                                      <p:cBhvr>
                                        <p:cTn id="85" dur="1000"/>
                                        <p:tgtEl>
                                          <p:spTgt spid="22"/>
                                        </p:tgtEl>
                                      </p:cBhvr>
                                    </p:animEffect>
                                    <p:set>
                                      <p:cBhvr>
                                        <p:cTn id="86" dur="1" fill="hold">
                                          <p:stCondLst>
                                            <p:cond delay="999"/>
                                          </p:stCondLst>
                                        </p:cTn>
                                        <p:tgtEl>
                                          <p:spTgt spid="22"/>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37"/>
                                        </p:tgtEl>
                                      </p:cBhvr>
                                    </p:animEffect>
                                    <p:set>
                                      <p:cBhvr>
                                        <p:cTn id="89" dur="1" fill="hold">
                                          <p:stCondLst>
                                            <p:cond delay="999"/>
                                          </p:stCondLst>
                                        </p:cTn>
                                        <p:tgtEl>
                                          <p:spTgt spid="37"/>
                                        </p:tgtEl>
                                        <p:attrNameLst>
                                          <p:attrName>style.visibility</p:attrName>
                                        </p:attrNameLst>
                                      </p:cBhvr>
                                      <p:to>
                                        <p:strVal val="hidden"/>
                                      </p:to>
                                    </p:set>
                                  </p:childTnLst>
                                </p:cTn>
                              </p:par>
                              <p:par>
                                <p:cTn id="90" presetID="10" presetClass="exit" presetSubtype="0" fill="hold" grpId="0" nodeType="withEffect">
                                  <p:stCondLst>
                                    <p:cond delay="0"/>
                                  </p:stCondLst>
                                  <p:childTnLst>
                                    <p:animEffect transition="out" filter="fade">
                                      <p:cBhvr>
                                        <p:cTn id="91" dur="1000"/>
                                        <p:tgtEl>
                                          <p:spTgt spid="38"/>
                                        </p:tgtEl>
                                      </p:cBhvr>
                                    </p:animEffect>
                                    <p:set>
                                      <p:cBhvr>
                                        <p:cTn id="92" dur="1" fill="hold">
                                          <p:stCondLst>
                                            <p:cond delay="999"/>
                                          </p:stCondLst>
                                        </p:cTn>
                                        <p:tgtEl>
                                          <p:spTgt spid="38"/>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39"/>
                                        </p:tgtEl>
                                      </p:cBhvr>
                                    </p:animEffect>
                                    <p:set>
                                      <p:cBhvr>
                                        <p:cTn id="95" dur="1" fill="hold">
                                          <p:stCondLst>
                                            <p:cond delay="999"/>
                                          </p:stCondLst>
                                        </p:cTn>
                                        <p:tgtEl>
                                          <p:spTgt spid="39"/>
                                        </p:tgtEl>
                                        <p:attrNameLst>
                                          <p:attrName>style.visibility</p:attrName>
                                        </p:attrNameLst>
                                      </p:cBhvr>
                                      <p:to>
                                        <p:strVal val="hidden"/>
                                      </p:to>
                                    </p:set>
                                  </p:childTnLst>
                                </p:cTn>
                              </p:par>
                              <p:par>
                                <p:cTn id="96" presetID="10" presetClass="exit" presetSubtype="0" fill="hold" nodeType="withEffect">
                                  <p:stCondLst>
                                    <p:cond delay="0"/>
                                  </p:stCondLst>
                                  <p:childTnLst>
                                    <p:animEffect transition="out" filter="fade">
                                      <p:cBhvr>
                                        <p:cTn id="97" dur="1000"/>
                                        <p:tgtEl>
                                          <p:spTgt spid="42"/>
                                        </p:tgtEl>
                                      </p:cBhvr>
                                    </p:animEffect>
                                    <p:set>
                                      <p:cBhvr>
                                        <p:cTn id="98" dur="1" fill="hold">
                                          <p:stCondLst>
                                            <p:cond delay="999"/>
                                          </p:stCondLst>
                                        </p:cTn>
                                        <p:tgtEl>
                                          <p:spTgt spid="42"/>
                                        </p:tgtEl>
                                        <p:attrNameLst>
                                          <p:attrName>style.visibility</p:attrName>
                                        </p:attrNameLst>
                                      </p:cBhvr>
                                      <p:to>
                                        <p:strVal val="hidden"/>
                                      </p:to>
                                    </p:set>
                                  </p:childTnLst>
                                </p:cTn>
                              </p:par>
                            </p:childTnLst>
                          </p:cTn>
                        </p:par>
                        <p:par>
                          <p:cTn id="99" fill="hold">
                            <p:stCondLst>
                              <p:cond delay="1000"/>
                            </p:stCondLst>
                            <p:childTnLst>
                              <p:par>
                                <p:cTn id="100" presetID="10" presetClass="entr" presetSubtype="0" fill="hold" grpId="0" nodeType="afterEffect">
                                  <p:stCondLst>
                                    <p:cond delay="0"/>
                                  </p:stCondLst>
                                  <p:childTnLst>
                                    <p:set>
                                      <p:cBhvr>
                                        <p:cTn id="101" dur="1" fill="hold">
                                          <p:stCondLst>
                                            <p:cond delay="0"/>
                                          </p:stCondLst>
                                        </p:cTn>
                                        <p:tgtEl>
                                          <p:spTgt spid="40"/>
                                        </p:tgtEl>
                                        <p:attrNameLst>
                                          <p:attrName>style.visibility</p:attrName>
                                        </p:attrNameLst>
                                      </p:cBhvr>
                                      <p:to>
                                        <p:strVal val="visible"/>
                                      </p:to>
                                    </p:set>
                                    <p:animEffect transition="in" filter="fade">
                                      <p:cBhvr>
                                        <p:cTn id="102" dur="1000"/>
                                        <p:tgtEl>
                                          <p:spTgt spid="40"/>
                                        </p:tgtEl>
                                      </p:cBhvr>
                                    </p:animEffect>
                                  </p:childTnLst>
                                </p:cTn>
                              </p:par>
                              <p:par>
                                <p:cTn id="103" presetID="6" presetClass="emph" presetSubtype="0" fill="hold" nodeType="withEffect">
                                  <p:stCondLst>
                                    <p:cond delay="0"/>
                                  </p:stCondLst>
                                  <p:childTnLst>
                                    <p:animScale>
                                      <p:cBhvr>
                                        <p:cTn id="104" dur="1000" fill="hold"/>
                                        <p:tgtEl>
                                          <p:spTgt spid="33"/>
                                        </p:tgtEl>
                                      </p:cBhvr>
                                      <p:by x="400000" y="400000"/>
                                    </p:animScale>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Effect transition="in" filter="fade">
                                      <p:cBhvr>
                                        <p:cTn id="109" dur="1000"/>
                                        <p:tgtEl>
                                          <p:spTgt spid="41"/>
                                        </p:tgtEl>
                                      </p:cBhvr>
                                    </p:animEffect>
                                  </p:childTnLst>
                                </p:cTn>
                              </p:par>
                              <p:par>
                                <p:cTn id="110" presetID="10" presetClass="entr" presetSubtype="0" fill="hold" nodeType="with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fade">
                                      <p:cBhvr>
                                        <p:cTn id="112" dur="1000"/>
                                        <p:tgtEl>
                                          <p:spTgt spid="43"/>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Effect transition="in" filter="fade">
                                      <p:cBhvr>
                                        <p:cTn id="117" dur="1000"/>
                                        <p:tgtEl>
                                          <p:spTgt spid="44"/>
                                        </p:tgtEl>
                                      </p:cBhvr>
                                    </p:animEffect>
                                  </p:childTnLst>
                                </p:cTn>
                              </p:par>
                              <p:par>
                                <p:cTn id="118" presetID="10" presetClass="exit" presetSubtype="0" fill="hold" nodeType="withEffect">
                                  <p:stCondLst>
                                    <p:cond delay="0"/>
                                  </p:stCondLst>
                                  <p:childTnLst>
                                    <p:animEffect transition="out" filter="fade">
                                      <p:cBhvr>
                                        <p:cTn id="119" dur="1000"/>
                                        <p:tgtEl>
                                          <p:spTgt spid="33"/>
                                        </p:tgtEl>
                                      </p:cBhvr>
                                    </p:animEffect>
                                    <p:set>
                                      <p:cBhvr>
                                        <p:cTn id="120" dur="1" fill="hold">
                                          <p:stCondLst>
                                            <p:cond delay="999"/>
                                          </p:stCondLst>
                                        </p:cTn>
                                        <p:tgtEl>
                                          <p:spTgt spid="33"/>
                                        </p:tgtEl>
                                        <p:attrNameLst>
                                          <p:attrName>style.visibility</p:attrName>
                                        </p:attrNameLst>
                                      </p:cBhvr>
                                      <p:to>
                                        <p:strVal val="hidden"/>
                                      </p:to>
                                    </p:set>
                                  </p:childTnLst>
                                </p:cTn>
                              </p:par>
                              <p:par>
                                <p:cTn id="121" presetID="10" presetClass="entr" presetSubtype="0" fill="hold" nodeType="withEffect">
                                  <p:stCondLst>
                                    <p:cond delay="0"/>
                                  </p:stCondLst>
                                  <p:childTnLst>
                                    <p:set>
                                      <p:cBhvr>
                                        <p:cTn id="122" dur="1" fill="hold">
                                          <p:stCondLst>
                                            <p:cond delay="0"/>
                                          </p:stCondLst>
                                        </p:cTn>
                                        <p:tgtEl>
                                          <p:spTgt spid="45"/>
                                        </p:tgtEl>
                                        <p:attrNameLst>
                                          <p:attrName>style.visibility</p:attrName>
                                        </p:attrNameLst>
                                      </p:cBhvr>
                                      <p:to>
                                        <p:strVal val="visible"/>
                                      </p:to>
                                    </p:set>
                                    <p:animEffect transition="in" filter="fade">
                                      <p:cBhvr>
                                        <p:cTn id="123" dur="1000"/>
                                        <p:tgtEl>
                                          <p:spTgt spid="45"/>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xit" presetSubtype="0" fill="hold" nodeType="clickEffect">
                                  <p:stCondLst>
                                    <p:cond delay="0"/>
                                  </p:stCondLst>
                                  <p:childTnLst>
                                    <p:animEffect transition="out" filter="fade">
                                      <p:cBhvr>
                                        <p:cTn id="127" dur="1000"/>
                                        <p:tgtEl>
                                          <p:spTgt spid="43"/>
                                        </p:tgtEl>
                                      </p:cBhvr>
                                    </p:animEffect>
                                    <p:set>
                                      <p:cBhvr>
                                        <p:cTn id="128" dur="1" fill="hold">
                                          <p:stCondLst>
                                            <p:cond delay="999"/>
                                          </p:stCondLst>
                                        </p:cTn>
                                        <p:tgtEl>
                                          <p:spTgt spid="43"/>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1000"/>
                                        <p:tgtEl>
                                          <p:spTgt spid="40"/>
                                        </p:tgtEl>
                                      </p:cBhvr>
                                    </p:animEffect>
                                    <p:set>
                                      <p:cBhvr>
                                        <p:cTn id="131" dur="1" fill="hold">
                                          <p:stCondLst>
                                            <p:cond delay="999"/>
                                          </p:stCondLst>
                                        </p:cTn>
                                        <p:tgtEl>
                                          <p:spTgt spid="40"/>
                                        </p:tgtEl>
                                        <p:attrNameLst>
                                          <p:attrName>style.visibility</p:attrName>
                                        </p:attrNameLst>
                                      </p:cBhvr>
                                      <p:to>
                                        <p:strVal val="hidden"/>
                                      </p:to>
                                    </p:set>
                                  </p:childTnLst>
                                </p:cTn>
                              </p:par>
                              <p:par>
                                <p:cTn id="132" presetID="10" presetClass="exit" presetSubtype="0" fill="hold" grpId="1" nodeType="withEffect">
                                  <p:stCondLst>
                                    <p:cond delay="0"/>
                                  </p:stCondLst>
                                  <p:childTnLst>
                                    <p:animEffect transition="out" filter="fade">
                                      <p:cBhvr>
                                        <p:cTn id="133" dur="1000"/>
                                        <p:tgtEl>
                                          <p:spTgt spid="41"/>
                                        </p:tgtEl>
                                      </p:cBhvr>
                                    </p:animEffect>
                                    <p:set>
                                      <p:cBhvr>
                                        <p:cTn id="134" dur="1" fill="hold">
                                          <p:stCondLst>
                                            <p:cond delay="999"/>
                                          </p:stCondLst>
                                        </p:cTn>
                                        <p:tgtEl>
                                          <p:spTgt spid="41"/>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1000"/>
                                        <p:tgtEl>
                                          <p:spTgt spid="44"/>
                                        </p:tgtEl>
                                      </p:cBhvr>
                                    </p:animEffect>
                                    <p:set>
                                      <p:cBhvr>
                                        <p:cTn id="137" dur="1" fill="hold">
                                          <p:stCondLst>
                                            <p:cond delay="999"/>
                                          </p:stCondLst>
                                        </p:cTn>
                                        <p:tgtEl>
                                          <p:spTgt spid="44"/>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33"/>
                                        </p:tgtEl>
                                      </p:cBhvr>
                                    </p:animEffect>
                                    <p:set>
                                      <p:cBhvr>
                                        <p:cTn id="140" dur="1" fill="hold">
                                          <p:stCondLst>
                                            <p:cond delay="999"/>
                                          </p:stCondLst>
                                        </p:cTn>
                                        <p:tgtEl>
                                          <p:spTgt spid="33"/>
                                        </p:tgtEl>
                                        <p:attrNameLst>
                                          <p:attrName>style.visibility</p:attrName>
                                        </p:attrNameLst>
                                      </p:cBhvr>
                                      <p:to>
                                        <p:strVal val="hidden"/>
                                      </p:to>
                                    </p:set>
                                  </p:childTnLst>
                                </p:cTn>
                              </p:par>
                            </p:childTnLst>
                          </p:cTn>
                        </p:par>
                        <p:par>
                          <p:cTn id="141" fill="hold">
                            <p:stCondLst>
                              <p:cond delay="1000"/>
                            </p:stCondLst>
                            <p:childTnLst>
                              <p:par>
                                <p:cTn id="142" presetID="10" presetClass="entr" presetSubtype="0" fill="hold" nodeType="afterEffect">
                                  <p:stCondLst>
                                    <p:cond delay="0"/>
                                  </p:stCondLst>
                                  <p:iterate type="lt">
                                    <p:tmPct val="0"/>
                                  </p:iterate>
                                  <p:childTnLst>
                                    <p:set>
                                      <p:cBhvr>
                                        <p:cTn id="143" dur="1" fill="hold">
                                          <p:stCondLst>
                                            <p:cond delay="0"/>
                                          </p:stCondLst>
                                        </p:cTn>
                                        <p:tgtEl>
                                          <p:spTgt spid="46"/>
                                        </p:tgtEl>
                                        <p:attrNameLst>
                                          <p:attrName>style.visibility</p:attrName>
                                        </p:attrNameLst>
                                      </p:cBhvr>
                                      <p:to>
                                        <p:strVal val="visible"/>
                                      </p:to>
                                    </p:set>
                                    <p:animEffect transition="in" filter="fade">
                                      <p:cBhvr>
                                        <p:cTn id="144" dur="1000"/>
                                        <p:tgtEl>
                                          <p:spTgt spid="46"/>
                                        </p:tgtEl>
                                      </p:cBhvr>
                                    </p:animEffect>
                                  </p:childTnLst>
                                </p:cTn>
                              </p:par>
                              <p:par>
                                <p:cTn id="145" presetID="42" presetClass="path" presetSubtype="0" accel="50000" decel="50000" fill="hold" nodeType="withEffect">
                                  <p:stCondLst>
                                    <p:cond delay="0"/>
                                  </p:stCondLst>
                                  <p:iterate type="lt">
                                    <p:tmPct val="0"/>
                                  </p:iterate>
                                  <p:childTnLst>
                                    <p:animMotion origin="layout" path="M 3.33333E-6 3.7037E-6 L -0.08334 0.25926 " pathEditMode="relative" rAng="0" ptsTypes="AA">
                                      <p:cBhvr>
                                        <p:cTn id="146" dur="1000" fill="hold"/>
                                        <p:tgtEl>
                                          <p:spTgt spid="46"/>
                                        </p:tgtEl>
                                        <p:attrNameLst>
                                          <p:attrName>ppt_x</p:attrName>
                                          <p:attrName>ppt_y</p:attrName>
                                        </p:attrNameLst>
                                      </p:cBhvr>
                                      <p:rCtr x="-42" y="130"/>
                                    </p:animMotion>
                                  </p:childTnLst>
                                </p:cTn>
                              </p:par>
                              <p:par>
                                <p:cTn id="147" presetID="6" presetClass="emph" presetSubtype="0" fill="hold" nodeType="withEffect">
                                  <p:stCondLst>
                                    <p:cond delay="0"/>
                                  </p:stCondLst>
                                  <p:iterate type="lt">
                                    <p:tmPct val="0"/>
                                  </p:iterate>
                                  <p:childTnLst>
                                    <p:animScale>
                                      <p:cBhvr>
                                        <p:cTn id="148" dur="1000" fill="hold"/>
                                        <p:tgtEl>
                                          <p:spTgt spid="46"/>
                                        </p:tgtEl>
                                      </p:cBhvr>
                                      <p:by x="170000" y="170000"/>
                                    </p:animScale>
                                  </p:childTnLst>
                                </p:cTn>
                              </p:par>
                            </p:childTnLst>
                          </p:cTn>
                        </p:par>
                        <p:par>
                          <p:cTn id="149" fill="hold">
                            <p:stCondLst>
                              <p:cond delay="2000"/>
                            </p:stCondLst>
                            <p:childTnLst>
                              <p:par>
                                <p:cTn id="150" presetID="10" presetClass="entr" presetSubtype="0" fill="hold" nodeType="afterEffect">
                                  <p:stCondLst>
                                    <p:cond delay="0"/>
                                  </p:stCondLst>
                                  <p:childTnLst>
                                    <p:set>
                                      <p:cBhvr>
                                        <p:cTn id="151" dur="1" fill="hold">
                                          <p:stCondLst>
                                            <p:cond delay="0"/>
                                          </p:stCondLst>
                                        </p:cTn>
                                        <p:tgtEl>
                                          <p:spTgt spid="47"/>
                                        </p:tgtEl>
                                        <p:attrNameLst>
                                          <p:attrName>style.visibility</p:attrName>
                                        </p:attrNameLst>
                                      </p:cBhvr>
                                      <p:to>
                                        <p:strVal val="visible"/>
                                      </p:to>
                                    </p:set>
                                    <p:animEffect transition="in" filter="fade">
                                      <p:cBhvr>
                                        <p:cTn id="152" dur="1000"/>
                                        <p:tgtEl>
                                          <p:spTgt spid="47"/>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nodeType="clickEffect">
                                  <p:stCondLst>
                                    <p:cond delay="0"/>
                                  </p:stCondLst>
                                  <p:childTnLst>
                                    <p:set>
                                      <p:cBhvr>
                                        <p:cTn id="156" dur="1" fill="hold">
                                          <p:stCondLst>
                                            <p:cond delay="0"/>
                                          </p:stCondLst>
                                        </p:cTn>
                                        <p:tgtEl>
                                          <p:spTgt spid="48"/>
                                        </p:tgtEl>
                                        <p:attrNameLst>
                                          <p:attrName>style.visibility</p:attrName>
                                        </p:attrNameLst>
                                      </p:cBhvr>
                                      <p:to>
                                        <p:strVal val="visible"/>
                                      </p:to>
                                    </p:set>
                                    <p:animEffect transition="in" filter="fade">
                                      <p:cBhvr>
                                        <p:cTn id="157" dur="1000"/>
                                        <p:tgtEl>
                                          <p:spTgt spid="48"/>
                                        </p:tgtEl>
                                      </p:cBhvr>
                                    </p:animEffect>
                                  </p:childTnLst>
                                </p:cTn>
                              </p:par>
                              <p:par>
                                <p:cTn id="158" presetID="10" presetClass="exit" presetSubtype="0" fill="hold" nodeType="withEffect">
                                  <p:stCondLst>
                                    <p:cond delay="0"/>
                                  </p:stCondLst>
                                  <p:iterate type="lt">
                                    <p:tmPct val="0"/>
                                  </p:iterate>
                                  <p:childTnLst>
                                    <p:animEffect transition="out" filter="fade">
                                      <p:cBhvr>
                                        <p:cTn id="159" dur="1000"/>
                                        <p:tgtEl>
                                          <p:spTgt spid="46"/>
                                        </p:tgtEl>
                                      </p:cBhvr>
                                    </p:animEffect>
                                    <p:set>
                                      <p:cBhvr>
                                        <p:cTn id="160" dur="1" fill="hold">
                                          <p:stCondLst>
                                            <p:cond delay="9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9" grpId="1" animBg="1"/>
      <p:bldP spid="40" grpId="0" animBg="1"/>
      <p:bldP spid="40" grpId="1" animBg="1"/>
      <p:bldP spid="17" grpId="0" animBg="1"/>
      <p:bldP spid="17" grpId="1" animBg="1"/>
      <p:bldP spid="34" grpId="0" animBg="1"/>
      <p:bldP spid="34" grpId="1" animBg="1"/>
      <p:bldP spid="35" grpId="0" animBg="1"/>
      <p:bldP spid="35" grpId="1" animBg="1"/>
      <p:bldP spid="36" grpId="0" animBg="1"/>
      <p:bldP spid="36" grpId="1" animBg="1"/>
      <p:bldP spid="37" grpId="0" animBg="1"/>
      <p:bldP spid="37" grpId="1" animBg="1"/>
      <p:bldP spid="38" grpId="0" animBg="1"/>
      <p:bldP spid="41" grpId="0" animBg="1"/>
      <p:bldP spid="41" grpId="1" animBg="1"/>
      <p:bldP spid="44" grpId="0" animBg="1"/>
      <p:bldP spid="44" grpId="1" animBg="1"/>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986528"/>
          </a:xfrm>
          <a:prstGeom prst="rect">
            <a:avLst/>
          </a:prstGeom>
        </p:spPr>
        <p:txBody>
          <a:bodyPr wrap="square" rtlCol="0">
            <a:spAutoFit/>
          </a:bodyPr>
          <a:lstStyle/>
          <a:p>
            <a:pPr algn="ctr"/>
            <a:r>
              <a:rPr lang="en-US" sz="2800" b="1" u="sng" dirty="0" smtClean="0"/>
              <a:t>REBECCA WINTERS</a:t>
            </a:r>
          </a:p>
          <a:p>
            <a:endParaRPr lang="en-US" sz="2800" dirty="0" smtClean="0"/>
          </a:p>
          <a:p>
            <a:r>
              <a:rPr lang="en-US" sz="2800" dirty="0" smtClean="0"/>
              <a:t>1852:  dies of cholera at Scott’s Bluff on prairie; buried 	w/wagon rim marker</a:t>
            </a:r>
          </a:p>
          <a:p>
            <a:r>
              <a:rPr lang="en-US" sz="2800" dirty="0" smtClean="0"/>
              <a:t>	- family settles in Pleasant Grove UT</a:t>
            </a:r>
          </a:p>
          <a:p>
            <a:r>
              <a:rPr lang="en-US" sz="2800" dirty="0" smtClean="0"/>
              <a:t>1856:  granddaughter, </a:t>
            </a:r>
            <a:r>
              <a:rPr lang="en-US" sz="2800" dirty="0" err="1" smtClean="0"/>
              <a:t>Hulda</a:t>
            </a:r>
            <a:r>
              <a:rPr lang="en-US" sz="2800" dirty="0" smtClean="0"/>
              <a:t> Augusta, born to son in UT</a:t>
            </a:r>
          </a:p>
          <a:p>
            <a:r>
              <a:rPr lang="en-US" sz="2800" dirty="0" smtClean="0"/>
              <a:t>	- 1884: marries Huber Grant (LDS President 1918-1945)</a:t>
            </a:r>
          </a:p>
          <a:p>
            <a:r>
              <a:rPr lang="en-US" sz="2800" dirty="0" smtClean="0"/>
              <a:t>	- 1952: dies at 96 in SLC</a:t>
            </a:r>
          </a:p>
          <a:p>
            <a:r>
              <a:rPr lang="en-US" sz="2800" dirty="0" smtClean="0"/>
              <a:t>1899: Burlington Northern RR surveyor discovers wheel rim;</a:t>
            </a:r>
          </a:p>
          <a:p>
            <a:r>
              <a:rPr lang="en-US" sz="2800" dirty="0" smtClean="0"/>
              <a:t>	tracks laid 6 feet from grave</a:t>
            </a:r>
          </a:p>
          <a:p>
            <a:r>
              <a:rPr lang="en-US" sz="2800" dirty="0" smtClean="0"/>
              <a:t>1995: increasing visitors, RR requests moving grave</a:t>
            </a:r>
          </a:p>
          <a:p>
            <a:r>
              <a:rPr lang="en-US" sz="2800" dirty="0" smtClean="0"/>
              <a:t>	Sept – exhumed w/65 descendants present</a:t>
            </a:r>
          </a:p>
          <a:p>
            <a:r>
              <a:rPr lang="en-US" sz="2800" dirty="0" smtClean="0"/>
              <a:t>	Oct – reburied w/125 descendants present</a:t>
            </a:r>
          </a:p>
          <a:p>
            <a:r>
              <a:rPr lang="en-US" sz="2800" dirty="0" smtClean="0"/>
              <a:t>	 </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604272"/>
          </a:xfrm>
          <a:prstGeom prst="rect">
            <a:avLst/>
          </a:prstGeom>
        </p:spPr>
        <p:txBody>
          <a:bodyPr wrap="square">
            <a:spAutoFit/>
          </a:bodyPr>
          <a:lstStyle/>
          <a:p>
            <a:r>
              <a:rPr lang="en-US" dirty="0" smtClean="0">
                <a:hlinkClick r:id="rId2"/>
              </a:rPr>
              <a:t>https://www.nps.gov/scbl/planyourvisit/upload/rebecca-winters-story.pdf</a:t>
            </a:r>
            <a:endParaRPr lang="en-US" dirty="0" smtClean="0"/>
          </a:p>
          <a:p>
            <a:r>
              <a:rPr lang="en-US" dirty="0" smtClean="0"/>
              <a:t>	</a:t>
            </a:r>
            <a:r>
              <a:rPr lang="en-US" b="1" dirty="0" smtClean="0"/>
              <a:t>REBECCA WINTERS </a:t>
            </a:r>
            <a:r>
              <a:rPr lang="en-US" dirty="0" smtClean="0"/>
              <a:t>was born in the state of New York in </a:t>
            </a:r>
          </a:p>
          <a:p>
            <a:r>
              <a:rPr lang="en-US" dirty="0" smtClean="0"/>
              <a:t>1802, the daughter of Gideon Burdick, a Revolutionary War veteran. </a:t>
            </a:r>
          </a:p>
          <a:p>
            <a:r>
              <a:rPr lang="en-US" dirty="0" smtClean="0"/>
              <a:t>She and her husband, Hiram, were early members of the Mormon </a:t>
            </a:r>
          </a:p>
          <a:p>
            <a:r>
              <a:rPr lang="en-US" dirty="0" smtClean="0"/>
              <a:t>Church, being baptized into that faith in June of 1833. As a result of</a:t>
            </a:r>
          </a:p>
          <a:p>
            <a:r>
              <a:rPr lang="en-US" dirty="0" smtClean="0"/>
              <a:t> their religious beliefs, they endured severe persecutions at the</a:t>
            </a:r>
          </a:p>
          <a:p>
            <a:r>
              <a:rPr lang="en-US" dirty="0" smtClean="0"/>
              <a:t> hands of non-believers. The Winters family was forced to relocate </a:t>
            </a:r>
          </a:p>
          <a:p>
            <a:r>
              <a:rPr lang="en-US" dirty="0" smtClean="0"/>
              <a:t>several times, making new homes in Ohio, Illinois and Iowa. In an </a:t>
            </a:r>
          </a:p>
          <a:p>
            <a:r>
              <a:rPr lang="en-US" dirty="0" smtClean="0"/>
              <a:t>effort to escape these persecutions, in June of 1852 they joined </a:t>
            </a:r>
          </a:p>
          <a:p>
            <a:r>
              <a:rPr lang="en-US" dirty="0" smtClean="0"/>
              <a:t>with other Mormons in making the great exodus to Utah. </a:t>
            </a:r>
          </a:p>
          <a:p>
            <a:r>
              <a:rPr lang="en-US" dirty="0" smtClean="0"/>
              <a:t>Unfortunately, somewhere along the Platte River valley, several</a:t>
            </a:r>
          </a:p>
          <a:p>
            <a:r>
              <a:rPr lang="en-US" dirty="0" smtClean="0"/>
              <a:t> people in their party contracted cholera. This was an especially</a:t>
            </a:r>
          </a:p>
          <a:p>
            <a:r>
              <a:rPr lang="en-US" dirty="0" smtClean="0"/>
              <a:t> deadly disease that killed thousands of emigrants.  </a:t>
            </a:r>
          </a:p>
          <a:p>
            <a:r>
              <a:rPr lang="en-US" dirty="0" smtClean="0"/>
              <a:t>	Sadly, Rebecca Winters was among those who fell victim</a:t>
            </a:r>
          </a:p>
          <a:p>
            <a:r>
              <a:rPr lang="en-US" dirty="0" smtClean="0"/>
              <a:t> to the disease. Her husband and a close friend, William Reynolds,</a:t>
            </a:r>
          </a:p>
          <a:p>
            <a:r>
              <a:rPr lang="en-US" dirty="0" smtClean="0"/>
              <a:t> had the painful task of burying her, and their special efforts speak volumes for the affection they had for Rebecca.  From what we know of Rebecca Winters, the fact that her grave was marked is not surprising. By all accounts, she was a warm and caring person, deeply committed to her faith and her family.</a:t>
            </a:r>
          </a:p>
          <a:p>
            <a:r>
              <a:rPr lang="en-US" dirty="0" smtClean="0"/>
              <a:t>	The normal practice for emigrants making their way west was to hide the graves of loved ones who died during the journey. Often graves were dug directly in the roadway, and after burial, wagons were driven over it to obscure all signs of it. This was not done out of a callous disregard for the deceased, but to reduce the likelihood that the grave might be disturbed by wild animals.</a:t>
            </a:r>
          </a:p>
          <a:p>
            <a:r>
              <a:rPr lang="en-US" dirty="0" smtClean="0"/>
              <a:t>	Hiram Winters and William Reynolds first dug an unusually deep grave. They then placed a layer of wooden planks, apparently salvaged from abandoned wagons, on the bottom of the grave. The story is told that her friends and family could not bear the thought of dirt touching her. However, there was not enough wood to build a coffin, so Rebecca’s body was carefully wrapped in blankets and then placed in the grave. A second layer of planks was placed over her body, and the grave was filled in. Undoubtedly a tearful burial service was held as the earthly remains of Rebecca Winters were laid to rest.</a:t>
            </a:r>
          </a:p>
          <a:p>
            <a:r>
              <a:rPr lang="en-US" dirty="0" smtClean="0"/>
              <a:t>	As a final token of his friendship, William Reynolds took a metal wheel rim and chiseled the following words, “Rebecca Winters, Age 50.” In later years, Reynolds’ daughter Ellis related the story that her father had worked on the metal rim by the light of a candle she held for him. The rim was then bent into an oval shape, approximating the outline of a grave stone, and was placed over the fresh grave. The Winters family then continued their westward journey and settled in Pleasant Grove, Utah.</a:t>
            </a:r>
          </a:p>
          <a:p>
            <a:r>
              <a:rPr lang="en-US" dirty="0" smtClean="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a:t>
            </a:r>
          </a:p>
          <a:p>
            <a:r>
              <a:rPr lang="en-US" dirty="0" smtClean="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a:t>
            </a:r>
          </a:p>
          <a:p>
            <a:r>
              <a:rPr lang="en-US" dirty="0" smtClean="0"/>
              <a:t>	The site selected for Rebecca Winters’ new grave is only 100 yards away, just off Nebraska Highway 26.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before.</a:t>
            </a:r>
          </a:p>
          <a:p>
            <a:r>
              <a:rPr lang="en-US" dirty="0" smtClean="0"/>
              <a:t>	</a:t>
            </a:r>
            <a:endParaRPr lang="en-US" dirty="0"/>
          </a:p>
        </p:txBody>
      </p:sp>
      <p:pic>
        <p:nvPicPr>
          <p:cNvPr id="2050" name="Picture 2" descr=" Augusta &lt;I&gt;Winters&lt;/I&gt; Grant"/>
          <p:cNvPicPr>
            <a:picLocks noChangeAspect="1" noChangeArrowheads="1"/>
          </p:cNvPicPr>
          <p:nvPr/>
        </p:nvPicPr>
        <p:blipFill>
          <a:blip r:embed="rId3"/>
          <a:srcRect l="16000" t="8511" r="10400" b="14894"/>
          <a:stretch>
            <a:fillRect/>
          </a:stretch>
        </p:blipFill>
        <p:spPr bwMode="auto">
          <a:xfrm>
            <a:off x="6934200" y="762000"/>
            <a:ext cx="1752600" cy="2743200"/>
          </a:xfrm>
          <a:prstGeom prst="rect">
            <a:avLst/>
          </a:prstGeom>
          <a:noFill/>
          <a:ln w="50800">
            <a:solidFill>
              <a:schemeClr val="bg2">
                <a:lumMod val="25000"/>
              </a:schemeClr>
            </a:solidFill>
          </a:ln>
        </p:spPr>
      </p:pic>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52400"/>
            <a:ext cx="9144000" cy="12557284"/>
          </a:xfrm>
          <a:prstGeom prst="rect">
            <a:avLst/>
          </a:prstGeom>
        </p:spPr>
        <p:txBody>
          <a:bodyPr wrap="square">
            <a:spAutoFit/>
          </a:bodyPr>
          <a:lstStyle/>
          <a:p>
            <a:r>
              <a:rPr lang="en-US" dirty="0" smtClean="0">
                <a:hlinkClick r:id="rId2"/>
              </a:rPr>
              <a:t>https://www.nps.gov/scbl/planyourvisit/upload/rebecca-winters-story.pdf</a:t>
            </a:r>
            <a:endParaRPr lang="en-US" dirty="0" smtClean="0"/>
          </a:p>
          <a:p>
            <a:r>
              <a:rPr lang="en-US" b="1" dirty="0" smtClean="0"/>
              <a:t>REECCA WINTERS</a:t>
            </a:r>
          </a:p>
          <a:p>
            <a:r>
              <a:rPr lang="en-US" dirty="0" smtClean="0"/>
              <a:t>	Seven miles northeast of Scotts Bluff National Monument lies a solitary grave. This site marks the final resting place of Rebecca Winters, who died of cholera on August 15, 1852. Rebecca was only one of thousands of people who succumbed to disease as they made their way west on the overland trails, but her grave is one of only a few that remains identifiable today.</a:t>
            </a:r>
          </a:p>
          <a:p>
            <a:r>
              <a:rPr lang="en-US" dirty="0" smtClean="0"/>
              <a:t>	From what we know of Rebecca Winters, the fact that her grave was marked is not surprising. By all accounts, she was a warm and caring person, deeply committed to her faith and her family. </a:t>
            </a:r>
          </a:p>
          <a:p>
            <a:r>
              <a:rPr lang="en-US" dirty="0" smtClean="0"/>
              <a:t>	She was born in the state of New York in 1802, the daughter of Gideon Burdick, a Revolutionary War veteran. She and her husband, Hiram, were early members of the Mormon Church, being baptized into that faith in June of 1833. As a result of their religious beliefs, they endured severe persecutions at the hands of non-believers. The Winters family was forced to relocate several times, making new homes in Ohio, Illinois and Iowa.</a:t>
            </a:r>
          </a:p>
          <a:p>
            <a:r>
              <a:rPr lang="en-US" dirty="0" smtClean="0"/>
              <a:t> 	In an effort to escape these persecutions, in June of 1852 they joined with other Mormons in making the great exodus to Utah. Unfortunately, somewhere along the Platte River valley, several people in their party contracted cholera. This was an especially deadly disease that killed thousands of emigrants.</a:t>
            </a:r>
          </a:p>
          <a:p>
            <a:r>
              <a:rPr lang="en-US" dirty="0" smtClean="0"/>
              <a:t>	Sadly, Rebecca Winters was among those who fell victim to the disease. Her husband and a close friend, William Reynolds, had the painful task of burying her, and their special efforts speak volumes for the affection they had for Rebecca.</a:t>
            </a:r>
          </a:p>
          <a:p>
            <a:r>
              <a:rPr lang="en-US" dirty="0" smtClean="0"/>
              <a:t>	a metal wheel rim was chiseled with the following words, “Rebecca Winters, Age 50.”. The rim was then bent into an oval shape, approximating the outline of a grave stone, and was placed over the fresh grave. The Winters family then continued their westward journey and settled in Pleasant Grove, Utah.</a:t>
            </a:r>
          </a:p>
          <a:p>
            <a:r>
              <a:rPr lang="en-US" dirty="0" smtClean="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a:t>
            </a:r>
          </a:p>
          <a:p>
            <a:r>
              <a:rPr lang="en-US" dirty="0" smtClean="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 The site selected for Rebecca Winters’ new grave is only 100 yards away, just off Nebraska Highway 26. </a:t>
            </a:r>
          </a:p>
          <a:p>
            <a:r>
              <a:rPr lang="en-US" dirty="0" smtClean="0"/>
              <a:t>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a:t>
            </a:r>
          </a:p>
          <a:p>
            <a:endParaRPr lang="en-US" dirty="0"/>
          </a:p>
        </p:txBody>
      </p:sp>
    </p:spTree>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 name="Rectangle 3"/>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2057400" y="2726129"/>
            <a:ext cx="4930305" cy="1213576"/>
            <a:chOff x="2057400" y="2726129"/>
            <a:chExt cx="4930305" cy="1213576"/>
          </a:xfrm>
        </p:grpSpPr>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12" name="Group 21"/>
            <p:cNvGrpSpPr/>
            <p:nvPr/>
          </p:nvGrpSpPr>
          <p:grpSpPr>
            <a:xfrm>
              <a:off x="2057400" y="2726129"/>
              <a:ext cx="1660044" cy="753624"/>
              <a:chOff x="2057400" y="2726129"/>
              <a:chExt cx="1660044" cy="753624"/>
            </a:xfrm>
          </p:grpSpPr>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5-Point Star 23"/>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18" name="Group 24"/>
            <p:cNvGrpSpPr/>
            <p:nvPr/>
          </p:nvGrpSpPr>
          <p:grpSpPr>
            <a:xfrm>
              <a:off x="3733800" y="2932445"/>
              <a:ext cx="1981200" cy="556318"/>
              <a:chOff x="3733800" y="2932445"/>
              <a:chExt cx="1981200" cy="556318"/>
            </a:xfrm>
          </p:grpSpPr>
          <p:grpSp>
            <p:nvGrpSpPr>
              <p:cNvPr id="22"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47" name="Picture 4" descr="Image result for rebecca winters new grave site"/>
          <p:cNvPicPr preferRelativeResize="0">
            <a:picLocks noChangeArrowheads="1"/>
          </p:cNvPicPr>
          <p:nvPr/>
        </p:nvPicPr>
        <p:blipFill>
          <a:blip r:embed="rId3"/>
          <a:srcRect/>
          <a:stretch>
            <a:fillRect/>
          </a:stretch>
        </p:blipFill>
        <p:spPr bwMode="auto">
          <a:xfrm>
            <a:off x="2295144" y="762000"/>
            <a:ext cx="6848856" cy="4572000"/>
          </a:xfrm>
          <a:prstGeom prst="rect">
            <a:avLst/>
          </a:prstGeom>
          <a:noFill/>
          <a:ln w="50800">
            <a:solidFill>
              <a:schemeClr val="accent1">
                <a:lumMod val="75000"/>
              </a:schemeClr>
            </a:solidFill>
          </a:ln>
        </p:spPr>
      </p:pic>
      <p:sp>
        <p:nvSpPr>
          <p:cNvPr id="48" name="TextBox 47"/>
          <p:cNvSpPr txBox="1"/>
          <p:nvPr/>
        </p:nvSpPr>
        <p:spPr>
          <a:xfrm>
            <a:off x="0" y="6304002"/>
            <a:ext cx="8991600" cy="553998"/>
          </a:xfrm>
          <a:prstGeom prst="rect">
            <a:avLst/>
          </a:prstGeom>
          <a:solidFill>
            <a:schemeClr val="bg1"/>
          </a:solidFill>
        </p:spPr>
        <p:txBody>
          <a:bodyPr wrap="square" rtlCol="0">
            <a:spAutoFit/>
          </a:bodyPr>
          <a:lstStyle/>
          <a:p>
            <a:pPr algn="ctr"/>
            <a:r>
              <a:rPr lang="en-US" sz="3000" b="1" dirty="0" smtClean="0"/>
              <a:t> 125 descendants attend the re-burial in 1995</a:t>
            </a:r>
          </a:p>
        </p:txBody>
      </p:sp>
      <p:sp>
        <p:nvSpPr>
          <p:cNvPr id="51" name="TextBox 50"/>
          <p:cNvSpPr txBox="1"/>
          <p:nvPr/>
        </p:nvSpPr>
        <p:spPr>
          <a:xfrm>
            <a:off x="228600" y="5770602"/>
            <a:ext cx="8991600" cy="553998"/>
          </a:xfrm>
          <a:prstGeom prst="rect">
            <a:avLst/>
          </a:prstGeom>
          <a:solidFill>
            <a:schemeClr val="bg1"/>
          </a:solidFill>
        </p:spPr>
        <p:txBody>
          <a:bodyPr wrap="square" rtlCol="0">
            <a:spAutoFit/>
          </a:bodyPr>
          <a:lstStyle/>
          <a:p>
            <a:pPr algn="ctr"/>
            <a:r>
              <a:rPr lang="en-US" sz="3000" b="1" dirty="0" smtClean="0"/>
              <a:t>last year (2018) . . . . a new twist!</a:t>
            </a:r>
          </a:p>
        </p:txBody>
      </p:sp>
      <p:sp>
        <p:nvSpPr>
          <p:cNvPr id="57" name="TextBox 56"/>
          <p:cNvSpPr txBox="1"/>
          <p:nvPr/>
        </p:nvSpPr>
        <p:spPr>
          <a:xfrm>
            <a:off x="7162800" y="3124200"/>
            <a:ext cx="1757212" cy="523220"/>
          </a:xfrm>
          <a:prstGeom prst="rect">
            <a:avLst/>
          </a:prstGeom>
          <a:solidFill>
            <a:schemeClr val="bg1"/>
          </a:solidFill>
        </p:spPr>
        <p:txBody>
          <a:bodyPr wrap="none" rtlCol="0">
            <a:spAutoFit/>
          </a:bodyPr>
          <a:lstStyle/>
          <a:p>
            <a:r>
              <a:rPr lang="en-US" sz="2800" b="1" dirty="0" smtClean="0">
                <a:solidFill>
                  <a:srgbClr val="FF0000"/>
                </a:solidFill>
                <a:effectLst>
                  <a:outerShdw dist="63500" dir="7200000" algn="ctr" rotWithShape="0">
                    <a:schemeClr val="tx1"/>
                  </a:outerShdw>
                </a:effectLst>
              </a:rPr>
              <a:t>1799-1852</a:t>
            </a:r>
          </a:p>
        </p:txBody>
      </p:sp>
      <p:pic>
        <p:nvPicPr>
          <p:cNvPr id="5" name="Picture 2"/>
          <p:cNvPicPr>
            <a:picLocks noChangeAspect="1" noChangeArrowheads="1"/>
          </p:cNvPicPr>
          <p:nvPr/>
        </p:nvPicPr>
        <p:blipFill>
          <a:blip r:embed="rId4" cstate="print"/>
          <a:srcRect/>
          <a:stretch>
            <a:fillRect/>
          </a:stretch>
        </p:blipFill>
        <p:spPr bwMode="auto">
          <a:xfrm>
            <a:off x="152400" y="59813"/>
            <a:ext cx="1905000" cy="1997587"/>
          </a:xfrm>
          <a:prstGeom prst="rect">
            <a:avLst/>
          </a:prstGeom>
          <a:noFill/>
          <a:ln w="9525">
            <a:noFill/>
            <a:miter lim="800000"/>
            <a:headEnd/>
            <a:tailEnd/>
          </a:ln>
          <a:effectLst/>
        </p:spPr>
      </p:pic>
      <p:pic>
        <p:nvPicPr>
          <p:cNvPr id="49" name="Picture 6"/>
          <p:cNvPicPr>
            <a:picLocks noChangeAspect="1" noChangeArrowheads="1"/>
          </p:cNvPicPr>
          <p:nvPr/>
        </p:nvPicPr>
        <p:blipFill>
          <a:blip r:embed="rId5" cstate="print"/>
          <a:srcRect/>
          <a:stretch>
            <a:fillRect/>
          </a:stretch>
        </p:blipFill>
        <p:spPr bwMode="auto">
          <a:xfrm rot="20408761">
            <a:off x="-347092" y="2305863"/>
            <a:ext cx="5172784" cy="2451183"/>
          </a:xfrm>
          <a:prstGeom prst="rect">
            <a:avLst/>
          </a:prstGeom>
          <a:noFill/>
          <a:ln w="50800">
            <a:solidFill>
              <a:schemeClr val="bg2">
                <a:lumMod val="25000"/>
              </a:schemeClr>
            </a:solidFill>
            <a:miter lim="800000"/>
            <a:headEnd/>
            <a:tailEnd/>
          </a:ln>
          <a:effectLst>
            <a:outerShdw dist="50800" dir="10200000" algn="ctr" rotWithShape="0">
              <a:schemeClr val="bg2">
                <a:lumMod val="25000"/>
              </a:schemeClr>
            </a:outerShdw>
          </a:effectLst>
        </p:spPr>
      </p:pic>
      <p:sp>
        <p:nvSpPr>
          <p:cNvPr id="53" name="Oval 52"/>
          <p:cNvSpPr/>
          <p:nvPr/>
        </p:nvSpPr>
        <p:spPr>
          <a:xfrm>
            <a:off x="2743200" y="3432691"/>
            <a:ext cx="3048000" cy="605909"/>
          </a:xfrm>
          <a:prstGeom prst="ellipse">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cxnSp>
        <p:nvCxnSpPr>
          <p:cNvPr id="55" name="Straight Connector 54"/>
          <p:cNvCxnSpPr/>
          <p:nvPr/>
        </p:nvCxnSpPr>
        <p:spPr>
          <a:xfrm>
            <a:off x="2133600" y="5105400"/>
            <a:ext cx="28194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Effect transition="in" filter="fade">
                                      <p:cBhvr>
                                        <p:cTn id="9" dur="1000"/>
                                        <p:tgtEl>
                                          <p:spTgt spid="49"/>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mph" presetSubtype="0" fill="hold" nodeType="clickEffect">
                                  <p:stCondLst>
                                    <p:cond delay="0"/>
                                  </p:stCondLst>
                                  <p:childTnLst>
                                    <p:animScale>
                                      <p:cBhvr>
                                        <p:cTn id="13" dur="1000" fill="hold"/>
                                        <p:tgtEl>
                                          <p:spTgt spid="49"/>
                                        </p:tgtEl>
                                      </p:cBhvr>
                                      <p:by x="150000" y="150000"/>
                                    </p:animScale>
                                  </p:childTnLst>
                                </p:cTn>
                              </p:par>
                              <p:par>
                                <p:cTn id="14" presetID="8" presetClass="emph" presetSubtype="0" fill="hold" nodeType="withEffect">
                                  <p:stCondLst>
                                    <p:cond delay="0"/>
                                  </p:stCondLst>
                                  <p:childTnLst>
                                    <p:animRot by="1200000">
                                      <p:cBhvr>
                                        <p:cTn id="15" dur="1000" fill="hold"/>
                                        <p:tgtEl>
                                          <p:spTgt spid="49"/>
                                        </p:tgtEl>
                                        <p:attrNameLst>
                                          <p:attrName>r</p:attrName>
                                        </p:attrNameLst>
                                      </p:cBhvr>
                                    </p:animRot>
                                  </p:childTnLst>
                                </p:cTn>
                              </p:par>
                              <p:par>
                                <p:cTn id="16" presetID="63" presetClass="path" presetSubtype="0" accel="50000" decel="50000" fill="hold" nodeType="withEffect">
                                  <p:stCondLst>
                                    <p:cond delay="0"/>
                                  </p:stCondLst>
                                  <p:childTnLst>
                                    <p:animMotion origin="layout" path="M 0 0  L 0.25 0  E" pathEditMode="relative" ptsTypes="">
                                      <p:cBhvr>
                                        <p:cTn id="17" dur="1000" fill="hold"/>
                                        <p:tgtEl>
                                          <p:spTgt spid="49"/>
                                        </p:tgtEl>
                                        <p:attrNameLst>
                                          <p:attrName>ppt_x</p:attrName>
                                          <p:attrName>ppt_y</p:attrName>
                                        </p:attrNameLst>
                                      </p:cBhvr>
                                    </p:animMotion>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wipe(left)">
                                      <p:cBhvr>
                                        <p:cTn id="21" dur="1000"/>
                                        <p:tgtEl>
                                          <p:spTgt spid="5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1000"/>
                                        <p:tgtEl>
                                          <p:spTgt spid="5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grpId="0" nodeType="clickEffect">
                                  <p:stCondLst>
                                    <p:cond delay="0"/>
                                  </p:stCondLst>
                                  <p:childTnLst>
                                    <p:animEffect transition="out" filter="fade">
                                      <p:cBhvr>
                                        <p:cTn id="30" dur="1000"/>
                                        <p:tgtEl>
                                          <p:spTgt spid="48"/>
                                        </p:tgtEl>
                                      </p:cBhvr>
                                    </p:animEffect>
                                    <p:set>
                                      <p:cBhvr>
                                        <p:cTn id="31" dur="1" fill="hold">
                                          <p:stCondLst>
                                            <p:cond delay="999"/>
                                          </p:stCondLst>
                                        </p:cTn>
                                        <p:tgtEl>
                                          <p:spTgt spid="4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51"/>
                                        </p:tgtEl>
                                      </p:cBhvr>
                                    </p:animEffect>
                                    <p:set>
                                      <p:cBhvr>
                                        <p:cTn id="34" dur="1" fill="hold">
                                          <p:stCondLst>
                                            <p:cond delay="999"/>
                                          </p:stCondLst>
                                        </p:cTn>
                                        <p:tgtEl>
                                          <p:spTgt spid="51"/>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1000"/>
                                        <p:tgtEl>
                                          <p:spTgt spid="55"/>
                                        </p:tgtEl>
                                      </p:cBhvr>
                                    </p:animEffect>
                                    <p:set>
                                      <p:cBhvr>
                                        <p:cTn id="37" dur="1" fill="hold">
                                          <p:stCondLst>
                                            <p:cond delay="999"/>
                                          </p:stCondLst>
                                        </p:cTn>
                                        <p:tgtEl>
                                          <p:spTgt spid="55"/>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49"/>
                                        </p:tgtEl>
                                      </p:cBhvr>
                                    </p:animEffect>
                                    <p:set>
                                      <p:cBhvr>
                                        <p:cTn id="40" dur="1" fill="hold">
                                          <p:stCondLst>
                                            <p:cond delay="999"/>
                                          </p:stCondLst>
                                        </p:cTn>
                                        <p:tgtEl>
                                          <p:spTgt spid="49"/>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47"/>
                                        </p:tgtEl>
                                      </p:cBhvr>
                                    </p:animEffect>
                                    <p:set>
                                      <p:cBhvr>
                                        <p:cTn id="43" dur="1" fill="hold">
                                          <p:stCondLst>
                                            <p:cond delay="999"/>
                                          </p:stCondLst>
                                        </p:cTn>
                                        <p:tgtEl>
                                          <p:spTgt spid="47"/>
                                        </p:tgtEl>
                                        <p:attrNameLst>
                                          <p:attrName>style.visibility</p:attrName>
                                        </p:attrNameLst>
                                      </p:cBhvr>
                                      <p:to>
                                        <p:strVal val="hidden"/>
                                      </p:to>
                                    </p:set>
                                  </p:childTnLst>
                                </p:cTn>
                              </p:par>
                              <p:par>
                                <p:cTn id="44" presetID="10" presetClass="exit" presetSubtype="0" fill="hold" grpId="1" nodeType="withEffect">
                                  <p:stCondLst>
                                    <p:cond delay="0"/>
                                  </p:stCondLst>
                                  <p:childTnLst>
                                    <p:animEffect transition="out" filter="fade">
                                      <p:cBhvr>
                                        <p:cTn id="45" dur="1000"/>
                                        <p:tgtEl>
                                          <p:spTgt spid="53"/>
                                        </p:tgtEl>
                                      </p:cBhvr>
                                    </p:animEffect>
                                    <p:set>
                                      <p:cBhvr>
                                        <p:cTn id="46" dur="1" fill="hold">
                                          <p:stCondLst>
                                            <p:cond delay="999"/>
                                          </p:stCondLst>
                                        </p:cTn>
                                        <p:tgtEl>
                                          <p:spTgt spid="53"/>
                                        </p:tgtEl>
                                        <p:attrNameLst>
                                          <p:attrName>style.visibility</p:attrName>
                                        </p:attrNameLst>
                                      </p:cBhvr>
                                      <p:to>
                                        <p:strVal val="hidden"/>
                                      </p:to>
                                    </p:set>
                                  </p:childTnLst>
                                </p:cTn>
                              </p:par>
                            </p:childTnLst>
                          </p:cTn>
                        </p:par>
                        <p:par>
                          <p:cTn id="47" fill="hold">
                            <p:stCondLst>
                              <p:cond delay="1000"/>
                            </p:stCondLst>
                            <p:childTnLst>
                              <p:par>
                                <p:cTn id="48" presetID="10" presetClass="entr" presetSubtype="0"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1000"/>
                                        <p:tgtEl>
                                          <p:spTgt spid="46"/>
                                        </p:tgtEl>
                                      </p:cBhvr>
                                    </p:animEffect>
                                  </p:childTnLst>
                                </p:cTn>
                              </p:par>
                              <p:par>
                                <p:cTn id="51" presetID="6" presetClass="emph" presetSubtype="0" fill="hold" nodeType="withEffect">
                                  <p:stCondLst>
                                    <p:cond delay="0"/>
                                  </p:stCondLst>
                                  <p:childTnLst>
                                    <p:animScale>
                                      <p:cBhvr>
                                        <p:cTn id="52" dur="1000" fill="hold"/>
                                        <p:tgtEl>
                                          <p:spTgt spid="5"/>
                                        </p:tgtEl>
                                      </p:cBhvr>
                                      <p:by x="120000" y="120000"/>
                                    </p:animScale>
                                  </p:childTnLst>
                                </p:cTn>
                              </p:par>
                              <p:par>
                                <p:cTn id="53" presetID="42" presetClass="path" presetSubtype="0" accel="50000" decel="50000" fill="hold" nodeType="withEffect">
                                  <p:stCondLst>
                                    <p:cond delay="0"/>
                                  </p:stCondLst>
                                  <p:childTnLst>
                                    <p:animMotion origin="layout" path="M -3.33333E-6 3.46821E-7 L 0.75417 0.13433 " pathEditMode="relative" rAng="0" ptsTypes="AA">
                                      <p:cBhvr>
                                        <p:cTn id="54" dur="1000" fill="hold"/>
                                        <p:tgtEl>
                                          <p:spTgt spid="5"/>
                                        </p:tgtEl>
                                        <p:attrNameLst>
                                          <p:attrName>ppt_x</p:attrName>
                                          <p:attrName>ppt_y</p:attrName>
                                        </p:attrNameLst>
                                      </p:cBhvr>
                                      <p:rCtr x="377" y="67"/>
                                    </p:animMotion>
                                  </p:childTnLst>
                                </p:cTn>
                              </p:par>
                              <p:par>
                                <p:cTn id="55" presetID="10" presetClass="entr" presetSubtype="0" fill="hold" grpId="0" nodeType="withEffect">
                                  <p:stCondLst>
                                    <p:cond delay="0"/>
                                  </p:stCondLst>
                                  <p:childTnLst>
                                    <p:set>
                                      <p:cBhvr>
                                        <p:cTn id="56" dur="1" fill="hold">
                                          <p:stCondLst>
                                            <p:cond delay="0"/>
                                          </p:stCondLst>
                                        </p:cTn>
                                        <p:tgtEl>
                                          <p:spTgt spid="57"/>
                                        </p:tgtEl>
                                        <p:attrNameLst>
                                          <p:attrName>style.visibility</p:attrName>
                                        </p:attrNameLst>
                                      </p:cBhvr>
                                      <p:to>
                                        <p:strVal val="visible"/>
                                      </p:to>
                                    </p:set>
                                    <p:animEffect transition="in" filter="fade">
                                      <p:cBhvr>
                                        <p:cTn id="57" dur="1000"/>
                                        <p:tgtEl>
                                          <p:spTgt spid="5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grpId="1" nodeType="clickEffect">
                                  <p:stCondLst>
                                    <p:cond delay="0"/>
                                  </p:stCondLst>
                                  <p:childTnLst>
                                    <p:animEffect transition="out" filter="fade">
                                      <p:cBhvr>
                                        <p:cTn id="61" dur="1000"/>
                                        <p:tgtEl>
                                          <p:spTgt spid="57"/>
                                        </p:tgtEl>
                                      </p:cBhvr>
                                    </p:animEffect>
                                    <p:set>
                                      <p:cBhvr>
                                        <p:cTn id="62" dur="1" fill="hold">
                                          <p:stCondLst>
                                            <p:cond delay="999"/>
                                          </p:stCondLst>
                                        </p:cTn>
                                        <p:tgtEl>
                                          <p:spTgt spid="57"/>
                                        </p:tgtEl>
                                        <p:attrNameLst>
                                          <p:attrName>style.visibility</p:attrName>
                                        </p:attrNameLst>
                                      </p:cBhvr>
                                      <p:to>
                                        <p:strVal val="hidden"/>
                                      </p:to>
                                    </p:set>
                                  </p:childTnLst>
                                </p:cTn>
                              </p:par>
                              <p:par>
                                <p:cTn id="63" presetID="10" presetClass="exit" presetSubtype="0" fill="hold" nodeType="withEffect">
                                  <p:stCondLst>
                                    <p:cond delay="0"/>
                                  </p:stCondLst>
                                  <p:childTnLst>
                                    <p:animEffect transition="out" filter="fade">
                                      <p:cBhvr>
                                        <p:cTn id="64" dur="1000"/>
                                        <p:tgtEl>
                                          <p:spTgt spid="5"/>
                                        </p:tgtEl>
                                      </p:cBhvr>
                                    </p:animEffect>
                                    <p:set>
                                      <p:cBhvr>
                                        <p:cTn id="65" dur="1" fill="hold">
                                          <p:stCondLst>
                                            <p:cond delay="999"/>
                                          </p:stCondLst>
                                        </p:cTn>
                                        <p:tgtEl>
                                          <p:spTgt spid="5"/>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1000"/>
                                        <p:tgtEl>
                                          <p:spTgt spid="46"/>
                                        </p:tgtEl>
                                      </p:cBhvr>
                                    </p:animEffect>
                                    <p:set>
                                      <p:cBhvr>
                                        <p:cTn id="68" dur="1" fill="hold">
                                          <p:stCondLst>
                                            <p:cond delay="999"/>
                                          </p:stCondLst>
                                        </p:cTn>
                                        <p:tgtEl>
                                          <p:spTgt spid="46"/>
                                        </p:tgtEl>
                                        <p:attrNameLst>
                                          <p:attrName>style.visibility</p:attrName>
                                        </p:attrNameLst>
                                      </p:cBhvr>
                                      <p:to>
                                        <p:strVal val="hidden"/>
                                      </p:to>
                                    </p:set>
                                  </p:childTnLst>
                                </p:cTn>
                              </p:par>
                              <p:par>
                                <p:cTn id="69" presetID="49" presetClass="entr" presetSubtype="0" decel="100000" fill="hold" nodeType="withEffect">
                                  <p:stCondLst>
                                    <p:cond delay="500"/>
                                  </p:stCondLst>
                                  <p:childTnLst>
                                    <p:set>
                                      <p:cBhvr>
                                        <p:cTn id="70" dur="1" fill="hold">
                                          <p:stCondLst>
                                            <p:cond delay="0"/>
                                          </p:stCondLst>
                                        </p:cTn>
                                        <p:tgtEl>
                                          <p:spTgt spid="6"/>
                                        </p:tgtEl>
                                        <p:attrNameLst>
                                          <p:attrName>style.visibility</p:attrName>
                                        </p:attrNameLst>
                                      </p:cBhvr>
                                      <p:to>
                                        <p:strVal val="visible"/>
                                      </p:to>
                                    </p:set>
                                    <p:anim calcmode="lin" valueType="num">
                                      <p:cBhvr>
                                        <p:cTn id="71" dur="1000" fill="hold"/>
                                        <p:tgtEl>
                                          <p:spTgt spid="6"/>
                                        </p:tgtEl>
                                        <p:attrNameLst>
                                          <p:attrName>ppt_w</p:attrName>
                                        </p:attrNameLst>
                                      </p:cBhvr>
                                      <p:tavLst>
                                        <p:tav tm="0">
                                          <p:val>
                                            <p:fltVal val="0"/>
                                          </p:val>
                                        </p:tav>
                                        <p:tav tm="100000">
                                          <p:val>
                                            <p:strVal val="#ppt_w"/>
                                          </p:val>
                                        </p:tav>
                                      </p:tavLst>
                                    </p:anim>
                                    <p:anim calcmode="lin" valueType="num">
                                      <p:cBhvr>
                                        <p:cTn id="72" dur="1000" fill="hold"/>
                                        <p:tgtEl>
                                          <p:spTgt spid="6"/>
                                        </p:tgtEl>
                                        <p:attrNameLst>
                                          <p:attrName>ppt_h</p:attrName>
                                        </p:attrNameLst>
                                      </p:cBhvr>
                                      <p:tavLst>
                                        <p:tav tm="0">
                                          <p:val>
                                            <p:fltVal val="0"/>
                                          </p:val>
                                        </p:tav>
                                        <p:tav tm="100000">
                                          <p:val>
                                            <p:strVal val="#ppt_h"/>
                                          </p:val>
                                        </p:tav>
                                      </p:tavLst>
                                    </p:anim>
                                    <p:anim calcmode="lin" valueType="num">
                                      <p:cBhvr>
                                        <p:cTn id="73" dur="1000" fill="hold"/>
                                        <p:tgtEl>
                                          <p:spTgt spid="6"/>
                                        </p:tgtEl>
                                        <p:attrNameLst>
                                          <p:attrName>style.rotation</p:attrName>
                                        </p:attrNameLst>
                                      </p:cBhvr>
                                      <p:tavLst>
                                        <p:tav tm="0">
                                          <p:val>
                                            <p:fltVal val="360"/>
                                          </p:val>
                                        </p:tav>
                                        <p:tav tm="100000">
                                          <p:val>
                                            <p:fltVal val="0"/>
                                          </p:val>
                                        </p:tav>
                                      </p:tavLst>
                                    </p:anim>
                                    <p:animEffect transition="in" filter="fade">
                                      <p:cBhvr>
                                        <p:cTn id="74" dur="1000"/>
                                        <p:tgtEl>
                                          <p:spTgt spid="6"/>
                                        </p:tgtEl>
                                      </p:cBhvr>
                                    </p:animEffect>
                                  </p:childTnLst>
                                </p:cTn>
                              </p:par>
                              <p:par>
                                <p:cTn id="75" presetID="53" presetClass="exit" presetSubtype="0" fill="hold" grpId="0" nodeType="withEffect">
                                  <p:stCondLst>
                                    <p:cond delay="500"/>
                                  </p:stCondLst>
                                  <p:childTnLst>
                                    <p:anim calcmode="lin" valueType="num">
                                      <p:cBhvr>
                                        <p:cTn id="76" dur="1000"/>
                                        <p:tgtEl>
                                          <p:spTgt spid="4"/>
                                        </p:tgtEl>
                                        <p:attrNameLst>
                                          <p:attrName>ppt_w</p:attrName>
                                        </p:attrNameLst>
                                      </p:cBhvr>
                                      <p:tavLst>
                                        <p:tav tm="0">
                                          <p:val>
                                            <p:strVal val="ppt_w"/>
                                          </p:val>
                                        </p:tav>
                                        <p:tav tm="100000">
                                          <p:val>
                                            <p:fltVal val="0"/>
                                          </p:val>
                                        </p:tav>
                                      </p:tavLst>
                                    </p:anim>
                                    <p:anim calcmode="lin" valueType="num">
                                      <p:cBhvr>
                                        <p:cTn id="77" dur="1000"/>
                                        <p:tgtEl>
                                          <p:spTgt spid="4"/>
                                        </p:tgtEl>
                                        <p:attrNameLst>
                                          <p:attrName>ppt_h</p:attrName>
                                        </p:attrNameLst>
                                      </p:cBhvr>
                                      <p:tavLst>
                                        <p:tav tm="0">
                                          <p:val>
                                            <p:strVal val="ppt_h"/>
                                          </p:val>
                                        </p:tav>
                                        <p:tav tm="100000">
                                          <p:val>
                                            <p:fltVal val="0"/>
                                          </p:val>
                                        </p:tav>
                                      </p:tavLst>
                                    </p:anim>
                                    <p:animEffect transition="out" filter="fade">
                                      <p:cBhvr>
                                        <p:cTn id="78" dur="1000"/>
                                        <p:tgtEl>
                                          <p:spTgt spid="4"/>
                                        </p:tgtEl>
                                      </p:cBhvr>
                                    </p:animEffect>
                                    <p:set>
                                      <p:cBhvr>
                                        <p:cTn id="79" dur="1" fill="hold">
                                          <p:stCondLst>
                                            <p:cond delay="999"/>
                                          </p:stCondLst>
                                        </p:cTn>
                                        <p:tgtEl>
                                          <p:spTgt spid="4"/>
                                        </p:tgtEl>
                                        <p:attrNameLst>
                                          <p:attrName>style.visibility</p:attrName>
                                        </p:attrNameLst>
                                      </p:cBhvr>
                                      <p:to>
                                        <p:strVal val="hidden"/>
                                      </p:to>
                                    </p:set>
                                  </p:childTnLst>
                                </p:cTn>
                              </p:par>
                              <p:par>
                                <p:cTn id="80" presetID="53" presetClass="entr" presetSubtype="0" fill="hold" grpId="0" nodeType="withEffect">
                                  <p:stCondLst>
                                    <p:cond delay="500"/>
                                  </p:stCondLst>
                                  <p:childTnLst>
                                    <p:set>
                                      <p:cBhvr>
                                        <p:cTn id="81" dur="1" fill="hold">
                                          <p:stCondLst>
                                            <p:cond delay="0"/>
                                          </p:stCondLst>
                                        </p:cTn>
                                        <p:tgtEl>
                                          <p:spTgt spid="58"/>
                                        </p:tgtEl>
                                        <p:attrNameLst>
                                          <p:attrName>style.visibility</p:attrName>
                                        </p:attrNameLst>
                                      </p:cBhvr>
                                      <p:to>
                                        <p:strVal val="visible"/>
                                      </p:to>
                                    </p:set>
                                    <p:anim calcmode="lin" valueType="num">
                                      <p:cBhvr>
                                        <p:cTn id="82" dur="1000" fill="hold"/>
                                        <p:tgtEl>
                                          <p:spTgt spid="58"/>
                                        </p:tgtEl>
                                        <p:attrNameLst>
                                          <p:attrName>ppt_w</p:attrName>
                                        </p:attrNameLst>
                                      </p:cBhvr>
                                      <p:tavLst>
                                        <p:tav tm="0">
                                          <p:val>
                                            <p:fltVal val="0"/>
                                          </p:val>
                                        </p:tav>
                                        <p:tav tm="100000">
                                          <p:val>
                                            <p:strVal val="#ppt_w"/>
                                          </p:val>
                                        </p:tav>
                                      </p:tavLst>
                                    </p:anim>
                                    <p:anim calcmode="lin" valueType="num">
                                      <p:cBhvr>
                                        <p:cTn id="83" dur="1000" fill="hold"/>
                                        <p:tgtEl>
                                          <p:spTgt spid="58"/>
                                        </p:tgtEl>
                                        <p:attrNameLst>
                                          <p:attrName>ppt_h</p:attrName>
                                        </p:attrNameLst>
                                      </p:cBhvr>
                                      <p:tavLst>
                                        <p:tav tm="0">
                                          <p:val>
                                            <p:fltVal val="0"/>
                                          </p:val>
                                        </p:tav>
                                        <p:tav tm="100000">
                                          <p:val>
                                            <p:strVal val="#ppt_h"/>
                                          </p:val>
                                        </p:tav>
                                      </p:tavLst>
                                    </p:anim>
                                    <p:animEffect transition="in" filter="fade">
                                      <p:cBhvr>
                                        <p:cTn id="84"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4" grpId="0" animBg="1"/>
      <p:bldP spid="48" grpId="0" animBg="1"/>
      <p:bldP spid="51" grpId="0" animBg="1"/>
      <p:bldP spid="57" grpId="0" animBg="1"/>
      <p:bldP spid="57" grpId="1" animBg="1"/>
      <p:bldP spid="53" grpId="0" animBg="1"/>
      <p:bldP spid="53" grpId="1" animBg="1"/>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https://history.lds.org/overlandtravel/pioneers/9735/rebecca-winters?lang=eng</a:t>
            </a:r>
            <a:endParaRPr lang="en-US" dirty="0" smtClean="0"/>
          </a:p>
          <a:p>
            <a:r>
              <a:rPr lang="en-US" b="1" dirty="0" smtClean="0"/>
              <a:t>REECCA WINTERS</a:t>
            </a:r>
          </a:p>
          <a:p>
            <a:r>
              <a:rPr lang="en-US" dirty="0" smtClean="0"/>
              <a:t>Age at Departure: 53</a:t>
            </a:r>
          </a:p>
          <a:p>
            <a:r>
              <a:rPr lang="en-US" dirty="0" smtClean="0"/>
              <a:t>Died en Route</a:t>
            </a:r>
          </a:p>
          <a:p>
            <a:r>
              <a:rPr lang="en-US" dirty="0" smtClean="0"/>
              <a:t>Traveled with </a:t>
            </a:r>
          </a:p>
          <a:p>
            <a:r>
              <a:rPr lang="en-US" dirty="0" smtClean="0"/>
              <a:t>Hiram Winters (Age: 47)</a:t>
            </a:r>
          </a:p>
          <a:p>
            <a:r>
              <a:rPr lang="en-US" dirty="0" smtClean="0"/>
              <a:t>Alonzo Winters (Age: 22) w/ </a:t>
            </a:r>
          </a:p>
          <a:p>
            <a:r>
              <a:rPr lang="en-US" dirty="0" smtClean="0"/>
              <a:t>wife </a:t>
            </a:r>
            <a:r>
              <a:rPr lang="en-US" dirty="0" err="1" smtClean="0"/>
              <a:t>Hetta</a:t>
            </a:r>
            <a:r>
              <a:rPr lang="en-US" dirty="0" smtClean="0"/>
              <a:t> Winters (Age: 17)</a:t>
            </a:r>
          </a:p>
          <a:p>
            <a:r>
              <a:rPr lang="en-US" dirty="0" smtClean="0"/>
              <a:t>Hiram </a:t>
            </a:r>
            <a:r>
              <a:rPr lang="en-US" dirty="0" err="1" smtClean="0"/>
              <a:t>Adelbert</a:t>
            </a:r>
            <a:r>
              <a:rPr lang="en-US" dirty="0" smtClean="0"/>
              <a:t> Winters (Age: 20) w/</a:t>
            </a:r>
          </a:p>
          <a:p>
            <a:r>
              <a:rPr lang="en-US" dirty="0" smtClean="0"/>
              <a:t> wife Elizabeth  (Age: 19)</a:t>
            </a:r>
          </a:p>
          <a:p>
            <a:r>
              <a:rPr lang="en-US" dirty="0" smtClean="0"/>
              <a:t>Rebecca Winters (Age: 13)</a:t>
            </a:r>
          </a:p>
          <a:p>
            <a:r>
              <a:rPr lang="en-US" dirty="0" smtClean="0"/>
              <a:t>Helen Melissa Winters (Age: 7)</a:t>
            </a:r>
          </a:p>
          <a:p>
            <a:r>
              <a:rPr lang="en-US" dirty="0" smtClean="0"/>
              <a:t>Joseph Winters (Age: Unknown)</a:t>
            </a:r>
          </a:p>
          <a:p>
            <a:r>
              <a:rPr lang="en-US" dirty="0" smtClean="0"/>
              <a:t/>
            </a:r>
            <a:br>
              <a:rPr lang="en-US" dirty="0" smtClean="0"/>
            </a:br>
            <a:endParaRPr lang="en-US" dirty="0"/>
          </a:p>
        </p:txBody>
      </p:sp>
      <p:sp useBgFill="1">
        <p:nvSpPr>
          <p:cNvPr id="5" name="Rectangle 4"/>
          <p:cNvSpPr/>
          <p:nvPr/>
        </p:nvSpPr>
        <p:spPr>
          <a:xfrm>
            <a:off x="0" y="3886200"/>
            <a:ext cx="9144000" cy="4801314"/>
          </a:xfrm>
          <a:prstGeom prst="rect">
            <a:avLst/>
          </a:prstGeom>
        </p:spPr>
        <p:txBody>
          <a:bodyPr wrap="square">
            <a:spAutoFit/>
          </a:bodyPr>
          <a:lstStyle/>
          <a:p>
            <a:r>
              <a:rPr lang="en-US" dirty="0" smtClean="0">
                <a:hlinkClick r:id="rId3"/>
              </a:rPr>
              <a:t>http://mormonhistoricsites.org/rebecca-winters-gravesite/</a:t>
            </a:r>
            <a:endParaRPr lang="en-US" dirty="0" smtClean="0"/>
          </a:p>
          <a:p>
            <a:r>
              <a:rPr lang="en-US" dirty="0" smtClean="0"/>
              <a:t>	Rebecca was the grandmother of Augusta Winters Grant, wife of Mormon President Heber J. Grant. In 1902, Rebecca’s descendants erected a monument to her at the gravesite. Additionally, in 1929, a marker was erected and unveiled by the Daughters of the American Revolution with the words “A Daughter of a Revolutionary Soldier” inscribed onto it. President and Sister Grant as well as many other members of the LDS Church attended the unveiling.</a:t>
            </a:r>
          </a:p>
          <a:p>
            <a:pPr fontAlgn="base"/>
            <a:r>
              <a:rPr lang="en-US" dirty="0" smtClean="0"/>
              <a:t>	The Rebecca Winters’ gravesite is one of the few graves of the 6,000 Latter-day Saint pioneers who died while making the journey across the plains to the West. She was traveling in the James C. Snow Company in 1852 when an outbreak of cholera took her life. William F. Reynolds inscribed her name and age onto a discarded iron tire. It reads, “Rebecca Winters – Age 50.” Several individuals traveling west made mention of the grave as they passed it while traveling through the area.</a:t>
            </a:r>
          </a:p>
          <a:p>
            <a:pPr fontAlgn="base"/>
            <a:r>
              <a:rPr lang="en-US" dirty="0" smtClean="0"/>
              <a:t>In 1902, when surveyors were planning the Burlington Railroad through the area, the grave with the iron tire was again discovered. The railroad decided to redirect the rail line out of respect for this noble pioneer mother who died on the plains. Also, the railroad constructed a small fence around the grave to help protect it.</a:t>
            </a:r>
          </a:p>
          <a:p>
            <a:endParaRPr lang="en-US" dirty="0"/>
          </a:p>
        </p:txBody>
      </p:sp>
      <p:pic>
        <p:nvPicPr>
          <p:cNvPr id="4104" name="Picture 8" descr="Image result for rebecca winters new grave site"/>
          <p:cNvPicPr>
            <a:picLocks noChangeAspect="1" noChangeArrowheads="1"/>
          </p:cNvPicPr>
          <p:nvPr/>
        </p:nvPicPr>
        <p:blipFill>
          <a:blip r:embed="rId4"/>
          <a:srcRect l="26667" t="20000" r="28333" b="-2222"/>
          <a:stretch>
            <a:fillRect/>
          </a:stretch>
        </p:blipFill>
        <p:spPr bwMode="auto">
          <a:xfrm>
            <a:off x="5029200" y="592667"/>
            <a:ext cx="2514600" cy="3445933"/>
          </a:xfrm>
          <a:prstGeom prst="rect">
            <a:avLst/>
          </a:prstGeom>
          <a:noFill/>
        </p:spPr>
      </p:pic>
    </p:spTree>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16712267"/>
          </a:xfrm>
          <a:prstGeom prst="rect">
            <a:avLst/>
          </a:prstGeom>
        </p:spPr>
        <p:txBody>
          <a:bodyPr wrap="square">
            <a:spAutoFit/>
          </a:bodyPr>
          <a:lstStyle/>
          <a:p>
            <a:r>
              <a:rPr lang="en-US" dirty="0" smtClean="0">
                <a:hlinkClick r:id="rId2"/>
              </a:rPr>
              <a:t>https://www.starherald.com/news/local_news/rebecca-winters-descendants-ask-for-pioneer-woman-s-grave-to/article_268eeae5-7713-597d-aacb-8453caa750b1.html</a:t>
            </a:r>
            <a:endParaRPr lang="en-US" dirty="0" smtClean="0"/>
          </a:p>
          <a:p>
            <a:r>
              <a:rPr lang="en-US" dirty="0" smtClean="0"/>
              <a:t>	 GERING — The Scotts Bluff County Board of Commissioners is forming a committee to investigate moving the grave of Mormon Trail pioneer Rebecca Winters, following their meeting on Nov. 13.  The matter was brought to the commissioners by Brenda </a:t>
            </a:r>
            <a:r>
              <a:rPr lang="en-US" dirty="0" err="1" smtClean="0"/>
              <a:t>Leisy</a:t>
            </a:r>
            <a:r>
              <a:rPr lang="en-US" dirty="0" smtClean="0"/>
              <a:t>, the county tourism director, who read a letter addressed to the commissioners from Robert </a:t>
            </a:r>
            <a:r>
              <a:rPr lang="en-US" dirty="0" err="1" smtClean="0"/>
              <a:t>Cottom</a:t>
            </a:r>
            <a:r>
              <a:rPr lang="en-US" dirty="0" smtClean="0"/>
              <a:t> and Jay Hardy, two of Rebecca Winters’ oldest descendants. The two had visited the area in September to look at the site.</a:t>
            </a:r>
          </a:p>
          <a:p>
            <a:r>
              <a:rPr lang="en-US" dirty="0" smtClean="0"/>
              <a:t>	“The site has drastically changed since 1996, when the original grave was moved to the new location on the north side of the tracks,” they wrote, noting the change to a four-lane highway and the increased train and traffic activity, the water treatment plant and new businesses, and the general trend to more industry. “The family wonders what the area will look like in another 20 years,” they wrote. “We are looking to relocate the site because the area looks very unsafe and has poor visibility.”</a:t>
            </a:r>
          </a:p>
          <a:p>
            <a:r>
              <a:rPr lang="en-US" dirty="0" smtClean="0"/>
              <a:t>	They also highlighted the general lack of maintenance at the site, and decided it is time to relocate Winters, selecting the Legacy of the Plains Museum in Gering. The family requested the county’s help in moving the grave, noting that $3,000 in keno funds had already been set aside to enhance the current site.  “Our goal is to keep the site in western Nebraska so we can increase the visibility of the site and restore Mormon history in Scotts Bluff County,” they wrote.</a:t>
            </a:r>
          </a:p>
          <a:p>
            <a:r>
              <a:rPr lang="en-US" dirty="0" smtClean="0"/>
              <a:t>	Russell Mills, a local farmer and member of the local Church of Jesus Christ of Latter-Day Saints congregation, said his church had begun looking at what could be done to preserve the site two years ago.  “Our intent at that time was to come up with a plan to improve the site where it was,” he said. “As we went further down that road and investigated it, we discovered a lot of things we weren’t aware of: there was a question as to who owned the property, there was a question as to who was maintaining the property and who had taken responsibility to maintain the property.”</a:t>
            </a:r>
          </a:p>
          <a:p>
            <a:r>
              <a:rPr lang="en-US" dirty="0" smtClean="0"/>
              <a:t>	The church also found that the site and its entrance no longer met the safety requirements for the highway.  “The further we got down the road of considering how we might improve it where it was, at some point, we decided that we needed to consider relocating it,” he said. “It wasn’t a decision we had the authority to decide, so at that point we reached out to the family of Rebecca Winters.”</a:t>
            </a:r>
          </a:p>
          <a:p>
            <a:r>
              <a:rPr lang="en-US" dirty="0" smtClean="0"/>
              <a:t>	The church reached out to the family, which is what brought Cotton and Hardy to Nebraska in September.  Rick Myers, a member of the Legacy of the Plains board, said the board had talked about the possible move in their own meetings.  “We’ve not dedicated a site or anything,” he said, “but we are at least in favor of forming a committee and moving forward.”</a:t>
            </a:r>
          </a:p>
          <a:p>
            <a:r>
              <a:rPr lang="en-US" dirty="0" smtClean="0"/>
              <a:t>	Myers said some of the historians had opposed the move.  “They don’t think we should move history,” he said, but minds were changed after the Winters family asked them to view her as emblematic of all the pioneers. The museum already has a mural depicting Winters, as well as a replica of the quilt she was buried in. e said the museum is not in a position to aid financially in the move.  "In general, we are in favor of it,” he said, “with the caveat that we don’t have the money to do this.”</a:t>
            </a:r>
          </a:p>
          <a:p>
            <a:r>
              <a:rPr lang="en-US" dirty="0" smtClean="0"/>
              <a:t>	Commissioner Mark Reichert said he was concerned that using county resources to move the grave, a marker on the Mormon Trail, would be construed as a conflict in the separation of church and state. Mills said that, in addition to its importance for Mormon history, it has been treated and promoted as an important historical site for Scotts Bluff County and includes markers from the Daughters of the American Revolution, Department of Interior and the Nebraska State Historical Society.  “It’s recognized beyond the church as historically significant,” he said.  Commissioner Mark </a:t>
            </a:r>
            <a:r>
              <a:rPr lang="en-US" dirty="0" err="1" smtClean="0"/>
              <a:t>Masterton</a:t>
            </a:r>
            <a:r>
              <a:rPr lang="en-US" dirty="0" smtClean="0"/>
              <a:t> expanded on that point: “Although Rebecca Winters’ grave is somewhat representative of the Mormon church, it’s also designated as a historical site, too,” he said. “We’re not looking to do anything in terms of helping out the church, we’re helping out with the accessibility of the site.”</a:t>
            </a:r>
          </a:p>
          <a:p>
            <a:r>
              <a:rPr lang="en-US" dirty="0" smtClean="0"/>
              <a:t>	</a:t>
            </a:r>
            <a:r>
              <a:rPr lang="en-US" dirty="0" err="1" smtClean="0"/>
              <a:t>Lesisy</a:t>
            </a:r>
            <a:r>
              <a:rPr lang="en-US" dirty="0" smtClean="0"/>
              <a:t> said that no final numbers had yet been determined about the cost of the project, and requested the commissioners form a committee, with members from the county, the Mormon church and Legacy of the Plains, to further investigate the project.</a:t>
            </a:r>
          </a:p>
          <a:p>
            <a:endParaRPr lang="en-US" dirty="0" smtClean="0"/>
          </a:p>
          <a:p>
            <a:endParaRPr lang="en-US" dirty="0" smtClean="0"/>
          </a:p>
          <a:p>
            <a:endParaRPr lang="en-US" dirty="0"/>
          </a:p>
        </p:txBody>
      </p:sp>
      <p:pic>
        <p:nvPicPr>
          <p:cNvPr id="1030" name="Picture 6"/>
          <p:cNvPicPr>
            <a:picLocks noChangeAspect="1" noChangeArrowheads="1"/>
          </p:cNvPicPr>
          <p:nvPr/>
        </p:nvPicPr>
        <p:blipFill>
          <a:blip r:embed="rId3" cstate="print"/>
          <a:srcRect/>
          <a:stretch>
            <a:fillRect/>
          </a:stretch>
        </p:blipFill>
        <p:spPr bwMode="auto">
          <a:xfrm rot="20408761">
            <a:off x="5063109" y="2786754"/>
            <a:ext cx="5172784" cy="245118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useBgFill="1">
        <p:nvSpPr>
          <p:cNvPr id="62" name="TextBox 61"/>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1857</a:t>
            </a:r>
          </a:p>
        </p:txBody>
      </p:sp>
      <p:sp useBgFill="1">
        <p:nvSpPr>
          <p:cNvPr id="63" name="TextBox 62"/>
          <p:cNvSpPr txBox="1"/>
          <p:nvPr/>
        </p:nvSpPr>
        <p:spPr>
          <a:xfrm>
            <a:off x="6946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66" name="TextBox 6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1869</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9" name="Group 22"/>
          <p:cNvGrpSpPr/>
          <p:nvPr/>
        </p:nvGrpSpPr>
        <p:grpSpPr>
          <a:xfrm>
            <a:off x="6705600" y="685405"/>
            <a:ext cx="2438400" cy="2972195"/>
            <a:chOff x="0" y="1981200"/>
            <a:chExt cx="2438400" cy="2972195"/>
          </a:xfrm>
        </p:grpSpPr>
        <p:pic>
          <p:nvPicPr>
            <p:cNvPr id="40" name="Picture 4"/>
            <p:cNvPicPr>
              <a:picLocks noChangeAspect="1" noChangeArrowheads="1"/>
            </p:cNvPicPr>
            <p:nvPr/>
          </p:nvPicPr>
          <p:blipFill>
            <a:blip r:embed="rId3"/>
            <a:srcRect/>
            <a:stretch>
              <a:fillRect/>
            </a:stretch>
          </p:blipFill>
          <p:spPr bwMode="auto">
            <a:xfrm>
              <a:off x="0" y="1981200"/>
              <a:ext cx="2438400" cy="2972195"/>
            </a:xfrm>
            <a:prstGeom prst="rect">
              <a:avLst/>
            </a:prstGeom>
            <a:noFill/>
            <a:ln w="9525">
              <a:noFill/>
              <a:miter lim="800000"/>
              <a:headEnd/>
              <a:tailEnd/>
            </a:ln>
            <a:effectLst/>
          </p:spPr>
        </p:pic>
        <p:sp>
          <p:nvSpPr>
            <p:cNvPr id="41" name="TextBox 40"/>
            <p:cNvSpPr txBox="1"/>
            <p:nvPr/>
          </p:nvSpPr>
          <p:spPr>
            <a:xfrm rot="236054">
              <a:off x="611081" y="2555708"/>
              <a:ext cx="1590793" cy="285655"/>
            </a:xfrm>
            <a:prstGeom prst="rect">
              <a:avLst/>
            </a:prstGeom>
            <a:noFill/>
          </p:spPr>
          <p:txBody>
            <a:bodyPr wrap="square" rtlCol="0">
              <a:prstTxWarp prst="textArchUp">
                <a:avLst>
                  <a:gd name="adj" fmla="val 10617572"/>
                </a:avLst>
              </a:prstTxWarp>
              <a:spAutoFit/>
            </a:bodyPr>
            <a:lstStyle/>
            <a:p>
              <a:r>
                <a:rPr lang="en-US" sz="2300" b="1" dirty="0" smtClean="0">
                  <a:effectLst>
                    <a:outerShdw dist="25400" dir="7200000" algn="ctr" rotWithShape="0">
                      <a:srgbClr val="FF0000"/>
                    </a:outerShdw>
                  </a:effectLst>
                </a:rPr>
                <a:t>    </a:t>
              </a:r>
            </a:p>
            <a:p>
              <a:r>
                <a:rPr lang="en-US" sz="2300" b="1" dirty="0" smtClean="0">
                  <a:effectLst>
                    <a:outerShdw dist="25400" dir="7200000" algn="ctr" rotWithShape="0">
                      <a:srgbClr val="FF0000"/>
                    </a:outerShdw>
                  </a:effectLst>
                </a:rPr>
                <a:t>Mary Parsons</a:t>
              </a:r>
              <a:endParaRPr lang="en-US" sz="2300" b="1" dirty="0">
                <a:effectLst>
                  <a:outerShdw dist="25400" dir="7200000" algn="ctr" rotWithShape="0">
                    <a:srgbClr val="FF0000"/>
                  </a:outerShdw>
                </a:effectLst>
              </a:endParaRPr>
            </a:p>
          </p:txBody>
        </p:sp>
      </p:grpSp>
      <p:sp>
        <p:nvSpPr>
          <p:cNvPr id="44" name="Freeform 43"/>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6" name="Group 45"/>
          <p:cNvGrpSpPr/>
          <p:nvPr/>
        </p:nvGrpSpPr>
        <p:grpSpPr>
          <a:xfrm>
            <a:off x="3429000" y="2971800"/>
            <a:ext cx="1730829" cy="531845"/>
            <a:chOff x="3429000" y="2971800"/>
            <a:chExt cx="1730829" cy="531845"/>
          </a:xfrm>
        </p:grpSpPr>
        <p:sp>
          <p:nvSpPr>
            <p:cNvPr id="43" name="Freeform 42"/>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Oval 44"/>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50" name="5-Point Star 49"/>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52" name="Picture 2" descr="Image result for mormon handcarts"/>
          <p:cNvPicPr>
            <a:picLocks noChangeAspect="1" noChangeArrowheads="1"/>
          </p:cNvPicPr>
          <p:nvPr/>
        </p:nvPicPr>
        <p:blipFill>
          <a:blip r:embed="rId4"/>
          <a:srcRect l="-2198" t="19687" b="23042"/>
          <a:stretch>
            <a:fillRect/>
          </a:stretch>
        </p:blipFill>
        <p:spPr bwMode="auto">
          <a:xfrm flipH="1">
            <a:off x="5753100" y="3962400"/>
            <a:ext cx="3543300" cy="2438400"/>
          </a:xfrm>
          <a:prstGeom prst="rect">
            <a:avLst/>
          </a:prstGeom>
          <a:noFill/>
        </p:spPr>
      </p:pic>
      <p:pic>
        <p:nvPicPr>
          <p:cNvPr id="54" name="Picture 1"/>
          <p:cNvPicPr>
            <a:picLocks noChangeAspect="1" noChangeArrowheads="1"/>
          </p:cNvPicPr>
          <p:nvPr/>
        </p:nvPicPr>
        <p:blipFill>
          <a:blip r:embed="rId5"/>
          <a:srcRect l="1613" r="37097" b="20271"/>
          <a:stretch>
            <a:fillRect/>
          </a:stretch>
        </p:blipFill>
        <p:spPr bwMode="auto">
          <a:xfrm flipH="1">
            <a:off x="3581400" y="3946357"/>
            <a:ext cx="3886200" cy="2454443"/>
          </a:xfrm>
          <a:prstGeom prst="rect">
            <a:avLst/>
          </a:prstGeom>
          <a:noFill/>
          <a:ln w="9525">
            <a:noFill/>
            <a:miter lim="800000"/>
            <a:headEnd/>
            <a:tailEnd/>
          </a:ln>
          <a:effectLst/>
        </p:spPr>
      </p:pic>
      <p:pic>
        <p:nvPicPr>
          <p:cNvPr id="3074" name="Picture 2" descr="Image result for handcart disaster"/>
          <p:cNvPicPr>
            <a:picLocks noChangeAspect="1" noChangeArrowheads="1"/>
          </p:cNvPicPr>
          <p:nvPr/>
        </p:nvPicPr>
        <p:blipFill>
          <a:blip r:embed="rId6"/>
          <a:srcRect/>
          <a:stretch>
            <a:fillRect/>
          </a:stretch>
        </p:blipFill>
        <p:spPr bwMode="auto">
          <a:xfrm>
            <a:off x="1295400" y="3962400"/>
            <a:ext cx="4267200" cy="2401667"/>
          </a:xfrm>
          <a:prstGeom prst="rect">
            <a:avLst/>
          </a:prstGeom>
          <a:noFill/>
        </p:spPr>
      </p:pic>
      <p:sp>
        <p:nvSpPr>
          <p:cNvPr id="56" name="TextBox 55"/>
          <p:cNvSpPr txBox="1"/>
          <p:nvPr/>
        </p:nvSpPr>
        <p:spPr>
          <a:xfrm>
            <a:off x="0" y="1371600"/>
            <a:ext cx="6705600" cy="553998"/>
          </a:xfrm>
          <a:prstGeom prst="rect">
            <a:avLst/>
          </a:prstGeom>
          <a:solidFill>
            <a:schemeClr val="bg1"/>
          </a:solidFill>
        </p:spPr>
        <p:txBody>
          <a:bodyPr wrap="square" rtlCol="0">
            <a:spAutoFit/>
          </a:bodyPr>
          <a:lstStyle/>
          <a:p>
            <a:r>
              <a:rPr lang="en-US" sz="3000" b="1" dirty="0" smtClean="0"/>
              <a:t> - Mary loses her legs to frostbite</a:t>
            </a:r>
          </a:p>
        </p:txBody>
      </p:sp>
      <p:sp>
        <p:nvSpPr>
          <p:cNvPr id="58" name="TextBox 57"/>
          <p:cNvSpPr txBox="1"/>
          <p:nvPr/>
        </p:nvSpPr>
        <p:spPr>
          <a:xfrm>
            <a:off x="0" y="1884402"/>
            <a:ext cx="6781800" cy="553998"/>
          </a:xfrm>
          <a:prstGeom prst="rect">
            <a:avLst/>
          </a:prstGeom>
          <a:solidFill>
            <a:schemeClr val="bg1"/>
          </a:solidFill>
        </p:spPr>
        <p:txBody>
          <a:bodyPr wrap="square" rtlCol="0">
            <a:spAutoFit/>
          </a:bodyPr>
          <a:lstStyle/>
          <a:p>
            <a:r>
              <a:rPr lang="en-US" sz="3000" b="1" dirty="0" smtClean="0"/>
              <a:t> -  Brigham Young take her into his home</a:t>
            </a:r>
          </a:p>
        </p:txBody>
      </p:sp>
      <p:sp>
        <p:nvSpPr>
          <p:cNvPr id="59" name="TextBox 58"/>
          <p:cNvSpPr txBox="1"/>
          <p:nvPr/>
        </p:nvSpPr>
        <p:spPr>
          <a:xfrm>
            <a:off x="0" y="838200"/>
            <a:ext cx="6705600" cy="553998"/>
          </a:xfrm>
          <a:prstGeom prst="rect">
            <a:avLst/>
          </a:prstGeom>
          <a:solidFill>
            <a:schemeClr val="bg1"/>
          </a:solidFill>
        </p:spPr>
        <p:txBody>
          <a:bodyPr wrap="square" rtlCol="0">
            <a:spAutoFit/>
          </a:bodyPr>
          <a:lstStyle/>
          <a:p>
            <a:r>
              <a:rPr lang="en-US" sz="3000" b="1" dirty="0" smtClean="0"/>
              <a:t>-  age 7, Handcart wagon train to SLV</a:t>
            </a:r>
          </a:p>
        </p:txBody>
      </p:sp>
      <p:sp>
        <p:nvSpPr>
          <p:cNvPr id="60" name="TextBox 59"/>
          <p:cNvSpPr txBox="1"/>
          <p:nvPr/>
        </p:nvSpPr>
        <p:spPr>
          <a:xfrm>
            <a:off x="304800" y="4094202"/>
            <a:ext cx="8915400" cy="553998"/>
          </a:xfrm>
          <a:prstGeom prst="rect">
            <a:avLst/>
          </a:prstGeom>
          <a:solidFill>
            <a:schemeClr val="bg1"/>
          </a:solidFill>
        </p:spPr>
        <p:txBody>
          <a:bodyPr wrap="square" rtlCol="0">
            <a:spAutoFit/>
          </a:bodyPr>
          <a:lstStyle/>
          <a:p>
            <a:r>
              <a:rPr lang="en-US" sz="3000" b="1" dirty="0" smtClean="0"/>
              <a:t> -  Mary learns to walk on her knees </a:t>
            </a:r>
          </a:p>
        </p:txBody>
      </p:sp>
      <p:sp>
        <p:nvSpPr>
          <p:cNvPr id="61" name="TextBox 60"/>
          <p:cNvSpPr txBox="1"/>
          <p:nvPr/>
        </p:nvSpPr>
        <p:spPr>
          <a:xfrm>
            <a:off x="304800" y="4627602"/>
            <a:ext cx="8915400" cy="553998"/>
          </a:xfrm>
          <a:prstGeom prst="rect">
            <a:avLst/>
          </a:prstGeom>
          <a:solidFill>
            <a:schemeClr val="bg1"/>
          </a:solidFill>
        </p:spPr>
        <p:txBody>
          <a:bodyPr wrap="square" rtlCol="0">
            <a:spAutoFit/>
          </a:bodyPr>
          <a:lstStyle/>
          <a:p>
            <a:r>
              <a:rPr lang="en-US" sz="3000" b="1" dirty="0" smtClean="0"/>
              <a:t>-  age 8, reunited with sister, moves in with her family</a:t>
            </a:r>
          </a:p>
        </p:txBody>
      </p:sp>
      <p:sp>
        <p:nvSpPr>
          <p:cNvPr id="64" name="TextBox 63"/>
          <p:cNvSpPr txBox="1"/>
          <p:nvPr/>
        </p:nvSpPr>
        <p:spPr>
          <a:xfrm>
            <a:off x="304800" y="5694402"/>
            <a:ext cx="8915400" cy="553998"/>
          </a:xfrm>
          <a:prstGeom prst="rect">
            <a:avLst/>
          </a:prstGeom>
          <a:solidFill>
            <a:schemeClr val="bg1"/>
          </a:solidFill>
        </p:spPr>
        <p:txBody>
          <a:bodyPr wrap="square" rtlCol="0">
            <a:spAutoFit/>
          </a:bodyPr>
          <a:lstStyle/>
          <a:p>
            <a:r>
              <a:rPr lang="en-US" sz="3000" b="1" dirty="0" smtClean="0"/>
              <a:t>-  age 15, receives adapted sewing machine, life work</a:t>
            </a:r>
          </a:p>
        </p:txBody>
      </p:sp>
      <p:sp>
        <p:nvSpPr>
          <p:cNvPr id="65" name="TextBox 64"/>
          <p:cNvSpPr txBox="1"/>
          <p:nvPr/>
        </p:nvSpPr>
        <p:spPr>
          <a:xfrm>
            <a:off x="304800" y="6227802"/>
            <a:ext cx="8915400" cy="553998"/>
          </a:xfrm>
          <a:prstGeom prst="rect">
            <a:avLst/>
          </a:prstGeom>
          <a:solidFill>
            <a:schemeClr val="bg1"/>
          </a:solidFill>
        </p:spPr>
        <p:txBody>
          <a:bodyPr wrap="square" rtlCol="0">
            <a:spAutoFit/>
          </a:bodyPr>
          <a:lstStyle/>
          <a:p>
            <a:r>
              <a:rPr lang="en-US" sz="3000" b="1" dirty="0" smtClean="0"/>
              <a:t>-  age 19, marries Elijah Parsons</a:t>
            </a:r>
          </a:p>
        </p:txBody>
      </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sp>
        <p:nvSpPr>
          <p:cNvPr id="68" name="TextBox 67"/>
          <p:cNvSpPr txBox="1"/>
          <p:nvPr/>
        </p:nvSpPr>
        <p:spPr>
          <a:xfrm>
            <a:off x="304800" y="5161002"/>
            <a:ext cx="8915400" cy="553998"/>
          </a:xfrm>
          <a:prstGeom prst="rect">
            <a:avLst/>
          </a:prstGeom>
          <a:solidFill>
            <a:schemeClr val="bg1"/>
          </a:solidFill>
        </p:spPr>
        <p:txBody>
          <a:bodyPr wrap="square" rtlCol="0">
            <a:spAutoFit/>
          </a:bodyPr>
          <a:lstStyle/>
          <a:p>
            <a:r>
              <a:rPr lang="en-US" sz="3000" b="1" dirty="0" smtClean="0"/>
              <a:t>-  learns that 4 of her siblings survive</a:t>
            </a:r>
          </a:p>
        </p:txBody>
      </p:sp>
      <p:pic>
        <p:nvPicPr>
          <p:cNvPr id="69" name="Picture 8"/>
          <p:cNvPicPr>
            <a:picLocks noChangeAspect="1" noChangeArrowheads="1"/>
          </p:cNvPicPr>
          <p:nvPr/>
        </p:nvPicPr>
        <p:blipFill>
          <a:blip r:embed="rId7"/>
          <a:srcRect/>
          <a:stretch>
            <a:fillRect/>
          </a:stretch>
        </p:blipFill>
        <p:spPr bwMode="auto">
          <a:xfrm>
            <a:off x="1676400" y="2362200"/>
            <a:ext cx="4876800" cy="1790750"/>
          </a:xfrm>
          <a:prstGeom prst="rect">
            <a:avLst/>
          </a:prstGeom>
          <a:noFill/>
          <a:ln w="9525">
            <a:noFill/>
            <a:miter lim="800000"/>
            <a:headEnd/>
            <a:tailEnd/>
          </a:ln>
          <a:effectLst/>
        </p:spPr>
      </p:pic>
      <p:pic>
        <p:nvPicPr>
          <p:cNvPr id="71" name="Picture 4"/>
          <p:cNvPicPr>
            <a:picLocks noChangeAspect="1" noChangeArrowheads="1"/>
          </p:cNvPicPr>
          <p:nvPr/>
        </p:nvPicPr>
        <p:blipFill>
          <a:blip r:embed="rId8"/>
          <a:srcRect t="2663" r="2000"/>
          <a:stretch>
            <a:fillRect/>
          </a:stretch>
        </p:blipFill>
        <p:spPr bwMode="auto">
          <a:xfrm>
            <a:off x="4191000" y="3902222"/>
            <a:ext cx="3962400" cy="2955778"/>
          </a:xfrm>
          <a:prstGeom prst="rect">
            <a:avLst/>
          </a:prstGeom>
          <a:noFill/>
          <a:ln w="9525">
            <a:noFill/>
            <a:miter lim="800000"/>
            <a:headEnd/>
            <a:tailEnd/>
          </a:ln>
          <a:effectLst/>
        </p:spPr>
      </p:pic>
      <p:pic>
        <p:nvPicPr>
          <p:cNvPr id="72" name="Picture 3"/>
          <p:cNvPicPr>
            <a:picLocks noChangeAspect="1" noChangeArrowheads="1"/>
          </p:cNvPicPr>
          <p:nvPr/>
        </p:nvPicPr>
        <p:blipFill>
          <a:blip r:embed="rId9"/>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0"/>
                                        <p:tgtEl>
                                          <p:spTgt spid="59"/>
                                        </p:tgtEl>
                                      </p:cBhvr>
                                    </p:animEffect>
                                  </p:childTnLst>
                                </p:cTn>
                              </p:par>
                              <p:par>
                                <p:cTn id="17" presetID="22" presetClass="entr" presetSubtype="2"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wipe(right)">
                                      <p:cBhvr>
                                        <p:cTn id="19" dur="5000"/>
                                        <p:tgtEl>
                                          <p:spTgt spid="46"/>
                                        </p:tgtEl>
                                      </p:cBhvr>
                                    </p:animEffect>
                                  </p:childTnLst>
                                </p:cTn>
                              </p:par>
                              <p:par>
                                <p:cTn id="20" presetID="63" presetClass="path" presetSubtype="0" accel="50000" decel="50000" fill="hold" nodeType="withEffect">
                                  <p:stCondLst>
                                    <p:cond delay="0"/>
                                  </p:stCondLst>
                                  <p:childTnLst>
                                    <p:animMotion origin="layout" path="M 0 -1.11111E-6 L -0.17292 0.01111 " pathEditMode="relative" rAng="0" ptsTypes="AA">
                                      <p:cBhvr>
                                        <p:cTn id="21" dur="5000" fill="hold"/>
                                        <p:tgtEl>
                                          <p:spTgt spid="52"/>
                                        </p:tgtEl>
                                        <p:attrNameLst>
                                          <p:attrName>ppt_x</p:attrName>
                                          <p:attrName>ppt_y</p:attrName>
                                        </p:attrNameLst>
                                      </p:cBhvr>
                                      <p:rCtr x="-86" y="6"/>
                                    </p:animMotion>
                                  </p:childTnLst>
                                </p:cTn>
                              </p:par>
                              <p:par>
                                <p:cTn id="22" presetID="35" presetClass="path" presetSubtype="0" accel="50000" decel="50000" fill="hold" nodeType="withEffect">
                                  <p:stCondLst>
                                    <p:cond delay="4500"/>
                                  </p:stCondLst>
                                  <p:childTnLst>
                                    <p:animMotion origin="layout" path="M -0.17291 0.01111 L -0.29791 0.01111 " pathEditMode="relative" rAng="0" ptsTypes="AA">
                                      <p:cBhvr>
                                        <p:cTn id="23" dur="3000" fill="hold"/>
                                        <p:tgtEl>
                                          <p:spTgt spid="52"/>
                                        </p:tgtEl>
                                        <p:attrNameLst>
                                          <p:attrName>ppt_x</p:attrName>
                                          <p:attrName>ppt_y</p:attrName>
                                        </p:attrNameLst>
                                      </p:cBhvr>
                                      <p:rCtr x="-63" y="0"/>
                                    </p:animMotion>
                                  </p:childTnLst>
                                </p:cTn>
                              </p:par>
                              <p:par>
                                <p:cTn id="24" presetID="10" presetClass="entr" presetSubtype="0" fill="hold" nodeType="withEffect">
                                  <p:stCondLst>
                                    <p:cond delay="4000"/>
                                  </p:stCondLst>
                                  <p:childTnLst>
                                    <p:set>
                                      <p:cBhvr>
                                        <p:cTn id="25" dur="1" fill="hold">
                                          <p:stCondLst>
                                            <p:cond delay="0"/>
                                          </p:stCondLst>
                                        </p:cTn>
                                        <p:tgtEl>
                                          <p:spTgt spid="54"/>
                                        </p:tgtEl>
                                        <p:attrNameLst>
                                          <p:attrName>style.visibility</p:attrName>
                                        </p:attrNameLst>
                                      </p:cBhvr>
                                      <p:to>
                                        <p:strVal val="visible"/>
                                      </p:to>
                                    </p:set>
                                    <p:animEffect transition="in" filter="fade">
                                      <p:cBhvr>
                                        <p:cTn id="26" dur="3000"/>
                                        <p:tgtEl>
                                          <p:spTgt spid="54"/>
                                        </p:tgtEl>
                                      </p:cBhvr>
                                    </p:animEffect>
                                  </p:childTnLst>
                                </p:cTn>
                              </p:par>
                              <p:par>
                                <p:cTn id="27" presetID="35" presetClass="path" presetSubtype="0" accel="50000" decel="50000" fill="hold" nodeType="withEffect">
                                  <p:stCondLst>
                                    <p:cond delay="4000"/>
                                  </p:stCondLst>
                                  <p:childTnLst>
                                    <p:animMotion origin="layout" path="M 0.02917 0.02107 L -0.125 0.01991 " pathEditMode="relative" rAng="0" ptsTypes="AA">
                                      <p:cBhvr>
                                        <p:cTn id="28" dur="3000" fill="hold"/>
                                        <p:tgtEl>
                                          <p:spTgt spid="54"/>
                                        </p:tgtEl>
                                        <p:attrNameLst>
                                          <p:attrName>ppt_x</p:attrName>
                                          <p:attrName>ppt_y</p:attrName>
                                        </p:attrNameLst>
                                      </p:cBhvr>
                                      <p:rCtr x="-77" y="-1"/>
                                    </p:animMotion>
                                  </p:childTnLst>
                                </p:cTn>
                              </p:par>
                              <p:par>
                                <p:cTn id="29" presetID="10" presetClass="exit" presetSubtype="0" fill="hold" nodeType="withEffect">
                                  <p:stCondLst>
                                    <p:cond delay="5000"/>
                                  </p:stCondLst>
                                  <p:childTnLst>
                                    <p:animEffect transition="out" filter="fade">
                                      <p:cBhvr>
                                        <p:cTn id="30" dur="3000"/>
                                        <p:tgtEl>
                                          <p:spTgt spid="52"/>
                                        </p:tgtEl>
                                      </p:cBhvr>
                                    </p:animEffect>
                                    <p:set>
                                      <p:cBhvr>
                                        <p:cTn id="31" dur="1" fill="hold">
                                          <p:stCondLst>
                                            <p:cond delay="2999"/>
                                          </p:stCondLst>
                                        </p:cTn>
                                        <p:tgtEl>
                                          <p:spTgt spid="52"/>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000"/>
                                        <p:tgtEl>
                                          <p:spTgt spid="56"/>
                                        </p:tgtEl>
                                      </p:cBhvr>
                                    </p:animEffect>
                                  </p:childTnLst>
                                </p:cTn>
                              </p:par>
                            </p:childTnLst>
                          </p:cTn>
                        </p:par>
                        <p:par>
                          <p:cTn id="37" fill="hold">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right)">
                                      <p:cBhvr>
                                        <p:cTn id="40" dur="5000"/>
                                        <p:tgtEl>
                                          <p:spTgt spid="44"/>
                                        </p:tgtEl>
                                      </p:cBhvr>
                                    </p:animEffect>
                                  </p:childTnLst>
                                </p:cTn>
                              </p:par>
                              <p:par>
                                <p:cTn id="41" presetID="35" presetClass="path" presetSubtype="0" accel="50000" fill="hold" nodeType="withEffect">
                                  <p:stCondLst>
                                    <p:cond delay="0"/>
                                  </p:stCondLst>
                                  <p:childTnLst>
                                    <p:animMotion origin="layout" path="M -0.12917 0.02335 L -0.27084 0.02335 " pathEditMode="relative" rAng="0" ptsTypes="AA">
                                      <p:cBhvr>
                                        <p:cTn id="42" dur="3000" fill="hold"/>
                                        <p:tgtEl>
                                          <p:spTgt spid="54"/>
                                        </p:tgtEl>
                                        <p:attrNameLst>
                                          <p:attrName>ppt_x</p:attrName>
                                          <p:attrName>ppt_y</p:attrName>
                                        </p:attrNameLst>
                                      </p:cBhvr>
                                      <p:rCtr x="-71" y="0"/>
                                    </p:animMotion>
                                  </p:childTnLst>
                                </p:cTn>
                              </p:par>
                              <p:par>
                                <p:cTn id="43" presetID="10" presetClass="entr" presetSubtype="0" fill="hold" nodeType="withEffect">
                                  <p:stCondLst>
                                    <p:cond delay="2000"/>
                                  </p:stCondLst>
                                  <p:childTnLst>
                                    <p:set>
                                      <p:cBhvr>
                                        <p:cTn id="44" dur="1" fill="hold">
                                          <p:stCondLst>
                                            <p:cond delay="0"/>
                                          </p:stCondLst>
                                        </p:cTn>
                                        <p:tgtEl>
                                          <p:spTgt spid="3074"/>
                                        </p:tgtEl>
                                        <p:attrNameLst>
                                          <p:attrName>style.visibility</p:attrName>
                                        </p:attrNameLst>
                                      </p:cBhvr>
                                      <p:to>
                                        <p:strVal val="visible"/>
                                      </p:to>
                                    </p:set>
                                    <p:animEffect transition="in" filter="fade">
                                      <p:cBhvr>
                                        <p:cTn id="45" dur="2000"/>
                                        <p:tgtEl>
                                          <p:spTgt spid="3074"/>
                                        </p:tgtEl>
                                      </p:cBhvr>
                                    </p:animEffect>
                                  </p:childTnLst>
                                </p:cTn>
                              </p:par>
                              <p:par>
                                <p:cTn id="46" presetID="35" presetClass="path" presetSubtype="0" decel="50000" fill="hold" nodeType="withEffect">
                                  <p:stCondLst>
                                    <p:cond delay="2000"/>
                                  </p:stCondLst>
                                  <p:childTnLst>
                                    <p:animMotion origin="layout" path="M 0.00833 0.02497 L -0.13333 0.02497 " pathEditMode="relative" rAng="0" ptsTypes="AA">
                                      <p:cBhvr>
                                        <p:cTn id="47" dur="3000" fill="hold"/>
                                        <p:tgtEl>
                                          <p:spTgt spid="3074"/>
                                        </p:tgtEl>
                                        <p:attrNameLst>
                                          <p:attrName>ppt_x</p:attrName>
                                          <p:attrName>ppt_y</p:attrName>
                                        </p:attrNameLst>
                                      </p:cBhvr>
                                      <p:rCtr x="-71" y="0"/>
                                    </p:animMotion>
                                  </p:childTnLst>
                                </p:cTn>
                              </p:par>
                              <p:par>
                                <p:cTn id="48" presetID="10" presetClass="exit" presetSubtype="0" fill="hold" nodeType="withEffect">
                                  <p:stCondLst>
                                    <p:cond delay="3000"/>
                                  </p:stCondLst>
                                  <p:childTnLst>
                                    <p:animEffect transition="out" filter="fade">
                                      <p:cBhvr>
                                        <p:cTn id="49" dur="2000"/>
                                        <p:tgtEl>
                                          <p:spTgt spid="54"/>
                                        </p:tgtEl>
                                      </p:cBhvr>
                                    </p:animEffect>
                                    <p:set>
                                      <p:cBhvr>
                                        <p:cTn id="50" dur="1" fill="hold">
                                          <p:stCondLst>
                                            <p:cond delay="1999"/>
                                          </p:stCondLst>
                                        </p:cTn>
                                        <p:tgtEl>
                                          <p:spTgt spid="54"/>
                                        </p:tgtEl>
                                        <p:attrNameLst>
                                          <p:attrName>style.visibility</p:attrName>
                                        </p:attrNameLst>
                                      </p:cBhvr>
                                      <p:to>
                                        <p:strVal val="hidden"/>
                                      </p:to>
                                    </p:set>
                                  </p:childTnLst>
                                </p:cTn>
                              </p:par>
                            </p:childTnLst>
                          </p:cTn>
                        </p:par>
                        <p:par>
                          <p:cTn id="51" fill="hold">
                            <p:stCondLst>
                              <p:cond delay="6000"/>
                            </p:stCondLst>
                            <p:childTnLst>
                              <p:par>
                                <p:cTn id="52" presetID="49" presetClass="entr" presetSubtype="0" decel="100000" fill="hold" grpId="0" nodeType="afterEffect">
                                  <p:stCondLst>
                                    <p:cond delay="0"/>
                                  </p:stCondLst>
                                  <p:childTnLst>
                                    <p:set>
                                      <p:cBhvr>
                                        <p:cTn id="53" dur="1" fill="hold">
                                          <p:stCondLst>
                                            <p:cond delay="0"/>
                                          </p:stCondLst>
                                        </p:cTn>
                                        <p:tgtEl>
                                          <p:spTgt spid="50"/>
                                        </p:tgtEl>
                                        <p:attrNameLst>
                                          <p:attrName>style.visibility</p:attrName>
                                        </p:attrNameLst>
                                      </p:cBhvr>
                                      <p:to>
                                        <p:strVal val="visible"/>
                                      </p:to>
                                    </p:set>
                                    <p:anim calcmode="lin" valueType="num">
                                      <p:cBhvr>
                                        <p:cTn id="54" dur="1000" fill="hold"/>
                                        <p:tgtEl>
                                          <p:spTgt spid="50"/>
                                        </p:tgtEl>
                                        <p:attrNameLst>
                                          <p:attrName>ppt_w</p:attrName>
                                        </p:attrNameLst>
                                      </p:cBhvr>
                                      <p:tavLst>
                                        <p:tav tm="0">
                                          <p:val>
                                            <p:fltVal val="0"/>
                                          </p:val>
                                        </p:tav>
                                        <p:tav tm="100000">
                                          <p:val>
                                            <p:strVal val="#ppt_w"/>
                                          </p:val>
                                        </p:tav>
                                      </p:tavLst>
                                    </p:anim>
                                    <p:anim calcmode="lin" valueType="num">
                                      <p:cBhvr>
                                        <p:cTn id="55" dur="1000" fill="hold"/>
                                        <p:tgtEl>
                                          <p:spTgt spid="50"/>
                                        </p:tgtEl>
                                        <p:attrNameLst>
                                          <p:attrName>ppt_h</p:attrName>
                                        </p:attrNameLst>
                                      </p:cBhvr>
                                      <p:tavLst>
                                        <p:tav tm="0">
                                          <p:val>
                                            <p:fltVal val="0"/>
                                          </p:val>
                                        </p:tav>
                                        <p:tav tm="100000">
                                          <p:val>
                                            <p:strVal val="#ppt_h"/>
                                          </p:val>
                                        </p:tav>
                                      </p:tavLst>
                                    </p:anim>
                                    <p:anim calcmode="lin" valueType="num">
                                      <p:cBhvr>
                                        <p:cTn id="56" dur="1000" fill="hold"/>
                                        <p:tgtEl>
                                          <p:spTgt spid="50"/>
                                        </p:tgtEl>
                                        <p:attrNameLst>
                                          <p:attrName>style.rotation</p:attrName>
                                        </p:attrNameLst>
                                      </p:cBhvr>
                                      <p:tavLst>
                                        <p:tav tm="0">
                                          <p:val>
                                            <p:fltVal val="360"/>
                                          </p:val>
                                        </p:tav>
                                        <p:tav tm="100000">
                                          <p:val>
                                            <p:fltVal val="0"/>
                                          </p:val>
                                        </p:tav>
                                      </p:tavLst>
                                    </p:anim>
                                    <p:animEffect transition="in" filter="fade">
                                      <p:cBhvr>
                                        <p:cTn id="57" dur="1000"/>
                                        <p:tgtEl>
                                          <p:spTgt spid="50"/>
                                        </p:tgtEl>
                                      </p:cBhvr>
                                    </p:animEffect>
                                  </p:childTnLst>
                                </p:cTn>
                              </p:par>
                              <p:par>
                                <p:cTn id="58" presetID="10" presetClass="exit" presetSubtype="0" fill="hold" nodeType="withEffect">
                                  <p:stCondLst>
                                    <p:cond delay="0"/>
                                  </p:stCondLst>
                                  <p:childTnLst>
                                    <p:animEffect transition="out" filter="fade">
                                      <p:cBhvr>
                                        <p:cTn id="59" dur="1000"/>
                                        <p:tgtEl>
                                          <p:spTgt spid="46"/>
                                        </p:tgtEl>
                                      </p:cBhvr>
                                    </p:animEffect>
                                    <p:set>
                                      <p:cBhvr>
                                        <p:cTn id="60" dur="1" fill="hold">
                                          <p:stCondLst>
                                            <p:cond delay="999"/>
                                          </p:stCondLst>
                                        </p:cTn>
                                        <p:tgtEl>
                                          <p:spTgt spid="46"/>
                                        </p:tgtEl>
                                        <p:attrNameLst>
                                          <p:attrName>style.visibility</p:attrName>
                                        </p:attrNameLst>
                                      </p:cBhvr>
                                      <p:to>
                                        <p:strVal val="hidden"/>
                                      </p:to>
                                    </p:set>
                                  </p:childTnLst>
                                </p:cTn>
                              </p:par>
                            </p:childTnLst>
                          </p:cTn>
                        </p:par>
                        <p:par>
                          <p:cTn id="61" fill="hold">
                            <p:stCondLst>
                              <p:cond delay="7000"/>
                            </p:stCondLst>
                            <p:childTnLst>
                              <p:par>
                                <p:cTn id="62" presetID="10" presetClass="exit" presetSubtype="0" fill="hold" nodeType="afterEffect">
                                  <p:stCondLst>
                                    <p:cond delay="0"/>
                                  </p:stCondLst>
                                  <p:childTnLst>
                                    <p:animEffect transition="out" filter="fade">
                                      <p:cBhvr>
                                        <p:cTn id="63" dur="1000"/>
                                        <p:tgtEl>
                                          <p:spTgt spid="3074"/>
                                        </p:tgtEl>
                                      </p:cBhvr>
                                    </p:animEffect>
                                    <p:set>
                                      <p:cBhvr>
                                        <p:cTn id="64" dur="1" fill="hold">
                                          <p:stCondLst>
                                            <p:cond delay="999"/>
                                          </p:stCondLst>
                                        </p:cTn>
                                        <p:tgtEl>
                                          <p:spTgt spid="3074"/>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fade">
                                      <p:cBhvr>
                                        <p:cTn id="69" dur="1000"/>
                                        <p:tgtEl>
                                          <p:spTgt spid="58"/>
                                        </p:tgtEl>
                                      </p:cBhvr>
                                    </p:animEffect>
                                  </p:childTnLst>
                                </p:cTn>
                              </p:par>
                              <p:par>
                                <p:cTn id="70" presetID="10" presetClass="exit" presetSubtype="0" fill="hold" grpId="1" nodeType="withEffect">
                                  <p:stCondLst>
                                    <p:cond delay="0"/>
                                  </p:stCondLst>
                                  <p:childTnLst>
                                    <p:animEffect transition="out" filter="fade">
                                      <p:cBhvr>
                                        <p:cTn id="71" dur="1000"/>
                                        <p:tgtEl>
                                          <p:spTgt spid="44"/>
                                        </p:tgtEl>
                                      </p:cBhvr>
                                    </p:animEffect>
                                    <p:set>
                                      <p:cBhvr>
                                        <p:cTn id="72" dur="1" fill="hold">
                                          <p:stCondLst>
                                            <p:cond delay="999"/>
                                          </p:stCondLst>
                                        </p:cTn>
                                        <p:tgtEl>
                                          <p:spTgt spid="4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60"/>
                                        </p:tgtEl>
                                        <p:attrNameLst>
                                          <p:attrName>style.visibility</p:attrName>
                                        </p:attrNameLst>
                                      </p:cBhvr>
                                      <p:to>
                                        <p:strVal val="visible"/>
                                      </p:to>
                                    </p:set>
                                    <p:animEffect transition="in" filter="fade">
                                      <p:cBhvr>
                                        <p:cTn id="77" dur="1000"/>
                                        <p:tgtEl>
                                          <p:spTgt spid="60"/>
                                        </p:tgtEl>
                                      </p:cBhvr>
                                    </p:animEffect>
                                  </p:childTnLst>
                                </p:cTn>
                              </p:par>
                            </p:childTnLst>
                          </p:cTn>
                        </p:par>
                      </p:childTnLst>
                    </p:cTn>
                  </p:par>
                  <p:par>
                    <p:cTn id="78" fill="hold">
                      <p:stCondLst>
                        <p:cond delay="indefinite"/>
                      </p:stCondLst>
                      <p:childTnLst>
                        <p:par>
                          <p:cTn id="79" fill="hold">
                            <p:stCondLst>
                              <p:cond delay="0"/>
                            </p:stCondLst>
                            <p:childTnLst>
                              <p:par>
                                <p:cTn id="80" presetID="49" presetClass="entr" presetSubtype="0" decel="100000" fill="hold" grpId="0" nodeType="clickEffect">
                                  <p:stCondLst>
                                    <p:cond delay="0"/>
                                  </p:stCondLst>
                                  <p:childTnLst>
                                    <p:set>
                                      <p:cBhvr>
                                        <p:cTn id="81" dur="1" fill="hold">
                                          <p:stCondLst>
                                            <p:cond delay="0"/>
                                          </p:stCondLst>
                                        </p:cTn>
                                        <p:tgtEl>
                                          <p:spTgt spid="62"/>
                                        </p:tgtEl>
                                        <p:attrNameLst>
                                          <p:attrName>style.visibility</p:attrName>
                                        </p:attrNameLst>
                                      </p:cBhvr>
                                      <p:to>
                                        <p:strVal val="visible"/>
                                      </p:to>
                                    </p:set>
                                    <p:anim calcmode="lin" valueType="num">
                                      <p:cBhvr>
                                        <p:cTn id="82" dur="1000" fill="hold"/>
                                        <p:tgtEl>
                                          <p:spTgt spid="62"/>
                                        </p:tgtEl>
                                        <p:attrNameLst>
                                          <p:attrName>ppt_w</p:attrName>
                                        </p:attrNameLst>
                                      </p:cBhvr>
                                      <p:tavLst>
                                        <p:tav tm="0">
                                          <p:val>
                                            <p:fltVal val="0"/>
                                          </p:val>
                                        </p:tav>
                                        <p:tav tm="100000">
                                          <p:val>
                                            <p:strVal val="#ppt_w"/>
                                          </p:val>
                                        </p:tav>
                                      </p:tavLst>
                                    </p:anim>
                                    <p:anim calcmode="lin" valueType="num">
                                      <p:cBhvr>
                                        <p:cTn id="83" dur="1000" fill="hold"/>
                                        <p:tgtEl>
                                          <p:spTgt spid="62"/>
                                        </p:tgtEl>
                                        <p:attrNameLst>
                                          <p:attrName>ppt_h</p:attrName>
                                        </p:attrNameLst>
                                      </p:cBhvr>
                                      <p:tavLst>
                                        <p:tav tm="0">
                                          <p:val>
                                            <p:fltVal val="0"/>
                                          </p:val>
                                        </p:tav>
                                        <p:tav tm="100000">
                                          <p:val>
                                            <p:strVal val="#ppt_h"/>
                                          </p:val>
                                        </p:tav>
                                      </p:tavLst>
                                    </p:anim>
                                    <p:anim calcmode="lin" valueType="num">
                                      <p:cBhvr>
                                        <p:cTn id="84" dur="1000" fill="hold"/>
                                        <p:tgtEl>
                                          <p:spTgt spid="62"/>
                                        </p:tgtEl>
                                        <p:attrNameLst>
                                          <p:attrName>style.rotation</p:attrName>
                                        </p:attrNameLst>
                                      </p:cBhvr>
                                      <p:tavLst>
                                        <p:tav tm="0">
                                          <p:val>
                                            <p:fltVal val="360"/>
                                          </p:val>
                                        </p:tav>
                                        <p:tav tm="100000">
                                          <p:val>
                                            <p:fltVal val="0"/>
                                          </p:val>
                                        </p:tav>
                                      </p:tavLst>
                                    </p:anim>
                                    <p:animEffect transition="in" filter="fade">
                                      <p:cBhvr>
                                        <p:cTn id="85" dur="1000"/>
                                        <p:tgtEl>
                                          <p:spTgt spid="62"/>
                                        </p:tgtEl>
                                      </p:cBhvr>
                                    </p:animEffect>
                                  </p:childTnLst>
                                </p:cTn>
                              </p:par>
                              <p:par>
                                <p:cTn id="86" presetID="49" presetClass="exit" presetSubtype="0" accel="100000" fill="hold" grpId="0" nodeType="withEffect">
                                  <p:stCondLst>
                                    <p:cond delay="0"/>
                                  </p:stCondLst>
                                  <p:childTnLst>
                                    <p:anim calcmode="lin" valueType="num">
                                      <p:cBhvr>
                                        <p:cTn id="87" dur="1000"/>
                                        <p:tgtEl>
                                          <p:spTgt spid="6"/>
                                        </p:tgtEl>
                                        <p:attrNameLst>
                                          <p:attrName>ppt_w</p:attrName>
                                        </p:attrNameLst>
                                      </p:cBhvr>
                                      <p:tavLst>
                                        <p:tav tm="0">
                                          <p:val>
                                            <p:strVal val="ppt_w"/>
                                          </p:val>
                                        </p:tav>
                                        <p:tav tm="100000">
                                          <p:val>
                                            <p:fltVal val="0"/>
                                          </p:val>
                                        </p:tav>
                                      </p:tavLst>
                                    </p:anim>
                                    <p:anim calcmode="lin" valueType="num">
                                      <p:cBhvr>
                                        <p:cTn id="88" dur="1000"/>
                                        <p:tgtEl>
                                          <p:spTgt spid="6"/>
                                        </p:tgtEl>
                                        <p:attrNameLst>
                                          <p:attrName>ppt_h</p:attrName>
                                        </p:attrNameLst>
                                      </p:cBhvr>
                                      <p:tavLst>
                                        <p:tav tm="0">
                                          <p:val>
                                            <p:strVal val="ppt_h"/>
                                          </p:val>
                                        </p:tav>
                                        <p:tav tm="100000">
                                          <p:val>
                                            <p:fltVal val="0"/>
                                          </p:val>
                                        </p:tav>
                                      </p:tavLst>
                                    </p:anim>
                                    <p:anim calcmode="lin" valueType="num">
                                      <p:cBhvr>
                                        <p:cTn id="89" dur="1000"/>
                                        <p:tgtEl>
                                          <p:spTgt spid="6"/>
                                        </p:tgtEl>
                                        <p:attrNameLst>
                                          <p:attrName>style.rotation</p:attrName>
                                        </p:attrNameLst>
                                      </p:cBhvr>
                                      <p:tavLst>
                                        <p:tav tm="0">
                                          <p:val>
                                            <p:fltVal val="0"/>
                                          </p:val>
                                        </p:tav>
                                        <p:tav tm="100000">
                                          <p:val>
                                            <p:fltVal val="360"/>
                                          </p:val>
                                        </p:tav>
                                      </p:tavLst>
                                    </p:anim>
                                    <p:animEffect transition="out" filter="fade">
                                      <p:cBhvr>
                                        <p:cTn id="90" dur="1000"/>
                                        <p:tgtEl>
                                          <p:spTgt spid="6"/>
                                        </p:tgtEl>
                                      </p:cBhvr>
                                    </p:animEffect>
                                    <p:set>
                                      <p:cBhvr>
                                        <p:cTn id="91" dur="1" fill="hold">
                                          <p:stCondLst>
                                            <p:cond delay="999"/>
                                          </p:stCondLst>
                                        </p:cTn>
                                        <p:tgtEl>
                                          <p:spTgt spid="6"/>
                                        </p:tgtEl>
                                        <p:attrNameLst>
                                          <p:attrName>style.visibility</p:attrName>
                                        </p:attrNameLst>
                                      </p:cBhvr>
                                      <p:to>
                                        <p:strVal val="hidden"/>
                                      </p:to>
                                    </p:set>
                                  </p:childTnLst>
                                </p:cTn>
                              </p:par>
                            </p:childTnLst>
                          </p:cTn>
                        </p:par>
                        <p:par>
                          <p:cTn id="92" fill="hold">
                            <p:stCondLst>
                              <p:cond delay="1000"/>
                            </p:stCondLst>
                            <p:childTnLst>
                              <p:par>
                                <p:cTn id="93" presetID="10" presetClass="entr" presetSubtype="0" fill="hold" grpId="0" nodeType="after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fade">
                                      <p:cBhvr>
                                        <p:cTn id="95" dur="1000"/>
                                        <p:tgtEl>
                                          <p:spTgt spid="61"/>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68"/>
                                        </p:tgtEl>
                                        <p:attrNameLst>
                                          <p:attrName>style.visibility</p:attrName>
                                        </p:attrNameLst>
                                      </p:cBhvr>
                                      <p:to>
                                        <p:strVal val="visible"/>
                                      </p:to>
                                    </p:set>
                                    <p:animEffect transition="in" filter="fade">
                                      <p:cBhvr>
                                        <p:cTn id="100" dur="1000"/>
                                        <p:tgtEl>
                                          <p:spTgt spid="68"/>
                                        </p:tgtEl>
                                      </p:cBhvr>
                                    </p:animEffect>
                                  </p:childTnLst>
                                </p:cTn>
                              </p:par>
                              <p:par>
                                <p:cTn id="101" presetID="10"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animEffect transition="in" filter="fade">
                                      <p:cBhvr>
                                        <p:cTn id="103" dur="1000"/>
                                        <p:tgtEl>
                                          <p:spTgt spid="69"/>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xit" presetSubtype="0" fill="hold" nodeType="clickEffect">
                                  <p:stCondLst>
                                    <p:cond delay="0"/>
                                  </p:stCondLst>
                                  <p:childTnLst>
                                    <p:animEffect transition="out" filter="fade">
                                      <p:cBhvr>
                                        <p:cTn id="107" dur="1000"/>
                                        <p:tgtEl>
                                          <p:spTgt spid="69"/>
                                        </p:tgtEl>
                                      </p:cBhvr>
                                    </p:animEffect>
                                    <p:set>
                                      <p:cBhvr>
                                        <p:cTn id="108" dur="1" fill="hold">
                                          <p:stCondLst>
                                            <p:cond delay="999"/>
                                          </p:stCondLst>
                                        </p:cTn>
                                        <p:tgtEl>
                                          <p:spTgt spid="69"/>
                                        </p:tgtEl>
                                        <p:attrNameLst>
                                          <p:attrName>style.visibility</p:attrName>
                                        </p:attrNameLst>
                                      </p:cBhvr>
                                      <p:to>
                                        <p:strVal val="hidden"/>
                                      </p:to>
                                    </p:set>
                                  </p:childTnLst>
                                </p:cTn>
                              </p:par>
                            </p:childTnLst>
                          </p:cTn>
                        </p:par>
                        <p:par>
                          <p:cTn id="109" fill="hold">
                            <p:stCondLst>
                              <p:cond delay="1000"/>
                            </p:stCondLst>
                            <p:childTnLst>
                              <p:par>
                                <p:cTn id="110" presetID="49" presetClass="entr" presetSubtype="0" decel="100000" fill="hold" grpId="0" nodeType="afterEffect">
                                  <p:stCondLst>
                                    <p:cond delay="0"/>
                                  </p:stCondLst>
                                  <p:childTnLst>
                                    <p:set>
                                      <p:cBhvr>
                                        <p:cTn id="111" dur="1" fill="hold">
                                          <p:stCondLst>
                                            <p:cond delay="0"/>
                                          </p:stCondLst>
                                        </p:cTn>
                                        <p:tgtEl>
                                          <p:spTgt spid="63"/>
                                        </p:tgtEl>
                                        <p:attrNameLst>
                                          <p:attrName>style.visibility</p:attrName>
                                        </p:attrNameLst>
                                      </p:cBhvr>
                                      <p:to>
                                        <p:strVal val="visible"/>
                                      </p:to>
                                    </p:set>
                                    <p:anim calcmode="lin" valueType="num">
                                      <p:cBhvr>
                                        <p:cTn id="112" dur="1000" fill="hold"/>
                                        <p:tgtEl>
                                          <p:spTgt spid="63"/>
                                        </p:tgtEl>
                                        <p:attrNameLst>
                                          <p:attrName>ppt_w</p:attrName>
                                        </p:attrNameLst>
                                      </p:cBhvr>
                                      <p:tavLst>
                                        <p:tav tm="0">
                                          <p:val>
                                            <p:fltVal val="0"/>
                                          </p:val>
                                        </p:tav>
                                        <p:tav tm="100000">
                                          <p:val>
                                            <p:strVal val="#ppt_w"/>
                                          </p:val>
                                        </p:tav>
                                      </p:tavLst>
                                    </p:anim>
                                    <p:anim calcmode="lin" valueType="num">
                                      <p:cBhvr>
                                        <p:cTn id="113" dur="1000" fill="hold"/>
                                        <p:tgtEl>
                                          <p:spTgt spid="63"/>
                                        </p:tgtEl>
                                        <p:attrNameLst>
                                          <p:attrName>ppt_h</p:attrName>
                                        </p:attrNameLst>
                                      </p:cBhvr>
                                      <p:tavLst>
                                        <p:tav tm="0">
                                          <p:val>
                                            <p:fltVal val="0"/>
                                          </p:val>
                                        </p:tav>
                                        <p:tav tm="100000">
                                          <p:val>
                                            <p:strVal val="#ppt_h"/>
                                          </p:val>
                                        </p:tav>
                                      </p:tavLst>
                                    </p:anim>
                                    <p:anim calcmode="lin" valueType="num">
                                      <p:cBhvr>
                                        <p:cTn id="114" dur="1000" fill="hold"/>
                                        <p:tgtEl>
                                          <p:spTgt spid="63"/>
                                        </p:tgtEl>
                                        <p:attrNameLst>
                                          <p:attrName>style.rotation</p:attrName>
                                        </p:attrNameLst>
                                      </p:cBhvr>
                                      <p:tavLst>
                                        <p:tav tm="0">
                                          <p:val>
                                            <p:fltVal val="360"/>
                                          </p:val>
                                        </p:tav>
                                        <p:tav tm="100000">
                                          <p:val>
                                            <p:fltVal val="0"/>
                                          </p:val>
                                        </p:tav>
                                      </p:tavLst>
                                    </p:anim>
                                    <p:animEffect transition="in" filter="fade">
                                      <p:cBhvr>
                                        <p:cTn id="115" dur="1000"/>
                                        <p:tgtEl>
                                          <p:spTgt spid="63"/>
                                        </p:tgtEl>
                                      </p:cBhvr>
                                    </p:animEffect>
                                  </p:childTnLst>
                                </p:cTn>
                              </p:par>
                              <p:par>
                                <p:cTn id="116" presetID="49" presetClass="exit" presetSubtype="0" accel="100000" fill="hold" grpId="1" nodeType="withEffect">
                                  <p:stCondLst>
                                    <p:cond delay="0"/>
                                  </p:stCondLst>
                                  <p:childTnLst>
                                    <p:anim calcmode="lin" valueType="num">
                                      <p:cBhvr>
                                        <p:cTn id="117" dur="1000"/>
                                        <p:tgtEl>
                                          <p:spTgt spid="62"/>
                                        </p:tgtEl>
                                        <p:attrNameLst>
                                          <p:attrName>ppt_w</p:attrName>
                                        </p:attrNameLst>
                                      </p:cBhvr>
                                      <p:tavLst>
                                        <p:tav tm="0">
                                          <p:val>
                                            <p:strVal val="ppt_w"/>
                                          </p:val>
                                        </p:tav>
                                        <p:tav tm="100000">
                                          <p:val>
                                            <p:fltVal val="0"/>
                                          </p:val>
                                        </p:tav>
                                      </p:tavLst>
                                    </p:anim>
                                    <p:anim calcmode="lin" valueType="num">
                                      <p:cBhvr>
                                        <p:cTn id="118" dur="1000"/>
                                        <p:tgtEl>
                                          <p:spTgt spid="62"/>
                                        </p:tgtEl>
                                        <p:attrNameLst>
                                          <p:attrName>ppt_h</p:attrName>
                                        </p:attrNameLst>
                                      </p:cBhvr>
                                      <p:tavLst>
                                        <p:tav tm="0">
                                          <p:val>
                                            <p:strVal val="ppt_h"/>
                                          </p:val>
                                        </p:tav>
                                        <p:tav tm="100000">
                                          <p:val>
                                            <p:fltVal val="0"/>
                                          </p:val>
                                        </p:tav>
                                      </p:tavLst>
                                    </p:anim>
                                    <p:anim calcmode="lin" valueType="num">
                                      <p:cBhvr>
                                        <p:cTn id="119" dur="1000"/>
                                        <p:tgtEl>
                                          <p:spTgt spid="62"/>
                                        </p:tgtEl>
                                        <p:attrNameLst>
                                          <p:attrName>style.rotation</p:attrName>
                                        </p:attrNameLst>
                                      </p:cBhvr>
                                      <p:tavLst>
                                        <p:tav tm="0">
                                          <p:val>
                                            <p:fltVal val="0"/>
                                          </p:val>
                                        </p:tav>
                                        <p:tav tm="100000">
                                          <p:val>
                                            <p:fltVal val="360"/>
                                          </p:val>
                                        </p:tav>
                                      </p:tavLst>
                                    </p:anim>
                                    <p:animEffect transition="out" filter="fade">
                                      <p:cBhvr>
                                        <p:cTn id="120" dur="1000"/>
                                        <p:tgtEl>
                                          <p:spTgt spid="62"/>
                                        </p:tgtEl>
                                      </p:cBhvr>
                                    </p:animEffect>
                                    <p:set>
                                      <p:cBhvr>
                                        <p:cTn id="121" dur="1" fill="hold">
                                          <p:stCondLst>
                                            <p:cond delay="999"/>
                                          </p:stCondLst>
                                        </p:cTn>
                                        <p:tgtEl>
                                          <p:spTgt spid="62"/>
                                        </p:tgtEl>
                                        <p:attrNameLst>
                                          <p:attrName>style.visibility</p:attrName>
                                        </p:attrNameLst>
                                      </p:cBhvr>
                                      <p:to>
                                        <p:strVal val="hidden"/>
                                      </p:to>
                                    </p:set>
                                  </p:childTnLst>
                                </p:cTn>
                              </p:par>
                            </p:childTnLst>
                          </p:cTn>
                        </p:par>
                        <p:par>
                          <p:cTn id="122" fill="hold">
                            <p:stCondLst>
                              <p:cond delay="2000"/>
                            </p:stCondLst>
                            <p:childTnLst>
                              <p:par>
                                <p:cTn id="123" presetID="10" presetClass="entr" presetSubtype="0" fill="hold" grpId="0" nodeType="afterEffect">
                                  <p:stCondLst>
                                    <p:cond delay="0"/>
                                  </p:stCondLst>
                                  <p:childTnLst>
                                    <p:set>
                                      <p:cBhvr>
                                        <p:cTn id="124" dur="1" fill="hold">
                                          <p:stCondLst>
                                            <p:cond delay="0"/>
                                          </p:stCondLst>
                                        </p:cTn>
                                        <p:tgtEl>
                                          <p:spTgt spid="64"/>
                                        </p:tgtEl>
                                        <p:attrNameLst>
                                          <p:attrName>style.visibility</p:attrName>
                                        </p:attrNameLst>
                                      </p:cBhvr>
                                      <p:to>
                                        <p:strVal val="visible"/>
                                      </p:to>
                                    </p:set>
                                    <p:animEffect transition="in" filter="fade">
                                      <p:cBhvr>
                                        <p:cTn id="125" dur="1000"/>
                                        <p:tgtEl>
                                          <p:spTgt spid="64"/>
                                        </p:tgtEl>
                                      </p:cBhvr>
                                    </p:animEffect>
                                  </p:childTnLst>
                                </p:cTn>
                              </p:par>
                              <p:par>
                                <p:cTn id="126" presetID="10" presetClass="entr" presetSubtype="0" fill="hold" nodeType="withEffect">
                                  <p:stCondLst>
                                    <p:cond delay="0"/>
                                  </p:stCondLst>
                                  <p:childTnLst>
                                    <p:set>
                                      <p:cBhvr>
                                        <p:cTn id="127" dur="1" fill="hold">
                                          <p:stCondLst>
                                            <p:cond delay="0"/>
                                          </p:stCondLst>
                                        </p:cTn>
                                        <p:tgtEl>
                                          <p:spTgt spid="72"/>
                                        </p:tgtEl>
                                        <p:attrNameLst>
                                          <p:attrName>style.visibility</p:attrName>
                                        </p:attrNameLst>
                                      </p:cBhvr>
                                      <p:to>
                                        <p:strVal val="visible"/>
                                      </p:to>
                                    </p:set>
                                    <p:animEffect transition="in" filter="fade">
                                      <p:cBhvr>
                                        <p:cTn id="128" dur="1000"/>
                                        <p:tgtEl>
                                          <p:spTgt spid="72"/>
                                        </p:tgtEl>
                                      </p:cBhvr>
                                    </p:animEffect>
                                  </p:childTnLst>
                                </p:cTn>
                              </p:par>
                            </p:childTnLst>
                          </p:cTn>
                        </p:par>
                        <p:par>
                          <p:cTn id="129" fill="hold">
                            <p:stCondLst>
                              <p:cond delay="3000"/>
                            </p:stCondLst>
                            <p:childTnLst>
                              <p:par>
                                <p:cTn id="130" presetID="10" presetClass="exit" presetSubtype="0" fill="hold" nodeType="afterEffect">
                                  <p:stCondLst>
                                    <p:cond delay="0"/>
                                  </p:stCondLst>
                                  <p:childTnLst>
                                    <p:animEffect transition="out" filter="fade">
                                      <p:cBhvr>
                                        <p:cTn id="131" dur="1000"/>
                                        <p:tgtEl>
                                          <p:spTgt spid="39"/>
                                        </p:tgtEl>
                                      </p:cBhvr>
                                    </p:animEffect>
                                    <p:set>
                                      <p:cBhvr>
                                        <p:cTn id="132" dur="1" fill="hold">
                                          <p:stCondLst>
                                            <p:cond delay="999"/>
                                          </p:stCondLst>
                                        </p:cTn>
                                        <p:tgtEl>
                                          <p:spTgt spid="39"/>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49" presetClass="entr" presetSubtype="0" decel="100000" fill="hold" grpId="0" nodeType="clickEffect">
                                  <p:stCondLst>
                                    <p:cond delay="0"/>
                                  </p:stCondLst>
                                  <p:childTnLst>
                                    <p:set>
                                      <p:cBhvr>
                                        <p:cTn id="136" dur="1" fill="hold">
                                          <p:stCondLst>
                                            <p:cond delay="0"/>
                                          </p:stCondLst>
                                        </p:cTn>
                                        <p:tgtEl>
                                          <p:spTgt spid="66"/>
                                        </p:tgtEl>
                                        <p:attrNameLst>
                                          <p:attrName>style.visibility</p:attrName>
                                        </p:attrNameLst>
                                      </p:cBhvr>
                                      <p:to>
                                        <p:strVal val="visible"/>
                                      </p:to>
                                    </p:set>
                                    <p:anim calcmode="lin" valueType="num">
                                      <p:cBhvr>
                                        <p:cTn id="137" dur="1000" fill="hold"/>
                                        <p:tgtEl>
                                          <p:spTgt spid="66"/>
                                        </p:tgtEl>
                                        <p:attrNameLst>
                                          <p:attrName>ppt_w</p:attrName>
                                        </p:attrNameLst>
                                      </p:cBhvr>
                                      <p:tavLst>
                                        <p:tav tm="0">
                                          <p:val>
                                            <p:fltVal val="0"/>
                                          </p:val>
                                        </p:tav>
                                        <p:tav tm="100000">
                                          <p:val>
                                            <p:strVal val="#ppt_w"/>
                                          </p:val>
                                        </p:tav>
                                      </p:tavLst>
                                    </p:anim>
                                    <p:anim calcmode="lin" valueType="num">
                                      <p:cBhvr>
                                        <p:cTn id="138" dur="1000" fill="hold"/>
                                        <p:tgtEl>
                                          <p:spTgt spid="66"/>
                                        </p:tgtEl>
                                        <p:attrNameLst>
                                          <p:attrName>ppt_h</p:attrName>
                                        </p:attrNameLst>
                                      </p:cBhvr>
                                      <p:tavLst>
                                        <p:tav tm="0">
                                          <p:val>
                                            <p:fltVal val="0"/>
                                          </p:val>
                                        </p:tav>
                                        <p:tav tm="100000">
                                          <p:val>
                                            <p:strVal val="#ppt_h"/>
                                          </p:val>
                                        </p:tav>
                                      </p:tavLst>
                                    </p:anim>
                                    <p:anim calcmode="lin" valueType="num">
                                      <p:cBhvr>
                                        <p:cTn id="139" dur="1000" fill="hold"/>
                                        <p:tgtEl>
                                          <p:spTgt spid="66"/>
                                        </p:tgtEl>
                                        <p:attrNameLst>
                                          <p:attrName>style.rotation</p:attrName>
                                        </p:attrNameLst>
                                      </p:cBhvr>
                                      <p:tavLst>
                                        <p:tav tm="0">
                                          <p:val>
                                            <p:fltVal val="360"/>
                                          </p:val>
                                        </p:tav>
                                        <p:tav tm="100000">
                                          <p:val>
                                            <p:fltVal val="0"/>
                                          </p:val>
                                        </p:tav>
                                      </p:tavLst>
                                    </p:anim>
                                    <p:animEffect transition="in" filter="fade">
                                      <p:cBhvr>
                                        <p:cTn id="140" dur="1000"/>
                                        <p:tgtEl>
                                          <p:spTgt spid="66"/>
                                        </p:tgtEl>
                                      </p:cBhvr>
                                    </p:animEffect>
                                  </p:childTnLst>
                                </p:cTn>
                              </p:par>
                              <p:par>
                                <p:cTn id="141" presetID="49" presetClass="exit" presetSubtype="0" accel="100000" fill="hold" grpId="1" nodeType="withEffect">
                                  <p:stCondLst>
                                    <p:cond delay="0"/>
                                  </p:stCondLst>
                                  <p:childTnLst>
                                    <p:anim calcmode="lin" valueType="num">
                                      <p:cBhvr>
                                        <p:cTn id="142" dur="1000"/>
                                        <p:tgtEl>
                                          <p:spTgt spid="63"/>
                                        </p:tgtEl>
                                        <p:attrNameLst>
                                          <p:attrName>ppt_w</p:attrName>
                                        </p:attrNameLst>
                                      </p:cBhvr>
                                      <p:tavLst>
                                        <p:tav tm="0">
                                          <p:val>
                                            <p:strVal val="ppt_w"/>
                                          </p:val>
                                        </p:tav>
                                        <p:tav tm="100000">
                                          <p:val>
                                            <p:fltVal val="0"/>
                                          </p:val>
                                        </p:tav>
                                      </p:tavLst>
                                    </p:anim>
                                    <p:anim calcmode="lin" valueType="num">
                                      <p:cBhvr>
                                        <p:cTn id="143" dur="1000"/>
                                        <p:tgtEl>
                                          <p:spTgt spid="63"/>
                                        </p:tgtEl>
                                        <p:attrNameLst>
                                          <p:attrName>ppt_h</p:attrName>
                                        </p:attrNameLst>
                                      </p:cBhvr>
                                      <p:tavLst>
                                        <p:tav tm="0">
                                          <p:val>
                                            <p:strVal val="ppt_h"/>
                                          </p:val>
                                        </p:tav>
                                        <p:tav tm="100000">
                                          <p:val>
                                            <p:fltVal val="0"/>
                                          </p:val>
                                        </p:tav>
                                      </p:tavLst>
                                    </p:anim>
                                    <p:anim calcmode="lin" valueType="num">
                                      <p:cBhvr>
                                        <p:cTn id="144" dur="1000"/>
                                        <p:tgtEl>
                                          <p:spTgt spid="63"/>
                                        </p:tgtEl>
                                        <p:attrNameLst>
                                          <p:attrName>style.rotation</p:attrName>
                                        </p:attrNameLst>
                                      </p:cBhvr>
                                      <p:tavLst>
                                        <p:tav tm="0">
                                          <p:val>
                                            <p:fltVal val="0"/>
                                          </p:val>
                                        </p:tav>
                                        <p:tav tm="100000">
                                          <p:val>
                                            <p:fltVal val="360"/>
                                          </p:val>
                                        </p:tav>
                                      </p:tavLst>
                                    </p:anim>
                                    <p:animEffect transition="out" filter="fade">
                                      <p:cBhvr>
                                        <p:cTn id="145" dur="1000"/>
                                        <p:tgtEl>
                                          <p:spTgt spid="63"/>
                                        </p:tgtEl>
                                      </p:cBhvr>
                                    </p:animEffect>
                                    <p:set>
                                      <p:cBhvr>
                                        <p:cTn id="146" dur="1" fill="hold">
                                          <p:stCondLst>
                                            <p:cond delay="999"/>
                                          </p:stCondLst>
                                        </p:cTn>
                                        <p:tgtEl>
                                          <p:spTgt spid="63"/>
                                        </p:tgtEl>
                                        <p:attrNameLst>
                                          <p:attrName>style.visibility</p:attrName>
                                        </p:attrNameLst>
                                      </p:cBhvr>
                                      <p:to>
                                        <p:strVal val="hidden"/>
                                      </p:to>
                                    </p:set>
                                  </p:childTnLst>
                                </p:cTn>
                              </p:par>
                            </p:childTnLst>
                          </p:cTn>
                        </p:par>
                        <p:par>
                          <p:cTn id="147" fill="hold">
                            <p:stCondLst>
                              <p:cond delay="1000"/>
                            </p:stCondLst>
                            <p:childTnLst>
                              <p:par>
                                <p:cTn id="148" presetID="10" presetClass="entr" presetSubtype="0" fill="hold" grpId="0" nodeType="afterEffect">
                                  <p:stCondLst>
                                    <p:cond delay="0"/>
                                  </p:stCondLst>
                                  <p:childTnLst>
                                    <p:set>
                                      <p:cBhvr>
                                        <p:cTn id="149" dur="1" fill="hold">
                                          <p:stCondLst>
                                            <p:cond delay="0"/>
                                          </p:stCondLst>
                                        </p:cTn>
                                        <p:tgtEl>
                                          <p:spTgt spid="65"/>
                                        </p:tgtEl>
                                        <p:attrNameLst>
                                          <p:attrName>style.visibility</p:attrName>
                                        </p:attrNameLst>
                                      </p:cBhvr>
                                      <p:to>
                                        <p:strVal val="visible"/>
                                      </p:to>
                                    </p:set>
                                    <p:animEffect transition="in" filter="fade">
                                      <p:cBhvr>
                                        <p:cTn id="150" dur="1000"/>
                                        <p:tgtEl>
                                          <p:spTgt spid="65"/>
                                        </p:tgtEl>
                                      </p:cBhvr>
                                    </p:animEffect>
                                  </p:childTnLst>
                                </p:cTn>
                              </p:par>
                            </p:childTnLst>
                          </p:cTn>
                        </p:par>
                      </p:childTnLst>
                    </p:cTn>
                  </p:par>
                  <p:par>
                    <p:cTn id="151" fill="hold">
                      <p:stCondLst>
                        <p:cond delay="indefinite"/>
                      </p:stCondLst>
                      <p:childTnLst>
                        <p:par>
                          <p:cTn id="152" fill="hold">
                            <p:stCondLst>
                              <p:cond delay="0"/>
                            </p:stCondLst>
                            <p:childTnLst>
                              <p:par>
                                <p:cTn id="153" presetID="10" presetClass="exit" presetSubtype="0" fill="hold" grpId="1" nodeType="clickEffect">
                                  <p:stCondLst>
                                    <p:cond delay="0"/>
                                  </p:stCondLst>
                                  <p:childTnLst>
                                    <p:animEffect transition="out" filter="fade">
                                      <p:cBhvr>
                                        <p:cTn id="154" dur="1000"/>
                                        <p:tgtEl>
                                          <p:spTgt spid="59"/>
                                        </p:tgtEl>
                                      </p:cBhvr>
                                    </p:animEffect>
                                    <p:set>
                                      <p:cBhvr>
                                        <p:cTn id="155" dur="1" fill="hold">
                                          <p:stCondLst>
                                            <p:cond delay="999"/>
                                          </p:stCondLst>
                                        </p:cTn>
                                        <p:tgtEl>
                                          <p:spTgt spid="59"/>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1000"/>
                                        <p:tgtEl>
                                          <p:spTgt spid="56"/>
                                        </p:tgtEl>
                                      </p:cBhvr>
                                    </p:animEffect>
                                    <p:set>
                                      <p:cBhvr>
                                        <p:cTn id="158" dur="1" fill="hold">
                                          <p:stCondLst>
                                            <p:cond delay="999"/>
                                          </p:stCondLst>
                                        </p:cTn>
                                        <p:tgtEl>
                                          <p:spTgt spid="56"/>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1000"/>
                                        <p:tgtEl>
                                          <p:spTgt spid="58"/>
                                        </p:tgtEl>
                                      </p:cBhvr>
                                    </p:animEffect>
                                    <p:set>
                                      <p:cBhvr>
                                        <p:cTn id="161" dur="1" fill="hold">
                                          <p:stCondLst>
                                            <p:cond delay="999"/>
                                          </p:stCondLst>
                                        </p:cTn>
                                        <p:tgtEl>
                                          <p:spTgt spid="58"/>
                                        </p:tgtEl>
                                        <p:attrNameLst>
                                          <p:attrName>style.visibility</p:attrName>
                                        </p:attrNameLst>
                                      </p:cBhvr>
                                      <p:to>
                                        <p:strVal val="hidden"/>
                                      </p:to>
                                    </p:set>
                                  </p:childTnLst>
                                </p:cTn>
                              </p:par>
                              <p:par>
                                <p:cTn id="162" presetID="10" presetClass="exit" presetSubtype="0" fill="hold" grpId="1" nodeType="withEffect">
                                  <p:stCondLst>
                                    <p:cond delay="0"/>
                                  </p:stCondLst>
                                  <p:childTnLst>
                                    <p:animEffect transition="out" filter="fade">
                                      <p:cBhvr>
                                        <p:cTn id="163" dur="1000"/>
                                        <p:tgtEl>
                                          <p:spTgt spid="60"/>
                                        </p:tgtEl>
                                      </p:cBhvr>
                                    </p:animEffect>
                                    <p:set>
                                      <p:cBhvr>
                                        <p:cTn id="164" dur="1" fill="hold">
                                          <p:stCondLst>
                                            <p:cond delay="999"/>
                                          </p:stCondLst>
                                        </p:cTn>
                                        <p:tgtEl>
                                          <p:spTgt spid="60"/>
                                        </p:tgtEl>
                                        <p:attrNameLst>
                                          <p:attrName>style.visibility</p:attrName>
                                        </p:attrNameLst>
                                      </p:cBhvr>
                                      <p:to>
                                        <p:strVal val="hidden"/>
                                      </p:to>
                                    </p:set>
                                  </p:childTnLst>
                                </p:cTn>
                              </p:par>
                              <p:par>
                                <p:cTn id="165" presetID="10" presetClass="exit" presetSubtype="0" fill="hold" grpId="1" nodeType="withEffect">
                                  <p:stCondLst>
                                    <p:cond delay="0"/>
                                  </p:stCondLst>
                                  <p:childTnLst>
                                    <p:animEffect transition="out" filter="fade">
                                      <p:cBhvr>
                                        <p:cTn id="166" dur="1000"/>
                                        <p:tgtEl>
                                          <p:spTgt spid="61"/>
                                        </p:tgtEl>
                                      </p:cBhvr>
                                    </p:animEffect>
                                    <p:set>
                                      <p:cBhvr>
                                        <p:cTn id="167" dur="1" fill="hold">
                                          <p:stCondLst>
                                            <p:cond delay="999"/>
                                          </p:stCondLst>
                                        </p:cTn>
                                        <p:tgtEl>
                                          <p:spTgt spid="61"/>
                                        </p:tgtEl>
                                        <p:attrNameLst>
                                          <p:attrName>style.visibility</p:attrName>
                                        </p:attrNameLst>
                                      </p:cBhvr>
                                      <p:to>
                                        <p:strVal val="hidden"/>
                                      </p:to>
                                    </p:set>
                                  </p:childTnLst>
                                </p:cTn>
                              </p:par>
                              <p:par>
                                <p:cTn id="168" presetID="10" presetClass="exit" presetSubtype="0" fill="hold" grpId="1" nodeType="withEffect">
                                  <p:stCondLst>
                                    <p:cond delay="0"/>
                                  </p:stCondLst>
                                  <p:childTnLst>
                                    <p:animEffect transition="out" filter="fade">
                                      <p:cBhvr>
                                        <p:cTn id="169" dur="1000"/>
                                        <p:tgtEl>
                                          <p:spTgt spid="64"/>
                                        </p:tgtEl>
                                      </p:cBhvr>
                                    </p:animEffect>
                                    <p:set>
                                      <p:cBhvr>
                                        <p:cTn id="170" dur="1" fill="hold">
                                          <p:stCondLst>
                                            <p:cond delay="999"/>
                                          </p:stCondLst>
                                        </p:cTn>
                                        <p:tgtEl>
                                          <p:spTgt spid="64"/>
                                        </p:tgtEl>
                                        <p:attrNameLst>
                                          <p:attrName>style.visibility</p:attrName>
                                        </p:attrNameLst>
                                      </p:cBhvr>
                                      <p:to>
                                        <p:strVal val="hidden"/>
                                      </p:to>
                                    </p:set>
                                  </p:childTnLst>
                                </p:cTn>
                              </p:par>
                              <p:par>
                                <p:cTn id="171" presetID="10" presetClass="exit" presetSubtype="0" fill="hold" grpId="1" nodeType="withEffect">
                                  <p:stCondLst>
                                    <p:cond delay="0"/>
                                  </p:stCondLst>
                                  <p:childTnLst>
                                    <p:animEffect transition="out" filter="fade">
                                      <p:cBhvr>
                                        <p:cTn id="172" dur="1000"/>
                                        <p:tgtEl>
                                          <p:spTgt spid="65"/>
                                        </p:tgtEl>
                                      </p:cBhvr>
                                    </p:animEffect>
                                    <p:set>
                                      <p:cBhvr>
                                        <p:cTn id="173" dur="1" fill="hold">
                                          <p:stCondLst>
                                            <p:cond delay="999"/>
                                          </p:stCondLst>
                                        </p:cTn>
                                        <p:tgtEl>
                                          <p:spTgt spid="65"/>
                                        </p:tgtEl>
                                        <p:attrNameLst>
                                          <p:attrName>style.visibility</p:attrName>
                                        </p:attrNameLst>
                                      </p:cBhvr>
                                      <p:to>
                                        <p:strVal val="hidden"/>
                                      </p:to>
                                    </p:set>
                                  </p:childTnLst>
                                </p:cTn>
                              </p:par>
                              <p:par>
                                <p:cTn id="174" presetID="10" presetClass="exit" presetSubtype="0" fill="hold" grpId="1" nodeType="withEffect">
                                  <p:stCondLst>
                                    <p:cond delay="0"/>
                                  </p:stCondLst>
                                  <p:childTnLst>
                                    <p:animEffect transition="out" filter="fade">
                                      <p:cBhvr>
                                        <p:cTn id="175" dur="1000"/>
                                        <p:tgtEl>
                                          <p:spTgt spid="68"/>
                                        </p:tgtEl>
                                      </p:cBhvr>
                                    </p:animEffect>
                                    <p:set>
                                      <p:cBhvr>
                                        <p:cTn id="176" dur="1" fill="hold">
                                          <p:stCondLst>
                                            <p:cond delay="999"/>
                                          </p:stCondLst>
                                        </p:cTn>
                                        <p:tgtEl>
                                          <p:spTgt spid="68"/>
                                        </p:tgtEl>
                                        <p:attrNameLst>
                                          <p:attrName>style.visibility</p:attrName>
                                        </p:attrNameLst>
                                      </p:cBhvr>
                                      <p:to>
                                        <p:strVal val="hidden"/>
                                      </p:to>
                                    </p:set>
                                  </p:childTnLst>
                                </p:cTn>
                              </p:par>
                            </p:childTnLst>
                          </p:cTn>
                        </p:par>
                        <p:par>
                          <p:cTn id="177" fill="hold">
                            <p:stCondLst>
                              <p:cond delay="1000"/>
                            </p:stCondLst>
                            <p:childTnLst>
                              <p:par>
                                <p:cTn id="178" presetID="10" presetClass="entr" presetSubtype="0" fill="hold" grpId="0" nodeType="afterEffect">
                                  <p:stCondLst>
                                    <p:cond delay="0"/>
                                  </p:stCondLst>
                                  <p:childTnLst>
                                    <p:set>
                                      <p:cBhvr>
                                        <p:cTn id="179" dur="1" fill="hold">
                                          <p:stCondLst>
                                            <p:cond delay="0"/>
                                          </p:stCondLst>
                                        </p:cTn>
                                        <p:tgtEl>
                                          <p:spTgt spid="67"/>
                                        </p:tgtEl>
                                        <p:attrNameLst>
                                          <p:attrName>style.visibility</p:attrName>
                                        </p:attrNameLst>
                                      </p:cBhvr>
                                      <p:to>
                                        <p:strVal val="visible"/>
                                      </p:to>
                                    </p:set>
                                    <p:animEffect transition="in" filter="fade">
                                      <p:cBhvr>
                                        <p:cTn id="180" dur="1000"/>
                                        <p:tgtEl>
                                          <p:spTgt spid="67"/>
                                        </p:tgtEl>
                                      </p:cBhvr>
                                    </p:animEffect>
                                  </p:childTnLst>
                                </p:cTn>
                              </p:par>
                              <p:par>
                                <p:cTn id="181" presetID="10" presetClass="entr" presetSubtype="0" fill="hold" nodeType="withEffect">
                                  <p:stCondLst>
                                    <p:cond delay="0"/>
                                  </p:stCondLst>
                                  <p:childTnLst>
                                    <p:set>
                                      <p:cBhvr>
                                        <p:cTn id="182" dur="1" fill="hold">
                                          <p:stCondLst>
                                            <p:cond delay="0"/>
                                          </p:stCondLst>
                                        </p:cTn>
                                        <p:tgtEl>
                                          <p:spTgt spid="71"/>
                                        </p:tgtEl>
                                        <p:attrNameLst>
                                          <p:attrName>style.visibility</p:attrName>
                                        </p:attrNameLst>
                                      </p:cBhvr>
                                      <p:to>
                                        <p:strVal val="visible"/>
                                      </p:to>
                                    </p:set>
                                    <p:animEffect transition="in" filter="fade">
                                      <p:cBhvr>
                                        <p:cTn id="183"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2" grpId="0" animBg="1"/>
      <p:bldP spid="62" grpId="1" animBg="1"/>
      <p:bldP spid="63" grpId="0" animBg="1"/>
      <p:bldP spid="63" grpId="1" animBg="1"/>
      <p:bldP spid="66" grpId="0" animBg="1"/>
      <p:bldP spid="44" grpId="0" animBg="1"/>
      <p:bldP spid="44" grpId="1" animBg="1"/>
      <p:bldP spid="50" grpId="0" animBg="1"/>
      <p:bldP spid="56" grpId="0" animBg="1"/>
      <p:bldP spid="56" grpId="1" animBg="1"/>
      <p:bldP spid="58" grpId="0" animBg="1"/>
      <p:bldP spid="58" grpId="1" animBg="1"/>
      <p:bldP spid="59" grpId="0" animBg="1"/>
      <p:bldP spid="59" grpId="1" animBg="1"/>
      <p:bldP spid="60" grpId="0" animBg="1"/>
      <p:bldP spid="60" grpId="1" animBg="1"/>
      <p:bldP spid="61" grpId="0" animBg="1"/>
      <p:bldP spid="61" grpId="1" animBg="1"/>
      <p:bldP spid="64" grpId="0" animBg="1"/>
      <p:bldP spid="64" grpId="1" animBg="1"/>
      <p:bldP spid="65" grpId="0" animBg="1"/>
      <p:bldP spid="65" grpId="1" animBg="1"/>
      <p:bldP spid="67" grpId="0" animBg="1"/>
      <p:bldP spid="68" grpId="0" animBg="1"/>
      <p:bldP spid="68"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0" name="Rectangle 89"/>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grpSp>
        <p:nvGrpSpPr>
          <p:cNvPr id="2" name="Group 90"/>
          <p:cNvGrpSpPr/>
          <p:nvPr/>
        </p:nvGrpSpPr>
        <p:grpSpPr>
          <a:xfrm>
            <a:off x="-75194" y="914400"/>
            <a:ext cx="8321675" cy="6332196"/>
            <a:chOff x="-75194" y="914400"/>
            <a:chExt cx="8321675" cy="6332196"/>
          </a:xfrm>
        </p:grpSpPr>
        <p:grpSp>
          <p:nvGrpSpPr>
            <p:cNvPr id="3" name="Group 8"/>
            <p:cNvGrpSpPr/>
            <p:nvPr/>
          </p:nvGrpSpPr>
          <p:grpSpPr>
            <a:xfrm>
              <a:off x="533400" y="914400"/>
              <a:ext cx="7637089" cy="2870775"/>
              <a:chOff x="533400" y="914400"/>
              <a:chExt cx="7637089" cy="2870775"/>
            </a:xfrm>
          </p:grpSpPr>
          <p:sp>
            <p:nvSpPr>
              <p:cNvPr id="94" name="TextBox 93"/>
              <p:cNvSpPr txBox="1"/>
              <p:nvPr/>
            </p:nvSpPr>
            <p:spPr>
              <a:xfrm>
                <a:off x="609600" y="914400"/>
                <a:ext cx="5476179"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95" name="TextBox 94"/>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96" name="TextBox 3"/>
              <p:cNvSpPr txBox="1"/>
              <p:nvPr/>
            </p:nvSpPr>
            <p:spPr>
              <a:xfrm>
                <a:off x="533400" y="2133600"/>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
            <p:nvSpPr>
              <p:cNvPr id="97" name="TextBox 4"/>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98" name="TextBox 5"/>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99" name="TextBox 6"/>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grpSp>
        <p:pic>
          <p:nvPicPr>
            <p:cNvPr id="93"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grpSp>
        <p:nvGrpSpPr>
          <p:cNvPr id="4" name="Group 26"/>
          <p:cNvGrpSpPr/>
          <p:nvPr/>
        </p:nvGrpSpPr>
        <p:grpSpPr>
          <a:xfrm>
            <a:off x="-137160" y="762000"/>
            <a:ext cx="9870097" cy="6324600"/>
            <a:chOff x="-137160" y="762000"/>
            <a:chExt cx="9870097" cy="6324600"/>
          </a:xfrm>
          <a:solidFill>
            <a:schemeClr val="bg1"/>
          </a:solidFill>
        </p:grpSpPr>
        <p:pic>
          <p:nvPicPr>
            <p:cNvPr id="16"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grpFill/>
          </p:spPr>
        </p:pic>
        <p:sp>
          <p:nvSpPr>
            <p:cNvPr id="12" name="Freeform 11"/>
            <p:cNvSpPr/>
            <p:nvPr/>
          </p:nvSpPr>
          <p:spPr>
            <a:xfrm>
              <a:off x="3494819" y="20841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14" name="Rectangle 1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Rectangle 65"/>
          <p:cNvSpPr/>
          <p:nvPr/>
        </p:nvSpPr>
        <p:spPr>
          <a:xfrm>
            <a:off x="1600200" y="3048000"/>
            <a:ext cx="762000" cy="838200"/>
          </a:xfrm>
          <a:prstGeom prst="rect">
            <a:avLst/>
          </a:prstGeom>
        </p:spPr>
        <p:txBody>
          <a:bodyPr wrap="square" rtlCol="0" anchor="ctr">
            <a:spAutoFit/>
          </a:bodyPr>
          <a:lstStyle/>
          <a:p>
            <a:pPr algn="ctr"/>
            <a:endParaRPr lang="en-US" sz="2200" b="1" dirty="0" smtClean="0">
              <a:solidFill>
                <a:schemeClr val="bg1"/>
              </a:solidFill>
            </a:endParaRPr>
          </a:p>
        </p:txBody>
      </p:sp>
      <p:sp>
        <p:nvSpPr>
          <p:cNvPr id="72" name="TextBox 71"/>
          <p:cNvSpPr txBox="1"/>
          <p:nvPr/>
        </p:nvSpPr>
        <p:spPr>
          <a:xfrm>
            <a:off x="1219200" y="762000"/>
            <a:ext cx="59683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population density?</a:t>
            </a:r>
            <a:endParaRPr lang="en-US" sz="3200" b="1" dirty="0">
              <a:ln>
                <a:solidFill>
                  <a:schemeClr val="tx1"/>
                </a:solidFill>
              </a:ln>
              <a:latin typeface="Tempus Sans ITC" pitchFamily="82" charset="0"/>
            </a:endParaRPr>
          </a:p>
        </p:txBody>
      </p:sp>
      <p:sp>
        <p:nvSpPr>
          <p:cNvPr id="74" name="Rectangle 73"/>
          <p:cNvSpPr/>
          <p:nvPr/>
        </p:nvSpPr>
        <p:spPr>
          <a:xfrm>
            <a:off x="533400" y="2057400"/>
            <a:ext cx="2071849"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 1/2 person</a:t>
            </a:r>
            <a:endParaRPr lang="en-US" sz="2800" b="1" dirty="0">
              <a:solidFill>
                <a:schemeClr val="bg1"/>
              </a:solidFill>
              <a:effectLst>
                <a:outerShdw dist="50800" dir="7200000" algn="ctr" rotWithShape="0">
                  <a:schemeClr val="tx1"/>
                </a:outerShdw>
              </a:effectLst>
            </a:endParaRPr>
          </a:p>
        </p:txBody>
      </p:sp>
      <p:sp>
        <p:nvSpPr>
          <p:cNvPr id="75" name="Rectangle 74"/>
          <p:cNvSpPr/>
          <p:nvPr/>
        </p:nvSpPr>
        <p:spPr>
          <a:xfrm>
            <a:off x="1876445" y="6172200"/>
            <a:ext cx="4600555" cy="646331"/>
          </a:xfrm>
          <a:prstGeom prst="rect">
            <a:avLst/>
          </a:prstGeom>
          <a:solidFill>
            <a:schemeClr val="bg1"/>
          </a:solidFill>
          <a:ln w="50800">
            <a:solidFill>
              <a:schemeClr val="tx1"/>
            </a:solidFill>
          </a:ln>
        </p:spPr>
        <p:txBody>
          <a:bodyPr wrap="none">
            <a:spAutoFit/>
          </a:bodyPr>
          <a:lstStyle/>
          <a:p>
            <a:r>
              <a:rPr lang="en-US" sz="3600" b="1" dirty="0" smtClean="0"/>
              <a:t>people per square mile</a:t>
            </a:r>
          </a:p>
        </p:txBody>
      </p:sp>
      <p:sp>
        <p:nvSpPr>
          <p:cNvPr id="76" name="Curved Left Arrow 75"/>
          <p:cNvSpPr/>
          <p:nvPr/>
        </p:nvSpPr>
        <p:spPr>
          <a:xfrm>
            <a:off x="5715000" y="1447800"/>
            <a:ext cx="2743200" cy="4572000"/>
          </a:xfrm>
          <a:prstGeom prst="curvedLeftArrow">
            <a:avLst>
              <a:gd name="adj1" fmla="val 25000"/>
              <a:gd name="adj2" fmla="val 50000"/>
              <a:gd name="adj3" fmla="val 32579"/>
            </a:avLst>
          </a:prstGeom>
        </p:spPr>
        <p:txBody>
          <a:bodyPr wrap="square" rtlCol="0" anchor="ctr">
            <a:spAutoFit/>
          </a:bodyPr>
          <a:lstStyle/>
          <a:p>
            <a:pPr algn="ctr"/>
            <a:endParaRPr lang="en-US" sz="2200" b="1" dirty="0" smtClean="0">
              <a:solidFill>
                <a:schemeClr val="bg1"/>
              </a:solidFill>
            </a:endParaRPr>
          </a:p>
        </p:txBody>
      </p:sp>
      <p:sp>
        <p:nvSpPr>
          <p:cNvPr id="80" name="Rectangle 79"/>
          <p:cNvSpPr/>
          <p:nvPr/>
        </p:nvSpPr>
        <p:spPr>
          <a:xfrm>
            <a:off x="1099630" y="3352800"/>
            <a:ext cx="1990097"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&lt;1/3 person</a:t>
            </a:r>
            <a:endParaRPr lang="en-US" sz="2800" b="1" dirty="0">
              <a:solidFill>
                <a:schemeClr val="bg1"/>
              </a:solidFill>
              <a:effectLst>
                <a:outerShdw dist="50800" dir="7200000" algn="ctr" rotWithShape="0">
                  <a:schemeClr val="tx1"/>
                </a:outerShdw>
              </a:effectLst>
            </a:endParaRPr>
          </a:p>
        </p:txBody>
      </p:sp>
      <p:sp>
        <p:nvSpPr>
          <p:cNvPr id="84" name="Rectangle 83"/>
          <p:cNvSpPr/>
          <p:nvPr/>
        </p:nvSpPr>
        <p:spPr>
          <a:xfrm rot="4080000">
            <a:off x="-99826" y="3424711"/>
            <a:ext cx="1755609" cy="523220"/>
          </a:xfrm>
          <a:prstGeom prst="rect">
            <a:avLst/>
          </a:prstGeom>
          <a:noFill/>
        </p:spPr>
        <p:txBody>
          <a:bodyPr wrap="none">
            <a:spAutoFit/>
          </a:bodyPr>
          <a:lstStyle/>
          <a:p>
            <a:r>
              <a:rPr lang="en-US" sz="2800" b="1" dirty="0" smtClean="0"/>
              <a:t>1.5 people</a:t>
            </a:r>
            <a:endParaRPr lang="en-US" sz="2800" b="1" dirty="0"/>
          </a:p>
        </p:txBody>
      </p:sp>
      <p:grpSp>
        <p:nvGrpSpPr>
          <p:cNvPr id="9" name="Group 88"/>
          <p:cNvGrpSpPr/>
          <p:nvPr/>
        </p:nvGrpSpPr>
        <p:grpSpPr>
          <a:xfrm>
            <a:off x="3505200" y="4877593"/>
            <a:ext cx="1354025" cy="761207"/>
            <a:chOff x="3505200" y="4877593"/>
            <a:chExt cx="1354025" cy="761207"/>
          </a:xfrm>
        </p:grpSpPr>
        <p:sp>
          <p:nvSpPr>
            <p:cNvPr id="86" name="Oval 85"/>
            <p:cNvSpPr/>
            <p:nvPr/>
          </p:nvSpPr>
          <p:spPr>
            <a:xfrm>
              <a:off x="3733800" y="5181600"/>
              <a:ext cx="762000" cy="457200"/>
            </a:xfrm>
            <a:prstGeom prst="ellipse">
              <a:avLst/>
            </a:prstGeom>
            <a:solidFill>
              <a:srgbClr val="FFBDFF"/>
            </a:solidFill>
            <a:ln>
              <a:noFill/>
            </a:ln>
          </p:spPr>
          <p:txBody>
            <a:bodyPr wrap="square" rtlCol="0" anchor="ctr">
              <a:spAutoFit/>
            </a:bodyPr>
            <a:lstStyle/>
            <a:p>
              <a:pPr algn="ctr"/>
              <a:endParaRPr lang="en-US" sz="2200" b="1" dirty="0" smtClean="0">
                <a:solidFill>
                  <a:schemeClr val="bg1"/>
                </a:solidFill>
              </a:endParaRPr>
            </a:p>
          </p:txBody>
        </p:sp>
        <p:sp>
          <p:nvSpPr>
            <p:cNvPr id="88" name="Rectangle 87"/>
            <p:cNvSpPr/>
            <p:nvPr/>
          </p:nvSpPr>
          <p:spPr>
            <a:xfrm>
              <a:off x="3505200" y="4877593"/>
              <a:ext cx="1354025" cy="456407"/>
            </a:xfrm>
            <a:prstGeom prst="rect">
              <a:avLst/>
            </a:prstGeom>
            <a:noFill/>
          </p:spPr>
          <p:txBody>
            <a:bodyPr wrap="none">
              <a:spAutoFit/>
            </a:bodyPr>
            <a:lstStyle/>
            <a:p>
              <a:pPr algn="ctr">
                <a:lnSpc>
                  <a:spcPts val="2800"/>
                </a:lnSpc>
              </a:pPr>
              <a:r>
                <a:rPr lang="en-US" sz="2800" b="1" dirty="0" smtClean="0"/>
                <a:t>TODAY?</a:t>
              </a:r>
            </a:p>
          </p:txBody>
        </p:sp>
      </p:grpSp>
      <p:sp>
        <p:nvSpPr>
          <p:cNvPr id="85" name="Rectangle 84"/>
          <p:cNvSpPr/>
          <p:nvPr/>
        </p:nvSpPr>
        <p:spPr>
          <a:xfrm>
            <a:off x="3200400" y="5258593"/>
            <a:ext cx="1842171" cy="451406"/>
          </a:xfrm>
          <a:prstGeom prst="rect">
            <a:avLst/>
          </a:prstGeom>
          <a:noFill/>
        </p:spPr>
        <p:txBody>
          <a:bodyPr wrap="none">
            <a:spAutoFit/>
          </a:bodyPr>
          <a:lstStyle/>
          <a:p>
            <a:pPr algn="ctr">
              <a:lnSpc>
                <a:spcPts val="2800"/>
              </a:lnSpc>
            </a:pPr>
            <a:r>
              <a:rPr lang="en-US" sz="2800" b="1" dirty="0" smtClean="0"/>
              <a:t>110 people</a:t>
            </a:r>
            <a:endParaRPr lang="en-US" sz="2800" b="1" dirty="0"/>
          </a:p>
        </p:txBody>
      </p:sp>
      <p:sp>
        <p:nvSpPr>
          <p:cNvPr id="62" name="Freeform 61"/>
          <p:cNvSpPr/>
          <p:nvPr/>
        </p:nvSpPr>
        <p:spPr>
          <a:xfrm>
            <a:off x="1778924" y="1512916"/>
            <a:ext cx="3322320" cy="3424844"/>
          </a:xfrm>
          <a:custGeom>
            <a:avLst/>
            <a:gdLst>
              <a:gd name="connsiteX0" fmla="*/ 532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0" fmla="*/ 532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532014 w 3322320"/>
              <a:gd name="connsiteY21" fmla="*/ 0 h 3424844"/>
              <a:gd name="connsiteX0" fmla="*/ 151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113905 w 3322320"/>
              <a:gd name="connsiteY3" fmla="*/ 2277688 h 3424844"/>
              <a:gd name="connsiteX4" fmla="*/ 1080654 w 3322320"/>
              <a:gd name="connsiteY4" fmla="*/ 2576946 h 3424844"/>
              <a:gd name="connsiteX5" fmla="*/ 182880 w 3322320"/>
              <a:gd name="connsiteY5" fmla="*/ 2527069 h 3424844"/>
              <a:gd name="connsiteX6" fmla="*/ 49876 w 3322320"/>
              <a:gd name="connsiteY6" fmla="*/ 2859579 h 3424844"/>
              <a:gd name="connsiteX7" fmla="*/ 482138 w 3322320"/>
              <a:gd name="connsiteY7" fmla="*/ 3158837 h 3424844"/>
              <a:gd name="connsiteX8" fmla="*/ 1263534 w 3322320"/>
              <a:gd name="connsiteY8" fmla="*/ 3308466 h 3424844"/>
              <a:gd name="connsiteX9" fmla="*/ 1629294 w 3322320"/>
              <a:gd name="connsiteY9" fmla="*/ 2460568 h 3424844"/>
              <a:gd name="connsiteX10" fmla="*/ 2460567 w 3322320"/>
              <a:gd name="connsiteY10" fmla="*/ 1695797 h 3424844"/>
              <a:gd name="connsiteX11" fmla="*/ 2759825 w 3322320"/>
              <a:gd name="connsiteY11" fmla="*/ 1463040 h 3424844"/>
              <a:gd name="connsiteX12" fmla="*/ 2759825 w 3322320"/>
              <a:gd name="connsiteY12" fmla="*/ 1180408 h 3424844"/>
              <a:gd name="connsiteX13" fmla="*/ 3158836 w 3322320"/>
              <a:gd name="connsiteY13" fmla="*/ 897775 h 3424844"/>
              <a:gd name="connsiteX14" fmla="*/ 3225338 w 3322320"/>
              <a:gd name="connsiteY14" fmla="*/ 515389 h 3424844"/>
              <a:gd name="connsiteX15" fmla="*/ 2576945 w 3322320"/>
              <a:gd name="connsiteY15" fmla="*/ 282633 h 3424844"/>
              <a:gd name="connsiteX16" fmla="*/ 1778923 w 3322320"/>
              <a:gd name="connsiteY16" fmla="*/ 99753 h 3424844"/>
              <a:gd name="connsiteX17" fmla="*/ 814647 w 3322320"/>
              <a:gd name="connsiteY17" fmla="*/ 49877 h 3424844"/>
              <a:gd name="connsiteX18" fmla="*/ 598516 w 3322320"/>
              <a:gd name="connsiteY18" fmla="*/ 16626 h 3424844"/>
              <a:gd name="connsiteX19" fmla="*/ 598516 w 3322320"/>
              <a:gd name="connsiteY19" fmla="*/ 16626 h 3424844"/>
              <a:gd name="connsiteX20" fmla="*/ 151014 w 3322320"/>
              <a:gd name="connsiteY20"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113905 w 3322320"/>
              <a:gd name="connsiteY3" fmla="*/ 2277688 h 3424844"/>
              <a:gd name="connsiteX4" fmla="*/ 665018 w 3322320"/>
              <a:gd name="connsiteY4" fmla="*/ 2427317 h 3424844"/>
              <a:gd name="connsiteX5" fmla="*/ 182880 w 3322320"/>
              <a:gd name="connsiteY5" fmla="*/ 2527069 h 3424844"/>
              <a:gd name="connsiteX6" fmla="*/ 49876 w 3322320"/>
              <a:gd name="connsiteY6" fmla="*/ 2859579 h 3424844"/>
              <a:gd name="connsiteX7" fmla="*/ 482138 w 3322320"/>
              <a:gd name="connsiteY7" fmla="*/ 3158837 h 3424844"/>
              <a:gd name="connsiteX8" fmla="*/ 1263534 w 3322320"/>
              <a:gd name="connsiteY8" fmla="*/ 3308466 h 3424844"/>
              <a:gd name="connsiteX9" fmla="*/ 1629294 w 3322320"/>
              <a:gd name="connsiteY9" fmla="*/ 2460568 h 3424844"/>
              <a:gd name="connsiteX10" fmla="*/ 2460567 w 3322320"/>
              <a:gd name="connsiteY10" fmla="*/ 1695797 h 3424844"/>
              <a:gd name="connsiteX11" fmla="*/ 2759825 w 3322320"/>
              <a:gd name="connsiteY11" fmla="*/ 1463040 h 3424844"/>
              <a:gd name="connsiteX12" fmla="*/ 2759825 w 3322320"/>
              <a:gd name="connsiteY12" fmla="*/ 1180408 h 3424844"/>
              <a:gd name="connsiteX13" fmla="*/ 3158836 w 3322320"/>
              <a:gd name="connsiteY13" fmla="*/ 897775 h 3424844"/>
              <a:gd name="connsiteX14" fmla="*/ 3225338 w 3322320"/>
              <a:gd name="connsiteY14" fmla="*/ 515389 h 3424844"/>
              <a:gd name="connsiteX15" fmla="*/ 2576945 w 3322320"/>
              <a:gd name="connsiteY15" fmla="*/ 282633 h 3424844"/>
              <a:gd name="connsiteX16" fmla="*/ 1778923 w 3322320"/>
              <a:gd name="connsiteY16" fmla="*/ 99753 h 3424844"/>
              <a:gd name="connsiteX17" fmla="*/ 814647 w 3322320"/>
              <a:gd name="connsiteY17" fmla="*/ 49877 h 3424844"/>
              <a:gd name="connsiteX18" fmla="*/ 598516 w 3322320"/>
              <a:gd name="connsiteY18" fmla="*/ 16626 h 3424844"/>
              <a:gd name="connsiteX19" fmla="*/ 598516 w 3322320"/>
              <a:gd name="connsiteY19" fmla="*/ 16626 h 3424844"/>
              <a:gd name="connsiteX20" fmla="*/ 151014 w 3322320"/>
              <a:gd name="connsiteY20" fmla="*/ 0 h 34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22320" h="3424844">
                <a:moveTo>
                  <a:pt x="151014" y="0"/>
                </a:moveTo>
                <a:cubicBezTo>
                  <a:pt x="163483" y="234142"/>
                  <a:pt x="556952" y="662939"/>
                  <a:pt x="665018" y="931025"/>
                </a:cubicBezTo>
                <a:cubicBezTo>
                  <a:pt x="773084" y="1199111"/>
                  <a:pt x="724593" y="1384069"/>
                  <a:pt x="799407" y="1608513"/>
                </a:cubicBezTo>
                <a:cubicBezTo>
                  <a:pt x="874222" y="1832957"/>
                  <a:pt x="1136303" y="2141221"/>
                  <a:pt x="1113905" y="2277688"/>
                </a:cubicBezTo>
                <a:cubicBezTo>
                  <a:pt x="1091507" y="2414155"/>
                  <a:pt x="820189" y="2385754"/>
                  <a:pt x="665018" y="2427317"/>
                </a:cubicBezTo>
                <a:cubicBezTo>
                  <a:pt x="509847" y="2468880"/>
                  <a:pt x="285404" y="2455025"/>
                  <a:pt x="182880" y="2527069"/>
                </a:cubicBezTo>
                <a:cubicBezTo>
                  <a:pt x="80356" y="2599113"/>
                  <a:pt x="0" y="2754284"/>
                  <a:pt x="49876" y="2859579"/>
                </a:cubicBezTo>
                <a:cubicBezTo>
                  <a:pt x="99752" y="2964874"/>
                  <a:pt x="279862" y="3084022"/>
                  <a:pt x="482138" y="3158837"/>
                </a:cubicBezTo>
                <a:cubicBezTo>
                  <a:pt x="684414" y="3233652"/>
                  <a:pt x="1072341" y="3424844"/>
                  <a:pt x="1263534" y="3308466"/>
                </a:cubicBezTo>
                <a:cubicBezTo>
                  <a:pt x="1454727" y="3192088"/>
                  <a:pt x="1429788" y="2729346"/>
                  <a:pt x="1629294" y="2460568"/>
                </a:cubicBezTo>
                <a:cubicBezTo>
                  <a:pt x="1828800" y="2191790"/>
                  <a:pt x="2272145" y="1862052"/>
                  <a:pt x="2460567" y="1695797"/>
                </a:cubicBezTo>
                <a:cubicBezTo>
                  <a:pt x="2648989" y="1529542"/>
                  <a:pt x="2709949" y="1548938"/>
                  <a:pt x="2759825" y="1463040"/>
                </a:cubicBezTo>
                <a:cubicBezTo>
                  <a:pt x="2809701" y="1377142"/>
                  <a:pt x="2693323" y="1274619"/>
                  <a:pt x="2759825" y="1180408"/>
                </a:cubicBezTo>
                <a:cubicBezTo>
                  <a:pt x="2826327" y="1086197"/>
                  <a:pt x="3081251" y="1008611"/>
                  <a:pt x="3158836" y="897775"/>
                </a:cubicBezTo>
                <a:cubicBezTo>
                  <a:pt x="3236421" y="786939"/>
                  <a:pt x="3322320" y="617913"/>
                  <a:pt x="3225338" y="515389"/>
                </a:cubicBezTo>
                <a:cubicBezTo>
                  <a:pt x="3128356" y="412865"/>
                  <a:pt x="2818014" y="351906"/>
                  <a:pt x="2576945" y="282633"/>
                </a:cubicBezTo>
                <a:cubicBezTo>
                  <a:pt x="2335876" y="213360"/>
                  <a:pt x="2072639" y="138546"/>
                  <a:pt x="1778923" y="99753"/>
                </a:cubicBezTo>
                <a:cubicBezTo>
                  <a:pt x="1485207" y="60960"/>
                  <a:pt x="1011382" y="63732"/>
                  <a:pt x="814647" y="49877"/>
                </a:cubicBezTo>
                <a:cubicBezTo>
                  <a:pt x="617913" y="36023"/>
                  <a:pt x="598516" y="16626"/>
                  <a:pt x="598516" y="16626"/>
                </a:cubicBezTo>
                <a:lnTo>
                  <a:pt x="598516" y="16626"/>
                </a:lnTo>
                <a:lnTo>
                  <a:pt x="151014" y="0"/>
                </a:lnTo>
                <a:close/>
              </a:path>
            </a:pathLst>
          </a:custGeom>
          <a:solidFill>
            <a:srgbClr val="CC9900"/>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Rectangle 49"/>
          <p:cNvSpPr/>
          <p:nvPr/>
        </p:nvSpPr>
        <p:spPr>
          <a:xfrm>
            <a:off x="2971800" y="1524000"/>
            <a:ext cx="1854675" cy="707886"/>
          </a:xfrm>
          <a:prstGeom prst="rect">
            <a:avLst/>
          </a:prstGeom>
          <a:noFill/>
        </p:spPr>
        <p:txBody>
          <a:bodyPr wrap="none">
            <a:spAutoFit/>
          </a:bodyPr>
          <a:lstStyle/>
          <a:p>
            <a:pPr algn="ctr"/>
            <a:r>
              <a:rPr lang="en-US" sz="4000" b="1" dirty="0" smtClean="0"/>
              <a:t>TODAY?</a:t>
            </a:r>
          </a:p>
        </p:txBody>
      </p:sp>
      <p:sp>
        <p:nvSpPr>
          <p:cNvPr id="51" name="Rectangle 50"/>
          <p:cNvSpPr/>
          <p:nvPr/>
        </p:nvSpPr>
        <p:spPr>
          <a:xfrm>
            <a:off x="2514600" y="2209800"/>
            <a:ext cx="2093843" cy="451406"/>
          </a:xfrm>
          <a:prstGeom prst="rect">
            <a:avLst/>
          </a:prstGeom>
          <a:noFill/>
        </p:spPr>
        <p:txBody>
          <a:bodyPr wrap="none">
            <a:spAutoFit/>
          </a:bodyPr>
          <a:lstStyle/>
          <a:p>
            <a:pPr algn="ctr">
              <a:lnSpc>
                <a:spcPts val="2800"/>
              </a:lnSpc>
            </a:pPr>
            <a:r>
              <a:rPr lang="en-US" sz="2800" b="1" dirty="0" smtClean="0">
                <a:sym typeface="Wingdings" pitchFamily="2" charset="2"/>
              </a:rPr>
              <a:t> 44</a:t>
            </a:r>
            <a:r>
              <a:rPr lang="en-US" sz="2800" b="1" dirty="0" smtClean="0"/>
              <a:t> people</a:t>
            </a:r>
            <a:endParaRPr lang="en-US" sz="2800" b="1" dirty="0"/>
          </a:p>
        </p:txBody>
      </p:sp>
      <p:sp>
        <p:nvSpPr>
          <p:cNvPr id="54" name="Rectangle 53"/>
          <p:cNvSpPr/>
          <p:nvPr/>
        </p:nvSpPr>
        <p:spPr>
          <a:xfrm>
            <a:off x="2895600" y="3499406"/>
            <a:ext cx="2093843" cy="451406"/>
          </a:xfrm>
          <a:prstGeom prst="rect">
            <a:avLst/>
          </a:prstGeom>
          <a:noFill/>
        </p:spPr>
        <p:txBody>
          <a:bodyPr wrap="none">
            <a:spAutoFit/>
          </a:bodyPr>
          <a:lstStyle/>
          <a:p>
            <a:pPr algn="ctr">
              <a:lnSpc>
                <a:spcPts val="2800"/>
              </a:lnSpc>
            </a:pPr>
            <a:r>
              <a:rPr lang="en-US" sz="2800" b="1" dirty="0" smtClean="0">
                <a:sym typeface="Wingdings" pitchFamily="2" charset="2"/>
              </a:rPr>
              <a:t> </a:t>
            </a:r>
            <a:r>
              <a:rPr lang="en-US" sz="2800" b="1" dirty="0" smtClean="0"/>
              <a:t>38 people</a:t>
            </a:r>
            <a:endParaRPr lang="en-US" sz="2800" b="1" dirty="0"/>
          </a:p>
        </p:txBody>
      </p:sp>
      <p:sp>
        <p:nvSpPr>
          <p:cNvPr id="60" name="Rectangle 59"/>
          <p:cNvSpPr/>
          <p:nvPr/>
        </p:nvSpPr>
        <p:spPr>
          <a:xfrm>
            <a:off x="1371600" y="4261406"/>
            <a:ext cx="2276585" cy="451406"/>
          </a:xfrm>
          <a:prstGeom prst="rect">
            <a:avLst/>
          </a:prstGeom>
          <a:noFill/>
        </p:spPr>
        <p:txBody>
          <a:bodyPr wrap="none">
            <a:spAutoFit/>
          </a:bodyPr>
          <a:lstStyle/>
          <a:p>
            <a:pPr algn="ctr">
              <a:lnSpc>
                <a:spcPts val="2800"/>
              </a:lnSpc>
            </a:pPr>
            <a:r>
              <a:rPr lang="en-US" sz="2800" b="1" dirty="0" smtClean="0">
                <a:sym typeface="Wingdings" pitchFamily="2" charset="2"/>
              </a:rPr>
              <a:t> </a:t>
            </a:r>
            <a:r>
              <a:rPr lang="en-US" sz="2800" b="1" dirty="0" smtClean="0"/>
              <a:t>255 people</a:t>
            </a:r>
            <a:endParaRPr lang="en-US"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1000" fill="hold"/>
                                        <p:tgtEl>
                                          <p:spTgt spid="50"/>
                                        </p:tgtEl>
                                        <p:attrNameLst>
                                          <p:attrName>ppt_w</p:attrName>
                                        </p:attrNameLst>
                                      </p:cBhvr>
                                      <p:tavLst>
                                        <p:tav tm="0">
                                          <p:val>
                                            <p:fltVal val="0"/>
                                          </p:val>
                                        </p:tav>
                                        <p:tav tm="100000">
                                          <p:val>
                                            <p:strVal val="#ppt_w"/>
                                          </p:val>
                                        </p:tav>
                                      </p:tavLst>
                                    </p:anim>
                                    <p:anim calcmode="lin" valueType="num">
                                      <p:cBhvr>
                                        <p:cTn id="8" dur="1000" fill="hold"/>
                                        <p:tgtEl>
                                          <p:spTgt spid="50"/>
                                        </p:tgtEl>
                                        <p:attrNameLst>
                                          <p:attrName>ppt_h</p:attrName>
                                        </p:attrNameLst>
                                      </p:cBhvr>
                                      <p:tavLst>
                                        <p:tav tm="0">
                                          <p:val>
                                            <p:fltVal val="0"/>
                                          </p:val>
                                        </p:tav>
                                        <p:tav tm="100000">
                                          <p:val>
                                            <p:strVal val="#ppt_h"/>
                                          </p:val>
                                        </p:tav>
                                      </p:tavLst>
                                    </p:anim>
                                    <p:animEffect transition="in" filter="fade">
                                      <p:cBhvr>
                                        <p:cTn id="9" dur="1000"/>
                                        <p:tgtEl>
                                          <p:spTgt spid="5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20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100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wipe(left)">
                                      <p:cBhvr>
                                        <p:cTn id="22" dur="10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wipe(left)">
                                      <p:cBhvr>
                                        <p:cTn id="27"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50" grpId="0"/>
      <p:bldP spid="51" grpId="0"/>
      <p:bldP spid="54" grpId="0"/>
      <p:bldP spid="60" grpId="0"/>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555641"/>
          </a:xfrm>
          <a:prstGeom prst="rect">
            <a:avLst/>
          </a:prstGeom>
        </p:spPr>
        <p:txBody>
          <a:bodyPr wrap="square" rtlCol="0">
            <a:spAutoFit/>
          </a:bodyPr>
          <a:lstStyle/>
          <a:p>
            <a:pPr algn="ctr"/>
            <a:r>
              <a:rPr lang="en-US" sz="2800" b="1" u="sng" dirty="0" smtClean="0"/>
              <a:t>MARY JOHNSON PARSONS</a:t>
            </a:r>
          </a:p>
          <a:p>
            <a:endParaRPr lang="en-US" sz="2800" dirty="0" smtClean="0"/>
          </a:p>
          <a:p>
            <a:r>
              <a:rPr lang="en-US" sz="2800" dirty="0" smtClean="0"/>
              <a:t>1856: age 7, travels w/guardians to Utah Terr.; stranded at</a:t>
            </a:r>
          </a:p>
          <a:p>
            <a:r>
              <a:rPr lang="en-US" sz="2800" dirty="0" smtClean="0"/>
              <a:t>	Devil’s Gate; rescued; loses both legs at knee</a:t>
            </a:r>
          </a:p>
          <a:p>
            <a:r>
              <a:rPr lang="en-US" sz="2800" dirty="0" smtClean="0"/>
              <a:t>	- taken into home of President Brigham Young	</a:t>
            </a:r>
          </a:p>
          <a:p>
            <a:r>
              <a:rPr lang="en-US" sz="2800" dirty="0" smtClean="0"/>
              <a:t>	(Tells her siblings, “I am sure that I shall have my feet 	and legs after the resurrection,”)</a:t>
            </a:r>
          </a:p>
          <a:p>
            <a:r>
              <a:rPr lang="en-US" sz="2800" dirty="0" smtClean="0"/>
              <a:t>	- learns to walk on knees; artificial legs not comfortable</a:t>
            </a:r>
          </a:p>
          <a:p>
            <a:r>
              <a:rPr lang="en-US" sz="2800" dirty="0" smtClean="0"/>
              <a:t>1857 - reunited with sister, moves in with her family</a:t>
            </a:r>
          </a:p>
          <a:p>
            <a:r>
              <a:rPr lang="en-US" sz="2800" dirty="0" smtClean="0"/>
              <a:t>1865-  age 15, Young provides adapted sewing machine</a:t>
            </a:r>
          </a:p>
          <a:p>
            <a:r>
              <a:rPr lang="en-US" sz="2800" dirty="0" smtClean="0"/>
              <a:t>1869:  age 19, marries Elijah Parsons,</a:t>
            </a:r>
          </a:p>
          <a:p>
            <a:r>
              <a:rPr lang="en-US" sz="2800" dirty="0" smtClean="0"/>
              <a:t>	 - couple settle in Koosharem UT (south of Provo)</a:t>
            </a:r>
          </a:p>
          <a:p>
            <a:r>
              <a:rPr lang="en-US" sz="2800" dirty="0" smtClean="0"/>
              <a:t>	- Mary bears 7 children</a:t>
            </a:r>
          </a:p>
          <a:p>
            <a:r>
              <a:rPr lang="en-US" sz="2800" dirty="0" smtClean="0"/>
              <a:t>1910: age 60, dies in SLC</a:t>
            </a:r>
          </a:p>
          <a:p>
            <a:endParaRPr lang="en-US" sz="2800" dirty="0"/>
          </a:p>
        </p:txBody>
      </p:sp>
    </p:spTree>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6" name="TextBox 6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1869</a:t>
            </a:r>
          </a:p>
        </p:txBody>
      </p:sp>
      <p:sp useBgFill="1">
        <p:nvSpPr>
          <p:cNvPr id="6" name="TextBox 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1910</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p:cNvGrpSpPr/>
          <p:nvPr/>
        </p:nvGrpSpPr>
        <p:grpSpPr>
          <a:xfrm>
            <a:off x="685800" y="2599325"/>
            <a:ext cx="3276600" cy="4258675"/>
            <a:chOff x="685800" y="2599325"/>
            <a:chExt cx="3276600" cy="4258675"/>
          </a:xfrm>
        </p:grpSpPr>
        <p:pic>
          <p:nvPicPr>
            <p:cNvPr id="42" name="Picture 6"/>
            <p:cNvPicPr>
              <a:picLocks noChangeAspect="1" noChangeArrowheads="1"/>
            </p:cNvPicPr>
            <p:nvPr/>
          </p:nvPicPr>
          <p:blipFill>
            <a:blip r:embed="rId3"/>
            <a:srcRect/>
            <a:stretch>
              <a:fillRect/>
            </a:stretch>
          </p:blipFill>
          <p:spPr bwMode="auto">
            <a:xfrm>
              <a:off x="685800" y="2599325"/>
              <a:ext cx="3276600" cy="4258675"/>
            </a:xfrm>
            <a:prstGeom prst="rect">
              <a:avLst/>
            </a:prstGeom>
            <a:noFill/>
            <a:ln w="9525">
              <a:noFill/>
              <a:miter lim="800000"/>
              <a:headEnd/>
              <a:tailEnd/>
            </a:ln>
            <a:effectLst/>
          </p:spPr>
        </p:pic>
        <p:sp>
          <p:nvSpPr>
            <p:cNvPr id="48" name="TextBox 47"/>
            <p:cNvSpPr txBox="1"/>
            <p:nvPr/>
          </p:nvSpPr>
          <p:spPr>
            <a:xfrm>
              <a:off x="914400" y="6305490"/>
              <a:ext cx="2324739" cy="400110"/>
            </a:xfrm>
            <a:prstGeom prst="rect">
              <a:avLst/>
            </a:prstGeom>
            <a:noFill/>
          </p:spPr>
          <p:txBody>
            <a:bodyPr wrap="none" rtlCol="0">
              <a:spAutoFit/>
            </a:bodyPr>
            <a:lstStyle/>
            <a:p>
              <a:r>
                <a:rPr lang="en-US" sz="2000" dirty="0" smtClean="0">
                  <a:solidFill>
                    <a:schemeClr val="bg1"/>
                  </a:solidFill>
                </a:rPr>
                <a:t>w/daughter, Hannah</a:t>
              </a:r>
              <a:endParaRPr lang="en-US" sz="2000" dirty="0">
                <a:solidFill>
                  <a:schemeClr val="bg1"/>
                </a:solidFill>
              </a:endParaRPr>
            </a:p>
          </p:txBody>
        </p:sp>
      </p:gr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076" name="Picture 4"/>
          <p:cNvPicPr>
            <a:picLocks noChangeAspect="1" noChangeArrowheads="1"/>
          </p:cNvPicPr>
          <p:nvPr/>
        </p:nvPicPr>
        <p:blipFill>
          <a:blip r:embed="rId4"/>
          <a:srcRect t="2663" r="2000"/>
          <a:stretch>
            <a:fillRect/>
          </a:stretch>
        </p:blipFill>
        <p:spPr bwMode="auto">
          <a:xfrm>
            <a:off x="4191000" y="3902222"/>
            <a:ext cx="3962400" cy="2955778"/>
          </a:xfrm>
          <a:prstGeom prst="rect">
            <a:avLst/>
          </a:prstGeom>
          <a:noFill/>
          <a:ln w="9525">
            <a:noFill/>
            <a:miter lim="800000"/>
            <a:headEnd/>
            <a:tailEnd/>
          </a:ln>
          <a:effectLst/>
        </p:spPr>
      </p:pic>
      <p:sp>
        <p:nvSpPr>
          <p:cNvPr id="39" name="TextBox 38"/>
          <p:cNvSpPr txBox="1"/>
          <p:nvPr/>
        </p:nvSpPr>
        <p:spPr>
          <a:xfrm>
            <a:off x="76200" y="1295400"/>
            <a:ext cx="6705600" cy="553998"/>
          </a:xfrm>
          <a:prstGeom prst="rect">
            <a:avLst/>
          </a:prstGeom>
          <a:solidFill>
            <a:schemeClr val="bg1"/>
          </a:solidFill>
        </p:spPr>
        <p:txBody>
          <a:bodyPr wrap="square" rtlCol="0">
            <a:spAutoFit/>
          </a:bodyPr>
          <a:lstStyle/>
          <a:p>
            <a:r>
              <a:rPr lang="en-US" sz="3000" b="1" dirty="0" smtClean="0"/>
              <a:t>- Mary births seven children</a:t>
            </a:r>
          </a:p>
        </p:txBody>
      </p:sp>
      <p:sp>
        <p:nvSpPr>
          <p:cNvPr id="46" name="TextBox 45"/>
          <p:cNvSpPr txBox="1"/>
          <p:nvPr/>
        </p:nvSpPr>
        <p:spPr>
          <a:xfrm>
            <a:off x="76200" y="1808202"/>
            <a:ext cx="6705600" cy="553998"/>
          </a:xfrm>
          <a:prstGeom prst="rect">
            <a:avLst/>
          </a:prstGeom>
          <a:solidFill>
            <a:schemeClr val="bg1"/>
          </a:solidFill>
        </p:spPr>
        <p:txBody>
          <a:bodyPr wrap="square" rtlCol="0">
            <a:spAutoFit/>
          </a:bodyPr>
          <a:lstStyle/>
          <a:p>
            <a:r>
              <a:rPr lang="en-US" sz="3000" b="1" dirty="0" smtClean="0"/>
              <a:t>- age 60, dies in Salt Lake City</a:t>
            </a:r>
          </a:p>
        </p:txBody>
      </p:sp>
      <p:pic>
        <p:nvPicPr>
          <p:cNvPr id="51" name="Picture 3"/>
          <p:cNvPicPr>
            <a:picLocks noChangeAspect="1" noChangeArrowheads="1"/>
          </p:cNvPicPr>
          <p:nvPr/>
        </p:nvPicPr>
        <p:blipFill>
          <a:blip r:embed="rId5"/>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360"/>
                                          </p:val>
                                        </p:tav>
                                        <p:tav tm="100000">
                                          <p:val>
                                            <p:fltVal val="0"/>
                                          </p:val>
                                        </p:tav>
                                      </p:tavLst>
                                    </p:anim>
                                    <p:animEffect transition="in" filter="fade">
                                      <p:cBhvr>
                                        <p:cTn id="18" dur="1000"/>
                                        <p:tgtEl>
                                          <p:spTgt spid="6"/>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childTnLst>
                                </p:cTn>
                              </p:par>
                              <p:par>
                                <p:cTn id="23" presetID="49" presetClass="exit" presetSubtype="0" accel="100000" fill="hold" grpId="0" nodeType="withEffect">
                                  <p:stCondLst>
                                    <p:cond delay="0"/>
                                  </p:stCondLst>
                                  <p:childTnLst>
                                    <p:anim calcmode="lin" valueType="num">
                                      <p:cBhvr>
                                        <p:cTn id="24" dur="1000"/>
                                        <p:tgtEl>
                                          <p:spTgt spid="66"/>
                                        </p:tgtEl>
                                        <p:attrNameLst>
                                          <p:attrName>ppt_w</p:attrName>
                                        </p:attrNameLst>
                                      </p:cBhvr>
                                      <p:tavLst>
                                        <p:tav tm="0">
                                          <p:val>
                                            <p:strVal val="ppt_w"/>
                                          </p:val>
                                        </p:tav>
                                        <p:tav tm="100000">
                                          <p:val>
                                            <p:fltVal val="0"/>
                                          </p:val>
                                        </p:tav>
                                      </p:tavLst>
                                    </p:anim>
                                    <p:anim calcmode="lin" valueType="num">
                                      <p:cBhvr>
                                        <p:cTn id="25" dur="1000"/>
                                        <p:tgtEl>
                                          <p:spTgt spid="66"/>
                                        </p:tgtEl>
                                        <p:attrNameLst>
                                          <p:attrName>ppt_h</p:attrName>
                                        </p:attrNameLst>
                                      </p:cBhvr>
                                      <p:tavLst>
                                        <p:tav tm="0">
                                          <p:val>
                                            <p:strVal val="ppt_h"/>
                                          </p:val>
                                        </p:tav>
                                        <p:tav tm="100000">
                                          <p:val>
                                            <p:fltVal val="0"/>
                                          </p:val>
                                        </p:tav>
                                      </p:tavLst>
                                    </p:anim>
                                    <p:anim calcmode="lin" valueType="num">
                                      <p:cBhvr>
                                        <p:cTn id="26" dur="1000"/>
                                        <p:tgtEl>
                                          <p:spTgt spid="66"/>
                                        </p:tgtEl>
                                        <p:attrNameLst>
                                          <p:attrName>style.rotation</p:attrName>
                                        </p:attrNameLst>
                                      </p:cBhvr>
                                      <p:tavLst>
                                        <p:tav tm="0">
                                          <p:val>
                                            <p:fltVal val="0"/>
                                          </p:val>
                                        </p:tav>
                                        <p:tav tm="100000">
                                          <p:val>
                                            <p:fltVal val="360"/>
                                          </p:val>
                                        </p:tav>
                                      </p:tavLst>
                                    </p:anim>
                                    <p:animEffect transition="out" filter="fade">
                                      <p:cBhvr>
                                        <p:cTn id="27" dur="1000"/>
                                        <p:tgtEl>
                                          <p:spTgt spid="66"/>
                                        </p:tgtEl>
                                      </p:cBhvr>
                                    </p:animEffect>
                                    <p:set>
                                      <p:cBhvr>
                                        <p:cTn id="28" dur="1" fill="hold">
                                          <p:stCondLst>
                                            <p:cond delay="999"/>
                                          </p:stCondLst>
                                        </p:cTn>
                                        <p:tgtEl>
                                          <p:spTgt spid="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 grpId="0" animBg="1"/>
      <p:bldP spid="39" grpId="0" animBg="1"/>
      <p:bldP spid="46"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http://ldswomenshistory.blogspot.com/2010/03/mary-johnson-parson.html</a:t>
            </a:r>
            <a:endParaRPr lang="en-US" dirty="0" smtClean="0"/>
          </a:p>
          <a:p>
            <a:r>
              <a:rPr lang="en-US" b="1" dirty="0" smtClean="0"/>
              <a:t>MARY JOHNSON PARSON</a:t>
            </a:r>
          </a:p>
          <a:p>
            <a:r>
              <a:rPr lang="en-US" dirty="0" smtClean="0"/>
              <a:t>	When she was six, Mary Johnson’s family left their native Denmark to join the saints in Utah. Things did not go for the family as planned. While at Mormon Grove, Kansas in 1855, Mary’s father and baby brother died, and because camp leaders knew her mother wouldn’t make it, Mary and her sister were sent to different families before the death so they would have people to care for them in the winter. At 7 years old, Mary was an orphan, separated from her siblings, in a country where she couldn’t speak the language, and being cared for by an elderly couple that considered her a burden.</a:t>
            </a:r>
          </a:p>
          <a:p>
            <a:r>
              <a:rPr lang="en-US" dirty="0" smtClean="0"/>
              <a:t>	Mary’s guardians joined the ill-fated Martin handcart company. She was small and had a difficult time keeping up, and her guardians were harsh with her when she fell behind. In Wyoming, her feet were frozen so badly that when they thawed out, they turned black. When the rescuers from Salt Lake arrived, she was placed in an ambulance wagon, where she appreciated the kindness she was shown, but it didn’t stop the flesh from falling off her feet. Both feet had dropped off by the time they reached Salt Lake, and she had to have her legs amputated to the knees. She was among the “hard to place with a guardian” cases that Brigham Young took in, and even after her siblings arrived and she joined them, Brigham took special cares for her, helping to pay the bills for a specially designed sewing machine that Mary could use her knees to tread.</a:t>
            </a:r>
          </a:p>
          <a:p>
            <a:r>
              <a:rPr lang="en-US" dirty="0" smtClean="0"/>
              <a:t>	It would be easy for Mary to be discouraged, but she was determined to claim the blessings that came from the sacrifices she made. She told her siblings, “I am sure that I shall have my feet and legs after the resurrection,” and learned to walk on her knees, having decided that artificial limbs were too uncomfortable. At age 19, she married Elijah Parsons in the endowment house. He was good hearted, even carrying her around on his back when they went on outings. Mary took her motherhood seriously, believing it to be her mission in life. She bore 7 children and taught them the gospel. Elijah struggled to find work, so Mary carded wool, spun yarn, and knitted stockings to help make ends meet. She was noted for her knowledge of the scriptures and the doctrines of the Gospel.</a:t>
            </a:r>
          </a:p>
          <a:p>
            <a:r>
              <a:rPr lang="en-US" dirty="0" smtClean="0"/>
              <a:t>	During her last decade, she suffered a variety of health conditions, including asthma, a tumor, and congestive heart failure. However, she was determined that her funeral expenses not burden her family, so she knit and sold stockings to pay for it. She died of pneumonia in 1910.</a:t>
            </a:r>
          </a:p>
          <a:p>
            <a:endParaRPr lang="en-US" dirty="0"/>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233297"/>
          </a:xfrm>
          <a:prstGeom prst="rect">
            <a:avLst/>
          </a:prstGeom>
        </p:spPr>
        <p:txBody>
          <a:bodyPr wrap="square">
            <a:spAutoFit/>
          </a:bodyPr>
          <a:lstStyle/>
          <a:p>
            <a:r>
              <a:rPr lang="en-US" dirty="0" smtClean="0">
                <a:hlinkClick r:id="rId2"/>
              </a:rPr>
              <a:t>https://history.lds.org/overlandtravel/sources/5447/parsons-mary-c-hristine-johnson-a-handcart-survivor-deseret-evening-news-29-june-1897-8?lang=eng</a:t>
            </a:r>
            <a:endParaRPr lang="en-US" dirty="0" smtClean="0"/>
          </a:p>
          <a:p>
            <a:r>
              <a:rPr lang="en-US" b="1" dirty="0" smtClean="0"/>
              <a:t>MARY JOHNSON PARSON</a:t>
            </a:r>
            <a:endParaRPr lang="en-US" dirty="0" smtClean="0"/>
          </a:p>
          <a:p>
            <a:r>
              <a:rPr lang="en-US" dirty="0" smtClean="0"/>
              <a:t>	(She had both her feet frozen while coming to Utah.</a:t>
            </a:r>
            <a:br>
              <a:rPr lang="en-US" dirty="0" smtClean="0"/>
            </a:br>
            <a:r>
              <a:rPr lang="en-US" dirty="0" smtClean="0"/>
              <a:t>Her feet dropped off and her limbs were amputated above the ankles and then at the knees.</a:t>
            </a:r>
            <a:br>
              <a:rPr lang="en-US" dirty="0" smtClean="0"/>
            </a:br>
            <a:r>
              <a:rPr lang="en-US" dirty="0" smtClean="0"/>
              <a:t>Koosharem, Piute Co.)</a:t>
            </a:r>
            <a:br>
              <a:rPr lang="en-US" dirty="0" smtClean="0"/>
            </a:br>
            <a:r>
              <a:rPr lang="en-US" dirty="0" smtClean="0"/>
              <a:t>Utah, June 24, 1897.</a:t>
            </a:r>
          </a:p>
          <a:p>
            <a:r>
              <a:rPr lang="en-US" dirty="0" smtClean="0"/>
              <a:t>To the Editor:</a:t>
            </a:r>
          </a:p>
          <a:p>
            <a:r>
              <a:rPr lang="en-US" dirty="0" smtClean="0"/>
              <a:t>	Reading an article in the News from "A Handcart Pioneer," has led me to write the following, as I am a living witness of those memorable days. My father and mother both died on the Missouri river, at Mormon Grove. The oldest child was in Utah, the other five were distributed in different places. My lot fell with unfeeling guardians.</a:t>
            </a:r>
          </a:p>
          <a:p>
            <a:r>
              <a:rPr lang="en-US" dirty="0" smtClean="0"/>
              <a:t>	The summer following my parents' death, 1856, I think in July, we started with our handcarts for Salt Lake City, under command of Captain Hunt. As soon as President Brigham Young learned that there were companies on the road, he started teams and supplies to meet us. They found us camped at the two old log cabins on the other side of Devil's Gate. </a:t>
            </a:r>
          </a:p>
          <a:p>
            <a:r>
              <a:rPr lang="en-US" dirty="0" smtClean="0"/>
              <a:t>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a:t>
            </a:r>
          </a:p>
          <a:p>
            <a:r>
              <a:rPr lang="en-US" dirty="0" smtClean="0"/>
              <a:t>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I am the mother of seven children, four sons and three daughters, five of whom are now living. The family I came with soon left the Church and returned East.</a:t>
            </a:r>
          </a:p>
          <a:p>
            <a:r>
              <a:rPr lang="en-US" dirty="0" smtClean="0"/>
              <a:t> </a:t>
            </a:r>
          </a:p>
          <a:p>
            <a:r>
              <a:rPr lang="en-US" dirty="0" smtClean="0"/>
              <a:t>MARY C. JOHNSON PARSONS</a:t>
            </a:r>
            <a:endParaRPr lang="en-US" dirty="0"/>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41365170"/>
          </a:xfrm>
          <a:prstGeom prst="rect">
            <a:avLst/>
          </a:prstGeom>
        </p:spPr>
        <p:txBody>
          <a:bodyPr wrap="square">
            <a:spAutoFit/>
          </a:bodyPr>
          <a:lstStyle/>
          <a:p>
            <a:r>
              <a:rPr lang="en-US" dirty="0" smtClean="0">
                <a:hlinkClick r:id="rId3"/>
              </a:rPr>
              <a:t>http://www.tellmystorytoo.com/member_pdfs/maren-kjirstine-johansen-(larsen)_713_277.pdf</a:t>
            </a:r>
            <a:endParaRPr lang="en-US" dirty="0" smtClean="0"/>
          </a:p>
          <a:p>
            <a:r>
              <a:rPr lang="en-US" dirty="0" smtClean="0"/>
              <a:t>MAREN KJIRSTINE JOHANSEN ( or Larsen)</a:t>
            </a:r>
          </a:p>
          <a:p>
            <a:r>
              <a:rPr lang="en-US" dirty="0" smtClean="0"/>
              <a:t>Born: May 7, 1849 in Denmark Age: 7 Hunt Wagon Company</a:t>
            </a:r>
          </a:p>
          <a:p>
            <a:r>
              <a:rPr lang="en-US" dirty="0" smtClean="0"/>
              <a:t>	</a:t>
            </a:r>
            <a:r>
              <a:rPr lang="en-US" dirty="0" err="1" smtClean="0"/>
              <a:t>Maren</a:t>
            </a:r>
            <a:r>
              <a:rPr lang="en-US" dirty="0" smtClean="0"/>
              <a:t>  (Mary) was born in </a:t>
            </a:r>
            <a:r>
              <a:rPr lang="en-US" dirty="0" err="1" smtClean="0"/>
              <a:t>Oudrup</a:t>
            </a:r>
            <a:r>
              <a:rPr lang="en-US" dirty="0" smtClean="0"/>
              <a:t>, Aalborg, Denmark, the</a:t>
            </a:r>
          </a:p>
          <a:p>
            <a:r>
              <a:rPr lang="en-US" dirty="0" smtClean="0"/>
              <a:t> eighth of  nine children born to </a:t>
            </a:r>
            <a:r>
              <a:rPr lang="en-US" dirty="0" err="1" smtClean="0"/>
              <a:t>Johanne</a:t>
            </a:r>
            <a:r>
              <a:rPr lang="en-US" dirty="0" smtClean="0"/>
              <a:t> </a:t>
            </a:r>
            <a:r>
              <a:rPr lang="en-US" dirty="0" err="1" smtClean="0"/>
              <a:t>Kirstine</a:t>
            </a:r>
            <a:r>
              <a:rPr lang="en-US" dirty="0" smtClean="0"/>
              <a:t> </a:t>
            </a:r>
            <a:r>
              <a:rPr lang="en-US" dirty="0" err="1" smtClean="0"/>
              <a:t>Laustsen</a:t>
            </a:r>
            <a:r>
              <a:rPr lang="en-US" dirty="0" smtClean="0"/>
              <a:t> and Johan </a:t>
            </a:r>
          </a:p>
          <a:p>
            <a:r>
              <a:rPr lang="en-US" dirty="0" smtClean="0"/>
              <a:t>Larsen. Two children died in infancy in Denmark. </a:t>
            </a:r>
            <a:r>
              <a:rPr lang="en-US" dirty="0" err="1" smtClean="0"/>
              <a:t>Maren</a:t>
            </a:r>
            <a:r>
              <a:rPr lang="en-US" dirty="0" smtClean="0"/>
              <a:t> became known</a:t>
            </a:r>
          </a:p>
          <a:p>
            <a:r>
              <a:rPr lang="en-US" dirty="0" smtClean="0"/>
              <a:t>in America as Mary Christina Johnson. (It was customary in Denmark for</a:t>
            </a:r>
          </a:p>
          <a:p>
            <a:r>
              <a:rPr lang="en-US" dirty="0" smtClean="0"/>
              <a:t> the children to add “</a:t>
            </a:r>
            <a:r>
              <a:rPr lang="en-US" dirty="0" err="1" smtClean="0"/>
              <a:t>sen</a:t>
            </a:r>
            <a:r>
              <a:rPr lang="en-US" dirty="0" smtClean="0"/>
              <a:t>” or “</a:t>
            </a:r>
            <a:r>
              <a:rPr lang="en-US" dirty="0" err="1" smtClean="0"/>
              <a:t>datter</a:t>
            </a:r>
            <a:r>
              <a:rPr lang="en-US" dirty="0" smtClean="0"/>
              <a:t>” to the father’s first name and then </a:t>
            </a:r>
          </a:p>
          <a:p>
            <a:r>
              <a:rPr lang="en-US" dirty="0" smtClean="0"/>
              <a:t>take that as their surname.) </a:t>
            </a:r>
            <a:r>
              <a:rPr lang="en-US" dirty="0" err="1" smtClean="0"/>
              <a:t>Maren’s</a:t>
            </a:r>
            <a:r>
              <a:rPr lang="en-US" dirty="0" smtClean="0"/>
              <a:t> father was a prosperous farmer, </a:t>
            </a:r>
          </a:p>
          <a:p>
            <a:r>
              <a:rPr lang="en-US" dirty="0" smtClean="0"/>
              <a:t>owning large farmlands, cattle, sheep, fine horses and barns. The family </a:t>
            </a:r>
          </a:p>
          <a:p>
            <a:r>
              <a:rPr lang="en-US" dirty="0" smtClean="0"/>
              <a:t>also ran a tavern and an inn. Sometimes travelers would stay two or </a:t>
            </a:r>
          </a:p>
          <a:p>
            <a:r>
              <a:rPr lang="en-US" dirty="0" smtClean="0"/>
              <a:t>three weeks at a time. Some of the wealthier travelers expected their </a:t>
            </a:r>
          </a:p>
          <a:p>
            <a:r>
              <a:rPr lang="en-US" dirty="0" smtClean="0"/>
              <a:t>pipes cleaned, filled and lighted. The younger children would do this</a:t>
            </a:r>
          </a:p>
          <a:p>
            <a:r>
              <a:rPr lang="en-US" dirty="0" smtClean="0"/>
              <a:t> job. The children also assisted at harvest time and had fond memories </a:t>
            </a:r>
          </a:p>
          <a:p>
            <a:r>
              <a:rPr lang="en-US" dirty="0" smtClean="0"/>
              <a:t>of carrying midmorning and afternoon refreshments to the harvest</a:t>
            </a:r>
          </a:p>
          <a:p>
            <a:r>
              <a:rPr lang="en-US" dirty="0" smtClean="0"/>
              <a:t> hands, and tossing food to the eager ducks and geese on the pond. </a:t>
            </a:r>
          </a:p>
          <a:p>
            <a:r>
              <a:rPr lang="en-US" dirty="0" smtClean="0"/>
              <a:t>	The missionaries first brought the gospel to Denmark in 1850. </a:t>
            </a:r>
          </a:p>
          <a:p>
            <a:r>
              <a:rPr lang="en-US" dirty="0" smtClean="0"/>
              <a:t>They visited the Johan Larsen family in 1853. The </a:t>
            </a:r>
            <a:r>
              <a:rPr lang="en-US" dirty="0" err="1" smtClean="0"/>
              <a:t>Larsens</a:t>
            </a:r>
            <a:r>
              <a:rPr lang="en-US" dirty="0" smtClean="0"/>
              <a:t> belonged to </a:t>
            </a:r>
          </a:p>
          <a:p>
            <a:r>
              <a:rPr lang="en-US" dirty="0" smtClean="0"/>
              <a:t>the Lutheran faith at that time. Mary’s family embraced the teachings and joined the Church in 1853. During the year that followed, the </a:t>
            </a:r>
            <a:r>
              <a:rPr lang="en-US" dirty="0" err="1" smtClean="0"/>
              <a:t>Larsens</a:t>
            </a:r>
            <a:r>
              <a:rPr lang="en-US" dirty="0" smtClean="0"/>
              <a:t> sold their property and belongings, mostly at auction, and made preparations to sail to America to be with the Saints in Zion. Some relatives of the </a:t>
            </a:r>
            <a:r>
              <a:rPr lang="en-US" dirty="0" err="1" smtClean="0"/>
              <a:t>Larsens</a:t>
            </a:r>
            <a:r>
              <a:rPr lang="en-US" dirty="0" smtClean="0"/>
              <a:t> were very bitter about their change of religion and plans to emigrate. They tried fruitlessly to change the </a:t>
            </a:r>
            <a:r>
              <a:rPr lang="en-US" dirty="0" err="1" smtClean="0"/>
              <a:t>Larsens</a:t>
            </a:r>
            <a:r>
              <a:rPr lang="en-US" dirty="0" smtClean="0"/>
              <a:t>’ minds. Mary’s thirteen year-old brother, Lars Christian, also did not want to emigrate. An uncle hid Lars away, thinking Lars’s parents would change their minds if they could not find the boy. Johan and </a:t>
            </a:r>
            <a:r>
              <a:rPr lang="en-US" dirty="0" err="1" smtClean="0"/>
              <a:t>Johanne</a:t>
            </a:r>
            <a:r>
              <a:rPr lang="en-US" dirty="0" smtClean="0"/>
              <a:t> became desperate as the time for sailing drew near and they still had not found Lars. After praying about what to do, they received peace and comfort, knowing that the boy would be cared for and treated kindly, and that they should follow through with their plans. </a:t>
            </a:r>
          </a:p>
          <a:p>
            <a:r>
              <a:rPr lang="en-US" dirty="0" smtClean="0"/>
              <a:t>	The </a:t>
            </a:r>
            <a:r>
              <a:rPr lang="en-US" dirty="0" err="1" smtClean="0"/>
              <a:t>Larsens</a:t>
            </a:r>
            <a:r>
              <a:rPr lang="en-US" dirty="0" smtClean="0"/>
              <a:t> left Denmark on November 24, 1854, with their six children: Anne “Catherine” Cecelia (18), Lars “Elias” (15), Christian (11), “</a:t>
            </a:r>
            <a:r>
              <a:rPr lang="en-US" dirty="0" err="1" smtClean="0"/>
              <a:t>Ane</a:t>
            </a:r>
            <a:r>
              <a:rPr lang="en-US" dirty="0" smtClean="0"/>
              <a:t>” </a:t>
            </a:r>
            <a:r>
              <a:rPr lang="en-US" dirty="0" err="1" smtClean="0"/>
              <a:t>Kirstine</a:t>
            </a:r>
            <a:r>
              <a:rPr lang="en-US" dirty="0" smtClean="0"/>
              <a:t> (8), “</a:t>
            </a:r>
            <a:r>
              <a:rPr lang="en-US" dirty="0" err="1" smtClean="0"/>
              <a:t>Maren</a:t>
            </a:r>
            <a:r>
              <a:rPr lang="en-US" dirty="0" smtClean="0"/>
              <a:t>” </a:t>
            </a:r>
            <a:r>
              <a:rPr lang="en-US" dirty="0" err="1" smtClean="0"/>
              <a:t>Kjirstine</a:t>
            </a:r>
            <a:r>
              <a:rPr lang="en-US" dirty="0" smtClean="0"/>
              <a:t> (5), and </a:t>
            </a:r>
            <a:r>
              <a:rPr lang="en-US" dirty="0" err="1" smtClean="0"/>
              <a:t>Niels</a:t>
            </a:r>
            <a:r>
              <a:rPr lang="en-US" dirty="0" smtClean="0"/>
              <a:t> (2). Their ship became frozen in the ice for a time on the shores of Norway, but finally arrived at Liverpool, England, on Christmas day. On January 9, 1855, they began their journey to America on the ship Nesmith. It is reported that many of their goods were stolen by the crew members on this sailing vessel. The Nesmith arrived at New Orleans on February 23, 1855. The immigrants traveled up the Mississippi River by boat to the Missouri River, and then to Mormon Grove, near Atchison, Kansas. Mary’s father had given money from the sale of his properties to other emigrants who were needy and he now had very little. </a:t>
            </a:r>
          </a:p>
          <a:p>
            <a:r>
              <a:rPr lang="en-US" dirty="0" smtClean="0"/>
              <a:t>	The family started to homestead a piece of land, living in a dugout for shelter.  Johan found work for a dollar a day, but this was not enough to develop the land. The family worked hard, but struggled to survive. Cholera was prevalent in this area of the country. Johan and little </a:t>
            </a:r>
            <a:r>
              <a:rPr lang="en-US" dirty="0" err="1" smtClean="0"/>
              <a:t>Niels</a:t>
            </a:r>
            <a:r>
              <a:rPr lang="en-US" dirty="0" smtClean="0"/>
              <a:t> became very sick and died. </a:t>
            </a:r>
          </a:p>
          <a:p>
            <a:r>
              <a:rPr lang="en-US" dirty="0" smtClean="0"/>
              <a:t>	Another convert from Denmark, Jens C. </a:t>
            </a:r>
            <a:r>
              <a:rPr lang="en-US" dirty="0" err="1" smtClean="0"/>
              <a:t>Neilsen</a:t>
            </a:r>
            <a:r>
              <a:rPr lang="en-US" dirty="0" smtClean="0"/>
              <a:t>, to whom Johan had taught the gospel wrote: “Wednesday, November 7, Died Brother Johann Larsen. cause, the chills and fever. November 8, 1855, He was put in a coffin and buried November 8th at the same burial ground [at Mormon Grove]. ... November 25, 1855, Sunday meeting and in the evening held auction on some things - Johann Larsen’s clothing and Brother Brabands’1 who recently died, and the proceeds was turned into the branch fund for to help the poor. ... December 10, 1855, I made door for Widow Larsen. ... December 17, 1855, I work on a stable for the oxen and finished it the 19th, and commencing to learn J. Larsen’s children to read.” </a:t>
            </a:r>
          </a:p>
          <a:p>
            <a:r>
              <a:rPr lang="en-US" dirty="0" smtClean="0"/>
              <a:t>	</a:t>
            </a:r>
            <a:r>
              <a:rPr lang="en-US" dirty="0" err="1" smtClean="0"/>
              <a:t>Johanne</a:t>
            </a:r>
            <a:r>
              <a:rPr lang="en-US" dirty="0" smtClean="0"/>
              <a:t> was also very sick, and not recovering. The Elders advised her to let her children go ahead to the Valley with other companies that were preparing to cross the plains. Catherine had already gone the previous summer and was in Utah preparing the way for her family. Elias and Christian found employment for awhile and then traveled with the A.O. Smoot Company in late 1856. Nine-year-old </a:t>
            </a:r>
            <a:r>
              <a:rPr lang="en-US" dirty="0" err="1" smtClean="0"/>
              <a:t>Ane</a:t>
            </a:r>
            <a:r>
              <a:rPr lang="en-US" dirty="0" smtClean="0"/>
              <a:t> stayed to care for her mother and came to Utah later. 	Mary, now six years old, was sent to Florence, Nebraska, to the care of an older English couple, John and Mary </a:t>
            </a:r>
            <a:r>
              <a:rPr lang="en-US" dirty="0" err="1" smtClean="0"/>
              <a:t>Ennion</a:t>
            </a:r>
            <a:r>
              <a:rPr lang="en-US" dirty="0" smtClean="0"/>
              <a:t>. </a:t>
            </a:r>
            <a:r>
              <a:rPr lang="en-US" dirty="0" err="1" smtClean="0"/>
              <a:t>Johanne</a:t>
            </a:r>
            <a:r>
              <a:rPr lang="en-US" dirty="0" smtClean="0"/>
              <a:t> had given Mary warm clothing, a feather mattress and bed covers for her journey. One night when </a:t>
            </a:r>
            <a:r>
              <a:rPr lang="en-US" dirty="0" err="1" smtClean="0"/>
              <a:t>Ane</a:t>
            </a:r>
            <a:r>
              <a:rPr lang="en-US" dirty="0" smtClean="0"/>
              <a:t> was alone with her mother, </a:t>
            </a:r>
            <a:r>
              <a:rPr lang="en-US" dirty="0" err="1" smtClean="0"/>
              <a:t>Johanne</a:t>
            </a:r>
            <a:r>
              <a:rPr lang="en-US" dirty="0" smtClean="0"/>
              <a:t> passed away.  Little </a:t>
            </a:r>
            <a:r>
              <a:rPr lang="en-US" dirty="0" err="1" smtClean="0"/>
              <a:t>Ane</a:t>
            </a:r>
            <a:r>
              <a:rPr lang="en-US" dirty="0" smtClean="0"/>
              <a:t> crossed the river in the morning to get friends to take care of the burial. Elias and Christian were not far away at the time of their mother’s death, but did not know of it until after she was buried. The five children were now left to fulfill the dreams of their parents in Zion. 	</a:t>
            </a:r>
          </a:p>
          <a:p>
            <a:r>
              <a:rPr lang="en-US" dirty="0" smtClean="0"/>
              <a:t>	Mary and her new guardians joined with the Hunt wagon company in Florence, Nebraska, in August of 1856. This company had previously departed from Iowa City, Iowa, and was following closely with the Martin handcart company. Mary eventually faced more trials due to lack of food and warm clothing, early winter storms and other delays. Mary suffered severe frostbite when the cold weather came. Excerpts from her account, published in the Deseret Evening News, 29 June 1897, pg. 8, record Mary’s great courage and faith, as well as a remarkable attitude: “I am a living witness of those memorable days. My father and mother both died on the Missouri river, at Mormon Grove. ... My lot fell with unfeeling guardians. The summer following my parents’ death, ... we started with our handcarts for Salt Lake City, under command of Captain Hunt. As soon as President Brigham Young learned that there were companies on the road, he started teams and supplies to meet us. [We] camped at the two old log cabins on the other side of Devil’s Gate.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[to Elijah Parsons]. I am the mother of seven children, four sons and three daughters, five of whom are now living. The family I came with soon left the Church and returned East. [Signed] MARY C. JOHNSON PARSONS”.</a:t>
            </a:r>
          </a:p>
          <a:p>
            <a:r>
              <a:rPr lang="en-US" dirty="0" smtClean="0"/>
              <a:t>	A young woman in the Hunt company, Ann </a:t>
            </a:r>
            <a:r>
              <a:rPr lang="en-US" dirty="0" err="1" smtClean="0"/>
              <a:t>Malin</a:t>
            </a:r>
            <a:r>
              <a:rPr lang="en-US" dirty="0" smtClean="0"/>
              <a:t>, was one of the “kind friends” spoken of by Mary. After leaving Devil’s Gate, Ann was assigned to go as a nurse with the “ambulance” or “sick” wagons. Ann reported in her journal of Mary’s frozen feet literally falling off as the wagon jolted along. Ann couldn’t bear to see Mary’s feet hurt any more, so she carried Mary in her arms and walked alongside the wagon, many times in deep snow. (See Ann </a:t>
            </a:r>
            <a:r>
              <a:rPr lang="en-US" dirty="0" err="1" smtClean="0"/>
              <a:t>Malin</a:t>
            </a:r>
            <a:r>
              <a:rPr lang="en-US" dirty="0" smtClean="0"/>
              <a:t> in Tell My Story, Too.) Upon reaching the Salt Lake Valley, Mary was taken into the home of Brigham Young. He called Dr. Washington F. Anderson to continue caring for her legs. They did not heal properly and the doctor had to remove both legs just below the kneecaps. Mary remained with the Young family until May of 1857, when Mary’s sister, Catherine, was located in Spanish Fork. Catherine was married to </a:t>
            </a:r>
            <a:r>
              <a:rPr lang="en-US" dirty="0" err="1" smtClean="0"/>
              <a:t>Jeppe</a:t>
            </a:r>
            <a:r>
              <a:rPr lang="en-US" dirty="0" smtClean="0"/>
              <a:t> Sorensen. </a:t>
            </a:r>
            <a:r>
              <a:rPr lang="en-US" dirty="0" err="1" smtClean="0"/>
              <a:t>Jeppe</a:t>
            </a:r>
            <a:r>
              <a:rPr lang="en-US" dirty="0" smtClean="0"/>
              <a:t> recorded: “My wife gave birth to a daughter on May 5, 1857. I find myself now, by the grace of God, in possession of a larger family because, at the same time, my wife’s younger eight-year-old sister arrived on May 7. She had lost both of her legs which had been amputated just below the knees. I, being called to stand at the head of a family, have a great mission.” </a:t>
            </a:r>
          </a:p>
          <a:p>
            <a:r>
              <a:rPr lang="en-US" dirty="0" smtClean="0"/>
              <a:t>	Brigham Young continued to look after Mary’s welfare. When she was about fifteen years old, President Young had a special sewing machine designed for her that she could operate without her feet. Mary learned to sew for others who appreciated her ambition to support herself. Customers gave her a great deal of business and paid her liberally.</a:t>
            </a:r>
          </a:p>
          <a:p>
            <a:r>
              <a:rPr lang="en-US" dirty="0" smtClean="0"/>
              <a:t>	When Mary was 19 years old, she met a young Englishman by the name of Elijah Parsons. Elijah was kind to Mary and assisted her in participating with other young people. They fell in love and were married in the Endowment House on January 11, 1869. Elijah was a mason and plasterer by trade and also a school teacher, having received a good education. He also kept books for local merchants. They lived in Salt Lake, Richfield, Cedar Grove, Grass Valley and then Koosharem, Utah, where they first purchased a piece of land to raise feed for their chickens and cow. Here they built a small cabin. They later moved into town which was two miles away. Mary was said to never miss a church meeting or a singing practice. If she had work in town on a Saturday, she stayed overnight with friends. </a:t>
            </a:r>
          </a:p>
          <a:p>
            <a:r>
              <a:rPr lang="en-US" dirty="0" smtClean="0"/>
              <a:t>	She walked on her knees to her meetings, but was nearly always given a ride home. </a:t>
            </a:r>
          </a:p>
          <a:p>
            <a:r>
              <a:rPr lang="en-US" dirty="0" smtClean="0"/>
              <a:t>Sometimes her knees became so sore that she would tie gunnysacks on them for a little more protection. The men in town would save their old boots for Mary. She would cut off the heel part, then sew the front opening shut, and she said they made the perfect “shoes” for the stubs of her legs. Mary also took a small chair, cut the legs down, and used it as a “crutch.” She could sit down and rest whenever she wanted to. </a:t>
            </a:r>
          </a:p>
          <a:p>
            <a:r>
              <a:rPr lang="en-US" dirty="0" smtClean="0"/>
              <a:t>	Mary sometimes worked shearing sheep for George Rust. She became so fast and proficient at this work, that the men who worked for Rust wanted him to let her go. Elijah was not skilled or successful at farming and could not find other work in Koosharem. He was eventually required to return to Salt Lake in order to make money for his family’s support. Elijah returned to Koosharem after Mary’s death. </a:t>
            </a:r>
          </a:p>
          <a:p>
            <a:r>
              <a:rPr lang="en-US" dirty="0" smtClean="0"/>
              <a:t>	Mary’s oldest child, Arthur, served a mission to the Southern and Northern States from 1898 to 1900. When he returned, he and his two younger brothers built a new home for Mary. Arthur paid for the home. Mary’s children wrote of her: “Mary always radiated cheerfulness and no matter how ill she was she tried to tell a humorous story. She had an encouraging word for everyone. [Mary] lived in poverty herself, but was ready to share her last crust with her neighbor. Many times she sat carding wool, spinning yarn, or knitting stockings into the late hours of the night. She sold her work to help support her family. </a:t>
            </a:r>
          </a:p>
          <a:p>
            <a:r>
              <a:rPr lang="en-US" dirty="0" smtClean="0"/>
              <a:t>	During the last years of her life she endured intense suffering. [She had asthma, was swollen with dropsy, and needed a major operation.] As long as she was able to be propped up in bed she would knit stockings which she sold, and it was her desire that the money should be added to the amount she had put away to help meet her funeral expenses when she should pass beyond the veil. She also made quilts and did wash for other families. She was known to walk for two miles on her knees to help someone in need. Being well-versed in the doctrines of the Church, she taught her children the gospel, which is lovingly remembered by them. Many times she remarked, “I am sure that I shall have my feet and legs after the resurrection.” </a:t>
            </a:r>
          </a:p>
          <a:p>
            <a:r>
              <a:rPr lang="en-US" dirty="0" smtClean="0"/>
              <a:t>	Mary died of pneumonia at noon on November 7, 1910, in Koosharem, Utah. Years later, her son, Will, was in a Richfield hospital, close to death himself. When his family came to visit him one day, he told them, “I don’t need to worry now about dying or what the future holds for me, because my mother has been here to see me. She looked as she used to except she was taller and had her feet and legs.” </a:t>
            </a:r>
          </a:p>
          <a:p>
            <a:r>
              <a:rPr lang="en-US" dirty="0" smtClean="0"/>
              <a:t>	Descendants of the surviving orphans of Johan and </a:t>
            </a:r>
            <a:r>
              <a:rPr lang="en-US" dirty="0" err="1" smtClean="0"/>
              <a:t>Johanne</a:t>
            </a:r>
            <a:r>
              <a:rPr lang="en-US" dirty="0" smtClean="0"/>
              <a:t> Larsen have said that their parents never even hinted at bitterness for their emigration experiences: “They all radiated faith, cheerfulness and courage to the last days of their [lives].”</a:t>
            </a:r>
          </a:p>
          <a:p>
            <a:endParaRPr lang="en-US" dirty="0" smtClean="0"/>
          </a:p>
          <a:p>
            <a:endParaRPr lang="en-US" dirty="0"/>
          </a:p>
        </p:txBody>
      </p:sp>
      <p:pic>
        <p:nvPicPr>
          <p:cNvPr id="193538" name="Picture 2"/>
          <p:cNvPicPr>
            <a:picLocks noChangeAspect="1" noChangeArrowheads="1"/>
          </p:cNvPicPr>
          <p:nvPr/>
        </p:nvPicPr>
        <p:blipFill>
          <a:blip r:embed="rId4"/>
          <a:srcRect l="64056" t="29688" r="13104" b="26562"/>
          <a:stretch>
            <a:fillRect/>
          </a:stretch>
        </p:blipFill>
        <p:spPr bwMode="auto">
          <a:xfrm>
            <a:off x="7162800" y="457200"/>
            <a:ext cx="1981200" cy="2133600"/>
          </a:xfrm>
          <a:prstGeom prst="rect">
            <a:avLst/>
          </a:prstGeom>
          <a:noFill/>
          <a:ln w="9525">
            <a:noFill/>
            <a:miter lim="800000"/>
            <a:headEnd/>
            <a:tailEnd/>
          </a:ln>
          <a:effectLst/>
        </p:spPr>
      </p:pic>
      <p:pic>
        <p:nvPicPr>
          <p:cNvPr id="193539" name="Picture 3"/>
          <p:cNvPicPr>
            <a:picLocks noChangeAspect="1" noChangeArrowheads="1"/>
          </p:cNvPicPr>
          <p:nvPr/>
        </p:nvPicPr>
        <p:blipFill>
          <a:blip r:embed="rId5"/>
          <a:srcRect l="18375" t="34375" r="61420" b="18750"/>
          <a:stretch>
            <a:fillRect/>
          </a:stretch>
        </p:blipFill>
        <p:spPr bwMode="auto">
          <a:xfrm>
            <a:off x="7162800" y="2667000"/>
            <a:ext cx="1752600" cy="22860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 name="Group 43"/>
          <p:cNvGrpSpPr/>
          <p:nvPr/>
        </p:nvGrpSpPr>
        <p:grpSpPr>
          <a:xfrm>
            <a:off x="76200" y="0"/>
            <a:ext cx="8293008" cy="6858000"/>
            <a:chOff x="76200" y="0"/>
            <a:chExt cx="8293008" cy="6858000"/>
          </a:xfrm>
        </p:grpSpPr>
        <p:sp useBgFill="1">
          <p:nvSpPr>
            <p:cNvPr id="6" name="TextBox 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1910</a:t>
              </a:r>
            </a:p>
          </p:txBody>
        </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pic>
          <p:nvPicPr>
            <p:cNvPr id="3076" name="Picture 4"/>
            <p:cNvPicPr>
              <a:picLocks noChangeAspect="1" noChangeArrowheads="1"/>
            </p:cNvPicPr>
            <p:nvPr/>
          </p:nvPicPr>
          <p:blipFill>
            <a:blip r:embed="rId3"/>
            <a:srcRect t="2663" r="2000"/>
            <a:stretch>
              <a:fillRect/>
            </a:stretch>
          </p:blipFill>
          <p:spPr bwMode="auto">
            <a:xfrm>
              <a:off x="4191000" y="3902222"/>
              <a:ext cx="3962400" cy="2955778"/>
            </a:xfrm>
            <a:prstGeom prst="rect">
              <a:avLst/>
            </a:prstGeom>
            <a:noFill/>
            <a:ln w="9525">
              <a:noFill/>
              <a:miter lim="800000"/>
              <a:headEnd/>
              <a:tailEnd/>
            </a:ln>
            <a:effectLst/>
          </p:spPr>
        </p:pic>
        <p:sp>
          <p:nvSpPr>
            <p:cNvPr id="39" name="TextBox 38"/>
            <p:cNvSpPr txBox="1"/>
            <p:nvPr/>
          </p:nvSpPr>
          <p:spPr>
            <a:xfrm>
              <a:off x="76200" y="1295400"/>
              <a:ext cx="6705600" cy="553998"/>
            </a:xfrm>
            <a:prstGeom prst="rect">
              <a:avLst/>
            </a:prstGeom>
            <a:solidFill>
              <a:schemeClr val="bg1"/>
            </a:solidFill>
          </p:spPr>
          <p:txBody>
            <a:bodyPr wrap="square" rtlCol="0">
              <a:spAutoFit/>
            </a:bodyPr>
            <a:lstStyle/>
            <a:p>
              <a:r>
                <a:rPr lang="en-US" sz="3000" b="1" dirty="0" smtClean="0"/>
                <a:t>- Mary births seven children</a:t>
              </a:r>
            </a:p>
          </p:txBody>
        </p:sp>
        <p:sp>
          <p:nvSpPr>
            <p:cNvPr id="46" name="TextBox 45"/>
            <p:cNvSpPr txBox="1"/>
            <p:nvPr/>
          </p:nvSpPr>
          <p:spPr>
            <a:xfrm>
              <a:off x="76200" y="1808202"/>
              <a:ext cx="6705600" cy="553998"/>
            </a:xfrm>
            <a:prstGeom prst="rect">
              <a:avLst/>
            </a:prstGeom>
            <a:solidFill>
              <a:schemeClr val="bg1"/>
            </a:solidFill>
          </p:spPr>
          <p:txBody>
            <a:bodyPr wrap="square" rtlCol="0">
              <a:spAutoFit/>
            </a:bodyPr>
            <a:lstStyle/>
            <a:p>
              <a:r>
                <a:rPr lang="en-US" sz="3000" b="1" dirty="0" smtClean="0"/>
                <a:t>- age 60, dies in Salt Lake City</a:t>
              </a:r>
            </a:p>
          </p:txBody>
        </p:sp>
        <p:grpSp>
          <p:nvGrpSpPr>
            <p:cNvPr id="7" name="Group 48"/>
            <p:cNvGrpSpPr/>
            <p:nvPr/>
          </p:nvGrpSpPr>
          <p:grpSpPr>
            <a:xfrm>
              <a:off x="685800" y="2599325"/>
              <a:ext cx="3276600" cy="4258675"/>
              <a:chOff x="685800" y="2599325"/>
              <a:chExt cx="3276600" cy="4258675"/>
            </a:xfrm>
          </p:grpSpPr>
          <p:pic>
            <p:nvPicPr>
              <p:cNvPr id="42" name="Picture 6"/>
              <p:cNvPicPr>
                <a:picLocks noChangeAspect="1" noChangeArrowheads="1"/>
              </p:cNvPicPr>
              <p:nvPr/>
            </p:nvPicPr>
            <p:blipFill>
              <a:blip r:embed="rId4"/>
              <a:srcRect/>
              <a:stretch>
                <a:fillRect/>
              </a:stretch>
            </p:blipFill>
            <p:spPr bwMode="auto">
              <a:xfrm>
                <a:off x="685800" y="2599325"/>
                <a:ext cx="3276600" cy="4258675"/>
              </a:xfrm>
              <a:prstGeom prst="rect">
                <a:avLst/>
              </a:prstGeom>
              <a:noFill/>
              <a:ln w="9525">
                <a:noFill/>
                <a:miter lim="800000"/>
                <a:headEnd/>
                <a:tailEnd/>
              </a:ln>
              <a:effectLst/>
            </p:spPr>
          </p:pic>
          <p:sp>
            <p:nvSpPr>
              <p:cNvPr id="48" name="TextBox 47"/>
              <p:cNvSpPr txBox="1"/>
              <p:nvPr/>
            </p:nvSpPr>
            <p:spPr>
              <a:xfrm>
                <a:off x="914400" y="6305490"/>
                <a:ext cx="2324739" cy="400110"/>
              </a:xfrm>
              <a:prstGeom prst="rect">
                <a:avLst/>
              </a:prstGeom>
              <a:noFill/>
            </p:spPr>
            <p:txBody>
              <a:bodyPr wrap="none" rtlCol="0">
                <a:spAutoFit/>
              </a:bodyPr>
              <a:lstStyle/>
              <a:p>
                <a:r>
                  <a:rPr lang="en-US" sz="2000" dirty="0" smtClean="0">
                    <a:solidFill>
                      <a:schemeClr val="bg1"/>
                    </a:solidFill>
                  </a:rPr>
                  <a:t>w/daughter, Hannah</a:t>
                </a:r>
                <a:endParaRPr lang="en-US" sz="2000" dirty="0">
                  <a:solidFill>
                    <a:schemeClr val="bg1"/>
                  </a:solidFill>
                </a:endParaRPr>
              </a:p>
            </p:txBody>
          </p:sp>
        </p:grpSp>
      </p:gr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1" name="Rectangle 40"/>
          <p:cNvSpPr/>
          <p:nvPr/>
        </p:nvSpPr>
        <p:spPr>
          <a:xfrm>
            <a:off x="2133600" y="0"/>
            <a:ext cx="4953000" cy="685800"/>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3075" name="Picture 3"/>
          <p:cNvPicPr>
            <a:picLocks noChangeAspect="1" noChangeArrowheads="1"/>
          </p:cNvPicPr>
          <p:nvPr/>
        </p:nvPicPr>
        <p:blipFill>
          <a:blip r:embed="rId5"/>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
        <p:nvSpPr>
          <p:cNvPr id="40" name="Rectangle 3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3" name="TextBox 42"/>
          <p:cNvSpPr txBox="1"/>
          <p:nvPr/>
        </p:nvSpPr>
        <p:spPr>
          <a:xfrm>
            <a:off x="152400" y="2610829"/>
            <a:ext cx="1757212" cy="437171"/>
          </a:xfrm>
          <a:prstGeom prst="rect">
            <a:avLst/>
          </a:prstGeom>
          <a:solidFill>
            <a:schemeClr val="bg1"/>
          </a:solidFill>
        </p:spPr>
        <p:txBody>
          <a:bodyPr wrap="none" rtlCol="0">
            <a:spAutoFit/>
          </a:bodyPr>
          <a:lstStyle/>
          <a:p>
            <a:pPr>
              <a:lnSpc>
                <a:spcPts val="2600"/>
              </a:lnSpc>
            </a:pPr>
            <a:r>
              <a:rPr lang="en-US" sz="2800" b="1" dirty="0" smtClean="0">
                <a:solidFill>
                  <a:schemeClr val="accent1">
                    <a:lumMod val="75000"/>
                  </a:schemeClr>
                </a:solidFill>
                <a:effectLst>
                  <a:outerShdw dist="38100" dir="7200000" algn="ctr" rotWithShape="0">
                    <a:schemeClr val="tx1"/>
                  </a:outerShdw>
                </a:effectLst>
              </a:rPr>
              <a:t>1850-1910</a:t>
            </a:r>
          </a:p>
        </p:txBody>
      </p:sp>
      <p:sp>
        <p:nvSpPr>
          <p:cNvPr id="50" name="5-Point Star 49"/>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47" name="Group 46"/>
          <p:cNvGrpSpPr/>
          <p:nvPr/>
        </p:nvGrpSpPr>
        <p:grpSpPr>
          <a:xfrm>
            <a:off x="152400" y="609600"/>
            <a:ext cx="5029200" cy="2971800"/>
            <a:chOff x="152400" y="609600"/>
            <a:chExt cx="5029200" cy="2971800"/>
          </a:xfrm>
        </p:grpSpPr>
        <p:grpSp>
          <p:nvGrpSpPr>
            <p:cNvPr id="31" name="Group 30"/>
            <p:cNvGrpSpPr/>
            <p:nvPr/>
          </p:nvGrpSpPr>
          <p:grpSpPr>
            <a:xfrm>
              <a:off x="152401" y="609600"/>
              <a:ext cx="5029199" cy="2971800"/>
              <a:chOff x="152401" y="351453"/>
              <a:chExt cx="5029199" cy="2971800"/>
            </a:xfrm>
          </p:grpSpPr>
          <p:grpSp>
            <p:nvGrpSpPr>
              <p:cNvPr id="32" name="Group 71"/>
              <p:cNvGrpSpPr/>
              <p:nvPr/>
            </p:nvGrpSpPr>
            <p:grpSpPr>
              <a:xfrm>
                <a:off x="2286000" y="2590800"/>
                <a:ext cx="2895600" cy="732453"/>
                <a:chOff x="2264229" y="2771192"/>
                <a:chExt cx="2895600" cy="732453"/>
              </a:xfrm>
            </p:grpSpPr>
            <p:sp>
              <p:nvSpPr>
                <p:cNvPr id="35" name="Freeform 34"/>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 name="Group 45"/>
                <p:cNvGrpSpPr/>
                <p:nvPr/>
              </p:nvGrpSpPr>
              <p:grpSpPr>
                <a:xfrm>
                  <a:off x="3429000" y="2971800"/>
                  <a:ext cx="1730829" cy="531845"/>
                  <a:chOff x="3429000" y="2971800"/>
                  <a:chExt cx="1730829" cy="531845"/>
                </a:xfrm>
              </p:grpSpPr>
              <p:sp>
                <p:nvSpPr>
                  <p:cNvPr id="37" name="Freeform 36"/>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Oval 37"/>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34" name="Picture 3"/>
              <p:cNvPicPr>
                <a:picLocks noChangeAspect="1" noChangeArrowheads="1"/>
              </p:cNvPicPr>
              <p:nvPr/>
            </p:nvPicPr>
            <p:blipFill>
              <a:blip r:embed="rId5"/>
              <a:srcRect/>
              <a:stretch>
                <a:fillRect/>
              </a:stretch>
            </p:blipFill>
            <p:spPr bwMode="auto">
              <a:xfrm>
                <a:off x="152401" y="351453"/>
                <a:ext cx="1779348" cy="1981200"/>
              </a:xfrm>
              <a:prstGeom prst="rect">
                <a:avLst/>
              </a:prstGeom>
              <a:noFill/>
              <a:ln w="50800">
                <a:solidFill>
                  <a:srgbClr val="0070C0"/>
                </a:solidFill>
                <a:miter lim="800000"/>
                <a:headEnd/>
                <a:tailEnd/>
              </a:ln>
              <a:effectLst/>
            </p:spPr>
          </p:pic>
        </p:grpSp>
        <p:sp>
          <p:nvSpPr>
            <p:cNvPr id="45" name="TextBox 44"/>
            <p:cNvSpPr txBox="1"/>
            <p:nvPr/>
          </p:nvSpPr>
          <p:spPr>
            <a:xfrm>
              <a:off x="152400" y="2209800"/>
              <a:ext cx="1667701" cy="378437"/>
            </a:xfrm>
            <a:prstGeom prst="rect">
              <a:avLst/>
            </a:prstGeom>
            <a:solidFill>
              <a:schemeClr val="tx1"/>
            </a:solidFill>
          </p:spPr>
          <p:txBody>
            <a:bodyPr wrap="none" rtlCol="0">
              <a:spAutoFit/>
            </a:bodyPr>
            <a:lstStyle/>
            <a:p>
              <a:pPr>
                <a:lnSpc>
                  <a:spcPts val="2200"/>
                </a:lnSpc>
              </a:pPr>
              <a:r>
                <a:rPr lang="en-US" sz="2200" b="1" dirty="0" smtClean="0">
                  <a:solidFill>
                    <a:schemeClr val="bg1"/>
                  </a:solidFill>
                </a:rPr>
                <a:t>Mary Parson</a:t>
              </a:r>
              <a:endParaRPr lang="en-US" sz="2200" b="1" dirty="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44"/>
                                        </p:tgtEl>
                                      </p:cBhvr>
                                    </p:animEffect>
                                    <p:set>
                                      <p:cBhvr>
                                        <p:cTn id="7" dur="1" fill="hold">
                                          <p:stCondLst>
                                            <p:cond delay="999"/>
                                          </p:stCondLst>
                                        </p:cTn>
                                        <p:tgtEl>
                                          <p:spTgt spid="44"/>
                                        </p:tgtEl>
                                        <p:attrNameLst>
                                          <p:attrName>style.visibility</p:attrName>
                                        </p:attrNameLst>
                                      </p:cBhvr>
                                      <p:to>
                                        <p:strVal val="hidden"/>
                                      </p:to>
                                    </p:set>
                                  </p:childTnLst>
                                </p:cTn>
                              </p:par>
                              <p:par>
                                <p:cTn id="8" presetID="53"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 calcmode="lin" valueType="num">
                                      <p:cBhvr>
                                        <p:cTn id="10" dur="1000" fill="hold"/>
                                        <p:tgtEl>
                                          <p:spTgt spid="40"/>
                                        </p:tgtEl>
                                        <p:attrNameLst>
                                          <p:attrName>ppt_w</p:attrName>
                                        </p:attrNameLst>
                                      </p:cBhvr>
                                      <p:tavLst>
                                        <p:tav tm="0">
                                          <p:val>
                                            <p:fltVal val="0"/>
                                          </p:val>
                                        </p:tav>
                                        <p:tav tm="100000">
                                          <p:val>
                                            <p:strVal val="#ppt_w"/>
                                          </p:val>
                                        </p:tav>
                                      </p:tavLst>
                                    </p:anim>
                                    <p:anim calcmode="lin" valueType="num">
                                      <p:cBhvr>
                                        <p:cTn id="11" dur="1000" fill="hold"/>
                                        <p:tgtEl>
                                          <p:spTgt spid="40"/>
                                        </p:tgtEl>
                                        <p:attrNameLst>
                                          <p:attrName>ppt_h</p:attrName>
                                        </p:attrNameLst>
                                      </p:cBhvr>
                                      <p:tavLst>
                                        <p:tav tm="0">
                                          <p:val>
                                            <p:fltVal val="0"/>
                                          </p:val>
                                        </p:tav>
                                        <p:tav tm="100000">
                                          <p:val>
                                            <p:strVal val="#ppt_h"/>
                                          </p:val>
                                        </p:tav>
                                      </p:tavLst>
                                    </p:anim>
                                    <p:animEffect transition="in" filter="fade">
                                      <p:cBhvr>
                                        <p:cTn id="12" dur="1000"/>
                                        <p:tgtEl>
                                          <p:spTgt spid="4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1000"/>
                                        <p:tgtEl>
                                          <p:spTgt spid="41"/>
                                        </p:tgtEl>
                                      </p:cBhvr>
                                    </p:animEffect>
                                  </p:childTnLst>
                                </p:cTn>
                              </p:par>
                              <p:par>
                                <p:cTn id="16" presetID="53" presetClass="exit" presetSubtype="0" fill="hold" grpId="0" nodeType="withEffect">
                                  <p:stCondLst>
                                    <p:cond delay="0"/>
                                  </p:stCondLst>
                                  <p:childTnLst>
                                    <p:anim calcmode="lin" valueType="num">
                                      <p:cBhvr>
                                        <p:cTn id="17" dur="1000"/>
                                        <p:tgtEl>
                                          <p:spTgt spid="4"/>
                                        </p:tgtEl>
                                        <p:attrNameLst>
                                          <p:attrName>ppt_w</p:attrName>
                                        </p:attrNameLst>
                                      </p:cBhvr>
                                      <p:tavLst>
                                        <p:tav tm="0">
                                          <p:val>
                                            <p:strVal val="ppt_w"/>
                                          </p:val>
                                        </p:tav>
                                        <p:tav tm="100000">
                                          <p:val>
                                            <p:fltVal val="0"/>
                                          </p:val>
                                        </p:tav>
                                      </p:tavLst>
                                    </p:anim>
                                    <p:anim calcmode="lin" valueType="num">
                                      <p:cBhvr>
                                        <p:cTn id="18" dur="1000"/>
                                        <p:tgtEl>
                                          <p:spTgt spid="4"/>
                                        </p:tgtEl>
                                        <p:attrNameLst>
                                          <p:attrName>ppt_h</p:attrName>
                                        </p:attrNameLst>
                                      </p:cBhvr>
                                      <p:tavLst>
                                        <p:tav tm="0">
                                          <p:val>
                                            <p:strVal val="ppt_h"/>
                                          </p:val>
                                        </p:tav>
                                        <p:tav tm="100000">
                                          <p:val>
                                            <p:fltVal val="0"/>
                                          </p:val>
                                        </p:tav>
                                      </p:tavLst>
                                    </p:anim>
                                    <p:animEffect transition="out" filter="fade">
                                      <p:cBhvr>
                                        <p:cTn id="19" dur="1000"/>
                                        <p:tgtEl>
                                          <p:spTgt spid="4"/>
                                        </p:tgtEl>
                                      </p:cBhvr>
                                    </p:animEffect>
                                    <p:set>
                                      <p:cBhvr>
                                        <p:cTn id="20" dur="1" fill="hold">
                                          <p:stCondLst>
                                            <p:cond delay="999"/>
                                          </p:stCondLst>
                                        </p:cTn>
                                        <p:tgtEl>
                                          <p:spTgt spid="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53" presetClass="exit" presetSubtype="0" fill="hold" nodeType="clickEffect">
                                  <p:stCondLst>
                                    <p:cond delay="0"/>
                                  </p:stCondLst>
                                  <p:childTnLst>
                                    <p:anim calcmode="lin" valueType="num">
                                      <p:cBhvr>
                                        <p:cTn id="24" dur="1000"/>
                                        <p:tgtEl>
                                          <p:spTgt spid="3075"/>
                                        </p:tgtEl>
                                        <p:attrNameLst>
                                          <p:attrName>ppt_w</p:attrName>
                                        </p:attrNameLst>
                                      </p:cBhvr>
                                      <p:tavLst>
                                        <p:tav tm="0">
                                          <p:val>
                                            <p:strVal val="ppt_w"/>
                                          </p:val>
                                        </p:tav>
                                        <p:tav tm="100000">
                                          <p:val>
                                            <p:fltVal val="0"/>
                                          </p:val>
                                        </p:tav>
                                      </p:tavLst>
                                    </p:anim>
                                    <p:anim calcmode="lin" valueType="num">
                                      <p:cBhvr>
                                        <p:cTn id="25" dur="1000"/>
                                        <p:tgtEl>
                                          <p:spTgt spid="3075"/>
                                        </p:tgtEl>
                                        <p:attrNameLst>
                                          <p:attrName>ppt_h</p:attrName>
                                        </p:attrNameLst>
                                      </p:cBhvr>
                                      <p:tavLst>
                                        <p:tav tm="0">
                                          <p:val>
                                            <p:strVal val="ppt_h"/>
                                          </p:val>
                                        </p:tav>
                                        <p:tav tm="100000">
                                          <p:val>
                                            <p:fltVal val="0"/>
                                          </p:val>
                                        </p:tav>
                                      </p:tavLst>
                                    </p:anim>
                                    <p:animEffect transition="out" filter="fade">
                                      <p:cBhvr>
                                        <p:cTn id="26" dur="1000"/>
                                        <p:tgtEl>
                                          <p:spTgt spid="3075"/>
                                        </p:tgtEl>
                                      </p:cBhvr>
                                    </p:animEffect>
                                    <p:set>
                                      <p:cBhvr>
                                        <p:cTn id="27" dur="1" fill="hold">
                                          <p:stCondLst>
                                            <p:cond delay="999"/>
                                          </p:stCondLst>
                                        </p:cTn>
                                        <p:tgtEl>
                                          <p:spTgt spid="3075"/>
                                        </p:tgtEl>
                                        <p:attrNameLst>
                                          <p:attrName>style.visibility</p:attrName>
                                        </p:attrNameLst>
                                      </p:cBhvr>
                                      <p:to>
                                        <p:strVal val="hidden"/>
                                      </p:to>
                                    </p:set>
                                  </p:childTnLst>
                                </p:cTn>
                              </p:par>
                              <p:par>
                                <p:cTn id="28" presetID="35" presetClass="path" presetSubtype="0" accel="50000" decel="50000" fill="hold" nodeType="withEffect">
                                  <p:stCondLst>
                                    <p:cond delay="0"/>
                                  </p:stCondLst>
                                  <p:childTnLst>
                                    <p:animMotion origin="layout" path="M 0 2.25434E-6 L -0.74583 -0.09156 " pathEditMode="relative" rAng="0" ptsTypes="AA">
                                      <p:cBhvr>
                                        <p:cTn id="29" dur="1000" fill="hold"/>
                                        <p:tgtEl>
                                          <p:spTgt spid="3075"/>
                                        </p:tgtEl>
                                        <p:attrNameLst>
                                          <p:attrName>ppt_x</p:attrName>
                                          <p:attrName>ppt_y</p:attrName>
                                        </p:attrNameLst>
                                      </p:cBhvr>
                                      <p:rCtr x="-373" y="-46"/>
                                    </p:animMotion>
                                  </p:childTnLst>
                                </p:cTn>
                              </p:par>
                              <p:par>
                                <p:cTn id="30" presetID="10" presetClass="entr" presetSubtype="0" fill="hold" nodeType="withEffect">
                                  <p:stCondLst>
                                    <p:cond delay="50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childTnLst>
                                </p:cTn>
                              </p:par>
                            </p:childTnLst>
                          </p:cTn>
                        </p:par>
                        <p:par>
                          <p:cTn id="33" fill="hold">
                            <p:stCondLst>
                              <p:cond delay="1500"/>
                            </p:stCondLst>
                            <p:childTnLst>
                              <p:par>
                                <p:cTn id="34" presetID="53" presetClass="entr" presetSubtype="0" fill="hold" grpId="0" nodeType="afterEffect">
                                  <p:stCondLst>
                                    <p:cond delay="0"/>
                                  </p:stCondLst>
                                  <p:childTnLst>
                                    <p:set>
                                      <p:cBhvr>
                                        <p:cTn id="35" dur="1" fill="hold">
                                          <p:stCondLst>
                                            <p:cond delay="0"/>
                                          </p:stCondLst>
                                        </p:cTn>
                                        <p:tgtEl>
                                          <p:spTgt spid="43"/>
                                        </p:tgtEl>
                                        <p:attrNameLst>
                                          <p:attrName>style.visibility</p:attrName>
                                        </p:attrNameLst>
                                      </p:cBhvr>
                                      <p:to>
                                        <p:strVal val="visible"/>
                                      </p:to>
                                    </p:set>
                                    <p:anim calcmode="lin" valueType="num">
                                      <p:cBhvr>
                                        <p:cTn id="36" dur="1000" fill="hold"/>
                                        <p:tgtEl>
                                          <p:spTgt spid="43"/>
                                        </p:tgtEl>
                                        <p:attrNameLst>
                                          <p:attrName>ppt_w</p:attrName>
                                        </p:attrNameLst>
                                      </p:cBhvr>
                                      <p:tavLst>
                                        <p:tav tm="0">
                                          <p:val>
                                            <p:fltVal val="0"/>
                                          </p:val>
                                        </p:tav>
                                        <p:tav tm="100000">
                                          <p:val>
                                            <p:strVal val="#ppt_w"/>
                                          </p:val>
                                        </p:tav>
                                      </p:tavLst>
                                    </p:anim>
                                    <p:anim calcmode="lin" valueType="num">
                                      <p:cBhvr>
                                        <p:cTn id="37" dur="1000" fill="hold"/>
                                        <p:tgtEl>
                                          <p:spTgt spid="43"/>
                                        </p:tgtEl>
                                        <p:attrNameLst>
                                          <p:attrName>ppt_h</p:attrName>
                                        </p:attrNameLst>
                                      </p:cBhvr>
                                      <p:tavLst>
                                        <p:tav tm="0">
                                          <p:val>
                                            <p:fltVal val="0"/>
                                          </p:val>
                                        </p:tav>
                                        <p:tav tm="100000">
                                          <p:val>
                                            <p:strVal val="#ppt_h"/>
                                          </p:val>
                                        </p:tav>
                                      </p:tavLst>
                                    </p:anim>
                                    <p:animEffect transition="in" filter="fade">
                                      <p:cBhvr>
                                        <p:cTn id="38"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1" grpId="0" animBg="1"/>
      <p:bldP spid="40" grpId="0"/>
      <p:bldP spid="43"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93"/>
          <p:cNvGrpSpPr/>
          <p:nvPr/>
        </p:nvGrpSpPr>
        <p:grpSpPr>
          <a:xfrm>
            <a:off x="0" y="0"/>
            <a:ext cx="9144000" cy="9193309"/>
            <a:chOff x="0" y="0"/>
            <a:chExt cx="9144000" cy="9193309"/>
          </a:xfrm>
        </p:grpSpPr>
        <p:sp>
          <p:nvSpPr>
            <p:cNvPr id="95" name="Rectangle 9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9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97" name="Rectangle 96"/>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8" name="Straight Connector 97"/>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3" name="Group 46"/>
            <p:cNvGrpSpPr/>
            <p:nvPr/>
          </p:nvGrpSpPr>
          <p:grpSpPr>
            <a:xfrm>
              <a:off x="4495800" y="3124200"/>
              <a:ext cx="685800" cy="777240"/>
              <a:chOff x="4495800" y="3124200"/>
              <a:chExt cx="685800" cy="777240"/>
            </a:xfrm>
          </p:grpSpPr>
          <p:cxnSp>
            <p:nvCxnSpPr>
              <p:cNvPr id="150" name="Straight Connector 149"/>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51" name="Group 81"/>
              <p:cNvGrpSpPr/>
              <p:nvPr/>
            </p:nvGrpSpPr>
            <p:grpSpPr>
              <a:xfrm>
                <a:off x="4496271" y="3124200"/>
                <a:ext cx="685329" cy="777240"/>
                <a:chOff x="4440678" y="2858294"/>
                <a:chExt cx="685329" cy="777240"/>
              </a:xfrm>
            </p:grpSpPr>
            <p:cxnSp>
              <p:nvCxnSpPr>
                <p:cNvPr id="152"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04" name="Group 45"/>
            <p:cNvGrpSpPr/>
            <p:nvPr/>
          </p:nvGrpSpPr>
          <p:grpSpPr>
            <a:xfrm>
              <a:off x="7238529" y="3124200"/>
              <a:ext cx="1905471" cy="777240"/>
              <a:chOff x="7238529" y="3124200"/>
              <a:chExt cx="1905471" cy="777240"/>
            </a:xfrm>
          </p:grpSpPr>
          <p:cxnSp>
            <p:nvCxnSpPr>
              <p:cNvPr id="148" name="Straight Connector 147"/>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05" name="Group 87"/>
            <p:cNvGrpSpPr/>
            <p:nvPr/>
          </p:nvGrpSpPr>
          <p:grpSpPr>
            <a:xfrm>
              <a:off x="2590800" y="685800"/>
              <a:ext cx="1143000" cy="3347886"/>
              <a:chOff x="2590800" y="685800"/>
              <a:chExt cx="1143000" cy="3347886"/>
            </a:xfrm>
          </p:grpSpPr>
          <p:grpSp>
            <p:nvGrpSpPr>
              <p:cNvPr id="141" name="Group 72"/>
              <p:cNvGrpSpPr/>
              <p:nvPr/>
            </p:nvGrpSpPr>
            <p:grpSpPr>
              <a:xfrm>
                <a:off x="2590800" y="685800"/>
                <a:ext cx="1143000" cy="3347886"/>
                <a:chOff x="2590800" y="685800"/>
                <a:chExt cx="1143000" cy="3347886"/>
              </a:xfrm>
            </p:grpSpPr>
            <p:grpSp>
              <p:nvGrpSpPr>
                <p:cNvPr id="143" name="Group 54"/>
                <p:cNvGrpSpPr/>
                <p:nvPr/>
              </p:nvGrpSpPr>
              <p:grpSpPr>
                <a:xfrm>
                  <a:off x="2590800" y="685800"/>
                  <a:ext cx="1143000" cy="2438399"/>
                  <a:chOff x="2590800" y="706448"/>
                  <a:chExt cx="1143000" cy="2438399"/>
                </a:xfrm>
              </p:grpSpPr>
              <p:cxnSp>
                <p:nvCxnSpPr>
                  <p:cNvPr id="146" name="Straight Connector 145"/>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47"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144"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45" name="TextBox 144"/>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142"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73"/>
            <p:cNvGrpSpPr/>
            <p:nvPr/>
          </p:nvGrpSpPr>
          <p:grpSpPr>
            <a:xfrm>
              <a:off x="3505200" y="685800"/>
              <a:ext cx="1295400" cy="3352800"/>
              <a:chOff x="3505200" y="685800"/>
              <a:chExt cx="1295400" cy="3352800"/>
            </a:xfrm>
          </p:grpSpPr>
          <p:grpSp>
            <p:nvGrpSpPr>
              <p:cNvPr id="135" name="Group 63"/>
              <p:cNvGrpSpPr/>
              <p:nvPr/>
            </p:nvGrpSpPr>
            <p:grpSpPr>
              <a:xfrm>
                <a:off x="3886200" y="685800"/>
                <a:ext cx="914400" cy="2514600"/>
                <a:chOff x="3886200" y="685800"/>
                <a:chExt cx="914400" cy="2514600"/>
              </a:xfrm>
            </p:grpSpPr>
            <p:pic>
              <p:nvPicPr>
                <p:cNvPr id="138" name="Picture 3"/>
                <p:cNvPicPr>
                  <a:picLocks noChangeAspect="1" noChangeArrowheads="1"/>
                </p:cNvPicPr>
                <p:nvPr/>
              </p:nvPicPr>
              <p:blipFill>
                <a:blip r:embed="rId4"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139" name="Straight Connector 138"/>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40" name="Oval 139"/>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36" name="Straight Connector 135"/>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7" name="TextBox 136"/>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07" name="Straight Connector 106"/>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8" name="Group 101"/>
            <p:cNvGrpSpPr/>
            <p:nvPr/>
          </p:nvGrpSpPr>
          <p:grpSpPr>
            <a:xfrm>
              <a:off x="315305" y="3352800"/>
              <a:ext cx="980095" cy="2268719"/>
              <a:chOff x="315305" y="3352800"/>
              <a:chExt cx="980095" cy="2268719"/>
            </a:xfrm>
          </p:grpSpPr>
          <p:sp>
            <p:nvSpPr>
              <p:cNvPr id="132" name="TextBox 131"/>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133" name="Straight Connector 132"/>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9" name="Group 32"/>
            <p:cNvGrpSpPr/>
            <p:nvPr/>
          </p:nvGrpSpPr>
          <p:grpSpPr>
            <a:xfrm>
              <a:off x="152400" y="76200"/>
              <a:ext cx="1074051" cy="3962400"/>
              <a:chOff x="678549" y="838200"/>
              <a:chExt cx="1074051" cy="3962400"/>
            </a:xfrm>
          </p:grpSpPr>
          <p:pic>
            <p:nvPicPr>
              <p:cNvPr id="126" name="Picture 2"/>
              <p:cNvPicPr>
                <a:picLocks noChangeAspect="1" noChangeArrowheads="1"/>
              </p:cNvPicPr>
              <p:nvPr/>
            </p:nvPicPr>
            <p:blipFill>
              <a:blip r:embed="rId5"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127" name="Straight Connector 23"/>
              <p:cNvCxnSpPr>
                <a:stCxn id="131"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28" name="Group 96"/>
              <p:cNvGrpSpPr/>
              <p:nvPr/>
            </p:nvGrpSpPr>
            <p:grpSpPr>
              <a:xfrm>
                <a:off x="907149" y="3765364"/>
                <a:ext cx="806631" cy="1035236"/>
                <a:chOff x="856266" y="5499266"/>
                <a:chExt cx="806631" cy="1035236"/>
              </a:xfrm>
            </p:grpSpPr>
            <p:cxnSp>
              <p:nvCxnSpPr>
                <p:cNvPr id="129"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0" name="TextBox 129"/>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131" name="Oval 130"/>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102"/>
            <p:cNvGrpSpPr/>
            <p:nvPr/>
          </p:nvGrpSpPr>
          <p:grpSpPr>
            <a:xfrm>
              <a:off x="5775058" y="6248400"/>
              <a:ext cx="3368942" cy="461665"/>
              <a:chOff x="5851258" y="7467600"/>
              <a:chExt cx="3368942" cy="461665"/>
            </a:xfrm>
          </p:grpSpPr>
          <p:grpSp>
            <p:nvGrpSpPr>
              <p:cNvPr id="122" name="Group 66"/>
              <p:cNvGrpSpPr/>
              <p:nvPr/>
            </p:nvGrpSpPr>
            <p:grpSpPr>
              <a:xfrm>
                <a:off x="7924800" y="7467600"/>
                <a:ext cx="1295400" cy="461665"/>
                <a:chOff x="7924800" y="3581400"/>
                <a:chExt cx="1295400" cy="461665"/>
              </a:xfrm>
            </p:grpSpPr>
            <p:sp>
              <p:nvSpPr>
                <p:cNvPr id="124"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25" name="Straight Arrow Connector 124"/>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23"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111" name="Group 74"/>
            <p:cNvGrpSpPr/>
            <p:nvPr/>
          </p:nvGrpSpPr>
          <p:grpSpPr>
            <a:xfrm>
              <a:off x="839932" y="1828800"/>
              <a:ext cx="4646468" cy="1174564"/>
              <a:chOff x="839932" y="1828800"/>
              <a:chExt cx="4646468" cy="1174564"/>
            </a:xfrm>
          </p:grpSpPr>
          <p:cxnSp>
            <p:nvCxnSpPr>
              <p:cNvPr id="119" name="Straight Connector 118"/>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grpSp>
          <p:nvGrpSpPr>
            <p:cNvPr id="112" name="Group 71"/>
            <p:cNvGrpSpPr/>
            <p:nvPr/>
          </p:nvGrpSpPr>
          <p:grpSpPr>
            <a:xfrm>
              <a:off x="1524000" y="685800"/>
              <a:ext cx="1340031" cy="2514600"/>
              <a:chOff x="1524000" y="685800"/>
              <a:chExt cx="1340031" cy="2514600"/>
            </a:xfrm>
          </p:grpSpPr>
          <p:grpSp>
            <p:nvGrpSpPr>
              <p:cNvPr id="113" name="Group 59"/>
              <p:cNvGrpSpPr/>
              <p:nvPr/>
            </p:nvGrpSpPr>
            <p:grpSpPr>
              <a:xfrm>
                <a:off x="1524000" y="685800"/>
                <a:ext cx="1048206" cy="2514600"/>
                <a:chOff x="1524000" y="685800"/>
                <a:chExt cx="1048206" cy="2514600"/>
              </a:xfrm>
            </p:grpSpPr>
            <p:grpSp>
              <p:nvGrpSpPr>
                <p:cNvPr id="115" name="Group 50"/>
                <p:cNvGrpSpPr/>
                <p:nvPr/>
              </p:nvGrpSpPr>
              <p:grpSpPr>
                <a:xfrm>
                  <a:off x="1524000" y="685800"/>
                  <a:ext cx="1048206" cy="2439918"/>
                  <a:chOff x="1524000" y="685800"/>
                  <a:chExt cx="1048206" cy="2439918"/>
                </a:xfrm>
              </p:grpSpPr>
              <p:cxnSp>
                <p:nvCxnSpPr>
                  <p:cNvPr id="117" name="Straight Connector 116"/>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18" name="Picture 1"/>
                  <p:cNvPicPr>
                    <a:picLocks noChangeAspect="1" noChangeArrowheads="1"/>
                  </p:cNvPicPr>
                  <p:nvPr/>
                </p:nvPicPr>
                <p:blipFill>
                  <a:blip r:embed="rId6"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16" name="Oval 115"/>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14" name="TextBox 113"/>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7"/>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p:cNvGrpSpPr/>
          <p:nvPr/>
        </p:nvGrpSpPr>
        <p:grpSpPr>
          <a:xfrm>
            <a:off x="838200" y="3165764"/>
            <a:ext cx="5943600" cy="3692236"/>
            <a:chOff x="838200" y="3165764"/>
            <a:chExt cx="5943600" cy="3692236"/>
          </a:xfrm>
        </p:grpSpPr>
        <p:grpSp>
          <p:nvGrpSpPr>
            <p:cNvPr id="71" name="Group 70"/>
            <p:cNvGrpSpPr/>
            <p:nvPr/>
          </p:nvGrpSpPr>
          <p:grpSpPr>
            <a:xfrm>
              <a:off x="838200" y="3165764"/>
              <a:ext cx="5943600" cy="3692236"/>
              <a:chOff x="838200" y="3165764"/>
              <a:chExt cx="5943600" cy="3692236"/>
            </a:xfrm>
          </p:grpSpPr>
          <p:grpSp>
            <p:nvGrpSpPr>
              <p:cNvPr id="40" name="Group 39"/>
              <p:cNvGrpSpPr/>
              <p:nvPr/>
            </p:nvGrpSpPr>
            <p:grpSpPr>
              <a:xfrm>
                <a:off x="838200" y="3165764"/>
                <a:ext cx="4674524" cy="1665316"/>
                <a:chOff x="762000" y="3241964"/>
                <a:chExt cx="4674524" cy="1665316"/>
              </a:xfrm>
            </p:grpSpPr>
            <p:grpSp>
              <p:nvGrpSpPr>
                <p:cNvPr id="41" name="Group 1"/>
                <p:cNvGrpSpPr/>
                <p:nvPr/>
              </p:nvGrpSpPr>
              <p:grpSpPr>
                <a:xfrm>
                  <a:off x="1730829" y="3241964"/>
                  <a:ext cx="3705695" cy="1601584"/>
                  <a:chOff x="1730829" y="3241964"/>
                  <a:chExt cx="3705695" cy="1601584"/>
                </a:xfrm>
              </p:grpSpPr>
              <p:grpSp>
                <p:nvGrpSpPr>
                  <p:cNvPr id="46" name="Group 44"/>
                  <p:cNvGrpSpPr/>
                  <p:nvPr/>
                </p:nvGrpSpPr>
                <p:grpSpPr>
                  <a:xfrm>
                    <a:off x="1730829" y="3241964"/>
                    <a:ext cx="3705695" cy="1601584"/>
                    <a:chOff x="1730829" y="3241964"/>
                    <a:chExt cx="3705695" cy="1601584"/>
                  </a:xfrm>
                </p:grpSpPr>
                <p:sp>
                  <p:nvSpPr>
                    <p:cNvPr id="52" name="Freeform 51"/>
                    <p:cNvSpPr>
                      <a:spLocks noChangeAspect="1"/>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50800">
                      <a:solidFill>
                        <a:srgbClr val="FF000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Freeform 53"/>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508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Freeform 55"/>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63500">
                      <a:solidFill>
                        <a:srgbClr val="FF00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5-Point Star 7"/>
                    <p:cNvSpPr>
                      <a:spLocks noChangeAspect="1"/>
                    </p:cNvSpPr>
                    <p:nvPr/>
                  </p:nvSpPr>
                  <p:spPr>
                    <a:xfrm>
                      <a:off x="4645544" y="3607914"/>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1" name="5-Point Star 60"/>
                    <p:cNvSpPr/>
                    <p:nvPr/>
                  </p:nvSpPr>
                  <p:spPr>
                    <a:xfrm>
                      <a:off x="2754283" y="4080164"/>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2" name="Freeform 61"/>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508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0" name="5-Point Star 49"/>
                  <p:cNvSpPr>
                    <a:spLocks noChangeAspect="1"/>
                  </p:cNvSpPr>
                  <p:nvPr/>
                </p:nvSpPr>
                <p:spPr>
                  <a:xfrm>
                    <a:off x="19812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42" name="5-Point Star 41"/>
                <p:cNvSpPr>
                  <a:spLocks noChangeAspect="1"/>
                </p:cNvSpPr>
                <p:nvPr/>
              </p:nvSpPr>
              <p:spPr>
                <a:xfrm>
                  <a:off x="15240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3" name="Freeform 42"/>
                <p:cNvSpPr/>
                <p:nvPr/>
              </p:nvSpPr>
              <p:spPr>
                <a:xfrm>
                  <a:off x="867294" y="4336473"/>
                  <a:ext cx="3671455" cy="570807"/>
                </a:xfrm>
                <a:custGeom>
                  <a:avLst/>
                  <a:gdLst>
                    <a:gd name="connsiteX0" fmla="*/ 545870 w 3671455"/>
                    <a:gd name="connsiteY0" fmla="*/ 2771 h 570807"/>
                    <a:gd name="connsiteX1" fmla="*/ 313113 w 3671455"/>
                    <a:gd name="connsiteY1" fmla="*/ 36022 h 570807"/>
                    <a:gd name="connsiteX2" fmla="*/ 13855 w 3671455"/>
                    <a:gd name="connsiteY2" fmla="*/ 218902 h 570807"/>
                    <a:gd name="connsiteX3" fmla="*/ 396241 w 3671455"/>
                    <a:gd name="connsiteY3" fmla="*/ 468283 h 570807"/>
                    <a:gd name="connsiteX4" fmla="*/ 1343891 w 3671455"/>
                    <a:gd name="connsiteY4" fmla="*/ 534785 h 570807"/>
                    <a:gd name="connsiteX5" fmla="*/ 2906684 w 3671455"/>
                    <a:gd name="connsiteY5" fmla="*/ 568036 h 570807"/>
                    <a:gd name="connsiteX6" fmla="*/ 3671455 w 3671455"/>
                    <a:gd name="connsiteY6" fmla="*/ 551411 h 57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1455" h="570807">
                      <a:moveTo>
                        <a:pt x="545870" y="2771"/>
                      </a:moveTo>
                      <a:cubicBezTo>
                        <a:pt x="473826" y="1385"/>
                        <a:pt x="401782" y="0"/>
                        <a:pt x="313113" y="36022"/>
                      </a:cubicBezTo>
                      <a:cubicBezTo>
                        <a:pt x="224444" y="72044"/>
                        <a:pt x="0" y="146859"/>
                        <a:pt x="13855" y="218902"/>
                      </a:cubicBezTo>
                      <a:cubicBezTo>
                        <a:pt x="27710" y="290945"/>
                        <a:pt x="174568" y="415636"/>
                        <a:pt x="396241" y="468283"/>
                      </a:cubicBezTo>
                      <a:cubicBezTo>
                        <a:pt x="617914" y="520930"/>
                        <a:pt x="925484" y="518159"/>
                        <a:pt x="1343891" y="534785"/>
                      </a:cubicBezTo>
                      <a:cubicBezTo>
                        <a:pt x="1762298" y="551411"/>
                        <a:pt x="2518757" y="565265"/>
                        <a:pt x="2906684" y="568036"/>
                      </a:cubicBezTo>
                      <a:cubicBezTo>
                        <a:pt x="3294611" y="570807"/>
                        <a:pt x="3543993" y="559724"/>
                        <a:pt x="3671455" y="551411"/>
                      </a:cubicBezTo>
                    </a:path>
                  </a:pathLst>
                </a:custGeom>
                <a:ln w="50800">
                  <a:solidFill>
                    <a:schemeClr val="tx1"/>
                  </a:solidFill>
                  <a:prstDash val="sysDot"/>
                </a:ln>
                <a:effectLst>
                  <a:outerShdw dist="63500" dir="10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5-Point Star 43"/>
                <p:cNvSpPr>
                  <a:spLocks noChangeAspect="1"/>
                </p:cNvSpPr>
                <p:nvPr/>
              </p:nvSpPr>
              <p:spPr>
                <a:xfrm>
                  <a:off x="762000" y="4343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5" name="5-Point Star 44"/>
                <p:cNvSpPr>
                  <a:spLocks noChangeAspect="1"/>
                </p:cNvSpPr>
                <p:nvPr/>
              </p:nvSpPr>
              <p:spPr>
                <a:xfrm>
                  <a:off x="1219200" y="41148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63" name="TextBox 62"/>
              <p:cNvSpPr txBox="1"/>
              <p:nvPr/>
            </p:nvSpPr>
            <p:spPr>
              <a:xfrm>
                <a:off x="5024588" y="6334780"/>
                <a:ext cx="1757212" cy="523220"/>
              </a:xfrm>
              <a:prstGeom prst="rect">
                <a:avLst/>
              </a:prstGeom>
              <a:noFill/>
            </p:spPr>
            <p:txBody>
              <a:bodyPr wrap="none" rtlCol="0">
                <a:spAutoFit/>
              </a:bodyPr>
              <a:lstStyle/>
              <a:p>
                <a:r>
                  <a:rPr lang="en-US" sz="2800" b="1" dirty="0" smtClean="0">
                    <a:solidFill>
                      <a:srgbClr val="FF0000"/>
                    </a:solidFill>
                    <a:effectLst>
                      <a:outerShdw dist="63500" dir="7200000" algn="ctr" rotWithShape="0">
                        <a:schemeClr val="tx1"/>
                      </a:outerShdw>
                    </a:effectLst>
                  </a:rPr>
                  <a:t>1837-1903</a:t>
                </a:r>
              </a:p>
            </p:txBody>
          </p:sp>
          <p:pic>
            <p:nvPicPr>
              <p:cNvPr id="64" name="Picture 3"/>
              <p:cNvPicPr>
                <a:picLocks noChangeAspect="1" noChangeArrowheads="1"/>
              </p:cNvPicPr>
              <p:nvPr/>
            </p:nvPicPr>
            <p:blipFill>
              <a:blip r:embed="rId8"/>
              <a:srcRect l="16009" t="1075" r="2816" b="4397"/>
              <a:stretch>
                <a:fillRect/>
              </a:stretch>
            </p:blipFill>
            <p:spPr bwMode="auto">
              <a:xfrm>
                <a:off x="4953000" y="4191000"/>
                <a:ext cx="1802389" cy="2114019"/>
              </a:xfrm>
              <a:prstGeom prst="rect">
                <a:avLst/>
              </a:prstGeom>
              <a:noFill/>
              <a:ln w="76200">
                <a:solidFill>
                  <a:srgbClr val="FF0000"/>
                </a:solidFill>
                <a:miter lim="800000"/>
                <a:headEnd/>
                <a:tailEnd/>
              </a:ln>
              <a:effectLst/>
            </p:spPr>
          </p:pic>
          <p:sp>
            <p:nvSpPr>
              <p:cNvPr id="69" name="TextBox 68"/>
              <p:cNvSpPr txBox="1"/>
              <p:nvPr/>
            </p:nvSpPr>
            <p:spPr>
              <a:xfrm>
                <a:off x="4953000" y="5946163"/>
                <a:ext cx="1795235" cy="378437"/>
              </a:xfrm>
              <a:prstGeom prst="rect">
                <a:avLst/>
              </a:prstGeom>
              <a:solidFill>
                <a:schemeClr val="bg1">
                  <a:lumMod val="85000"/>
                </a:schemeClr>
              </a:solidFill>
            </p:spPr>
            <p:txBody>
              <a:bodyPr wrap="none" rtlCol="0">
                <a:spAutoFit/>
              </a:bodyPr>
              <a:lstStyle/>
              <a:p>
                <a:pPr>
                  <a:lnSpc>
                    <a:spcPts val="2200"/>
                  </a:lnSpc>
                </a:pPr>
                <a:r>
                  <a:rPr lang="en-US" sz="2200" b="1" dirty="0" smtClean="0"/>
                  <a:t>Olive </a:t>
                </a:r>
                <a:r>
                  <a:rPr lang="en-US" sz="2200" b="1" dirty="0" err="1" smtClean="0"/>
                  <a:t>Oatman</a:t>
                </a:r>
                <a:endParaRPr lang="en-US" sz="2200" b="1" dirty="0"/>
              </a:p>
            </p:txBody>
          </p:sp>
        </p:grpSp>
        <p:sp>
          <p:nvSpPr>
            <p:cNvPr id="83" name="5-Point Star 82"/>
            <p:cNvSpPr/>
            <p:nvPr/>
          </p:nvSpPr>
          <p:spPr>
            <a:xfrm>
              <a:off x="4419600" y="4724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68" name="Group 67"/>
          <p:cNvGrpSpPr/>
          <p:nvPr/>
        </p:nvGrpSpPr>
        <p:grpSpPr>
          <a:xfrm>
            <a:off x="2378558" y="761999"/>
            <a:ext cx="6613042" cy="3177706"/>
            <a:chOff x="2378558" y="761999"/>
            <a:chExt cx="6613042" cy="3177706"/>
          </a:xfrm>
        </p:grpSpPr>
        <p:grpSp>
          <p:nvGrpSpPr>
            <p:cNvPr id="65" name="Group 64"/>
            <p:cNvGrpSpPr/>
            <p:nvPr/>
          </p:nvGrpSpPr>
          <p:grpSpPr>
            <a:xfrm>
              <a:off x="2378558" y="762000"/>
              <a:ext cx="6613042" cy="3177705"/>
              <a:chOff x="2378558" y="762000"/>
              <a:chExt cx="6613042" cy="3177705"/>
            </a:xfrm>
          </p:grpSpPr>
          <p:grpSp>
            <p:nvGrpSpPr>
              <p:cNvPr id="8" name="Group 45"/>
              <p:cNvGrpSpPr/>
              <p:nvPr/>
            </p:nvGrpSpPr>
            <p:grpSpPr>
              <a:xfrm>
                <a:off x="2378558" y="2726129"/>
                <a:ext cx="4609147" cy="1213576"/>
                <a:chOff x="2378558" y="2726129"/>
                <a:chExt cx="4609147" cy="1213576"/>
              </a:xfrm>
            </p:grpSpPr>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 name="Group 24"/>
                <p:cNvGrpSpPr/>
                <p:nvPr/>
              </p:nvGrpSpPr>
              <p:grpSpPr>
                <a:xfrm>
                  <a:off x="3733800" y="2932445"/>
                  <a:ext cx="1981200" cy="556318"/>
                  <a:chOff x="3733800" y="2932445"/>
                  <a:chExt cx="1981200" cy="556318"/>
                </a:xfrm>
              </p:grpSpPr>
              <p:grpSp>
                <p:nvGrpSpPr>
                  <p:cNvPr id="25"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sp>
            <p:nvSpPr>
              <p:cNvPr id="57" name="TextBox 56"/>
              <p:cNvSpPr txBox="1"/>
              <p:nvPr/>
            </p:nvSpPr>
            <p:spPr>
              <a:xfrm>
                <a:off x="7162800" y="2759587"/>
                <a:ext cx="1757212" cy="523220"/>
              </a:xfrm>
              <a:prstGeom prst="rect">
                <a:avLst/>
              </a:prstGeom>
              <a:solidFill>
                <a:schemeClr val="bg1"/>
              </a:solidFill>
            </p:spPr>
            <p:txBody>
              <a:bodyPr wrap="none" rtlCol="0">
                <a:spAutoFit/>
              </a:bodyPr>
              <a:lstStyle/>
              <a:p>
                <a:r>
                  <a:rPr lang="en-US" sz="2800" b="1" dirty="0" smtClean="0">
                    <a:effectLst>
                      <a:outerShdw dist="63500" dir="7200000" algn="ctr" rotWithShape="0">
                        <a:srgbClr val="FFFF00"/>
                      </a:outerShdw>
                    </a:effectLst>
                  </a:rPr>
                  <a:t>1799-1852</a:t>
                </a:r>
              </a:p>
            </p:txBody>
          </p:sp>
          <p:pic>
            <p:nvPicPr>
              <p:cNvPr id="5" name="Picture 2"/>
              <p:cNvPicPr>
                <a:picLocks noChangeAspect="1" noChangeArrowheads="1"/>
              </p:cNvPicPr>
              <p:nvPr/>
            </p:nvPicPr>
            <p:blipFill>
              <a:blip r:embed="rId3" cstate="print"/>
              <a:srcRect/>
              <a:stretch>
                <a:fillRect/>
              </a:stretch>
            </p:blipFill>
            <p:spPr bwMode="auto">
              <a:xfrm>
                <a:off x="7086600" y="762000"/>
                <a:ext cx="1905000" cy="1997587"/>
              </a:xfrm>
              <a:prstGeom prst="rect">
                <a:avLst/>
              </a:prstGeom>
              <a:noFill/>
              <a:ln w="9525">
                <a:noFill/>
                <a:miter lim="800000"/>
                <a:headEnd/>
                <a:tailEnd/>
              </a:ln>
              <a:effectLst/>
            </p:spPr>
          </p:pic>
        </p:grpSp>
        <p:sp>
          <p:nvSpPr>
            <p:cNvPr id="67" name="Rectangle 66"/>
            <p:cNvSpPr/>
            <p:nvPr/>
          </p:nvSpPr>
          <p:spPr>
            <a:xfrm>
              <a:off x="7162800" y="761999"/>
              <a:ext cx="1691640" cy="1965960"/>
            </a:xfrm>
            <a:prstGeom prst="rect">
              <a:avLst/>
            </a:prstGeom>
            <a:noFill/>
            <a:ln w="76200">
              <a:solidFill>
                <a:srgbClr val="FFFF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sp>
        <p:nvSpPr>
          <p:cNvPr id="81" name="Rectangle 8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93" name="Group 92"/>
          <p:cNvGrpSpPr/>
          <p:nvPr/>
        </p:nvGrpSpPr>
        <p:grpSpPr>
          <a:xfrm>
            <a:off x="152400" y="612648"/>
            <a:ext cx="5029200" cy="2968752"/>
            <a:chOff x="152400" y="612648"/>
            <a:chExt cx="5029200" cy="2968752"/>
          </a:xfrm>
        </p:grpSpPr>
        <p:sp>
          <p:nvSpPr>
            <p:cNvPr id="80" name="TextBox 79"/>
            <p:cNvSpPr txBox="1"/>
            <p:nvPr/>
          </p:nvSpPr>
          <p:spPr>
            <a:xfrm>
              <a:off x="152400" y="2610829"/>
              <a:ext cx="1757212" cy="437171"/>
            </a:xfrm>
            <a:prstGeom prst="rect">
              <a:avLst/>
            </a:prstGeom>
            <a:solidFill>
              <a:schemeClr val="bg1"/>
            </a:solidFill>
          </p:spPr>
          <p:txBody>
            <a:bodyPr wrap="none" rtlCol="0">
              <a:spAutoFit/>
            </a:bodyPr>
            <a:lstStyle/>
            <a:p>
              <a:pPr>
                <a:lnSpc>
                  <a:spcPts val="2600"/>
                </a:lnSpc>
              </a:pPr>
              <a:r>
                <a:rPr lang="en-US" sz="2800" b="1" dirty="0" smtClean="0">
                  <a:solidFill>
                    <a:schemeClr val="accent1">
                      <a:lumMod val="75000"/>
                    </a:schemeClr>
                  </a:solidFill>
                  <a:effectLst>
                    <a:outerShdw dist="38100" dir="7200000" algn="ctr" rotWithShape="0">
                      <a:schemeClr val="tx1"/>
                    </a:outerShdw>
                  </a:effectLst>
                </a:rPr>
                <a:t>1850-1910</a:t>
              </a:r>
            </a:p>
          </p:txBody>
        </p:sp>
        <p:grpSp>
          <p:nvGrpSpPr>
            <p:cNvPr id="85" name="Group 84"/>
            <p:cNvGrpSpPr/>
            <p:nvPr/>
          </p:nvGrpSpPr>
          <p:grpSpPr>
            <a:xfrm>
              <a:off x="152400" y="612648"/>
              <a:ext cx="5029200" cy="2968752"/>
              <a:chOff x="152400" y="354501"/>
              <a:chExt cx="5029200" cy="2968752"/>
            </a:xfrm>
          </p:grpSpPr>
          <p:grpSp>
            <p:nvGrpSpPr>
              <p:cNvPr id="86" name="Group 71"/>
              <p:cNvGrpSpPr/>
              <p:nvPr/>
            </p:nvGrpSpPr>
            <p:grpSpPr>
              <a:xfrm>
                <a:off x="2286000" y="2590800"/>
                <a:ext cx="2895600" cy="732453"/>
                <a:chOff x="2264229" y="2771192"/>
                <a:chExt cx="2895600" cy="732453"/>
              </a:xfrm>
            </p:grpSpPr>
            <p:sp>
              <p:nvSpPr>
                <p:cNvPr id="88" name="Freeform 87"/>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9" name="Group 45"/>
                <p:cNvGrpSpPr/>
                <p:nvPr/>
              </p:nvGrpSpPr>
              <p:grpSpPr>
                <a:xfrm>
                  <a:off x="3429000" y="2971800"/>
                  <a:ext cx="1730829" cy="531845"/>
                  <a:chOff x="3429000" y="2971800"/>
                  <a:chExt cx="1730829" cy="531845"/>
                </a:xfrm>
              </p:grpSpPr>
              <p:sp>
                <p:nvSpPr>
                  <p:cNvPr id="90" name="Freeform 89"/>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Oval 90"/>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87" name="Picture 3"/>
              <p:cNvPicPr>
                <a:picLocks noChangeAspect="1" noChangeArrowheads="1"/>
              </p:cNvPicPr>
              <p:nvPr/>
            </p:nvPicPr>
            <p:blipFill>
              <a:blip r:embed="rId9"/>
              <a:srcRect/>
              <a:stretch>
                <a:fillRect/>
              </a:stretch>
            </p:blipFill>
            <p:spPr bwMode="auto">
              <a:xfrm>
                <a:off x="152400" y="354501"/>
                <a:ext cx="1782086" cy="1984248"/>
              </a:xfrm>
              <a:prstGeom prst="rect">
                <a:avLst/>
              </a:prstGeom>
              <a:noFill/>
              <a:ln w="50800">
                <a:solidFill>
                  <a:srgbClr val="0070C0"/>
                </a:solidFill>
                <a:miter lim="800000"/>
                <a:headEnd/>
                <a:tailEnd/>
              </a:ln>
              <a:effectLst/>
            </p:spPr>
          </p:pic>
        </p:grpSp>
      </p:grpSp>
      <p:sp>
        <p:nvSpPr>
          <p:cNvPr id="92" name="5-Point Star 91"/>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156" name="Group 155"/>
          <p:cNvGrpSpPr/>
          <p:nvPr/>
        </p:nvGrpSpPr>
        <p:grpSpPr>
          <a:xfrm>
            <a:off x="3733800" y="756908"/>
            <a:ext cx="1981200" cy="2062492"/>
            <a:chOff x="908869" y="5100308"/>
            <a:chExt cx="1981200" cy="2062492"/>
          </a:xfrm>
        </p:grpSpPr>
        <p:pic>
          <p:nvPicPr>
            <p:cNvPr id="154" name="Picture 2"/>
            <p:cNvPicPr>
              <a:picLocks noChangeAspect="1" noChangeArrowheads="1"/>
            </p:cNvPicPr>
            <p:nvPr/>
          </p:nvPicPr>
          <p:blipFill>
            <a:blip r:embed="rId10"/>
            <a:srcRect l="21579" t="1248" r="-1267" b="29783"/>
            <a:stretch>
              <a:fillRect/>
            </a:stretch>
          </p:blipFill>
          <p:spPr bwMode="auto">
            <a:xfrm>
              <a:off x="990600" y="5100308"/>
              <a:ext cx="1823269" cy="1910092"/>
            </a:xfrm>
            <a:prstGeom prst="rect">
              <a:avLst/>
            </a:prstGeom>
            <a:noFill/>
            <a:ln w="50800">
              <a:solidFill>
                <a:schemeClr val="tx1"/>
              </a:solidFill>
              <a:miter lim="800000"/>
              <a:headEnd/>
              <a:tailEnd/>
            </a:ln>
            <a:effectLst>
              <a:outerShdw dist="50800" dir="7200000" algn="ctr" rotWithShape="0">
                <a:schemeClr val="tx1"/>
              </a:outerShdw>
            </a:effectLst>
          </p:spPr>
        </p:pic>
        <p:sp>
          <p:nvSpPr>
            <p:cNvPr id="155" name="Rectangle 154"/>
            <p:cNvSpPr/>
            <p:nvPr/>
          </p:nvSpPr>
          <p:spPr>
            <a:xfrm>
              <a:off x="908869" y="6701135"/>
              <a:ext cx="1981200" cy="461665"/>
            </a:xfrm>
            <a:prstGeom prst="rect">
              <a:avLst/>
            </a:prstGeom>
            <a:solidFill>
              <a:schemeClr val="tx1"/>
            </a:solidFill>
          </p:spPr>
          <p:txBody>
            <a:bodyPr wrap="square">
              <a:spAutoFit/>
            </a:bodyPr>
            <a:lstStyle/>
            <a:p>
              <a:pPr algn="ctr"/>
              <a:r>
                <a:rPr lang="en-US" sz="2400" b="1" spc="-100" dirty="0" smtClean="0">
                  <a:solidFill>
                    <a:schemeClr val="bg1"/>
                  </a:solidFill>
                </a:rPr>
                <a:t>Brigham</a:t>
              </a:r>
              <a:r>
                <a:rPr lang="en-US" sz="2000" b="1" spc="-100" dirty="0" smtClean="0">
                  <a:solidFill>
                    <a:schemeClr val="bg1"/>
                  </a:solidFill>
                </a:rPr>
                <a:t> Young</a:t>
              </a:r>
              <a:endParaRPr lang="en-US" sz="2000" spc="-100" dirty="0">
                <a:solidFill>
                  <a:schemeClr val="bg1"/>
                </a:solidFill>
              </a:endParaRPr>
            </a:p>
          </p:txBody>
        </p:sp>
      </p:grpSp>
      <p:sp>
        <p:nvSpPr>
          <p:cNvPr id="157" name="TextBox 156"/>
          <p:cNvSpPr txBox="1"/>
          <p:nvPr/>
        </p:nvSpPr>
        <p:spPr>
          <a:xfrm>
            <a:off x="152400" y="2209800"/>
            <a:ext cx="1667701" cy="378437"/>
          </a:xfrm>
          <a:prstGeom prst="rect">
            <a:avLst/>
          </a:prstGeom>
          <a:solidFill>
            <a:schemeClr val="tx1"/>
          </a:solidFill>
        </p:spPr>
        <p:txBody>
          <a:bodyPr wrap="none" rtlCol="0">
            <a:spAutoFit/>
          </a:bodyPr>
          <a:lstStyle/>
          <a:p>
            <a:pPr>
              <a:lnSpc>
                <a:spcPts val="2200"/>
              </a:lnSpc>
            </a:pPr>
            <a:r>
              <a:rPr lang="en-US" sz="2200" b="1" dirty="0" smtClean="0">
                <a:solidFill>
                  <a:schemeClr val="bg1"/>
                </a:solidFill>
              </a:rPr>
              <a:t>Mary Parson</a:t>
            </a:r>
            <a:endParaRPr lang="en-US" sz="2200" b="1"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fade">
                                      <p:cBhvr>
                                        <p:cTn id="12" dur="1000"/>
                                        <p:tgtEl>
                                          <p:spTgt spid="6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0"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p:cTn id="17" dur="1000" fill="hold"/>
                                        <p:tgtEl>
                                          <p:spTgt spid="156"/>
                                        </p:tgtEl>
                                        <p:attrNameLst>
                                          <p:attrName>ppt_w</p:attrName>
                                        </p:attrNameLst>
                                      </p:cBhvr>
                                      <p:tavLst>
                                        <p:tav tm="0">
                                          <p:val>
                                            <p:fltVal val="0"/>
                                          </p:val>
                                        </p:tav>
                                        <p:tav tm="100000">
                                          <p:val>
                                            <p:strVal val="#ppt_w"/>
                                          </p:val>
                                        </p:tav>
                                      </p:tavLst>
                                    </p:anim>
                                    <p:anim calcmode="lin" valueType="num">
                                      <p:cBhvr>
                                        <p:cTn id="18" dur="1000" fill="hold"/>
                                        <p:tgtEl>
                                          <p:spTgt spid="156"/>
                                        </p:tgtEl>
                                        <p:attrNameLst>
                                          <p:attrName>ppt_h</p:attrName>
                                        </p:attrNameLst>
                                      </p:cBhvr>
                                      <p:tavLst>
                                        <p:tav tm="0">
                                          <p:val>
                                            <p:fltVal val="0"/>
                                          </p:val>
                                        </p:tav>
                                        <p:tav tm="100000">
                                          <p:val>
                                            <p:strVal val="#ppt_h"/>
                                          </p:val>
                                        </p:tav>
                                      </p:tavLst>
                                    </p:anim>
                                    <p:animEffect transition="in" filter="fade">
                                      <p:cBhvr>
                                        <p:cTn id="19" dur="1000"/>
                                        <p:tgtEl>
                                          <p:spTgt spid="156"/>
                                        </p:tgtEl>
                                      </p:cBhvr>
                                    </p:animEffect>
                                  </p:childTnLst>
                                </p:cTn>
                              </p:par>
                            </p:childTnLst>
                          </p:cTn>
                        </p:par>
                      </p:childTnLst>
                    </p:cTn>
                  </p:par>
                  <p:par>
                    <p:cTn id="20" fill="hold">
                      <p:stCondLst>
                        <p:cond delay="indefinite"/>
                      </p:stCondLst>
                      <p:childTnLst>
                        <p:par>
                          <p:cTn id="21" fill="hold">
                            <p:stCondLst>
                              <p:cond delay="0"/>
                            </p:stCondLst>
                            <p:childTnLst>
                              <p:par>
                                <p:cTn id="22" presetID="49" presetClass="exit" presetSubtype="0" accel="100000" fill="hold" nodeType="clickEffect">
                                  <p:stCondLst>
                                    <p:cond delay="0"/>
                                  </p:stCondLst>
                                  <p:childTnLst>
                                    <p:anim calcmode="lin" valueType="num">
                                      <p:cBhvr>
                                        <p:cTn id="23" dur="2000"/>
                                        <p:tgtEl>
                                          <p:spTgt spid="84"/>
                                        </p:tgtEl>
                                        <p:attrNameLst>
                                          <p:attrName>ppt_w</p:attrName>
                                        </p:attrNameLst>
                                      </p:cBhvr>
                                      <p:tavLst>
                                        <p:tav tm="0">
                                          <p:val>
                                            <p:strVal val="ppt_w"/>
                                          </p:val>
                                        </p:tav>
                                        <p:tav tm="100000">
                                          <p:val>
                                            <p:fltVal val="0"/>
                                          </p:val>
                                        </p:tav>
                                      </p:tavLst>
                                    </p:anim>
                                    <p:anim calcmode="lin" valueType="num">
                                      <p:cBhvr>
                                        <p:cTn id="24" dur="2000"/>
                                        <p:tgtEl>
                                          <p:spTgt spid="84"/>
                                        </p:tgtEl>
                                        <p:attrNameLst>
                                          <p:attrName>ppt_h</p:attrName>
                                        </p:attrNameLst>
                                      </p:cBhvr>
                                      <p:tavLst>
                                        <p:tav tm="0">
                                          <p:val>
                                            <p:strVal val="ppt_h"/>
                                          </p:val>
                                        </p:tav>
                                        <p:tav tm="100000">
                                          <p:val>
                                            <p:fltVal val="0"/>
                                          </p:val>
                                        </p:tav>
                                      </p:tavLst>
                                    </p:anim>
                                    <p:anim calcmode="lin" valueType="num">
                                      <p:cBhvr>
                                        <p:cTn id="25" dur="2000"/>
                                        <p:tgtEl>
                                          <p:spTgt spid="84"/>
                                        </p:tgtEl>
                                        <p:attrNameLst>
                                          <p:attrName>style.rotation</p:attrName>
                                        </p:attrNameLst>
                                      </p:cBhvr>
                                      <p:tavLst>
                                        <p:tav tm="0">
                                          <p:val>
                                            <p:fltVal val="0"/>
                                          </p:val>
                                        </p:tav>
                                        <p:tav tm="100000">
                                          <p:val>
                                            <p:fltVal val="360"/>
                                          </p:val>
                                        </p:tav>
                                      </p:tavLst>
                                    </p:anim>
                                    <p:animEffect transition="out" filter="fade">
                                      <p:cBhvr>
                                        <p:cTn id="26" dur="2000"/>
                                        <p:tgtEl>
                                          <p:spTgt spid="84"/>
                                        </p:tgtEl>
                                      </p:cBhvr>
                                    </p:animEffect>
                                    <p:set>
                                      <p:cBhvr>
                                        <p:cTn id="27" dur="1" fill="hold">
                                          <p:stCondLst>
                                            <p:cond delay="1999"/>
                                          </p:stCondLst>
                                        </p:cTn>
                                        <p:tgtEl>
                                          <p:spTgt spid="84"/>
                                        </p:tgtEl>
                                        <p:attrNameLst>
                                          <p:attrName>style.visibility</p:attrName>
                                        </p:attrNameLst>
                                      </p:cBhvr>
                                      <p:to>
                                        <p:strVal val="hidden"/>
                                      </p:to>
                                    </p:set>
                                  </p:childTnLst>
                                </p:cTn>
                              </p:par>
                              <p:par>
                                <p:cTn id="28" presetID="49" presetClass="exit" presetSubtype="0" accel="100000" fill="hold" nodeType="withEffect">
                                  <p:stCondLst>
                                    <p:cond delay="0"/>
                                  </p:stCondLst>
                                  <p:childTnLst>
                                    <p:anim calcmode="lin" valueType="num">
                                      <p:cBhvr>
                                        <p:cTn id="29" dur="2000"/>
                                        <p:tgtEl>
                                          <p:spTgt spid="68"/>
                                        </p:tgtEl>
                                        <p:attrNameLst>
                                          <p:attrName>ppt_w</p:attrName>
                                        </p:attrNameLst>
                                      </p:cBhvr>
                                      <p:tavLst>
                                        <p:tav tm="0">
                                          <p:val>
                                            <p:strVal val="ppt_w"/>
                                          </p:val>
                                        </p:tav>
                                        <p:tav tm="100000">
                                          <p:val>
                                            <p:fltVal val="0"/>
                                          </p:val>
                                        </p:tav>
                                      </p:tavLst>
                                    </p:anim>
                                    <p:anim calcmode="lin" valueType="num">
                                      <p:cBhvr>
                                        <p:cTn id="30" dur="2000"/>
                                        <p:tgtEl>
                                          <p:spTgt spid="68"/>
                                        </p:tgtEl>
                                        <p:attrNameLst>
                                          <p:attrName>ppt_h</p:attrName>
                                        </p:attrNameLst>
                                      </p:cBhvr>
                                      <p:tavLst>
                                        <p:tav tm="0">
                                          <p:val>
                                            <p:strVal val="ppt_h"/>
                                          </p:val>
                                        </p:tav>
                                        <p:tav tm="100000">
                                          <p:val>
                                            <p:fltVal val="0"/>
                                          </p:val>
                                        </p:tav>
                                      </p:tavLst>
                                    </p:anim>
                                    <p:anim calcmode="lin" valueType="num">
                                      <p:cBhvr>
                                        <p:cTn id="31" dur="2000"/>
                                        <p:tgtEl>
                                          <p:spTgt spid="68"/>
                                        </p:tgtEl>
                                        <p:attrNameLst>
                                          <p:attrName>style.rotation</p:attrName>
                                        </p:attrNameLst>
                                      </p:cBhvr>
                                      <p:tavLst>
                                        <p:tav tm="0">
                                          <p:val>
                                            <p:fltVal val="0"/>
                                          </p:val>
                                        </p:tav>
                                        <p:tav tm="100000">
                                          <p:val>
                                            <p:fltVal val="360"/>
                                          </p:val>
                                        </p:tav>
                                      </p:tavLst>
                                    </p:anim>
                                    <p:animEffect transition="out" filter="fade">
                                      <p:cBhvr>
                                        <p:cTn id="32" dur="2000"/>
                                        <p:tgtEl>
                                          <p:spTgt spid="68"/>
                                        </p:tgtEl>
                                      </p:cBhvr>
                                    </p:animEffect>
                                    <p:set>
                                      <p:cBhvr>
                                        <p:cTn id="33" dur="1" fill="hold">
                                          <p:stCondLst>
                                            <p:cond delay="1999"/>
                                          </p:stCondLst>
                                        </p:cTn>
                                        <p:tgtEl>
                                          <p:spTgt spid="68"/>
                                        </p:tgtEl>
                                        <p:attrNameLst>
                                          <p:attrName>style.visibility</p:attrName>
                                        </p:attrNameLst>
                                      </p:cBhvr>
                                      <p:to>
                                        <p:strVal val="hidden"/>
                                      </p:to>
                                    </p:set>
                                  </p:childTnLst>
                                </p:cTn>
                              </p:par>
                              <p:par>
                                <p:cTn id="34" presetID="49" presetClass="exit" presetSubtype="0" accel="100000" fill="hold" nodeType="withEffect">
                                  <p:stCondLst>
                                    <p:cond delay="0"/>
                                  </p:stCondLst>
                                  <p:childTnLst>
                                    <p:anim calcmode="lin" valueType="num">
                                      <p:cBhvr>
                                        <p:cTn id="35" dur="2000"/>
                                        <p:tgtEl>
                                          <p:spTgt spid="93"/>
                                        </p:tgtEl>
                                        <p:attrNameLst>
                                          <p:attrName>ppt_w</p:attrName>
                                        </p:attrNameLst>
                                      </p:cBhvr>
                                      <p:tavLst>
                                        <p:tav tm="0">
                                          <p:val>
                                            <p:strVal val="ppt_w"/>
                                          </p:val>
                                        </p:tav>
                                        <p:tav tm="100000">
                                          <p:val>
                                            <p:fltVal val="0"/>
                                          </p:val>
                                        </p:tav>
                                      </p:tavLst>
                                    </p:anim>
                                    <p:anim calcmode="lin" valueType="num">
                                      <p:cBhvr>
                                        <p:cTn id="36" dur="2000"/>
                                        <p:tgtEl>
                                          <p:spTgt spid="93"/>
                                        </p:tgtEl>
                                        <p:attrNameLst>
                                          <p:attrName>ppt_h</p:attrName>
                                        </p:attrNameLst>
                                      </p:cBhvr>
                                      <p:tavLst>
                                        <p:tav tm="0">
                                          <p:val>
                                            <p:strVal val="ppt_h"/>
                                          </p:val>
                                        </p:tav>
                                        <p:tav tm="100000">
                                          <p:val>
                                            <p:fltVal val="0"/>
                                          </p:val>
                                        </p:tav>
                                      </p:tavLst>
                                    </p:anim>
                                    <p:anim calcmode="lin" valueType="num">
                                      <p:cBhvr>
                                        <p:cTn id="37" dur="2000"/>
                                        <p:tgtEl>
                                          <p:spTgt spid="93"/>
                                        </p:tgtEl>
                                        <p:attrNameLst>
                                          <p:attrName>style.rotation</p:attrName>
                                        </p:attrNameLst>
                                      </p:cBhvr>
                                      <p:tavLst>
                                        <p:tav tm="0">
                                          <p:val>
                                            <p:fltVal val="0"/>
                                          </p:val>
                                        </p:tav>
                                        <p:tav tm="100000">
                                          <p:val>
                                            <p:fltVal val="360"/>
                                          </p:val>
                                        </p:tav>
                                      </p:tavLst>
                                    </p:anim>
                                    <p:animEffect transition="out" filter="fade">
                                      <p:cBhvr>
                                        <p:cTn id="38" dur="2000"/>
                                        <p:tgtEl>
                                          <p:spTgt spid="93"/>
                                        </p:tgtEl>
                                      </p:cBhvr>
                                    </p:animEffect>
                                    <p:set>
                                      <p:cBhvr>
                                        <p:cTn id="39" dur="1" fill="hold">
                                          <p:stCondLst>
                                            <p:cond delay="1999"/>
                                          </p:stCondLst>
                                        </p:cTn>
                                        <p:tgtEl>
                                          <p:spTgt spid="93"/>
                                        </p:tgtEl>
                                        <p:attrNameLst>
                                          <p:attrName>style.visibility</p:attrName>
                                        </p:attrNameLst>
                                      </p:cBhvr>
                                      <p:to>
                                        <p:strVal val="hidden"/>
                                      </p:to>
                                    </p:set>
                                  </p:childTnLst>
                                </p:cTn>
                              </p:par>
                              <p:par>
                                <p:cTn id="40" presetID="35" presetClass="path" presetSubtype="0" accel="50000" decel="50000" fill="hold" nodeType="withEffect">
                                  <p:stCondLst>
                                    <p:cond delay="0"/>
                                  </p:stCondLst>
                                  <p:childTnLst>
                                    <p:animMotion origin="layout" path="M 3.33333E-6 -2.19653E-6 L -0.175 -0.23052 " pathEditMode="relative" rAng="0" ptsTypes="AA">
                                      <p:cBhvr>
                                        <p:cTn id="41" dur="2000" fill="hold"/>
                                        <p:tgtEl>
                                          <p:spTgt spid="84"/>
                                        </p:tgtEl>
                                        <p:attrNameLst>
                                          <p:attrName>ppt_x</p:attrName>
                                          <p:attrName>ppt_y</p:attrName>
                                        </p:attrNameLst>
                                      </p:cBhvr>
                                      <p:rCtr x="-87" y="-115"/>
                                    </p:animMotion>
                                  </p:childTnLst>
                                </p:cTn>
                              </p:par>
                              <p:par>
                                <p:cTn id="42" presetID="35" presetClass="path" presetSubtype="0" accel="50000" decel="50000" fill="hold" nodeType="withEffect">
                                  <p:stCondLst>
                                    <p:cond delay="0"/>
                                  </p:stCondLst>
                                  <p:childTnLst>
                                    <p:animMotion origin="layout" path="M 3.33333E-6 -4.50867E-6 L -0.40834 0.13318 " pathEditMode="relative" rAng="0" ptsTypes="AA">
                                      <p:cBhvr>
                                        <p:cTn id="43" dur="2000" fill="hold"/>
                                        <p:tgtEl>
                                          <p:spTgt spid="68"/>
                                        </p:tgtEl>
                                        <p:attrNameLst>
                                          <p:attrName>ppt_x</p:attrName>
                                          <p:attrName>ppt_y</p:attrName>
                                        </p:attrNameLst>
                                      </p:cBhvr>
                                      <p:rCtr x="-204" y="67"/>
                                    </p:animMotion>
                                  </p:childTnLst>
                                </p:cTn>
                              </p:par>
                              <p:par>
                                <p:cTn id="44" presetID="42" presetClass="path" presetSubtype="0" accel="50000" decel="50000" fill="hold" nodeType="withEffect">
                                  <p:stCondLst>
                                    <p:cond delay="0"/>
                                  </p:stCondLst>
                                  <p:childTnLst>
                                    <p:animMotion origin="layout" path="M 3.33333E-6 -4.04624E-6 L -0.05 0.18313 " pathEditMode="relative" rAng="0" ptsTypes="AA">
                                      <p:cBhvr>
                                        <p:cTn id="45" dur="2000" fill="hold"/>
                                        <p:tgtEl>
                                          <p:spTgt spid="93"/>
                                        </p:tgtEl>
                                        <p:attrNameLst>
                                          <p:attrName>ppt_x</p:attrName>
                                          <p:attrName>ppt_y</p:attrName>
                                        </p:attrNameLst>
                                      </p:cBhvr>
                                      <p:rCtr x="-25" y="92"/>
                                    </p:animMotion>
                                  </p:childTnLst>
                                </p:cTn>
                              </p:par>
                              <p:par>
                                <p:cTn id="46" presetID="49" presetClass="exit" presetSubtype="0" accel="100000" fill="hold" nodeType="withEffect">
                                  <p:stCondLst>
                                    <p:cond delay="0"/>
                                  </p:stCondLst>
                                  <p:childTnLst>
                                    <p:anim calcmode="lin" valueType="num">
                                      <p:cBhvr>
                                        <p:cTn id="47" dur="1000"/>
                                        <p:tgtEl>
                                          <p:spTgt spid="156"/>
                                        </p:tgtEl>
                                        <p:attrNameLst>
                                          <p:attrName>ppt_w</p:attrName>
                                        </p:attrNameLst>
                                      </p:cBhvr>
                                      <p:tavLst>
                                        <p:tav tm="0">
                                          <p:val>
                                            <p:strVal val="ppt_w"/>
                                          </p:val>
                                        </p:tav>
                                        <p:tav tm="100000">
                                          <p:val>
                                            <p:fltVal val="0"/>
                                          </p:val>
                                        </p:tav>
                                      </p:tavLst>
                                    </p:anim>
                                    <p:anim calcmode="lin" valueType="num">
                                      <p:cBhvr>
                                        <p:cTn id="48" dur="1000"/>
                                        <p:tgtEl>
                                          <p:spTgt spid="156"/>
                                        </p:tgtEl>
                                        <p:attrNameLst>
                                          <p:attrName>ppt_h</p:attrName>
                                        </p:attrNameLst>
                                      </p:cBhvr>
                                      <p:tavLst>
                                        <p:tav tm="0">
                                          <p:val>
                                            <p:strVal val="ppt_h"/>
                                          </p:val>
                                        </p:tav>
                                        <p:tav tm="100000">
                                          <p:val>
                                            <p:fltVal val="0"/>
                                          </p:val>
                                        </p:tav>
                                      </p:tavLst>
                                    </p:anim>
                                    <p:anim calcmode="lin" valueType="num">
                                      <p:cBhvr>
                                        <p:cTn id="49" dur="1000"/>
                                        <p:tgtEl>
                                          <p:spTgt spid="156"/>
                                        </p:tgtEl>
                                        <p:attrNameLst>
                                          <p:attrName>style.rotation</p:attrName>
                                        </p:attrNameLst>
                                      </p:cBhvr>
                                      <p:tavLst>
                                        <p:tav tm="0">
                                          <p:val>
                                            <p:fltVal val="0"/>
                                          </p:val>
                                        </p:tav>
                                        <p:tav tm="100000">
                                          <p:val>
                                            <p:fltVal val="360"/>
                                          </p:val>
                                        </p:tav>
                                      </p:tavLst>
                                    </p:anim>
                                    <p:animEffect transition="out" filter="fade">
                                      <p:cBhvr>
                                        <p:cTn id="50" dur="1000"/>
                                        <p:tgtEl>
                                          <p:spTgt spid="156"/>
                                        </p:tgtEl>
                                      </p:cBhvr>
                                    </p:animEffect>
                                    <p:set>
                                      <p:cBhvr>
                                        <p:cTn id="51" dur="1" fill="hold">
                                          <p:stCondLst>
                                            <p:cond delay="999"/>
                                          </p:stCondLst>
                                        </p:cTn>
                                        <p:tgtEl>
                                          <p:spTgt spid="156"/>
                                        </p:tgtEl>
                                        <p:attrNameLst>
                                          <p:attrName>style.visibility</p:attrName>
                                        </p:attrNameLst>
                                      </p:cBhvr>
                                      <p:to>
                                        <p:strVal val="hidden"/>
                                      </p:to>
                                    </p:set>
                                  </p:childTnLst>
                                </p:cTn>
                              </p:par>
                              <p:par>
                                <p:cTn id="52" presetID="42" presetClass="path" presetSubtype="0" accel="50000" decel="50000" fill="hold" nodeType="withEffect">
                                  <p:stCondLst>
                                    <p:cond delay="0"/>
                                  </p:stCondLst>
                                  <p:childTnLst>
                                    <p:animMotion origin="layout" path="M 3.33333E-6 1.85185E-6 L -0.25834 0.20602 " pathEditMode="relative" rAng="0" ptsTypes="AA">
                                      <p:cBhvr>
                                        <p:cTn id="53" dur="1000" fill="hold"/>
                                        <p:tgtEl>
                                          <p:spTgt spid="156"/>
                                        </p:tgtEl>
                                        <p:attrNameLst>
                                          <p:attrName>ppt_x</p:attrName>
                                          <p:attrName>ppt_y</p:attrName>
                                        </p:attrNameLst>
                                      </p:cBhvr>
                                      <p:rCtr x="-129" y="103"/>
                                    </p:animMotion>
                                  </p:childTnLst>
                                </p:cTn>
                              </p:par>
                              <p:par>
                                <p:cTn id="54" presetID="1" presetClass="exit" presetSubtype="0" fill="hold" grpId="0" nodeType="withEffect">
                                  <p:stCondLst>
                                    <p:cond delay="0"/>
                                  </p:stCondLst>
                                  <p:childTnLst>
                                    <p:set>
                                      <p:cBhvr>
                                        <p:cTn id="55" dur="1" fill="hold">
                                          <p:stCondLst>
                                            <p:cond delay="0"/>
                                          </p:stCondLst>
                                        </p:cTn>
                                        <p:tgtEl>
                                          <p:spTgt spid="157"/>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nodeType="clickEffect">
                                  <p:stCondLst>
                                    <p:cond delay="0"/>
                                  </p:stCondLst>
                                  <p:childTnLst>
                                    <p:animEffect transition="out" filter="fade">
                                      <p:cBhvr>
                                        <p:cTn id="59" dur="1000"/>
                                        <p:tgtEl>
                                          <p:spTgt spid="2"/>
                                        </p:tgtEl>
                                      </p:cBhvr>
                                    </p:animEffect>
                                    <p:set>
                                      <p:cBhvr>
                                        <p:cTn id="60" dur="1" fill="hold">
                                          <p:stCondLst>
                                            <p:cond delay="999"/>
                                          </p:stCondLst>
                                        </p:cTn>
                                        <p:tgtEl>
                                          <p:spTgt spid="2"/>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92"/>
                                        </p:tgtEl>
                                      </p:cBhvr>
                                    </p:animEffect>
                                    <p:set>
                                      <p:cBhvr>
                                        <p:cTn id="63" dur="1" fill="hold">
                                          <p:stCondLst>
                                            <p:cond delay="999"/>
                                          </p:stCondLst>
                                        </p:cTn>
                                        <p:tgtEl>
                                          <p:spTgt spid="92"/>
                                        </p:tgtEl>
                                        <p:attrNameLst>
                                          <p:attrName>style.visibility</p:attrName>
                                        </p:attrNameLst>
                                      </p:cBhvr>
                                      <p:to>
                                        <p:strVal val="hidden"/>
                                      </p:to>
                                    </p:set>
                                  </p:childTnLst>
                                </p:cTn>
                              </p:par>
                              <p:par>
                                <p:cTn id="64" presetID="10" presetClass="entr" presetSubtype="0" fill="hold" nodeType="with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157"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 name="Picture 2" descr="File:United States 1860-1861-01.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173" name="Group 172"/>
          <p:cNvGrpSpPr/>
          <p:nvPr/>
        </p:nvGrpSpPr>
        <p:grpSpPr>
          <a:xfrm>
            <a:off x="21351" y="928596"/>
            <a:ext cx="9711586" cy="6158004"/>
            <a:chOff x="21351" y="928596"/>
            <a:chExt cx="9711586" cy="6158004"/>
          </a:xfrm>
          <a:solidFill>
            <a:schemeClr val="bg1"/>
          </a:solidFill>
        </p:grpSpPr>
        <p:sp>
          <p:nvSpPr>
            <p:cNvPr id="174" name="Freeform 17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5" name="Group 11"/>
            <p:cNvGrpSpPr/>
            <p:nvPr/>
          </p:nvGrpSpPr>
          <p:grpSpPr>
            <a:xfrm>
              <a:off x="21351" y="5294193"/>
              <a:ext cx="3435447" cy="1792407"/>
              <a:chOff x="-152400" y="5257800"/>
              <a:chExt cx="3505200" cy="1828800"/>
            </a:xfrm>
            <a:grpFill/>
          </p:grpSpPr>
          <p:sp>
            <p:nvSpPr>
              <p:cNvPr id="178" name="Rectangle 17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17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6" name="Freeform 17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 name="Freeform 17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 name="Group 93"/>
          <p:cNvGrpSpPr/>
          <p:nvPr/>
        </p:nvGrpSpPr>
        <p:grpSpPr>
          <a:xfrm>
            <a:off x="0" y="0"/>
            <a:ext cx="9144000" cy="9193309"/>
            <a:chOff x="0" y="0"/>
            <a:chExt cx="9144000" cy="9193309"/>
          </a:xfrm>
        </p:grpSpPr>
        <p:sp>
          <p:nvSpPr>
            <p:cNvPr id="95" name="Rectangle 9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96"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97" name="Rectangle 96"/>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8" name="Straight Connector 97"/>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6"/>
            <p:cNvGrpSpPr/>
            <p:nvPr/>
          </p:nvGrpSpPr>
          <p:grpSpPr>
            <a:xfrm>
              <a:off x="4495800" y="3124200"/>
              <a:ext cx="685800" cy="777240"/>
              <a:chOff x="4495800" y="3124200"/>
              <a:chExt cx="685800" cy="777240"/>
            </a:xfrm>
          </p:grpSpPr>
          <p:cxnSp>
            <p:nvCxnSpPr>
              <p:cNvPr id="150" name="Straight Connector 149"/>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4" name="Group 81"/>
              <p:cNvGrpSpPr/>
              <p:nvPr/>
            </p:nvGrpSpPr>
            <p:grpSpPr>
              <a:xfrm>
                <a:off x="4496271" y="3124200"/>
                <a:ext cx="685329" cy="777240"/>
                <a:chOff x="4440678" y="2858294"/>
                <a:chExt cx="685329" cy="777240"/>
              </a:xfrm>
            </p:grpSpPr>
            <p:cxnSp>
              <p:nvCxnSpPr>
                <p:cNvPr id="152"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6" name="Group 45"/>
            <p:cNvGrpSpPr/>
            <p:nvPr/>
          </p:nvGrpSpPr>
          <p:grpSpPr>
            <a:xfrm>
              <a:off x="7238529" y="3124200"/>
              <a:ext cx="1905471" cy="777240"/>
              <a:chOff x="7238529" y="3124200"/>
              <a:chExt cx="1905471" cy="777240"/>
            </a:xfrm>
          </p:grpSpPr>
          <p:cxnSp>
            <p:nvCxnSpPr>
              <p:cNvPr id="148" name="Straight Connector 147"/>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107" name="Straight Connector 106"/>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oup 101"/>
            <p:cNvGrpSpPr/>
            <p:nvPr/>
          </p:nvGrpSpPr>
          <p:grpSpPr>
            <a:xfrm>
              <a:off x="315305" y="3352800"/>
              <a:ext cx="980095" cy="2268719"/>
              <a:chOff x="315305" y="3352800"/>
              <a:chExt cx="980095" cy="2268719"/>
            </a:xfrm>
          </p:grpSpPr>
          <p:sp>
            <p:nvSpPr>
              <p:cNvPr id="132" name="TextBox 131"/>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133" name="Straight Connector 132"/>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5" name="Group 32"/>
            <p:cNvGrpSpPr/>
            <p:nvPr/>
          </p:nvGrpSpPr>
          <p:grpSpPr>
            <a:xfrm>
              <a:off x="152400" y="76200"/>
              <a:ext cx="1074051" cy="3962400"/>
              <a:chOff x="678549" y="838200"/>
              <a:chExt cx="1074051" cy="3962400"/>
            </a:xfrm>
          </p:grpSpPr>
          <p:pic>
            <p:nvPicPr>
              <p:cNvPr id="126" name="Picture 2"/>
              <p:cNvPicPr>
                <a:picLocks noChangeAspect="1" noChangeArrowheads="1"/>
              </p:cNvPicPr>
              <p:nvPr/>
            </p:nvPicPr>
            <p:blipFill>
              <a:blip r:embed="rId4"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127" name="Straight Connector 23"/>
              <p:cNvCxnSpPr>
                <a:stCxn id="131"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6" name="Group 96"/>
              <p:cNvGrpSpPr/>
              <p:nvPr/>
            </p:nvGrpSpPr>
            <p:grpSpPr>
              <a:xfrm>
                <a:off x="907149" y="3765364"/>
                <a:ext cx="806631" cy="1035236"/>
                <a:chOff x="856266" y="5499266"/>
                <a:chExt cx="806631" cy="1035236"/>
              </a:xfrm>
            </p:grpSpPr>
            <p:cxnSp>
              <p:nvCxnSpPr>
                <p:cNvPr id="129"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0" name="TextBox 129"/>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131" name="Oval 130"/>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102"/>
            <p:cNvGrpSpPr/>
            <p:nvPr/>
          </p:nvGrpSpPr>
          <p:grpSpPr>
            <a:xfrm>
              <a:off x="5775058" y="6248400"/>
              <a:ext cx="3368942" cy="461665"/>
              <a:chOff x="5851258" y="7467600"/>
              <a:chExt cx="3368942" cy="461665"/>
            </a:xfrm>
          </p:grpSpPr>
          <p:grpSp>
            <p:nvGrpSpPr>
              <p:cNvPr id="33" name="Group 66"/>
              <p:cNvGrpSpPr/>
              <p:nvPr/>
            </p:nvGrpSpPr>
            <p:grpSpPr>
              <a:xfrm>
                <a:off x="7924800" y="7467600"/>
                <a:ext cx="1295400" cy="461665"/>
                <a:chOff x="7924800" y="3581400"/>
                <a:chExt cx="1295400" cy="461665"/>
              </a:xfrm>
            </p:grpSpPr>
            <p:sp>
              <p:nvSpPr>
                <p:cNvPr id="124"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25" name="Straight Arrow Connector 124"/>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23"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34" name="Group 74"/>
            <p:cNvGrpSpPr/>
            <p:nvPr/>
          </p:nvGrpSpPr>
          <p:grpSpPr>
            <a:xfrm>
              <a:off x="839932" y="1828800"/>
              <a:ext cx="4646468" cy="1174564"/>
              <a:chOff x="839932" y="1828800"/>
              <a:chExt cx="4646468" cy="1174564"/>
            </a:xfrm>
          </p:grpSpPr>
          <p:cxnSp>
            <p:nvCxnSpPr>
              <p:cNvPr id="119" name="Straight Connector 118"/>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grpSp>
      <p:sp>
        <p:nvSpPr>
          <p:cNvPr id="81" name="Rectangle 8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128" name="Group 87"/>
          <p:cNvGrpSpPr/>
          <p:nvPr/>
        </p:nvGrpSpPr>
        <p:grpSpPr>
          <a:xfrm>
            <a:off x="2590800" y="685800"/>
            <a:ext cx="1143000" cy="3347886"/>
            <a:chOff x="2590800" y="685800"/>
            <a:chExt cx="1143000" cy="3347886"/>
          </a:xfrm>
        </p:grpSpPr>
        <p:grpSp>
          <p:nvGrpSpPr>
            <p:cNvPr id="135" name="Group 72"/>
            <p:cNvGrpSpPr/>
            <p:nvPr/>
          </p:nvGrpSpPr>
          <p:grpSpPr>
            <a:xfrm>
              <a:off x="2590800" y="685800"/>
              <a:ext cx="1143000" cy="3347886"/>
              <a:chOff x="2590800" y="685800"/>
              <a:chExt cx="1143000" cy="3347886"/>
            </a:xfrm>
          </p:grpSpPr>
          <p:grpSp>
            <p:nvGrpSpPr>
              <p:cNvPr id="143" name="Group 54"/>
              <p:cNvGrpSpPr/>
              <p:nvPr/>
            </p:nvGrpSpPr>
            <p:grpSpPr>
              <a:xfrm>
                <a:off x="2590800" y="685800"/>
                <a:ext cx="1143000" cy="2438399"/>
                <a:chOff x="2590800" y="706448"/>
                <a:chExt cx="1143000" cy="2438399"/>
              </a:xfrm>
            </p:grpSpPr>
            <p:cxnSp>
              <p:nvCxnSpPr>
                <p:cNvPr id="155" name="Straight Connector 154"/>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56" name="Picture 2"/>
                <p:cNvPicPr>
                  <a:picLocks noChangeAspect="1" noChangeArrowheads="1"/>
                </p:cNvPicPr>
                <p:nvPr/>
              </p:nvPicPr>
              <p:blipFill>
                <a:blip r:embed="rId5"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151" name="Straight Connector 1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54" name="TextBox 153"/>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141" name="Oval 140"/>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73"/>
          <p:cNvGrpSpPr/>
          <p:nvPr/>
        </p:nvGrpSpPr>
        <p:grpSpPr>
          <a:xfrm>
            <a:off x="3505200" y="685800"/>
            <a:ext cx="1295400" cy="3352800"/>
            <a:chOff x="3505200" y="685800"/>
            <a:chExt cx="1295400" cy="3352800"/>
          </a:xfrm>
        </p:grpSpPr>
        <p:grpSp>
          <p:nvGrpSpPr>
            <p:cNvPr id="158" name="Group 63"/>
            <p:cNvGrpSpPr/>
            <p:nvPr/>
          </p:nvGrpSpPr>
          <p:grpSpPr>
            <a:xfrm>
              <a:off x="3886200" y="685800"/>
              <a:ext cx="914400" cy="2514600"/>
              <a:chOff x="3886200" y="685800"/>
              <a:chExt cx="914400" cy="2514600"/>
            </a:xfrm>
          </p:grpSpPr>
          <p:pic>
            <p:nvPicPr>
              <p:cNvPr id="161" name="Picture 3"/>
              <p:cNvPicPr>
                <a:picLocks noChangeAspect="1" noChangeArrowheads="1"/>
              </p:cNvPicPr>
              <p:nvPr/>
            </p:nvPicPr>
            <p:blipFill>
              <a:blip r:embed="rId6"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162" name="Straight Connector 161"/>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63" name="Oval 1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59" name="Straight Connector 15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60" name="TextBox 15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grpSp>
        <p:nvGrpSpPr>
          <p:cNvPr id="164" name="Group 71"/>
          <p:cNvGrpSpPr/>
          <p:nvPr/>
        </p:nvGrpSpPr>
        <p:grpSpPr>
          <a:xfrm>
            <a:off x="1527048" y="685800"/>
            <a:ext cx="1340031" cy="2514600"/>
            <a:chOff x="1524000" y="685800"/>
            <a:chExt cx="1340031" cy="2514600"/>
          </a:xfrm>
        </p:grpSpPr>
        <p:grpSp>
          <p:nvGrpSpPr>
            <p:cNvPr id="165" name="Group 59"/>
            <p:cNvGrpSpPr/>
            <p:nvPr/>
          </p:nvGrpSpPr>
          <p:grpSpPr>
            <a:xfrm>
              <a:off x="1524000" y="685800"/>
              <a:ext cx="1048206" cy="2514600"/>
              <a:chOff x="1524000" y="685800"/>
              <a:chExt cx="1048206" cy="2514600"/>
            </a:xfrm>
          </p:grpSpPr>
          <p:grpSp>
            <p:nvGrpSpPr>
              <p:cNvPr id="167" name="Group 50"/>
              <p:cNvGrpSpPr/>
              <p:nvPr/>
            </p:nvGrpSpPr>
            <p:grpSpPr>
              <a:xfrm>
                <a:off x="1524000" y="685800"/>
                <a:ext cx="1048206" cy="2439918"/>
                <a:chOff x="1524000" y="685800"/>
                <a:chExt cx="1048206" cy="2439918"/>
              </a:xfrm>
            </p:grpSpPr>
            <p:cxnSp>
              <p:nvCxnSpPr>
                <p:cNvPr id="169" name="Straight Connector 168"/>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70"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68" name="Oval 16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66" name="TextBox 165"/>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
        <p:nvSpPr>
          <p:cNvPr id="171" name="Rectangle 170"/>
          <p:cNvSpPr/>
          <p:nvPr/>
        </p:nvSpPr>
        <p:spPr>
          <a:xfrm>
            <a:off x="2438400" y="838200"/>
            <a:ext cx="4495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What happens after 1860?</a:t>
            </a:r>
          </a:p>
        </p:txBody>
      </p:sp>
      <p:grpSp>
        <p:nvGrpSpPr>
          <p:cNvPr id="77" name="Group 76"/>
          <p:cNvGrpSpPr/>
          <p:nvPr/>
        </p:nvGrpSpPr>
        <p:grpSpPr>
          <a:xfrm>
            <a:off x="5486400" y="2362200"/>
            <a:ext cx="3429000" cy="457200"/>
            <a:chOff x="5486400" y="2362200"/>
            <a:chExt cx="3429000" cy="457200"/>
          </a:xfrm>
        </p:grpSpPr>
        <p:cxnSp>
          <p:nvCxnSpPr>
            <p:cNvPr id="72" name="Straight Connector 71"/>
            <p:cNvCxnSpPr/>
            <p:nvPr/>
          </p:nvCxnSpPr>
          <p:spPr>
            <a:xfrm flipV="1">
              <a:off x="5486400" y="2362200"/>
              <a:ext cx="16002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7086600" y="2362200"/>
              <a:ext cx="18288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64"/>
                                        </p:tgtEl>
                                      </p:cBhvr>
                                    </p:animEffect>
                                    <p:set>
                                      <p:cBhvr>
                                        <p:cTn id="7" dur="1" fill="hold">
                                          <p:stCondLst>
                                            <p:cond delay="999"/>
                                          </p:stCondLst>
                                        </p:cTn>
                                        <p:tgtEl>
                                          <p:spTgt spid="16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157"/>
                                        </p:tgtEl>
                                      </p:cBhvr>
                                    </p:animEffect>
                                    <p:set>
                                      <p:cBhvr>
                                        <p:cTn id="10" dur="1" fill="hold">
                                          <p:stCondLst>
                                            <p:cond delay="999"/>
                                          </p:stCondLst>
                                        </p:cTn>
                                        <p:tgtEl>
                                          <p:spTgt spid="157"/>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28"/>
                                        </p:tgtEl>
                                      </p:cBhvr>
                                    </p:animEffect>
                                    <p:set>
                                      <p:cBhvr>
                                        <p:cTn id="13" dur="1" fill="hold">
                                          <p:stCondLst>
                                            <p:cond delay="999"/>
                                          </p:stCondLst>
                                        </p:cTn>
                                        <p:tgtEl>
                                          <p:spTgt spid="128"/>
                                        </p:tgtEl>
                                        <p:attrNameLst>
                                          <p:attrName>style.visibility</p:attrName>
                                        </p:attrNameLst>
                                      </p:cBhvr>
                                      <p:to>
                                        <p:strVal val="hidden"/>
                                      </p:to>
                                    </p:se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71"/>
                                        </p:tgtEl>
                                        <p:attrNameLst>
                                          <p:attrName>style.visibility</p:attrName>
                                        </p:attrNameLst>
                                      </p:cBhvr>
                                      <p:to>
                                        <p:strVal val="visible"/>
                                      </p:to>
                                    </p:set>
                                    <p:anim calcmode="lin" valueType="num">
                                      <p:cBhvr>
                                        <p:cTn id="17" dur="1000" fill="hold"/>
                                        <p:tgtEl>
                                          <p:spTgt spid="171"/>
                                        </p:tgtEl>
                                        <p:attrNameLst>
                                          <p:attrName>ppt_w</p:attrName>
                                        </p:attrNameLst>
                                      </p:cBhvr>
                                      <p:tavLst>
                                        <p:tav tm="0">
                                          <p:val>
                                            <p:fltVal val="0"/>
                                          </p:val>
                                        </p:tav>
                                        <p:tav tm="100000">
                                          <p:val>
                                            <p:strVal val="#ppt_w"/>
                                          </p:val>
                                        </p:tav>
                                      </p:tavLst>
                                    </p:anim>
                                    <p:anim calcmode="lin" valueType="num">
                                      <p:cBhvr>
                                        <p:cTn id="18" dur="1000" fill="hold"/>
                                        <p:tgtEl>
                                          <p:spTgt spid="171"/>
                                        </p:tgtEl>
                                        <p:attrNameLst>
                                          <p:attrName>ppt_h</p:attrName>
                                        </p:attrNameLst>
                                      </p:cBhvr>
                                      <p:tavLst>
                                        <p:tav tm="0">
                                          <p:val>
                                            <p:fltVal val="0"/>
                                          </p:val>
                                        </p:tav>
                                        <p:tav tm="100000">
                                          <p:val>
                                            <p:strVal val="#ppt_h"/>
                                          </p:val>
                                        </p:tav>
                                      </p:tavLst>
                                    </p:anim>
                                    <p:animEffect transition="in" filter="fade">
                                      <p:cBhvr>
                                        <p:cTn id="19" dur="1000"/>
                                        <p:tgtEl>
                                          <p:spTgt spid="17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wipe(left)">
                                      <p:cBhvr>
                                        <p:cTn id="23" dur="2000"/>
                                        <p:tgtEl>
                                          <p:spTgt spid="7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1000"/>
                                        <p:tgtEl>
                                          <p:spTgt spid="171"/>
                                        </p:tgtEl>
                                      </p:cBhvr>
                                    </p:animEffect>
                                    <p:set>
                                      <p:cBhvr>
                                        <p:cTn id="31" dur="1" fill="hold">
                                          <p:stCondLst>
                                            <p:cond delay="999"/>
                                          </p:stCondLst>
                                        </p:cTn>
                                        <p:tgtEl>
                                          <p:spTgt spid="17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77"/>
                                        </p:tgtEl>
                                      </p:cBhvr>
                                    </p:animEffect>
                                    <p:set>
                                      <p:cBhvr>
                                        <p:cTn id="34" dur="1" fill="hold">
                                          <p:stCondLst>
                                            <p:cond delay="999"/>
                                          </p:stCondLst>
                                        </p:cTn>
                                        <p:tgtEl>
                                          <p:spTgt spid="77"/>
                                        </p:tgtEl>
                                        <p:attrNameLst>
                                          <p:attrName>style.visibility</p:attrName>
                                        </p:attrNameLst>
                                      </p:cBhvr>
                                      <p:to>
                                        <p:strVal val="hidden"/>
                                      </p:to>
                                    </p:set>
                                  </p:childTnLst>
                                </p:cTn>
                              </p:par>
                              <p:par>
                                <p:cTn id="35" presetID="10" presetClass="entr" presetSubtype="0" fill="hold" nodeType="withEffect">
                                  <p:stCondLst>
                                    <p:cond delay="0"/>
                                  </p:stCondLst>
                                  <p:childTnLst>
                                    <p:set>
                                      <p:cBhvr>
                                        <p:cTn id="36" dur="1" fill="hold">
                                          <p:stCondLst>
                                            <p:cond delay="0"/>
                                          </p:stCondLst>
                                        </p:cTn>
                                        <p:tgtEl>
                                          <p:spTgt spid="172"/>
                                        </p:tgtEl>
                                        <p:attrNameLst>
                                          <p:attrName>style.visibility</p:attrName>
                                        </p:attrNameLst>
                                      </p:cBhvr>
                                      <p:to>
                                        <p:strVal val="visible"/>
                                      </p:to>
                                    </p:set>
                                    <p:animEffect transition="in" filter="fade">
                                      <p:cBhvr>
                                        <p:cTn id="37" dur="1000"/>
                                        <p:tgtEl>
                                          <p:spTgt spid="172"/>
                                        </p:tgtEl>
                                      </p:cBhvr>
                                    </p:animEffect>
                                  </p:childTnLst>
                                </p:cTn>
                              </p:par>
                              <p:par>
                                <p:cTn id="38" presetID="10" presetClass="entr" presetSubtype="0" fill="hold" nodeType="withEffect">
                                  <p:stCondLst>
                                    <p:cond delay="0"/>
                                  </p:stCondLst>
                                  <p:childTnLst>
                                    <p:set>
                                      <p:cBhvr>
                                        <p:cTn id="39" dur="1" fill="hold">
                                          <p:stCondLst>
                                            <p:cond delay="0"/>
                                          </p:stCondLst>
                                        </p:cTn>
                                        <p:tgtEl>
                                          <p:spTgt spid="173"/>
                                        </p:tgtEl>
                                        <p:attrNameLst>
                                          <p:attrName>style.visibility</p:attrName>
                                        </p:attrNameLst>
                                      </p:cBhvr>
                                      <p:to>
                                        <p:strVal val="visible"/>
                                      </p:to>
                                    </p:set>
                                    <p:animEffect transition="in" filter="fade">
                                      <p:cBhvr>
                                        <p:cTn id="40" dur="10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1" grpId="1"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517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1860</a:t>
            </a:r>
          </a:p>
        </p:txBody>
      </p:sp>
      <p:sp useBgFill="1">
        <p:nvSpPr>
          <p:cNvPr id="20" name="TextBox 19"/>
          <p:cNvSpPr txBox="1"/>
          <p:nvPr/>
        </p:nvSpPr>
        <p:spPr>
          <a:xfrm>
            <a:off x="72390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1861</a:t>
            </a:r>
          </a:p>
        </p:txBody>
      </p:sp>
      <p:pic>
        <p:nvPicPr>
          <p:cNvPr id="22" name="Picture 2" descr="File:United States 1861-08-1862.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239618" name="Picture 2" descr="File:United States 1860-1861-01.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ectangle 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9" name="Picture 2" descr="File:United States 1861-08-1862.png"/>
          <p:cNvPicPr>
            <a:picLocks noChangeAspect="1" noChangeArrowheads="1"/>
          </p:cNvPicPr>
          <p:nvPr/>
        </p:nvPicPr>
        <p:blipFill>
          <a:blip r:embed="rId3"/>
          <a:srcRect r="48763" b="46965"/>
          <a:stretch>
            <a:fillRect/>
          </a:stretch>
        </p:blipFill>
        <p:spPr bwMode="auto">
          <a:xfrm>
            <a:off x="-137160" y="762000"/>
            <a:ext cx="4785360" cy="3355848"/>
          </a:xfrm>
          <a:prstGeom prst="rect">
            <a:avLst/>
          </a:prstGeom>
          <a:noFill/>
        </p:spPr>
      </p:pic>
      <p:grpSp>
        <p:nvGrpSpPr>
          <p:cNvPr id="12" name="Group 11"/>
          <p:cNvGrpSpPr/>
          <p:nvPr/>
        </p:nvGrpSpPr>
        <p:grpSpPr>
          <a:xfrm>
            <a:off x="762000" y="2590800"/>
            <a:ext cx="2366865" cy="1477347"/>
            <a:chOff x="762000" y="2590800"/>
            <a:chExt cx="2366865" cy="1477347"/>
          </a:xfrm>
        </p:grpSpPr>
        <p:cxnSp>
          <p:nvCxnSpPr>
            <p:cNvPr id="13" name="Straight Connector 12"/>
            <p:cNvCxnSpPr/>
            <p:nvPr/>
          </p:nvCxnSpPr>
          <p:spPr>
            <a:xfrm rot="5820000">
              <a:off x="571500" y="2857500"/>
              <a:ext cx="609600" cy="762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16200000" flipH="1">
              <a:off x="647700" y="3314700"/>
              <a:ext cx="609600" cy="3810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20000">
              <a:off x="990600" y="2667000"/>
              <a:ext cx="1752600" cy="3048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120000">
              <a:off x="1143000" y="3810000"/>
              <a:ext cx="1752600" cy="2286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Freeform 1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 name="Freeform 20"/>
          <p:cNvSpPr/>
          <p:nvPr/>
        </p:nvSpPr>
        <p:spPr>
          <a:xfrm>
            <a:off x="1338943" y="2841171"/>
            <a:ext cx="1240971" cy="1159329"/>
          </a:xfrm>
          <a:custGeom>
            <a:avLst/>
            <a:gdLst>
              <a:gd name="connsiteX0" fmla="*/ 386442 w 1442357"/>
              <a:gd name="connsiteY0" fmla="*/ 138793 h 1406979"/>
              <a:gd name="connsiteX1" fmla="*/ 141514 w 1442357"/>
              <a:gd name="connsiteY1" fmla="*/ 1102179 h 1406979"/>
              <a:gd name="connsiteX2" fmla="*/ 1235528 w 1442357"/>
              <a:gd name="connsiteY2" fmla="*/ 1298122 h 1406979"/>
              <a:gd name="connsiteX3" fmla="*/ 1382485 w 1442357"/>
              <a:gd name="connsiteY3" fmla="*/ 449036 h 1406979"/>
              <a:gd name="connsiteX4" fmla="*/ 1251857 w 1442357"/>
              <a:gd name="connsiteY4" fmla="*/ 449036 h 1406979"/>
              <a:gd name="connsiteX5" fmla="*/ 1251857 w 1442357"/>
              <a:gd name="connsiteY5" fmla="*/ 269422 h 1406979"/>
              <a:gd name="connsiteX6" fmla="*/ 386442 w 1442357"/>
              <a:gd name="connsiteY6" fmla="*/ 138793 h 1406979"/>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382485"/>
              <a:gd name="connsiteY0" fmla="*/ 0 h 1268186"/>
              <a:gd name="connsiteX1" fmla="*/ 141514 w 1382485"/>
              <a:gd name="connsiteY1" fmla="*/ 963386 h 1268186"/>
              <a:gd name="connsiteX2" fmla="*/ 1235528 w 1382485"/>
              <a:gd name="connsiteY2" fmla="*/ 1159329 h 1268186"/>
              <a:gd name="connsiteX3" fmla="*/ 1382485 w 1382485"/>
              <a:gd name="connsiteY3" fmla="*/ 310243 h 1268186"/>
              <a:gd name="connsiteX4" fmla="*/ 1251857 w 1382485"/>
              <a:gd name="connsiteY4" fmla="*/ 310243 h 1268186"/>
              <a:gd name="connsiteX5" fmla="*/ 1251857 w 1382485"/>
              <a:gd name="connsiteY5" fmla="*/ 130629 h 1268186"/>
              <a:gd name="connsiteX6" fmla="*/ 386442 w 1382485"/>
              <a:gd name="connsiteY6" fmla="*/ 0 h 1268186"/>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971" h="1159329">
                <a:moveTo>
                  <a:pt x="244928" y="0"/>
                </a:moveTo>
                <a:cubicBezTo>
                  <a:pt x="146231" y="367393"/>
                  <a:pt x="87086" y="617765"/>
                  <a:pt x="0" y="963386"/>
                </a:cubicBezTo>
                <a:cubicBezTo>
                  <a:pt x="273594" y="1024527"/>
                  <a:pt x="831305" y="1115786"/>
                  <a:pt x="1094014" y="1159329"/>
                </a:cubicBezTo>
                <a:cubicBezTo>
                  <a:pt x="1173843" y="806632"/>
                  <a:pt x="1238250" y="451757"/>
                  <a:pt x="1240971" y="310243"/>
                </a:cubicBezTo>
                <a:cubicBezTo>
                  <a:pt x="1152252" y="310969"/>
                  <a:pt x="1119414" y="340179"/>
                  <a:pt x="1110343" y="310243"/>
                </a:cubicBezTo>
                <a:cubicBezTo>
                  <a:pt x="1101272" y="280307"/>
                  <a:pt x="1175657" y="200298"/>
                  <a:pt x="1186543" y="130629"/>
                </a:cubicBezTo>
                <a:lnTo>
                  <a:pt x="244928" y="0"/>
                </a:ln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23" name="Rectangle 22"/>
          <p:cNvSpPr/>
          <p:nvPr/>
        </p:nvSpPr>
        <p:spPr>
          <a:xfrm>
            <a:off x="2590800" y="838200"/>
            <a:ext cx="60960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But that’s not all . . . The Civil War!</a:t>
            </a:r>
          </a:p>
        </p:txBody>
      </p:sp>
      <p:sp>
        <p:nvSpPr>
          <p:cNvPr id="24" name="TextBox 23"/>
          <p:cNvSpPr txBox="1"/>
          <p:nvPr/>
        </p:nvSpPr>
        <p:spPr>
          <a:xfrm>
            <a:off x="1143000" y="5999202"/>
            <a:ext cx="6705600" cy="553998"/>
          </a:xfrm>
          <a:prstGeom prst="rect">
            <a:avLst/>
          </a:prstGeom>
          <a:solidFill>
            <a:schemeClr val="bg1"/>
          </a:solidFill>
        </p:spPr>
        <p:txBody>
          <a:bodyPr wrap="square" rtlCol="0">
            <a:spAutoFit/>
          </a:bodyPr>
          <a:lstStyle/>
          <a:p>
            <a:r>
              <a:rPr lang="en-US" sz="3000" b="1" dirty="0" smtClean="0"/>
              <a:t>- Nevada &amp; Colorado become territories</a:t>
            </a:r>
          </a:p>
        </p:txBody>
      </p:sp>
      <p:sp>
        <p:nvSpPr>
          <p:cNvPr id="25" name="TextBox 24"/>
          <p:cNvSpPr txBox="1"/>
          <p:nvPr/>
        </p:nvSpPr>
        <p:spPr>
          <a:xfrm>
            <a:off x="1143000" y="5465802"/>
            <a:ext cx="6934200" cy="553998"/>
          </a:xfrm>
          <a:prstGeom prst="rect">
            <a:avLst/>
          </a:prstGeom>
          <a:solidFill>
            <a:schemeClr val="bg1"/>
          </a:solidFill>
        </p:spPr>
        <p:txBody>
          <a:bodyPr wrap="square" rtlCol="0">
            <a:spAutoFit/>
          </a:bodyPr>
          <a:lstStyle/>
          <a:p>
            <a:r>
              <a:rPr lang="en-US" sz="3000" b="1" dirty="0" smtClean="0"/>
              <a:t>- Utah Territory loses land – east and west</a:t>
            </a:r>
          </a:p>
        </p:txBody>
      </p:sp>
      <p:cxnSp>
        <p:nvCxnSpPr>
          <p:cNvPr id="27" name="Straight Arrow Connector 26"/>
          <p:cNvCxnSpPr/>
          <p:nvPr/>
        </p:nvCxnSpPr>
        <p:spPr>
          <a:xfrm>
            <a:off x="2590800" y="3276600"/>
            <a:ext cx="685800" cy="76200"/>
          </a:xfrm>
          <a:prstGeom prst="straightConnector1">
            <a:avLst/>
          </a:prstGeom>
          <a:ln w="762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10800000">
            <a:off x="1066800" y="2895600"/>
            <a:ext cx="482082" cy="141514"/>
          </a:xfrm>
          <a:prstGeom prst="straightConnector1">
            <a:avLst/>
          </a:prstGeom>
          <a:ln w="762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360"/>
                                          </p:val>
                                        </p:tav>
                                        <p:tav tm="100000">
                                          <p:val>
                                            <p:fltVal val="0"/>
                                          </p:val>
                                        </p:tav>
                                      </p:tavLst>
                                    </p:anim>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10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49" presetClass="exit" presetSubtype="0" accel="100000" fill="hold" grpId="1" nodeType="clickEffect">
                                  <p:stCondLst>
                                    <p:cond delay="0"/>
                                  </p:stCondLst>
                                  <p:childTnLst>
                                    <p:anim calcmode="lin" valueType="num">
                                      <p:cBhvr>
                                        <p:cTn id="19" dur="1000"/>
                                        <p:tgtEl>
                                          <p:spTgt spid="11"/>
                                        </p:tgtEl>
                                        <p:attrNameLst>
                                          <p:attrName>ppt_w</p:attrName>
                                        </p:attrNameLst>
                                      </p:cBhvr>
                                      <p:tavLst>
                                        <p:tav tm="0">
                                          <p:val>
                                            <p:strVal val="ppt_w"/>
                                          </p:val>
                                        </p:tav>
                                        <p:tav tm="100000">
                                          <p:val>
                                            <p:fltVal val="0"/>
                                          </p:val>
                                        </p:tav>
                                      </p:tavLst>
                                    </p:anim>
                                    <p:anim calcmode="lin" valueType="num">
                                      <p:cBhvr>
                                        <p:cTn id="20" dur="1000"/>
                                        <p:tgtEl>
                                          <p:spTgt spid="11"/>
                                        </p:tgtEl>
                                        <p:attrNameLst>
                                          <p:attrName>ppt_h</p:attrName>
                                        </p:attrNameLst>
                                      </p:cBhvr>
                                      <p:tavLst>
                                        <p:tav tm="0">
                                          <p:val>
                                            <p:strVal val="ppt_h"/>
                                          </p:val>
                                        </p:tav>
                                        <p:tav tm="100000">
                                          <p:val>
                                            <p:fltVal val="0"/>
                                          </p:val>
                                        </p:tav>
                                      </p:tavLst>
                                    </p:anim>
                                    <p:anim calcmode="lin" valueType="num">
                                      <p:cBhvr>
                                        <p:cTn id="21" dur="1000"/>
                                        <p:tgtEl>
                                          <p:spTgt spid="11"/>
                                        </p:tgtEl>
                                        <p:attrNameLst>
                                          <p:attrName>style.rotation</p:attrName>
                                        </p:attrNameLst>
                                      </p:cBhvr>
                                      <p:tavLst>
                                        <p:tav tm="0">
                                          <p:val>
                                            <p:fltVal val="0"/>
                                          </p:val>
                                        </p:tav>
                                        <p:tav tm="100000">
                                          <p:val>
                                            <p:fltVal val="360"/>
                                          </p:val>
                                        </p:tav>
                                      </p:tavLst>
                                    </p:anim>
                                    <p:animEffect transition="out" filter="fade">
                                      <p:cBhvr>
                                        <p:cTn id="22" dur="1000"/>
                                        <p:tgtEl>
                                          <p:spTgt spid="11"/>
                                        </p:tgtEl>
                                      </p:cBhvr>
                                    </p:animEffect>
                                    <p:set>
                                      <p:cBhvr>
                                        <p:cTn id="23" dur="1" fill="hold">
                                          <p:stCondLst>
                                            <p:cond delay="999"/>
                                          </p:stCondLst>
                                        </p:cTn>
                                        <p:tgtEl>
                                          <p:spTgt spid="11"/>
                                        </p:tgtEl>
                                        <p:attrNameLst>
                                          <p:attrName>style.visibility</p:attrName>
                                        </p:attrNameLst>
                                      </p:cBhvr>
                                      <p:to>
                                        <p:strVal val="hidden"/>
                                      </p:to>
                                    </p:set>
                                  </p:childTnLst>
                                </p:cTn>
                              </p:par>
                              <p:par>
                                <p:cTn id="24" presetID="49" presetClass="entr" presetSubtype="0" decel="10000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1000" fill="hold"/>
                                        <p:tgtEl>
                                          <p:spTgt spid="20"/>
                                        </p:tgtEl>
                                        <p:attrNameLst>
                                          <p:attrName>ppt_w</p:attrName>
                                        </p:attrNameLst>
                                      </p:cBhvr>
                                      <p:tavLst>
                                        <p:tav tm="0">
                                          <p:val>
                                            <p:fltVal val="0"/>
                                          </p:val>
                                        </p:tav>
                                        <p:tav tm="100000">
                                          <p:val>
                                            <p:strVal val="#ppt_w"/>
                                          </p:val>
                                        </p:tav>
                                      </p:tavLst>
                                    </p:anim>
                                    <p:anim calcmode="lin" valueType="num">
                                      <p:cBhvr>
                                        <p:cTn id="27" dur="1000" fill="hold"/>
                                        <p:tgtEl>
                                          <p:spTgt spid="20"/>
                                        </p:tgtEl>
                                        <p:attrNameLst>
                                          <p:attrName>ppt_h</p:attrName>
                                        </p:attrNameLst>
                                      </p:cBhvr>
                                      <p:tavLst>
                                        <p:tav tm="0">
                                          <p:val>
                                            <p:fltVal val="0"/>
                                          </p:val>
                                        </p:tav>
                                        <p:tav tm="100000">
                                          <p:val>
                                            <p:strVal val="#ppt_h"/>
                                          </p:val>
                                        </p:tav>
                                      </p:tavLst>
                                    </p:anim>
                                    <p:anim calcmode="lin" valueType="num">
                                      <p:cBhvr>
                                        <p:cTn id="28" dur="1000" fill="hold"/>
                                        <p:tgtEl>
                                          <p:spTgt spid="20"/>
                                        </p:tgtEl>
                                        <p:attrNameLst>
                                          <p:attrName>style.rotation</p:attrName>
                                        </p:attrNameLst>
                                      </p:cBhvr>
                                      <p:tavLst>
                                        <p:tav tm="0">
                                          <p:val>
                                            <p:fltVal val="360"/>
                                          </p:val>
                                        </p:tav>
                                        <p:tav tm="100000">
                                          <p:val>
                                            <p:fltVal val="0"/>
                                          </p:val>
                                        </p:tav>
                                      </p:tavLst>
                                    </p:anim>
                                    <p:animEffect transition="in" filter="fade">
                                      <p:cBhvr>
                                        <p:cTn id="29" dur="1000"/>
                                        <p:tgtEl>
                                          <p:spTgt spid="20"/>
                                        </p:tgtEl>
                                      </p:cBhvr>
                                    </p:animEffect>
                                  </p:childTnLst>
                                </p:cTn>
                              </p:par>
                            </p:childTnLst>
                          </p:cTn>
                        </p:par>
                        <p:par>
                          <p:cTn id="30" fill="hold">
                            <p:stCondLst>
                              <p:cond delay="1000"/>
                            </p:stCondLst>
                            <p:childTnLst>
                              <p:par>
                                <p:cTn id="31" presetID="9"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dissolve">
                                      <p:cBhvr>
                                        <p:cTn id="33" dur="1000"/>
                                        <p:tgtEl>
                                          <p:spTgt spid="19"/>
                                        </p:tgtEl>
                                      </p:cBhvr>
                                    </p:animEffect>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10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xit" presetSubtype="0" fill="hold" nodeType="clickEffect">
                                  <p:stCondLst>
                                    <p:cond delay="0"/>
                                  </p:stCondLst>
                                  <p:childTnLst>
                                    <p:anim calcmode="lin" valueType="num">
                                      <p:cBhvr>
                                        <p:cTn id="41" dur="1000"/>
                                        <p:tgtEl>
                                          <p:spTgt spid="12"/>
                                        </p:tgtEl>
                                        <p:attrNameLst>
                                          <p:attrName>ppt_w</p:attrName>
                                        </p:attrNameLst>
                                      </p:cBhvr>
                                      <p:tavLst>
                                        <p:tav tm="0">
                                          <p:val>
                                            <p:strVal val="ppt_w"/>
                                          </p:val>
                                        </p:tav>
                                        <p:tav tm="100000">
                                          <p:val>
                                            <p:fltVal val="0"/>
                                          </p:val>
                                        </p:tav>
                                      </p:tavLst>
                                    </p:anim>
                                    <p:anim calcmode="lin" valueType="num">
                                      <p:cBhvr>
                                        <p:cTn id="42" dur="1000"/>
                                        <p:tgtEl>
                                          <p:spTgt spid="12"/>
                                        </p:tgtEl>
                                        <p:attrNameLst>
                                          <p:attrName>ppt_h</p:attrName>
                                        </p:attrNameLst>
                                      </p:cBhvr>
                                      <p:tavLst>
                                        <p:tav tm="0">
                                          <p:val>
                                            <p:strVal val="ppt_h"/>
                                          </p:val>
                                        </p:tav>
                                        <p:tav tm="100000">
                                          <p:val>
                                            <p:fltVal val="0"/>
                                          </p:val>
                                        </p:tav>
                                      </p:tavLst>
                                    </p:anim>
                                    <p:animEffect transition="out" filter="fade">
                                      <p:cBhvr>
                                        <p:cTn id="43" dur="1000"/>
                                        <p:tgtEl>
                                          <p:spTgt spid="12"/>
                                        </p:tgtEl>
                                      </p:cBhvr>
                                    </p:animEffect>
                                    <p:set>
                                      <p:cBhvr>
                                        <p:cTn id="44" dur="1" fill="hold">
                                          <p:stCondLst>
                                            <p:cond delay="999"/>
                                          </p:stCondLst>
                                        </p:cTn>
                                        <p:tgtEl>
                                          <p:spTgt spid="12"/>
                                        </p:tgtEl>
                                        <p:attrNameLst>
                                          <p:attrName>style.visibility</p:attrName>
                                        </p:attrNameLst>
                                      </p:cBhvr>
                                      <p:to>
                                        <p:strVal val="hidden"/>
                                      </p:to>
                                    </p:se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1000"/>
                                        <p:tgtEl>
                                          <p:spTgt spid="24"/>
                                        </p:tgtEl>
                                      </p:cBhvr>
                                    </p:animEffect>
                                  </p:childTnLst>
                                </p:cTn>
                              </p:par>
                            </p:childTnLst>
                          </p:cTn>
                        </p:par>
                        <p:par>
                          <p:cTn id="52" fill="hold">
                            <p:stCondLst>
                              <p:cond delay="2000"/>
                            </p:stCondLst>
                            <p:childTnLst>
                              <p:par>
                                <p:cTn id="53" presetID="22" presetClass="entr" presetSubtype="8" fill="hold" nodeType="after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wipe(left)">
                                      <p:cBhvr>
                                        <p:cTn id="55" dur="1000"/>
                                        <p:tgtEl>
                                          <p:spTgt spid="27"/>
                                        </p:tgtEl>
                                      </p:cBhvr>
                                    </p:animEffect>
                                  </p:childTnLst>
                                </p:cTn>
                              </p:par>
                              <p:par>
                                <p:cTn id="56" presetID="22" presetClass="entr" presetSubtype="2"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wipe(right)">
                                      <p:cBhvr>
                                        <p:cTn id="58" dur="1000"/>
                                        <p:tgtEl>
                                          <p:spTgt spid="28"/>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0" fill="hold" grpId="0" nodeType="clickEffect">
                                  <p:stCondLst>
                                    <p:cond delay="0"/>
                                  </p:stCondLst>
                                  <p:childTnLst>
                                    <p:set>
                                      <p:cBhvr>
                                        <p:cTn id="62" dur="1" fill="hold">
                                          <p:stCondLst>
                                            <p:cond delay="0"/>
                                          </p:stCondLst>
                                        </p:cTn>
                                        <p:tgtEl>
                                          <p:spTgt spid="23"/>
                                        </p:tgtEl>
                                        <p:attrNameLst>
                                          <p:attrName>style.visibility</p:attrName>
                                        </p:attrNameLst>
                                      </p:cBhvr>
                                      <p:to>
                                        <p:strVal val="visible"/>
                                      </p:to>
                                    </p:set>
                                    <p:anim calcmode="lin" valueType="num">
                                      <p:cBhvr>
                                        <p:cTn id="63" dur="1000" fill="hold"/>
                                        <p:tgtEl>
                                          <p:spTgt spid="23"/>
                                        </p:tgtEl>
                                        <p:attrNameLst>
                                          <p:attrName>ppt_w</p:attrName>
                                        </p:attrNameLst>
                                      </p:cBhvr>
                                      <p:tavLst>
                                        <p:tav tm="0">
                                          <p:val>
                                            <p:fltVal val="0"/>
                                          </p:val>
                                        </p:tav>
                                        <p:tav tm="100000">
                                          <p:val>
                                            <p:strVal val="#ppt_w"/>
                                          </p:val>
                                        </p:tav>
                                      </p:tavLst>
                                    </p:anim>
                                    <p:anim calcmode="lin" valueType="num">
                                      <p:cBhvr>
                                        <p:cTn id="64" dur="1000" fill="hold"/>
                                        <p:tgtEl>
                                          <p:spTgt spid="23"/>
                                        </p:tgtEl>
                                        <p:attrNameLst>
                                          <p:attrName>ppt_h</p:attrName>
                                        </p:attrNameLst>
                                      </p:cBhvr>
                                      <p:tavLst>
                                        <p:tav tm="0">
                                          <p:val>
                                            <p:fltVal val="0"/>
                                          </p:val>
                                        </p:tav>
                                        <p:tav tm="100000">
                                          <p:val>
                                            <p:strVal val="#ppt_h"/>
                                          </p:val>
                                        </p:tav>
                                      </p:tavLst>
                                    </p:anim>
                                    <p:animEffect transition="in" filter="fade">
                                      <p:cBhvr>
                                        <p:cTn id="65" dur="1000"/>
                                        <p:tgtEl>
                                          <p:spTgt spid="23"/>
                                        </p:tgtEl>
                                      </p:cBhvr>
                                    </p:animEffect>
                                  </p:childTnLst>
                                </p:cTn>
                              </p:par>
                              <p:par>
                                <p:cTn id="66" presetID="10" presetClass="exit" presetSubtype="0" fill="hold" grpId="1" nodeType="withEffect">
                                  <p:stCondLst>
                                    <p:cond delay="0"/>
                                  </p:stCondLst>
                                  <p:childTnLst>
                                    <p:animEffect transition="out" filter="fade">
                                      <p:cBhvr>
                                        <p:cTn id="67" dur="1000"/>
                                        <p:tgtEl>
                                          <p:spTgt spid="21"/>
                                        </p:tgtEl>
                                      </p:cBhvr>
                                    </p:animEffect>
                                    <p:set>
                                      <p:cBhvr>
                                        <p:cTn id="68" dur="1" fill="hold">
                                          <p:stCondLst>
                                            <p:cond delay="999"/>
                                          </p:stCondLst>
                                        </p:cTn>
                                        <p:tgtEl>
                                          <p:spTgt spid="21"/>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1000"/>
                                        <p:tgtEl>
                                          <p:spTgt spid="27"/>
                                        </p:tgtEl>
                                      </p:cBhvr>
                                    </p:animEffect>
                                    <p:set>
                                      <p:cBhvr>
                                        <p:cTn id="71" dur="1" fill="hold">
                                          <p:stCondLst>
                                            <p:cond delay="999"/>
                                          </p:stCondLst>
                                        </p:cTn>
                                        <p:tgtEl>
                                          <p:spTgt spid="27"/>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28"/>
                                        </p:tgtEl>
                                      </p:cBhvr>
                                    </p:animEffect>
                                    <p:set>
                                      <p:cBhvr>
                                        <p:cTn id="74" dur="1" fill="hold">
                                          <p:stCondLst>
                                            <p:cond delay="999"/>
                                          </p:stCondLst>
                                        </p:cTn>
                                        <p:tgtEl>
                                          <p:spTgt spid="28"/>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grpId="1" nodeType="clickEffect">
                                  <p:stCondLst>
                                    <p:cond delay="0"/>
                                  </p:stCondLst>
                                  <p:childTnLst>
                                    <p:animEffect transition="out" filter="fade">
                                      <p:cBhvr>
                                        <p:cTn id="78" dur="1000"/>
                                        <p:tgtEl>
                                          <p:spTgt spid="25"/>
                                        </p:tgtEl>
                                      </p:cBhvr>
                                    </p:animEffect>
                                    <p:set>
                                      <p:cBhvr>
                                        <p:cTn id="79" dur="1" fill="hold">
                                          <p:stCondLst>
                                            <p:cond delay="999"/>
                                          </p:stCondLst>
                                        </p:cTn>
                                        <p:tgtEl>
                                          <p:spTgt spid="25"/>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24"/>
                                        </p:tgtEl>
                                      </p:cBhvr>
                                    </p:animEffect>
                                    <p:set>
                                      <p:cBhvr>
                                        <p:cTn id="82" dur="1" fill="hold">
                                          <p:stCondLst>
                                            <p:cond delay="999"/>
                                          </p:stCondLst>
                                        </p:cTn>
                                        <p:tgtEl>
                                          <p:spTgt spid="24"/>
                                        </p:tgtEl>
                                        <p:attrNameLst>
                                          <p:attrName>style.visibility</p:attrName>
                                        </p:attrNameLst>
                                      </p:cBhvr>
                                      <p:to>
                                        <p:strVal val="hidden"/>
                                      </p:to>
                                    </p:set>
                                  </p:childTnLst>
                                </p:cTn>
                              </p:par>
                              <p:par>
                                <p:cTn id="83" presetID="9" presetClass="exit" presetSubtype="0" fill="hold" nodeType="withEffect">
                                  <p:stCondLst>
                                    <p:cond delay="500"/>
                                  </p:stCondLst>
                                  <p:childTnLst>
                                    <p:animEffect transition="out" filter="dissolve">
                                      <p:cBhvr>
                                        <p:cTn id="84" dur="2000"/>
                                        <p:tgtEl>
                                          <p:spTgt spid="19"/>
                                        </p:tgtEl>
                                      </p:cBhvr>
                                    </p:animEffect>
                                    <p:set>
                                      <p:cBhvr>
                                        <p:cTn id="85" dur="1" fill="hold">
                                          <p:stCondLst>
                                            <p:cond delay="1999"/>
                                          </p:stCondLst>
                                        </p:cTn>
                                        <p:tgtEl>
                                          <p:spTgt spid="19"/>
                                        </p:tgtEl>
                                        <p:attrNameLst>
                                          <p:attrName>style.visibility</p:attrName>
                                        </p:attrNameLst>
                                      </p:cBhvr>
                                      <p:to>
                                        <p:strVal val="hidden"/>
                                      </p:to>
                                    </p:set>
                                  </p:childTnLst>
                                </p:cTn>
                              </p:par>
                              <p:par>
                                <p:cTn id="86" presetID="9" presetClass="exit" presetSubtype="0" fill="hold" nodeType="withEffect">
                                  <p:stCondLst>
                                    <p:cond delay="500"/>
                                  </p:stCondLst>
                                  <p:childTnLst>
                                    <p:animEffect transition="out" filter="dissolve">
                                      <p:cBhvr>
                                        <p:cTn id="87" dur="2000"/>
                                        <p:tgtEl>
                                          <p:spTgt spid="239618"/>
                                        </p:tgtEl>
                                      </p:cBhvr>
                                    </p:animEffect>
                                    <p:set>
                                      <p:cBhvr>
                                        <p:cTn id="88" dur="1" fill="hold">
                                          <p:stCondLst>
                                            <p:cond delay="1999"/>
                                          </p:stCondLst>
                                        </p:cTn>
                                        <p:tgtEl>
                                          <p:spTgt spid="239618"/>
                                        </p:tgtEl>
                                        <p:attrNameLst>
                                          <p:attrName>style.visibility</p:attrName>
                                        </p:attrNameLst>
                                      </p:cBhvr>
                                      <p:to>
                                        <p:strVal val="hidden"/>
                                      </p:to>
                                    </p:set>
                                  </p:childTnLst>
                                </p:cTn>
                              </p:par>
                            </p:childTnLst>
                          </p:cTn>
                        </p:par>
                        <p:par>
                          <p:cTn id="89" fill="hold">
                            <p:stCondLst>
                              <p:cond delay="2500"/>
                            </p:stCondLst>
                            <p:childTnLst>
                              <p:par>
                                <p:cTn id="90" presetID="10" presetClass="exit" presetSubtype="0" fill="hold" grpId="1" nodeType="afterEffect">
                                  <p:stCondLst>
                                    <p:cond delay="0"/>
                                  </p:stCondLst>
                                  <p:childTnLst>
                                    <p:animEffect transition="out" filter="fade">
                                      <p:cBhvr>
                                        <p:cTn id="91" dur="500"/>
                                        <p:tgtEl>
                                          <p:spTgt spid="23"/>
                                        </p:tgtEl>
                                      </p:cBhvr>
                                    </p:animEffect>
                                    <p:set>
                                      <p:cBhvr>
                                        <p:cTn id="92"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20" grpId="0" animBg="1"/>
      <p:bldP spid="21" grpId="0" animBg="1"/>
      <p:bldP spid="21" grpId="1" animBg="1"/>
      <p:bldP spid="23" grpId="0" animBg="1"/>
      <p:bldP spid="23" grpId="1" animBg="1"/>
      <p:bldP spid="24" grpId="0" animBg="1"/>
      <p:bldP spid="24" grpId="1" animBg="1"/>
      <p:bldP spid="25" grpId="0" animBg="1"/>
      <p:bldP spid="25" grpId="1"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390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1861</a:t>
            </a:r>
          </a:p>
        </p:txBody>
      </p:sp>
      <p:sp useBgFill="1">
        <p:nvSpPr>
          <p:cNvPr id="13" name="TextBox 12"/>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pic>
        <p:nvPicPr>
          <p:cNvPr id="14" name="Picture 2" descr="File:United States 1865-1866.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38594" name="Picture 2" descr="File:United States 1861-08-186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1"/>
                                        </p:tgtEl>
                                        <p:attrNameLst>
                                          <p:attrName>ppt_w</p:attrName>
                                        </p:attrNameLst>
                                      </p:cBhvr>
                                      <p:tavLst>
                                        <p:tav tm="0">
                                          <p:val>
                                            <p:strVal val="ppt_w"/>
                                          </p:val>
                                        </p:tav>
                                        <p:tav tm="100000">
                                          <p:val>
                                            <p:fltVal val="0"/>
                                          </p:val>
                                        </p:tav>
                                      </p:tavLst>
                                    </p:anim>
                                    <p:anim calcmode="lin" valueType="num">
                                      <p:cBhvr>
                                        <p:cTn id="7" dur="1000"/>
                                        <p:tgtEl>
                                          <p:spTgt spid="11"/>
                                        </p:tgtEl>
                                        <p:attrNameLst>
                                          <p:attrName>ppt_h</p:attrName>
                                        </p:attrNameLst>
                                      </p:cBhvr>
                                      <p:tavLst>
                                        <p:tav tm="0">
                                          <p:val>
                                            <p:strVal val="ppt_h"/>
                                          </p:val>
                                        </p:tav>
                                        <p:tav tm="100000">
                                          <p:val>
                                            <p:fltVal val="0"/>
                                          </p:val>
                                        </p:tav>
                                      </p:tavLst>
                                    </p:anim>
                                    <p:anim calcmode="lin" valueType="num">
                                      <p:cBhvr>
                                        <p:cTn id="8" dur="1000"/>
                                        <p:tgtEl>
                                          <p:spTgt spid="11"/>
                                        </p:tgtEl>
                                        <p:attrNameLst>
                                          <p:attrName>style.rotation</p:attrName>
                                        </p:attrNameLst>
                                      </p:cBhvr>
                                      <p:tavLst>
                                        <p:tav tm="0">
                                          <p:val>
                                            <p:fltVal val="0"/>
                                          </p:val>
                                        </p:tav>
                                        <p:tav tm="100000">
                                          <p:val>
                                            <p:fltVal val="360"/>
                                          </p:val>
                                        </p:tav>
                                      </p:tavLst>
                                    </p:anim>
                                    <p:animEffect transition="out" filter="fade">
                                      <p:cBhvr>
                                        <p:cTn id="9" dur="1000"/>
                                        <p:tgtEl>
                                          <p:spTgt spid="11"/>
                                        </p:tgtEl>
                                      </p:cBhvr>
                                    </p:animEffect>
                                    <p:set>
                                      <p:cBhvr>
                                        <p:cTn id="10" dur="1" fill="hold">
                                          <p:stCondLst>
                                            <p:cond delay="999"/>
                                          </p:stCondLst>
                                        </p:cTn>
                                        <p:tgtEl>
                                          <p:spTgt spid="11"/>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1000" fill="hold"/>
                                        <p:tgtEl>
                                          <p:spTgt spid="13"/>
                                        </p:tgtEl>
                                        <p:attrNameLst>
                                          <p:attrName>ppt_w</p:attrName>
                                        </p:attrNameLst>
                                      </p:cBhvr>
                                      <p:tavLst>
                                        <p:tav tm="0">
                                          <p:val>
                                            <p:fltVal val="0"/>
                                          </p:val>
                                        </p:tav>
                                        <p:tav tm="100000">
                                          <p:val>
                                            <p:strVal val="#ppt_w"/>
                                          </p:val>
                                        </p:tav>
                                      </p:tavLst>
                                    </p:anim>
                                    <p:anim calcmode="lin" valueType="num">
                                      <p:cBhvr>
                                        <p:cTn id="14" dur="1000" fill="hold"/>
                                        <p:tgtEl>
                                          <p:spTgt spid="13"/>
                                        </p:tgtEl>
                                        <p:attrNameLst>
                                          <p:attrName>ppt_h</p:attrName>
                                        </p:attrNameLst>
                                      </p:cBhvr>
                                      <p:tavLst>
                                        <p:tav tm="0">
                                          <p:val>
                                            <p:fltVal val="0"/>
                                          </p:val>
                                        </p:tav>
                                        <p:tav tm="100000">
                                          <p:val>
                                            <p:strVal val="#ppt_h"/>
                                          </p:val>
                                        </p:tav>
                                      </p:tavLst>
                                    </p:anim>
                                    <p:anim calcmode="lin" valueType="num">
                                      <p:cBhvr>
                                        <p:cTn id="15" dur="1000" fill="hold"/>
                                        <p:tgtEl>
                                          <p:spTgt spid="13"/>
                                        </p:tgtEl>
                                        <p:attrNameLst>
                                          <p:attrName>style.rotation</p:attrName>
                                        </p:attrNameLst>
                                      </p:cBhvr>
                                      <p:tavLst>
                                        <p:tav tm="0">
                                          <p:val>
                                            <p:fltVal val="360"/>
                                          </p:val>
                                        </p:tav>
                                        <p:tav tm="100000">
                                          <p:val>
                                            <p:fltVal val="0"/>
                                          </p:val>
                                        </p:tav>
                                      </p:tavLst>
                                    </p:anim>
                                    <p:animEffect transition="in" filter="fade">
                                      <p:cBhvr>
                                        <p:cTn id="16" dur="1000"/>
                                        <p:tgtEl>
                                          <p:spTgt spid="13"/>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238594"/>
                                        </p:tgtEl>
                                      </p:cBhvr>
                                    </p:animEffect>
                                    <p:set>
                                      <p:cBhvr>
                                        <p:cTn id="20" dur="1" fill="hold">
                                          <p:stCondLst>
                                            <p:cond delay="1999"/>
                                          </p:stCondLst>
                                        </p:cTn>
                                        <p:tgtEl>
                                          <p:spTgt spid="23859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3139321"/>
          </a:xfrm>
          <a:prstGeom prst="rect">
            <a:avLst/>
          </a:prstGeom>
        </p:spPr>
        <p:txBody>
          <a:bodyPr wrap="square">
            <a:spAutoFit/>
          </a:bodyPr>
          <a:lstStyle/>
          <a:p>
            <a:r>
              <a:rPr lang="en-US" dirty="0" smtClean="0"/>
              <a:t>	Emigrant Population: 500,000</a:t>
            </a:r>
          </a:p>
          <a:p>
            <a:r>
              <a:rPr lang="en-US" dirty="0" smtClean="0"/>
              <a:t> 	TOTAL Land Area:  418,000 sq miles</a:t>
            </a:r>
          </a:p>
          <a:p>
            <a:r>
              <a:rPr lang="en-US" dirty="0" smtClean="0"/>
              <a:t>		OREGON TERRITORY =  Oregon 98,000 + Washington 71,000 sq miles</a:t>
            </a:r>
          </a:p>
          <a:p>
            <a:r>
              <a:rPr lang="en-US" dirty="0" smtClean="0"/>
              <a:t>		UTAH TERRITORY:  UTAH  85,000  + 110,500 NEVADA sq miles</a:t>
            </a:r>
          </a:p>
          <a:p>
            <a:r>
              <a:rPr lang="en-US" dirty="0" smtClean="0"/>
              <a:t>		CALIFORNIA:  164,000 sq miles</a:t>
            </a:r>
          </a:p>
          <a:p>
            <a:r>
              <a:rPr lang="en-US" dirty="0" smtClean="0"/>
              <a:t>	Population density:  500,000/528,500 </a:t>
            </a:r>
            <a:r>
              <a:rPr lang="en-US" u="sng" dirty="0" smtClean="0"/>
              <a:t>&lt;</a:t>
            </a:r>
            <a:r>
              <a:rPr lang="en-US" dirty="0" smtClean="0"/>
              <a:t> 1 people /sq mile</a:t>
            </a:r>
          </a:p>
          <a:p>
            <a:endParaRPr lang="en-US" dirty="0" smtClean="0"/>
          </a:p>
          <a:p>
            <a:r>
              <a:rPr lang="en-US" dirty="0" smtClean="0"/>
              <a:t>COMPARISON:  Mongolia has population density of 1.4 people/sq mile, least populated country</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pic>
        <p:nvPicPr>
          <p:cNvPr id="237570" name="Picture 2" descr="File:United States 1865-1866.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Rectangle 1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2" name="TextBox 11"/>
          <p:cNvSpPr txBox="1"/>
          <p:nvPr/>
        </p:nvSpPr>
        <p:spPr>
          <a:xfrm>
            <a:off x="0" y="762000"/>
            <a:ext cx="9144000" cy="553998"/>
          </a:xfrm>
          <a:prstGeom prst="rect">
            <a:avLst/>
          </a:prstGeom>
          <a:solidFill>
            <a:schemeClr val="bg1"/>
          </a:solidFill>
        </p:spPr>
        <p:txBody>
          <a:bodyPr wrap="square" rtlCol="0">
            <a:spAutoFit/>
          </a:bodyPr>
          <a:lstStyle/>
          <a:p>
            <a:pPr algn="ctr"/>
            <a:r>
              <a:rPr lang="en-US" sz="3000" b="1" dirty="0" smtClean="0"/>
              <a:t>1865-1872: The Black Hawk War</a:t>
            </a:r>
          </a:p>
        </p:txBody>
      </p:sp>
      <p:sp>
        <p:nvSpPr>
          <p:cNvPr id="13" name="TextBox 12"/>
          <p:cNvSpPr txBox="1"/>
          <p:nvPr/>
        </p:nvSpPr>
        <p:spPr>
          <a:xfrm>
            <a:off x="0" y="1295400"/>
            <a:ext cx="9144000" cy="1046440"/>
          </a:xfrm>
          <a:prstGeom prst="rect">
            <a:avLst/>
          </a:prstGeom>
          <a:solidFill>
            <a:schemeClr val="bg1"/>
          </a:solidFill>
        </p:spPr>
        <p:txBody>
          <a:bodyPr wrap="square" rtlCol="0">
            <a:spAutoFit/>
          </a:bodyPr>
          <a:lstStyle/>
          <a:p>
            <a:r>
              <a:rPr lang="en-US" sz="3000" b="1" dirty="0" smtClean="0"/>
              <a:t>150 engagements between settlers and native tribes</a:t>
            </a:r>
          </a:p>
          <a:p>
            <a:r>
              <a:rPr lang="en-US" sz="3000" b="1" dirty="0" smtClean="0"/>
              <a:t>		(</a:t>
            </a:r>
            <a:r>
              <a:rPr lang="en-US" sz="3200" b="1" dirty="0" smtClean="0"/>
              <a:t>Ute, Southern Paiute, &amp; Navajo)</a:t>
            </a:r>
            <a:endParaRPr lang="en-US" sz="3000" b="1" dirty="0" smtClean="0"/>
          </a:p>
        </p:txBody>
      </p:sp>
      <p:pic>
        <p:nvPicPr>
          <p:cNvPr id="15" name="Picture 2" descr="http://www.native-languages.org/utah.jpg"/>
          <p:cNvPicPr>
            <a:picLocks noChangeAspect="1" noChangeArrowheads="1"/>
          </p:cNvPicPr>
          <p:nvPr/>
        </p:nvPicPr>
        <p:blipFill>
          <a:blip r:embed="rId4"/>
          <a:srcRect/>
          <a:stretch>
            <a:fillRect/>
          </a:stretch>
        </p:blipFill>
        <p:spPr bwMode="auto">
          <a:xfrm rot="-60000">
            <a:off x="33725" y="2270545"/>
            <a:ext cx="3508175" cy="4557190"/>
          </a:xfrm>
          <a:prstGeom prst="rect">
            <a:avLst/>
          </a:prstGeom>
          <a:noFill/>
        </p:spPr>
      </p:pic>
      <p:sp>
        <p:nvSpPr>
          <p:cNvPr id="16" name="Oval 15"/>
          <p:cNvSpPr/>
          <p:nvPr/>
        </p:nvSpPr>
        <p:spPr>
          <a:xfrm>
            <a:off x="1447800" y="3505200"/>
            <a:ext cx="1828800" cy="605909"/>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Rectangle 16"/>
          <p:cNvSpPr/>
          <p:nvPr/>
        </p:nvSpPr>
        <p:spPr>
          <a:xfrm>
            <a:off x="3505200" y="2819400"/>
            <a:ext cx="5562600" cy="553998"/>
          </a:xfrm>
          <a:prstGeom prst="rect">
            <a:avLst/>
          </a:prstGeom>
          <a:solidFill>
            <a:schemeClr val="bg1"/>
          </a:solidFill>
        </p:spPr>
        <p:txBody>
          <a:bodyPr wrap="square">
            <a:spAutoFit/>
          </a:bodyPr>
          <a:lstStyle/>
          <a:p>
            <a:r>
              <a:rPr lang="en-US" sz="3000" b="1" dirty="0" smtClean="0"/>
              <a:t>  -  continues for 7 years!</a:t>
            </a:r>
            <a:endParaRPr lang="en-US" sz="3000" b="1" dirty="0"/>
          </a:p>
        </p:txBody>
      </p:sp>
      <p:sp>
        <p:nvSpPr>
          <p:cNvPr id="14" name="Rectangle 13"/>
          <p:cNvSpPr/>
          <p:nvPr/>
        </p:nvSpPr>
        <p:spPr>
          <a:xfrm>
            <a:off x="3505200" y="2286000"/>
            <a:ext cx="5638800" cy="553998"/>
          </a:xfrm>
          <a:prstGeom prst="rect">
            <a:avLst/>
          </a:prstGeom>
          <a:solidFill>
            <a:schemeClr val="bg1"/>
          </a:solidFill>
        </p:spPr>
        <p:txBody>
          <a:bodyPr wrap="square">
            <a:spAutoFit/>
          </a:bodyPr>
          <a:lstStyle/>
          <a:p>
            <a:r>
              <a:rPr lang="en-US" sz="3000" b="1" dirty="0" smtClean="0"/>
              <a:t>  -  aggression on both sides </a:t>
            </a:r>
            <a:endParaRPr lang="en-US" sz="3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bg/>
                                          </p:spTgt>
                                        </p:tgtEl>
                                        <p:attrNameLst>
                                          <p:attrName>style.visibility</p:attrName>
                                        </p:attrNameLst>
                                      </p:cBhvr>
                                      <p:to>
                                        <p:strVal val="visible"/>
                                      </p:to>
                                    </p:set>
                                    <p:animEffect transition="in" filter="fade">
                                      <p:cBhvr>
                                        <p:cTn id="12" dur="1000"/>
                                        <p:tgtEl>
                                          <p:spTgt spid="13">
                                            <p:bg/>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1000"/>
                                        <p:tgtEl>
                                          <p:spTgt spid="1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3">
                                            <p:txEl>
                                              <p:pRg st="1" end="1"/>
                                            </p:txEl>
                                          </p:spTgt>
                                        </p:tgtEl>
                                        <p:attrNameLst>
                                          <p:attrName>style.visibility</p:attrName>
                                        </p:attrNameLst>
                                      </p:cBhvr>
                                      <p:to>
                                        <p:strVal val="visible"/>
                                      </p:to>
                                    </p:set>
                                    <p:animEffect transition="in" filter="fade">
                                      <p:cBhvr>
                                        <p:cTn id="20" dur="1000"/>
                                        <p:tgtEl>
                                          <p:spTgt spid="1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10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2" nodeType="clickEffect">
                                  <p:stCondLst>
                                    <p:cond delay="0"/>
                                  </p:stCondLst>
                                  <p:childTnLst>
                                    <p:animMotion origin="layout" path="M 5.55112E-17 4.81481E-6 L -0.14167 0.26689 " pathEditMode="relative" rAng="0" ptsTypes="AA">
                                      <p:cBhvr>
                                        <p:cTn id="32" dur="1000" fill="hold"/>
                                        <p:tgtEl>
                                          <p:spTgt spid="16"/>
                                        </p:tgtEl>
                                        <p:attrNameLst>
                                          <p:attrName>ppt_x</p:attrName>
                                          <p:attrName>ppt_y</p:attrName>
                                        </p:attrNameLst>
                                      </p:cBhvr>
                                      <p:rCtr x="-71" y="133"/>
                                    </p:animMotion>
                                  </p:childTnLst>
                                </p:cTn>
                              </p:par>
                            </p:childTnLst>
                          </p:cTn>
                        </p:par>
                      </p:childTnLst>
                    </p:cTn>
                  </p:par>
                  <p:par>
                    <p:cTn id="33" fill="hold">
                      <p:stCondLst>
                        <p:cond delay="indefinite"/>
                      </p:stCondLst>
                      <p:childTnLst>
                        <p:par>
                          <p:cTn id="34" fill="hold">
                            <p:stCondLst>
                              <p:cond delay="0"/>
                            </p:stCondLst>
                            <p:childTnLst>
                              <p:par>
                                <p:cTn id="35" presetID="63" presetClass="path" presetSubtype="0" accel="50000" decel="50000" fill="hold" grpId="1" nodeType="clickEffect">
                                  <p:stCondLst>
                                    <p:cond delay="0"/>
                                  </p:stCondLst>
                                  <p:childTnLst>
                                    <p:animMotion origin="layout" path="M -0.14166 0.2669 L 0.06667 0.41135 " pathEditMode="relative" rAng="0" ptsTypes="AA">
                                      <p:cBhvr>
                                        <p:cTn id="36" dur="1000" fill="hold"/>
                                        <p:tgtEl>
                                          <p:spTgt spid="16"/>
                                        </p:tgtEl>
                                        <p:attrNameLst>
                                          <p:attrName>ppt_x</p:attrName>
                                          <p:attrName>ppt_y</p:attrName>
                                        </p:attrNameLst>
                                      </p:cBhvr>
                                      <p:rCtr x="104" y="72"/>
                                    </p:animMotion>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childTnLst>
                                </p:cTn>
                              </p:par>
                              <p:par>
                                <p:cTn id="42" presetID="10" presetClass="exit" presetSubtype="0" fill="hold" grpId="3" nodeType="withEffect">
                                  <p:stCondLst>
                                    <p:cond delay="0"/>
                                  </p:stCondLst>
                                  <p:childTnLst>
                                    <p:animEffect transition="out" filter="fade">
                                      <p:cBhvr>
                                        <p:cTn id="43" dur="1000"/>
                                        <p:tgtEl>
                                          <p:spTgt spid="16"/>
                                        </p:tgtEl>
                                      </p:cBhvr>
                                    </p:animEffect>
                                    <p:set>
                                      <p:cBhvr>
                                        <p:cTn id="44" dur="1" fill="hold">
                                          <p:stCondLst>
                                            <p:cond delay="999"/>
                                          </p:stCondLst>
                                        </p:cTn>
                                        <p:tgtEl>
                                          <p:spTgt spid="1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12"/>
                                        </p:tgtEl>
                                      </p:cBhvr>
                                    </p:animEffect>
                                    <p:set>
                                      <p:cBhvr>
                                        <p:cTn id="54" dur="1" fill="hold">
                                          <p:stCondLst>
                                            <p:cond delay="999"/>
                                          </p:stCondLst>
                                        </p:cTn>
                                        <p:tgtEl>
                                          <p:spTgt spid="12"/>
                                        </p:tgtEl>
                                        <p:attrNameLst>
                                          <p:attrName>style.visibility</p:attrName>
                                        </p:attrNameLst>
                                      </p:cBhvr>
                                      <p:to>
                                        <p:strVal val="hidden"/>
                                      </p:to>
                                    </p:set>
                                  </p:childTnLst>
                                </p:cTn>
                              </p:par>
                              <p:par>
                                <p:cTn id="55" presetID="10" presetClass="exit" presetSubtype="0" fill="hold" nodeType="withEffect">
                                  <p:stCondLst>
                                    <p:cond delay="0"/>
                                  </p:stCondLst>
                                  <p:childTnLst>
                                    <p:animEffect transition="out" filter="fade">
                                      <p:cBhvr>
                                        <p:cTn id="56" dur="1000"/>
                                        <p:tgtEl>
                                          <p:spTgt spid="15"/>
                                        </p:tgtEl>
                                      </p:cBhvr>
                                    </p:animEffect>
                                    <p:set>
                                      <p:cBhvr>
                                        <p:cTn id="57" dur="1" fill="hold">
                                          <p:stCondLst>
                                            <p:cond delay="999"/>
                                          </p:stCondLst>
                                        </p:cTn>
                                        <p:tgtEl>
                                          <p:spTgt spid="1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13">
                                            <p:txEl>
                                              <p:pRg st="0" end="0"/>
                                            </p:txEl>
                                          </p:spTgt>
                                        </p:tgtEl>
                                      </p:cBhvr>
                                    </p:animEffect>
                                    <p:set>
                                      <p:cBhvr>
                                        <p:cTn id="60" dur="1" fill="hold">
                                          <p:stCondLst>
                                            <p:cond delay="999"/>
                                          </p:stCondLst>
                                        </p:cTn>
                                        <p:tgtEl>
                                          <p:spTgt spid="13">
                                            <p:txEl>
                                              <p:pRg st="0" end="0"/>
                                            </p:txEl>
                                          </p:spTgt>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13">
                                            <p:txEl>
                                              <p:pRg st="1" end="1"/>
                                            </p:txEl>
                                          </p:spTgt>
                                        </p:tgtEl>
                                      </p:cBhvr>
                                    </p:animEffect>
                                    <p:set>
                                      <p:cBhvr>
                                        <p:cTn id="63" dur="1" fill="hold">
                                          <p:stCondLst>
                                            <p:cond delay="999"/>
                                          </p:stCondLst>
                                        </p:cTn>
                                        <p:tgtEl>
                                          <p:spTgt spid="13">
                                            <p:txEl>
                                              <p:pRg st="1" end="1"/>
                                            </p:txEl>
                                          </p:spTgt>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13">
                                            <p:bg/>
                                          </p:spTgt>
                                        </p:tgtEl>
                                      </p:cBhvr>
                                    </p:animEffect>
                                    <p:set>
                                      <p:cBhvr>
                                        <p:cTn id="66" dur="1" fill="hold">
                                          <p:stCondLst>
                                            <p:cond delay="999"/>
                                          </p:stCondLst>
                                        </p:cTn>
                                        <p:tgtEl>
                                          <p:spTgt spid="13">
                                            <p:bg/>
                                          </p:spTgt>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14"/>
                                        </p:tgtEl>
                                      </p:cBhvr>
                                    </p:animEffect>
                                    <p:set>
                                      <p:cBhvr>
                                        <p:cTn id="69" dur="1" fill="hold">
                                          <p:stCondLst>
                                            <p:cond delay="999"/>
                                          </p:stCondLst>
                                        </p:cTn>
                                        <p:tgtEl>
                                          <p:spTgt spid="14"/>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17"/>
                                        </p:tgtEl>
                                      </p:cBhvr>
                                    </p:animEffect>
                                    <p:set>
                                      <p:cBhvr>
                                        <p:cTn id="72"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3" grpId="0" uiExpand="1" build="allAtOnce" animBg="1"/>
      <p:bldP spid="13" grpId="1" uiExpand="1" build="allAtOnce" animBg="1"/>
      <p:bldP spid="16" grpId="0" animBg="1"/>
      <p:bldP spid="16" grpId="1" animBg="1"/>
      <p:bldP spid="16" grpId="2" animBg="1"/>
      <p:bldP spid="16" grpId="3" animBg="1"/>
      <p:bldP spid="17" grpId="0" animBg="1"/>
      <p:bldP spid="17" grpId="1" animBg="1"/>
      <p:bldP spid="14" grpId="0" animBg="1"/>
      <p:bldP spid="14" grpId="1" animBg="1"/>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4276684" cy="646331"/>
          </a:xfrm>
          <a:prstGeom prst="rect">
            <a:avLst/>
          </a:prstGeom>
        </p:spPr>
        <p:txBody>
          <a:bodyPr wrap="none">
            <a:spAutoFit/>
          </a:bodyPr>
          <a:lstStyle/>
          <a:p>
            <a:r>
              <a:rPr lang="en-US" dirty="0" smtClean="0">
                <a:hlinkClick r:id="rId2"/>
              </a:rPr>
              <a:t>http://www.native-languages.org/utah.htm</a:t>
            </a:r>
            <a:endParaRPr lang="en-US" dirty="0" smtClean="0"/>
          </a:p>
          <a:p>
            <a:endParaRPr lang="en-US" dirty="0"/>
          </a:p>
        </p:txBody>
      </p:sp>
      <p:pic>
        <p:nvPicPr>
          <p:cNvPr id="183298" name="Picture 2" descr="http://www.native-languages.org/utah.jpg"/>
          <p:cNvPicPr>
            <a:picLocks noChangeAspect="1" noChangeArrowheads="1"/>
          </p:cNvPicPr>
          <p:nvPr/>
        </p:nvPicPr>
        <p:blipFill>
          <a:blip r:embed="rId3"/>
          <a:srcRect/>
          <a:stretch>
            <a:fillRect/>
          </a:stretch>
        </p:blipFill>
        <p:spPr bwMode="auto">
          <a:xfrm>
            <a:off x="0" y="324968"/>
            <a:ext cx="5029200" cy="6533032"/>
          </a:xfrm>
          <a:prstGeom prst="rect">
            <a:avLst/>
          </a:prstGeom>
          <a:noFill/>
        </p:spPr>
      </p:pic>
      <p:pic>
        <p:nvPicPr>
          <p:cNvPr id="183300" name="Picture 4" descr="Image result for indian reservations in utah"/>
          <p:cNvPicPr>
            <a:picLocks noChangeAspect="1" noChangeArrowheads="1"/>
          </p:cNvPicPr>
          <p:nvPr/>
        </p:nvPicPr>
        <p:blipFill>
          <a:blip r:embed="rId4"/>
          <a:srcRect/>
          <a:stretch>
            <a:fillRect/>
          </a:stretch>
        </p:blipFill>
        <p:spPr bwMode="auto">
          <a:xfrm>
            <a:off x="5105400" y="1600200"/>
            <a:ext cx="3635071" cy="4644814"/>
          </a:xfrm>
          <a:prstGeom prst="rect">
            <a:avLst/>
          </a:prstGeom>
          <a:noFill/>
        </p:spPr>
      </p:pic>
      <p:sp>
        <p:nvSpPr>
          <p:cNvPr id="6" name="Rectangle 5"/>
          <p:cNvSpPr/>
          <p:nvPr/>
        </p:nvSpPr>
        <p:spPr>
          <a:xfrm>
            <a:off x="3200400" y="609600"/>
            <a:ext cx="6019800" cy="646331"/>
          </a:xfrm>
          <a:prstGeom prst="rect">
            <a:avLst/>
          </a:prstGeom>
        </p:spPr>
        <p:txBody>
          <a:bodyPr wrap="square">
            <a:spAutoFit/>
          </a:bodyPr>
          <a:lstStyle/>
          <a:p>
            <a:r>
              <a:rPr lang="en-US" dirty="0" smtClean="0">
                <a:hlinkClick r:id="rId5"/>
              </a:rPr>
              <a:t>https://www.pinterest.com/pin/548735535827053459/</a:t>
            </a:r>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867251"/>
          </a:xfrm>
          <a:prstGeom prst="rect">
            <a:avLst/>
          </a:prstGeom>
        </p:spPr>
        <p:txBody>
          <a:bodyPr wrap="square">
            <a:spAutoFit/>
          </a:bodyPr>
          <a:lstStyle/>
          <a:p>
            <a:r>
              <a:rPr lang="en-US" dirty="0" smtClean="0">
                <a:hlinkClick r:id="rId2"/>
              </a:rPr>
              <a:t>https://en.wikipedia.org/wiki/Black_Hawk_War_(1865-1872)</a:t>
            </a:r>
            <a:endParaRPr lang="en-US" dirty="0" smtClean="0"/>
          </a:p>
          <a:p>
            <a:r>
              <a:rPr lang="en-US" dirty="0" smtClean="0"/>
              <a:t>	The </a:t>
            </a:r>
            <a:r>
              <a:rPr lang="en-US" b="1" dirty="0" smtClean="0"/>
              <a:t>Black Hawk War</a:t>
            </a:r>
            <a:r>
              <a:rPr lang="en-US" dirty="0" smtClean="0"/>
              <a:t>, or </a:t>
            </a:r>
            <a:r>
              <a:rPr lang="en-US" b="1" dirty="0" smtClean="0"/>
              <a:t>Black Hawk's War</a:t>
            </a:r>
            <a:r>
              <a:rPr lang="en-US" dirty="0" smtClean="0"/>
              <a:t>, from 1865 to 1872, is the name of the estimated 150 battles, skirmishes, raids, and military engagements between primarily Mormon</a:t>
            </a:r>
          </a:p>
          <a:p>
            <a:r>
              <a:rPr lang="en-US" dirty="0" smtClean="0"/>
              <a:t> settlers in Sanpete County, Sevier County and other parts of central and southern Utah, and members of 16 Ute, Southern Paiute, Apache and Navajo tribes, led by a local Ute war chief, </a:t>
            </a:r>
            <a:r>
              <a:rPr lang="en-US" dirty="0" err="1" smtClean="0"/>
              <a:t>Antonga</a:t>
            </a:r>
            <a:r>
              <a:rPr lang="en-US" dirty="0" smtClean="0"/>
              <a:t> Black Hawk.</a:t>
            </a:r>
            <a:r>
              <a:rPr lang="en-US" baseline="30000" dirty="0" smtClean="0"/>
              <a:t> </a:t>
            </a:r>
            <a:r>
              <a:rPr lang="en-US" dirty="0" smtClean="0"/>
              <a:t>The conflict resulted in the abandonment of some settlements and hindered Mormon expansion in the region.</a:t>
            </a:r>
          </a:p>
          <a:p>
            <a:r>
              <a:rPr lang="en-US" dirty="0" smtClean="0"/>
              <a:t>	The years 1865 to 1867 were by far the most intense of the conflict, though intermittent conflict occurred until federal troops intervened in 1872. The Utah Territory spent $1.5 million dollars on the war (equivalent to $28.23 million in 2018), and later requested reimbursement from the United States Government.</a:t>
            </a:r>
          </a:p>
          <a:p>
            <a:r>
              <a:rPr lang="en-US" dirty="0" smtClean="0"/>
              <a:t>	It seems that both Ute and settler apologetics agree that the war was not started by one singular event, but by a series of events. Both parties wanted the land, but by the time the war started each side likely believed that both cultures could no longer live together peacefully. They had tried to live in harmony since about 1849 when Mormon pioneers settled in Manti and joined the </a:t>
            </a:r>
            <a:r>
              <a:rPr lang="en-US" dirty="0" err="1" smtClean="0"/>
              <a:t>Sanpits</a:t>
            </a:r>
            <a:r>
              <a:rPr lang="en-US" dirty="0" smtClean="0"/>
              <a:t> tribe in the Sanpete valley. However, within a few years of 1849 there were sporadic acts of aggression on both sides leading up to the war. In 1865 the Jake </a:t>
            </a:r>
            <a:r>
              <a:rPr lang="en-US" dirty="0" err="1" smtClean="0"/>
              <a:t>Arapeen</a:t>
            </a:r>
            <a:r>
              <a:rPr lang="en-US" dirty="0" smtClean="0"/>
              <a:t> and John Lowry, Jr. incident in Manti marked the official beginning of the open warfare between the natives and the settlers,</a:t>
            </a:r>
          </a:p>
          <a:p>
            <a:r>
              <a:rPr lang="en-US" dirty="0" smtClean="0"/>
              <a:t>	Ever since Mormon pioneers moved into Utah Valley in 1848 and built their fort at Provo, the Timpanogos Ute bands had been gradually pushed aside by settlers' demands for grazing land and farmland. Frustrations on both sides led to several short battles. After the 'Battle at Fort Utah' in 1850, the 'Walker War' in 1853–1854, and the '</a:t>
            </a:r>
            <a:r>
              <a:rPr lang="en-US" dirty="0" err="1" smtClean="0"/>
              <a:t>Tintic</a:t>
            </a:r>
            <a:r>
              <a:rPr lang="en-US" dirty="0" smtClean="0"/>
              <a:t> War' in 1856, </a:t>
            </a:r>
          </a:p>
          <a:p>
            <a:r>
              <a:rPr lang="en-US" dirty="0" smtClean="0"/>
              <a:t>Mormon  leaders were able to convince the Ute leaders to stop hostilities when the losses incurred by </a:t>
            </a:r>
            <a:r>
              <a:rPr lang="en-US" dirty="0" err="1" smtClean="0"/>
              <a:t>Utes</a:t>
            </a:r>
            <a:r>
              <a:rPr lang="en-US" dirty="0" smtClean="0"/>
              <a:t> were compensated with food, presents, and promises of future friendship.</a:t>
            </a:r>
          </a:p>
          <a:p>
            <a:r>
              <a:rPr lang="en-US" dirty="0" smtClean="0"/>
              <a:t> Chief Blackhawk was directly involved in these wars either as a combatant or in being coerced to serve as a guide for Mormon punitive expeditions against his people.</a:t>
            </a:r>
          </a:p>
          <a:p>
            <a:r>
              <a:rPr lang="en-US" dirty="0" smtClean="0"/>
              <a:t>	</a:t>
            </a:r>
            <a:r>
              <a:rPr lang="en-US" dirty="0" err="1" smtClean="0"/>
              <a:t>Utes</a:t>
            </a:r>
            <a:r>
              <a:rPr lang="en-US" dirty="0" smtClean="0"/>
              <a:t> had survived with the geography and harsh climate of Utah for centuries, but white settlement disrupted the economic equilibrium. Ute bands in Utah's central valleys were pushed out of traditional hunting and foraging areas by Mormon towns, farms, and livestock. Some Ute bands struggled to feed themselves. Cattle or horses put out to graze by the settlers were occasionally taken as a kind of 'rent' payment for the settlers' use of the land where </a:t>
            </a:r>
            <a:r>
              <a:rPr lang="en-US" dirty="0" err="1" smtClean="0"/>
              <a:t>Utes</a:t>
            </a:r>
            <a:r>
              <a:rPr lang="en-US" dirty="0" smtClean="0"/>
              <a:t> had lived for centuries. During the Black Hawk War, chief Black Hawk and allies made a business out of taking thousands of heads of livestock, transporting them out of Utah Territory and selling or trading them for goods and money with 'brokers' like Isaac Potter. Some suggest that Black Hawk believed that the loss of livestock was the quickest way to interfere with the growth of settlements.</a:t>
            </a:r>
          </a:p>
          <a:p>
            <a:r>
              <a:rPr lang="en-US" dirty="0" smtClean="0"/>
              <a:t>	Troubles that arose between the Mormons and the </a:t>
            </a:r>
            <a:r>
              <a:rPr lang="en-US" dirty="0" err="1" smtClean="0"/>
              <a:t>Utes</a:t>
            </a:r>
            <a:r>
              <a:rPr lang="en-US" dirty="0" smtClean="0"/>
              <a:t> resulted from culture clashes. Settlers refused to accept the Native American culture, and Native Americans rejected the settlers' culture of property rights.</a:t>
            </a:r>
            <a:r>
              <a:rPr lang="en-US" baseline="30000" dirty="0" smtClean="0"/>
              <a:t> </a:t>
            </a:r>
            <a:r>
              <a:rPr lang="en-US" dirty="0" smtClean="0"/>
              <a:t>Native American culture included sharing of cattle, while the settlers' culture involved the buying and selling of land.</a:t>
            </a:r>
            <a:r>
              <a:rPr lang="en-US" baseline="30000" dirty="0" smtClean="0"/>
              <a:t> </a:t>
            </a:r>
            <a:r>
              <a:rPr lang="en-US" dirty="0" smtClean="0"/>
              <a:t> Coexistence and compromise seemed unattainable.</a:t>
            </a:r>
          </a:p>
          <a:p>
            <a:r>
              <a:rPr lang="en-US" dirty="0" smtClean="0"/>
              <a:t>	There were over 100 separate attacks, raids, skirmishes, murders, and massacres </a:t>
            </a:r>
          </a:p>
          <a:p>
            <a:r>
              <a:rPr lang="en-US" dirty="0" smtClean="0"/>
              <a:t>between April 1865 and October 1872 which constitute the events of the Black Hawk War in Utah.</a:t>
            </a:r>
          </a:p>
          <a:p>
            <a:r>
              <a:rPr lang="en-US" dirty="0" smtClean="0"/>
              <a:t>	 Utah's Black Hawk War had far-reaching and unforeseen outcomes for Mormons and </a:t>
            </a:r>
            <a:r>
              <a:rPr lang="en-US" dirty="0" err="1" smtClean="0"/>
              <a:t>Utes</a:t>
            </a:r>
            <a:r>
              <a:rPr lang="en-US" dirty="0" smtClean="0"/>
              <a:t> alike. After 1872 Mormons in Utah were able to expand settlements as immigrants swelled valley populations without the threat of Ute resistance. The chasing of Ute raiders through unexplored regions of Utah actually helped explore areas for new settlements as outliers of the larger towns. Ranchers were free to take up land far from population centers without fear of being attacked. Mormons came to accept the army as a force that could do its job without threatening local autonomy. Communities became more independent as they realized that local decisions were often better tailored to suit local conditions than requesting advice from Salt Lake. Mormons were less able to control the functions of government as federal officials began their long crusade to end polygamy and Mormon control of government and the economy.</a:t>
            </a:r>
          </a:p>
          <a:p>
            <a:r>
              <a:rPr lang="en-US" dirty="0" smtClean="0"/>
              <a:t>	Black Hawk's War was a disaster for the Northern </a:t>
            </a:r>
            <a:r>
              <a:rPr lang="en-US" dirty="0" err="1" smtClean="0"/>
              <a:t>Utes</a:t>
            </a:r>
            <a:r>
              <a:rPr lang="en-US" dirty="0" smtClean="0"/>
              <a:t>. They were forced permanently onto the Uintah Reservation to live dependent on corrupt government agents. No promises made in any treaty were fulfilled completely. Terms of treaties which restricted the </a:t>
            </a:r>
            <a:r>
              <a:rPr lang="en-US" dirty="0" err="1" smtClean="0"/>
              <a:t>Utes</a:t>
            </a:r>
            <a:r>
              <a:rPr lang="en-US" dirty="0" smtClean="0"/>
              <a:t> were rigidly enforced, but promises in the treaty which territorial officials and Mormon leaders put their names to were largely ignored. Intra-tribal divisions arose which persisted to modern times. The Ute were forced to give up their traditional way of life and left to fend for themselves in one of the least habitable parts of Utah. Disease, living 	conditions, hopelessness, alcoholism, and poverty reduced Ute populations drastically. While it is difficult to estimate moving populations, </a:t>
            </a:r>
            <a:r>
              <a:rPr lang="en-US" dirty="0" err="1" smtClean="0"/>
              <a:t>Dimick</a:t>
            </a:r>
            <a:r>
              <a:rPr lang="en-US" dirty="0" smtClean="0"/>
              <a:t> Huntington, an interpreter for the territorial government, estimated that there were perhaps 23,000 Native Americans in Utah in 1865. In 1872 he estimated the number at 10,000. While these numbers seem exaggerated to modern historians, it indicates that the period took a terrible toll on the </a:t>
            </a:r>
            <a:r>
              <a:rPr lang="en-US" dirty="0" err="1" smtClean="0"/>
              <a:t>Utes</a:t>
            </a:r>
            <a:r>
              <a:rPr lang="en-US" dirty="0" smtClean="0"/>
              <a:t>. Not everyone in those estimates died, many simply moved out of the territory, but the number of deaths by disease, starvation, and the war was catastrophic for Northern </a:t>
            </a:r>
            <a:r>
              <a:rPr lang="en-US" dirty="0" err="1" smtClean="0"/>
              <a:t>Utes</a:t>
            </a:r>
            <a:r>
              <a:rPr lang="en-US" dirty="0" smtClean="0"/>
              <a:t>. Ute population continued the steep decline, so that as of this writing (2008) there are 3,120 Northern </a:t>
            </a:r>
            <a:r>
              <a:rPr lang="en-US" dirty="0" err="1" smtClean="0"/>
              <a:t>Utes</a:t>
            </a:r>
            <a:r>
              <a:rPr lang="en-US" dirty="0" smtClean="0"/>
              <a:t> enrolled, up from 2500 in 1980.</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496276"/>
          </a:xfrm>
          <a:prstGeom prst="rect">
            <a:avLst/>
          </a:prstGeom>
        </p:spPr>
        <p:txBody>
          <a:bodyPr wrap="square">
            <a:spAutoFit/>
          </a:bodyPr>
          <a:lstStyle/>
          <a:p>
            <a:r>
              <a:rPr lang="en-US" dirty="0" smtClean="0">
                <a:hlinkClick r:id="rId2"/>
              </a:rPr>
              <a:t>https://utahindians.org/archives/paiutes/history.html</a:t>
            </a:r>
            <a:endParaRPr lang="en-US" dirty="0" smtClean="0"/>
          </a:p>
          <a:p>
            <a:r>
              <a:rPr lang="en-US" b="1" dirty="0" smtClean="0"/>
              <a:t>PAIUTES IN  UTAH</a:t>
            </a:r>
            <a:endParaRPr lang="en-US" dirty="0" smtClean="0"/>
          </a:p>
          <a:p>
            <a:r>
              <a:rPr lang="en-US" dirty="0" smtClean="0"/>
              <a:t>	Though the mid-1800s the Southern Paiutes had encountered Euro-American traders, travelers, and trappers, but they had not had to deal with white settlement on their lands. In 1851, however, members of the LDS Church began colonization efforts in the area of southern Utah, and by the end of 1858, Mormons had established eleven settlements in Southern Paiute territory. Initially, the Paiutes welcomed the Mormon presence, as it offered them some protection against raiding </a:t>
            </a:r>
            <a:r>
              <a:rPr lang="en-US" dirty="0" err="1" smtClean="0"/>
              <a:t>Utes</a:t>
            </a:r>
            <a:r>
              <a:rPr lang="en-US" dirty="0" smtClean="0"/>
              <a:t>, Navajos, and Mexicans. Unfortunately, Mormon settlement also brought sweeping epidemics. In the decade following settlement, some Paiute groups lost more than ninety percent of their population to disease. Eventually, the large number of Mormon settlers also led to competition over Paiute lands and resources.</a:t>
            </a:r>
          </a:p>
          <a:p>
            <a:r>
              <a:rPr lang="en-US" dirty="0" smtClean="0"/>
              <a:t>	One of the most controversial events involving the Southern Paiutes occurred in September 1857 near what is now Cedar City, Utah. At the Mountain Meadows Massacre, more than one hundred emigrants bound for California were attacked and murdered. For over a century, the common history was that Paiute Indians first attacked the wagon train. The Paiutes then supposedly appealed to LDS settlers for aid, and the settlers approached the emigrants under a flag of truce. After convincing the emigrants to give up their weapons, the settlers led the wagon train to a secluded spot where they subsequently slaughtered most of the emigrants. Here again the Mormons claimed that Paiute Indians took part in the treachery, and for years the Paiutes bore the brunt of the blame for this tragic event. While many aspects of the massacre are still shrouded in mystery, it is important to stress that Paiute oral tradition strongly indicates that the Paiutes did not participate in either the initial attack or the following massacre.</a:t>
            </a:r>
          </a:p>
          <a:p>
            <a:r>
              <a:rPr lang="en-US" dirty="0" smtClean="0"/>
              <a:t>	The first Paiute reservation was established in 1891 on the Santa Clara River west of St. George. The reservation was formally recognized by the government in 1903. In 1916 President Woodrow Wilson issued an order which expanded the size of the reservation to its current 26,880 acres. Three other Paiute reservations soon followed. The reservations proved too small and resource-poor for the Paiutes to sustain themselves, and the Paiutes were often dependent on Mormon charity and the federal government’s good will. That good will ended abruptly in the 1950s under the federal government’s policy of termination, which was intended to enforce assimilation and encourage self-sufficiency among Indian tribes but instead had devastating social and economic consequences. Prior to 1954, each Paiute band, except the Cedar Band, had its own reservation and functioning tribal government. However, under termination these bands lost federal recognition and, therefore, their eligibility for federal support. Many reports indicating that the Paiute tribe was not prepared for termination, and it is still a mystery as to why they were selected to be part of the program. The Paiutes suffered immensely under termination. Nearly one-half of all tribal members died during the period between 1954 and 1980, largely due to a lack of basic health resources. Without adequate income to meet their needs, the Paiutes could not pay property taxes and lost approximately 15,000 acres of former reservation lands. A less tangible, but equally important, result was the Paiutes’ diminishing pride and cultural heritage.</a:t>
            </a:r>
          </a:p>
          <a:p>
            <a:r>
              <a:rPr lang="en-US" dirty="0" smtClean="0"/>
              <a:t>	In the early 1970s the Paiutes began concerted efforts to regain federal recognition. Finally, in 1980 Congress restored the federal trust relationship to the five bands, which were reorganized as the Paiute Indian Tribe of Utah. Under restoration, the Paiutes received 4,770 acres of generally marginal reservation land scattered through southwestern Utah, only a fraction of the land they had lost under termination. Today the Paiute tribal government has improved healthcare and education on the reservations, and the Paiute Economic Development is working to create job opportunities close to home. With a </a:t>
            </a:r>
            <a:r>
              <a:rPr lang="en-US" dirty="0" err="1" smtClean="0"/>
              <a:t>landbase</a:t>
            </a:r>
            <a:r>
              <a:rPr lang="en-US" dirty="0" smtClean="0"/>
              <a:t> now in place, the Paiutes are finally becoming a visible presence in southern Utah. Their annual Restoration Gathering brings attention to the pride and heritage of the Paiute people.</a:t>
            </a:r>
          </a:p>
          <a:p>
            <a:endParaRPr lang="en-US" dirty="0"/>
          </a:p>
        </p:txBody>
      </p:sp>
    </p:spTree>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12" name="TextBox 11"/>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1872</a:t>
            </a:r>
          </a:p>
        </p:txBody>
      </p:sp>
      <p:pic>
        <p:nvPicPr>
          <p:cNvPr id="236546" name="Picture 2" descr="File:United States 1876-188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65-1866.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Rectangle 1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TextBox 13"/>
          <p:cNvSpPr txBox="1"/>
          <p:nvPr/>
        </p:nvSpPr>
        <p:spPr>
          <a:xfrm>
            <a:off x="2590800" y="762000"/>
            <a:ext cx="5943600" cy="553998"/>
          </a:xfrm>
          <a:prstGeom prst="rect">
            <a:avLst/>
          </a:prstGeom>
          <a:solidFill>
            <a:schemeClr val="bg1"/>
          </a:solidFill>
        </p:spPr>
        <p:txBody>
          <a:bodyPr wrap="square" rtlCol="0">
            <a:spAutoFit/>
          </a:bodyPr>
          <a:lstStyle/>
          <a:p>
            <a:r>
              <a:rPr lang="en-US" sz="3000" b="1" dirty="0" smtClean="0"/>
              <a:t>1872: </a:t>
            </a:r>
            <a:r>
              <a:rPr lang="en-US" sz="3000" b="1" dirty="0" err="1" smtClean="0"/>
              <a:t>Utes</a:t>
            </a:r>
            <a:r>
              <a:rPr lang="en-US" sz="3000" b="1" dirty="0" smtClean="0"/>
              <a:t> Remove to  Reservations</a:t>
            </a:r>
          </a:p>
        </p:txBody>
      </p:sp>
      <p:pic>
        <p:nvPicPr>
          <p:cNvPr id="17" name="Picture 2" descr="http://www.native-languages.org/utah.jpg"/>
          <p:cNvPicPr>
            <a:picLocks noChangeAspect="1" noChangeArrowheads="1"/>
          </p:cNvPicPr>
          <p:nvPr/>
        </p:nvPicPr>
        <p:blipFill>
          <a:blip r:embed="rId5"/>
          <a:srcRect/>
          <a:stretch>
            <a:fillRect/>
          </a:stretch>
        </p:blipFill>
        <p:spPr bwMode="auto">
          <a:xfrm rot="-60000">
            <a:off x="33725" y="2270545"/>
            <a:ext cx="3508175" cy="4557190"/>
          </a:xfrm>
          <a:prstGeom prst="rect">
            <a:avLst/>
          </a:prstGeom>
          <a:noFill/>
        </p:spPr>
      </p:pic>
      <p:pic>
        <p:nvPicPr>
          <p:cNvPr id="15" name="Picture 4" descr="Image result for indian reservations in utah"/>
          <p:cNvPicPr>
            <a:picLocks noChangeAspect="1" noChangeArrowheads="1"/>
          </p:cNvPicPr>
          <p:nvPr/>
        </p:nvPicPr>
        <p:blipFill>
          <a:blip r:embed="rId6"/>
          <a:srcRect/>
          <a:stretch>
            <a:fillRect/>
          </a:stretch>
        </p:blipFill>
        <p:spPr bwMode="auto">
          <a:xfrm>
            <a:off x="0" y="2362200"/>
            <a:ext cx="3518451" cy="4495800"/>
          </a:xfrm>
          <a:prstGeom prst="rect">
            <a:avLst/>
          </a:prstGeom>
          <a:noFill/>
        </p:spPr>
      </p:pic>
      <p:sp>
        <p:nvSpPr>
          <p:cNvPr id="19" name="Freeform 18"/>
          <p:cNvSpPr/>
          <p:nvPr/>
        </p:nvSpPr>
        <p:spPr>
          <a:xfrm>
            <a:off x="664029" y="2816679"/>
            <a:ext cx="2721428" cy="4035878"/>
          </a:xfrm>
          <a:custGeom>
            <a:avLst/>
            <a:gdLst>
              <a:gd name="connsiteX0" fmla="*/ 1981200 w 2721428"/>
              <a:gd name="connsiteY0" fmla="*/ 465364 h 4035878"/>
              <a:gd name="connsiteX1" fmla="*/ 1605642 w 2721428"/>
              <a:gd name="connsiteY1" fmla="*/ 612321 h 4035878"/>
              <a:gd name="connsiteX2" fmla="*/ 1213757 w 2721428"/>
              <a:gd name="connsiteY2" fmla="*/ 693964 h 4035878"/>
              <a:gd name="connsiteX3" fmla="*/ 478971 w 2721428"/>
              <a:gd name="connsiteY3" fmla="*/ 1085850 h 4035878"/>
              <a:gd name="connsiteX4" fmla="*/ 299357 w 2721428"/>
              <a:gd name="connsiteY4" fmla="*/ 1592035 h 4035878"/>
              <a:gd name="connsiteX5" fmla="*/ 21771 w 2721428"/>
              <a:gd name="connsiteY5" fmla="*/ 1836964 h 4035878"/>
              <a:gd name="connsiteX6" fmla="*/ 429985 w 2721428"/>
              <a:gd name="connsiteY6" fmla="*/ 2228850 h 4035878"/>
              <a:gd name="connsiteX7" fmla="*/ 838200 w 2721428"/>
              <a:gd name="connsiteY7" fmla="*/ 2408464 h 4035878"/>
              <a:gd name="connsiteX8" fmla="*/ 1442357 w 2721428"/>
              <a:gd name="connsiteY8" fmla="*/ 2473778 h 4035878"/>
              <a:gd name="connsiteX9" fmla="*/ 1719942 w 2721428"/>
              <a:gd name="connsiteY9" fmla="*/ 2588078 h 4035878"/>
              <a:gd name="connsiteX10" fmla="*/ 1719942 w 2721428"/>
              <a:gd name="connsiteY10" fmla="*/ 2816678 h 4035878"/>
              <a:gd name="connsiteX11" fmla="*/ 1458685 w 2721428"/>
              <a:gd name="connsiteY11" fmla="*/ 3110592 h 4035878"/>
              <a:gd name="connsiteX12" fmla="*/ 1556657 w 2721428"/>
              <a:gd name="connsiteY12" fmla="*/ 3355521 h 4035878"/>
              <a:gd name="connsiteX13" fmla="*/ 1817914 w 2721428"/>
              <a:gd name="connsiteY13" fmla="*/ 3273878 h 4035878"/>
              <a:gd name="connsiteX14" fmla="*/ 2062842 w 2721428"/>
              <a:gd name="connsiteY14" fmla="*/ 3371850 h 4035878"/>
              <a:gd name="connsiteX15" fmla="*/ 2356757 w 2721428"/>
              <a:gd name="connsiteY15" fmla="*/ 3273878 h 4035878"/>
              <a:gd name="connsiteX16" fmla="*/ 2634342 w 2721428"/>
              <a:gd name="connsiteY16" fmla="*/ 3306535 h 4035878"/>
              <a:gd name="connsiteX17" fmla="*/ 2683328 w 2721428"/>
              <a:gd name="connsiteY17" fmla="*/ 3518807 h 4035878"/>
              <a:gd name="connsiteX18" fmla="*/ 2683328 w 2721428"/>
              <a:gd name="connsiteY18" fmla="*/ 3535135 h 4035878"/>
              <a:gd name="connsiteX19" fmla="*/ 2618014 w 2721428"/>
              <a:gd name="connsiteY19" fmla="*/ 514350 h 4035878"/>
              <a:gd name="connsiteX20" fmla="*/ 2618014 w 2721428"/>
              <a:gd name="connsiteY20" fmla="*/ 449035 h 4035878"/>
              <a:gd name="connsiteX21" fmla="*/ 1981200 w 2721428"/>
              <a:gd name="connsiteY21" fmla="*/ 465364 h 403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21428" h="4035878">
                <a:moveTo>
                  <a:pt x="1981200" y="465364"/>
                </a:moveTo>
                <a:cubicBezTo>
                  <a:pt x="1812471" y="492578"/>
                  <a:pt x="1733549" y="574221"/>
                  <a:pt x="1605642" y="612321"/>
                </a:cubicBezTo>
                <a:cubicBezTo>
                  <a:pt x="1477735" y="650421"/>
                  <a:pt x="1401536" y="615042"/>
                  <a:pt x="1213757" y="693964"/>
                </a:cubicBezTo>
                <a:cubicBezTo>
                  <a:pt x="1025978" y="772886"/>
                  <a:pt x="631371" y="936172"/>
                  <a:pt x="478971" y="1085850"/>
                </a:cubicBezTo>
                <a:cubicBezTo>
                  <a:pt x="326571" y="1235528"/>
                  <a:pt x="375557" y="1466849"/>
                  <a:pt x="299357" y="1592035"/>
                </a:cubicBezTo>
                <a:cubicBezTo>
                  <a:pt x="223157" y="1717221"/>
                  <a:pt x="0" y="1730828"/>
                  <a:pt x="21771" y="1836964"/>
                </a:cubicBezTo>
                <a:cubicBezTo>
                  <a:pt x="43542" y="1943100"/>
                  <a:pt x="293914" y="2133600"/>
                  <a:pt x="429985" y="2228850"/>
                </a:cubicBezTo>
                <a:cubicBezTo>
                  <a:pt x="566056" y="2324100"/>
                  <a:pt x="669471" y="2367643"/>
                  <a:pt x="838200" y="2408464"/>
                </a:cubicBezTo>
                <a:cubicBezTo>
                  <a:pt x="1006929" y="2449285"/>
                  <a:pt x="1295400" y="2443842"/>
                  <a:pt x="1442357" y="2473778"/>
                </a:cubicBezTo>
                <a:cubicBezTo>
                  <a:pt x="1589314" y="2503714"/>
                  <a:pt x="1673678" y="2530928"/>
                  <a:pt x="1719942" y="2588078"/>
                </a:cubicBezTo>
                <a:cubicBezTo>
                  <a:pt x="1766206" y="2645228"/>
                  <a:pt x="1763485" y="2729592"/>
                  <a:pt x="1719942" y="2816678"/>
                </a:cubicBezTo>
                <a:cubicBezTo>
                  <a:pt x="1676399" y="2903764"/>
                  <a:pt x="1485899" y="3020785"/>
                  <a:pt x="1458685" y="3110592"/>
                </a:cubicBezTo>
                <a:cubicBezTo>
                  <a:pt x="1431471" y="3200399"/>
                  <a:pt x="1496785" y="3328307"/>
                  <a:pt x="1556657" y="3355521"/>
                </a:cubicBezTo>
                <a:cubicBezTo>
                  <a:pt x="1616529" y="3382735"/>
                  <a:pt x="1733550" y="3271157"/>
                  <a:pt x="1817914" y="3273878"/>
                </a:cubicBezTo>
                <a:cubicBezTo>
                  <a:pt x="1902278" y="3276599"/>
                  <a:pt x="1973035" y="3371850"/>
                  <a:pt x="2062842" y="3371850"/>
                </a:cubicBezTo>
                <a:cubicBezTo>
                  <a:pt x="2152649" y="3371850"/>
                  <a:pt x="2261507" y="3284764"/>
                  <a:pt x="2356757" y="3273878"/>
                </a:cubicBezTo>
                <a:cubicBezTo>
                  <a:pt x="2452007" y="3262992"/>
                  <a:pt x="2579914" y="3265714"/>
                  <a:pt x="2634342" y="3306535"/>
                </a:cubicBezTo>
                <a:cubicBezTo>
                  <a:pt x="2688771" y="3347357"/>
                  <a:pt x="2675164" y="3480707"/>
                  <a:pt x="2683328" y="3518807"/>
                </a:cubicBezTo>
                <a:cubicBezTo>
                  <a:pt x="2691492" y="3556907"/>
                  <a:pt x="2694214" y="4035878"/>
                  <a:pt x="2683328" y="3535135"/>
                </a:cubicBezTo>
                <a:cubicBezTo>
                  <a:pt x="2672442" y="3034392"/>
                  <a:pt x="2628900" y="1028700"/>
                  <a:pt x="2618014" y="514350"/>
                </a:cubicBezTo>
                <a:cubicBezTo>
                  <a:pt x="2607128" y="0"/>
                  <a:pt x="2721428" y="459921"/>
                  <a:pt x="2618014" y="449035"/>
                </a:cubicBezTo>
                <a:cubicBezTo>
                  <a:pt x="2514600" y="438149"/>
                  <a:pt x="2149929" y="438150"/>
                  <a:pt x="1981200" y="465364"/>
                </a:cubicBezTo>
                <a:close/>
              </a:path>
            </a:pathLst>
          </a:custGeom>
          <a:solidFill>
            <a:srgbClr val="C00000"/>
          </a:solidFill>
          <a:ln>
            <a:noFill/>
          </a:ln>
        </p:spPr>
        <p:txBody>
          <a:bodyPr wrap="square" rtlCol="0" anchor="ctr">
            <a:spAutoFit/>
          </a:bodyPr>
          <a:lstStyle/>
          <a:p>
            <a:pPr algn="ctr"/>
            <a:endParaRPr lang="en-US" sz="2200" b="1" dirty="0" smtClean="0">
              <a:solidFill>
                <a:schemeClr val="bg1"/>
              </a:solidFill>
            </a:endParaRPr>
          </a:p>
        </p:txBody>
      </p:sp>
      <p:sp>
        <p:nvSpPr>
          <p:cNvPr id="20" name="Rectangle 19"/>
          <p:cNvSpPr/>
          <p:nvPr/>
        </p:nvSpPr>
        <p:spPr>
          <a:xfrm>
            <a:off x="1981200" y="3200400"/>
            <a:ext cx="1447800" cy="1676400"/>
          </a:xfrm>
          <a:prstGeom prst="rect">
            <a:avLst/>
          </a:prstGeom>
          <a:noFill/>
          <a:ln w="76200">
            <a:solidFill>
              <a:srgbClr val="C00000"/>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1"/>
                                        </p:tgtEl>
                                        <p:attrNameLst>
                                          <p:attrName>ppt_w</p:attrName>
                                        </p:attrNameLst>
                                      </p:cBhvr>
                                      <p:tavLst>
                                        <p:tav tm="0">
                                          <p:val>
                                            <p:strVal val="ppt_w"/>
                                          </p:val>
                                        </p:tav>
                                        <p:tav tm="100000">
                                          <p:val>
                                            <p:fltVal val="0"/>
                                          </p:val>
                                        </p:tav>
                                      </p:tavLst>
                                    </p:anim>
                                    <p:anim calcmode="lin" valueType="num">
                                      <p:cBhvr>
                                        <p:cTn id="7" dur="1000"/>
                                        <p:tgtEl>
                                          <p:spTgt spid="11"/>
                                        </p:tgtEl>
                                        <p:attrNameLst>
                                          <p:attrName>ppt_h</p:attrName>
                                        </p:attrNameLst>
                                      </p:cBhvr>
                                      <p:tavLst>
                                        <p:tav tm="0">
                                          <p:val>
                                            <p:strVal val="ppt_h"/>
                                          </p:val>
                                        </p:tav>
                                        <p:tav tm="100000">
                                          <p:val>
                                            <p:fltVal val="0"/>
                                          </p:val>
                                        </p:tav>
                                      </p:tavLst>
                                    </p:anim>
                                    <p:anim calcmode="lin" valueType="num">
                                      <p:cBhvr>
                                        <p:cTn id="8" dur="1000"/>
                                        <p:tgtEl>
                                          <p:spTgt spid="11"/>
                                        </p:tgtEl>
                                        <p:attrNameLst>
                                          <p:attrName>style.rotation</p:attrName>
                                        </p:attrNameLst>
                                      </p:cBhvr>
                                      <p:tavLst>
                                        <p:tav tm="0">
                                          <p:val>
                                            <p:fltVal val="0"/>
                                          </p:val>
                                        </p:tav>
                                        <p:tav tm="100000">
                                          <p:val>
                                            <p:fltVal val="360"/>
                                          </p:val>
                                        </p:tav>
                                      </p:tavLst>
                                    </p:anim>
                                    <p:animEffect transition="out" filter="fade">
                                      <p:cBhvr>
                                        <p:cTn id="9" dur="1000"/>
                                        <p:tgtEl>
                                          <p:spTgt spid="11"/>
                                        </p:tgtEl>
                                      </p:cBhvr>
                                    </p:animEffect>
                                    <p:set>
                                      <p:cBhvr>
                                        <p:cTn id="10" dur="1" fill="hold">
                                          <p:stCondLst>
                                            <p:cond delay="999"/>
                                          </p:stCondLst>
                                        </p:cTn>
                                        <p:tgtEl>
                                          <p:spTgt spid="11"/>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1000" fill="hold"/>
                                        <p:tgtEl>
                                          <p:spTgt spid="12"/>
                                        </p:tgtEl>
                                        <p:attrNameLst>
                                          <p:attrName>ppt_w</p:attrName>
                                        </p:attrNameLst>
                                      </p:cBhvr>
                                      <p:tavLst>
                                        <p:tav tm="0">
                                          <p:val>
                                            <p:fltVal val="0"/>
                                          </p:val>
                                        </p:tav>
                                        <p:tav tm="100000">
                                          <p:val>
                                            <p:strVal val="#ppt_w"/>
                                          </p:val>
                                        </p:tav>
                                      </p:tavLst>
                                    </p:anim>
                                    <p:anim calcmode="lin" valueType="num">
                                      <p:cBhvr>
                                        <p:cTn id="14" dur="1000" fill="hold"/>
                                        <p:tgtEl>
                                          <p:spTgt spid="12"/>
                                        </p:tgtEl>
                                        <p:attrNameLst>
                                          <p:attrName>ppt_h</p:attrName>
                                        </p:attrNameLst>
                                      </p:cBhvr>
                                      <p:tavLst>
                                        <p:tav tm="0">
                                          <p:val>
                                            <p:fltVal val="0"/>
                                          </p:val>
                                        </p:tav>
                                        <p:tav tm="100000">
                                          <p:val>
                                            <p:strVal val="#ppt_h"/>
                                          </p:val>
                                        </p:tav>
                                      </p:tavLst>
                                    </p:anim>
                                    <p:anim calcmode="lin" valueType="num">
                                      <p:cBhvr>
                                        <p:cTn id="15" dur="1000" fill="hold"/>
                                        <p:tgtEl>
                                          <p:spTgt spid="12"/>
                                        </p:tgtEl>
                                        <p:attrNameLst>
                                          <p:attrName>style.rotation</p:attrName>
                                        </p:attrNameLst>
                                      </p:cBhvr>
                                      <p:tavLst>
                                        <p:tav tm="0">
                                          <p:val>
                                            <p:fltVal val="360"/>
                                          </p:val>
                                        </p:tav>
                                        <p:tav tm="100000">
                                          <p:val>
                                            <p:fltVal val="0"/>
                                          </p:val>
                                        </p:tav>
                                      </p:tavLst>
                                    </p:anim>
                                    <p:animEffect transition="in" filter="fade">
                                      <p:cBhvr>
                                        <p:cTn id="16" dur="1000"/>
                                        <p:tgtEl>
                                          <p:spTgt spid="12"/>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10"/>
                                        </p:tgtEl>
                                      </p:cBhvr>
                                    </p:animEffect>
                                    <p:set>
                                      <p:cBhvr>
                                        <p:cTn id="20" dur="1" fill="hold">
                                          <p:stCondLst>
                                            <p:cond delay="1999"/>
                                          </p:stCondLst>
                                        </p:cTn>
                                        <p:tgtEl>
                                          <p:spTgt spid="10"/>
                                        </p:tgtEl>
                                        <p:attrNameLst>
                                          <p:attrName>style.visibility</p:attrName>
                                        </p:attrNameLst>
                                      </p:cBhvr>
                                      <p:to>
                                        <p:strVal val="hidden"/>
                                      </p:to>
                                    </p:se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1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1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xit" presetSubtype="0" accel="100000" fill="hold" grpId="1" nodeType="clickEffect">
                                  <p:stCondLst>
                                    <p:cond delay="0"/>
                                  </p:stCondLst>
                                  <p:childTnLst>
                                    <p:anim calcmode="lin" valueType="num">
                                      <p:cBhvr>
                                        <p:cTn id="38" dur="1000"/>
                                        <p:tgtEl>
                                          <p:spTgt spid="19"/>
                                        </p:tgtEl>
                                        <p:attrNameLst>
                                          <p:attrName>ppt_w</p:attrName>
                                        </p:attrNameLst>
                                      </p:cBhvr>
                                      <p:tavLst>
                                        <p:tav tm="0">
                                          <p:val>
                                            <p:strVal val="ppt_w"/>
                                          </p:val>
                                        </p:tav>
                                        <p:tav tm="100000">
                                          <p:val>
                                            <p:fltVal val="0"/>
                                          </p:val>
                                        </p:tav>
                                      </p:tavLst>
                                    </p:anim>
                                    <p:anim calcmode="lin" valueType="num">
                                      <p:cBhvr>
                                        <p:cTn id="39" dur="1000"/>
                                        <p:tgtEl>
                                          <p:spTgt spid="19"/>
                                        </p:tgtEl>
                                        <p:attrNameLst>
                                          <p:attrName>ppt_h</p:attrName>
                                        </p:attrNameLst>
                                      </p:cBhvr>
                                      <p:tavLst>
                                        <p:tav tm="0">
                                          <p:val>
                                            <p:strVal val="ppt_h"/>
                                          </p:val>
                                        </p:tav>
                                        <p:tav tm="100000">
                                          <p:val>
                                            <p:fltVal val="0"/>
                                          </p:val>
                                        </p:tav>
                                      </p:tavLst>
                                    </p:anim>
                                    <p:anim calcmode="lin" valueType="num">
                                      <p:cBhvr>
                                        <p:cTn id="40" dur="1000"/>
                                        <p:tgtEl>
                                          <p:spTgt spid="19"/>
                                        </p:tgtEl>
                                        <p:attrNameLst>
                                          <p:attrName>style.rotation</p:attrName>
                                        </p:attrNameLst>
                                      </p:cBhvr>
                                      <p:tavLst>
                                        <p:tav tm="0">
                                          <p:val>
                                            <p:fltVal val="0"/>
                                          </p:val>
                                        </p:tav>
                                        <p:tav tm="100000">
                                          <p:val>
                                            <p:fltVal val="360"/>
                                          </p:val>
                                        </p:tav>
                                      </p:tavLst>
                                    </p:anim>
                                    <p:animEffect transition="out" filter="fade">
                                      <p:cBhvr>
                                        <p:cTn id="41" dur="1000"/>
                                        <p:tgtEl>
                                          <p:spTgt spid="19"/>
                                        </p:tgtEl>
                                      </p:cBhvr>
                                    </p:animEffect>
                                    <p:set>
                                      <p:cBhvr>
                                        <p:cTn id="42" dur="1" fill="hold">
                                          <p:stCondLst>
                                            <p:cond delay="999"/>
                                          </p:stCondLst>
                                        </p:cTn>
                                        <p:tgtEl>
                                          <p:spTgt spid="19"/>
                                        </p:tgtEl>
                                        <p:attrNameLst>
                                          <p:attrName>style.visibility</p:attrName>
                                        </p:attrNameLst>
                                      </p:cBhvr>
                                      <p:to>
                                        <p:strVal val="hidden"/>
                                      </p:to>
                                    </p:set>
                                  </p:childTnLst>
                                </p:cTn>
                              </p:par>
                              <p:par>
                                <p:cTn id="43" presetID="64" presetClass="path" presetSubtype="0" accel="50000" decel="50000" fill="hold" grpId="2" nodeType="withEffect">
                                  <p:stCondLst>
                                    <p:cond delay="0"/>
                                  </p:stCondLst>
                                  <p:childTnLst>
                                    <p:animMotion origin="layout" path="M -4.16667E-6 -1.11111E-6 L 0.07032 -0.1493 " pathEditMode="relative" rAng="0" ptsTypes="AA">
                                      <p:cBhvr>
                                        <p:cTn id="44" dur="1000" fill="hold"/>
                                        <p:tgtEl>
                                          <p:spTgt spid="19"/>
                                        </p:tgtEl>
                                        <p:attrNameLst>
                                          <p:attrName>ppt_x</p:attrName>
                                          <p:attrName>ppt_y</p:attrName>
                                        </p:attrNameLst>
                                      </p:cBhvr>
                                      <p:rCtr x="35" y="-75"/>
                                    </p:animMotion>
                                  </p:childTnLst>
                                </p:cTn>
                              </p:par>
                              <p:par>
                                <p:cTn id="45" presetID="10" presetClass="entr" presetSubtype="0" fill="hold" nodeType="withEffect">
                                  <p:stCondLst>
                                    <p:cond delay="50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1000"/>
                                        <p:tgtEl>
                                          <p:spTgt spid="20"/>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1000"/>
                                        <p:tgtEl>
                                          <p:spTgt spid="14"/>
                                        </p:tgtEl>
                                      </p:cBhvr>
                                    </p:animEffect>
                                    <p:set>
                                      <p:cBhvr>
                                        <p:cTn id="57" dur="1" fill="hold">
                                          <p:stCondLst>
                                            <p:cond delay="999"/>
                                          </p:stCondLst>
                                        </p:cTn>
                                        <p:tgtEl>
                                          <p:spTgt spid="14"/>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1000"/>
                                        <p:tgtEl>
                                          <p:spTgt spid="15"/>
                                        </p:tgtEl>
                                      </p:cBhvr>
                                    </p:animEffect>
                                    <p:set>
                                      <p:cBhvr>
                                        <p:cTn id="60" dur="1" fill="hold">
                                          <p:stCondLst>
                                            <p:cond delay="999"/>
                                          </p:stCondLst>
                                        </p:cTn>
                                        <p:tgtEl>
                                          <p:spTgt spid="15"/>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1000"/>
                                        <p:tgtEl>
                                          <p:spTgt spid="17"/>
                                        </p:tgtEl>
                                      </p:cBhvr>
                                    </p:animEffect>
                                    <p:set>
                                      <p:cBhvr>
                                        <p:cTn id="63" dur="1" fill="hold">
                                          <p:stCondLst>
                                            <p:cond delay="999"/>
                                          </p:stCondLst>
                                        </p:cTn>
                                        <p:tgtEl>
                                          <p:spTgt spid="17"/>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20"/>
                                        </p:tgtEl>
                                      </p:cBhvr>
                                    </p:animEffect>
                                    <p:set>
                                      <p:cBhvr>
                                        <p:cTn id="66" dur="1" fill="hold">
                                          <p:stCondLst>
                                            <p:cond delay="999"/>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4" grpId="0" animBg="1"/>
      <p:bldP spid="14" grpId="1" animBg="1"/>
      <p:bldP spid="19" grpId="0" animBg="1"/>
      <p:bldP spid="19" grpId="1" animBg="1"/>
      <p:bldP spid="19" grpId="2" animBg="1"/>
      <p:bldP spid="20" grpId="0" animBg="1"/>
      <p:bldP spid="20" grpId="1" animBg="1"/>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https://utah.com/culture/native-american-tribes</a:t>
            </a:r>
            <a:endParaRPr lang="en-US" dirty="0" smtClean="0"/>
          </a:p>
          <a:p>
            <a:r>
              <a:rPr lang="en-US" dirty="0" smtClean="0"/>
              <a:t>	Utah's Indian Tribes represent the state's original inhabitants. Since those ancient days, the area that is now "Utah" has become a web of sacred places, dwelling sites, and intriguing rock art messages. Today's Utah has five major tribes with strong cultural legacies which continue to flourish: Ute, Dine' (Navajo), Paiute, Goshute, and Shoshone. </a:t>
            </a:r>
          </a:p>
        </p:txBody>
      </p:sp>
      <p:sp>
        <p:nvSpPr>
          <p:cNvPr id="3" name="Rectangle 2"/>
          <p:cNvSpPr/>
          <p:nvPr/>
        </p:nvSpPr>
        <p:spPr>
          <a:xfrm>
            <a:off x="0" y="1600200"/>
            <a:ext cx="9144000" cy="3139321"/>
          </a:xfrm>
          <a:prstGeom prst="rect">
            <a:avLst/>
          </a:prstGeom>
        </p:spPr>
        <p:txBody>
          <a:bodyPr wrap="square">
            <a:spAutoFit/>
          </a:bodyPr>
          <a:lstStyle/>
          <a:p>
            <a:r>
              <a:rPr lang="en-US" dirty="0" smtClean="0">
                <a:hlinkClick r:id="rId3"/>
              </a:rPr>
              <a:t>https://en.wikipedia.org/wiki/Uintah_and_Ouray_Indian_Reservation</a:t>
            </a:r>
            <a:endParaRPr lang="en-US" dirty="0" smtClean="0"/>
          </a:p>
          <a:p>
            <a:r>
              <a:rPr lang="en-US" dirty="0" smtClean="0"/>
              <a:t>	The </a:t>
            </a:r>
            <a:r>
              <a:rPr lang="en-US" b="1" dirty="0" smtClean="0"/>
              <a:t>Ute Indian Tribe of the Uinta and Ouray Reservation</a:t>
            </a:r>
            <a:r>
              <a:rPr lang="en-US" dirty="0" smtClean="0"/>
              <a:t> is a Federally Recognized Tribe of Indians in northeastern Utah. Three bands of</a:t>
            </a:r>
          </a:p>
          <a:p>
            <a:r>
              <a:rPr lang="en-US" dirty="0" smtClean="0"/>
              <a:t> </a:t>
            </a:r>
            <a:r>
              <a:rPr lang="en-US" dirty="0" err="1" smtClean="0"/>
              <a:t>Utes</a:t>
            </a:r>
            <a:r>
              <a:rPr lang="en-US" dirty="0" smtClean="0"/>
              <a:t> comprise the Ute Indian Tribe: the White River</a:t>
            </a:r>
          </a:p>
          <a:p>
            <a:r>
              <a:rPr lang="en-US" dirty="0" smtClean="0"/>
              <a:t> Band, the Uncompahgre Band and the Uintah Band. </a:t>
            </a:r>
          </a:p>
          <a:p>
            <a:r>
              <a:rPr lang="en-US" dirty="0" smtClean="0"/>
              <a:t>The Tribe has a membership of more than three </a:t>
            </a:r>
          </a:p>
          <a:p>
            <a:r>
              <a:rPr lang="en-US" dirty="0" smtClean="0"/>
              <a:t>thousand individuals, with over half living on the Uintah</a:t>
            </a:r>
          </a:p>
          <a:p>
            <a:r>
              <a:rPr lang="en-US" dirty="0" smtClean="0"/>
              <a:t> and Ouray Indian Reservation. The Ute Indian Tribe </a:t>
            </a:r>
          </a:p>
          <a:p>
            <a:r>
              <a:rPr lang="en-US" dirty="0" smtClean="0"/>
              <a:t>operates its own tribal government and oversees </a:t>
            </a:r>
          </a:p>
          <a:p>
            <a:r>
              <a:rPr lang="en-US" dirty="0" smtClean="0"/>
              <a:t>approximately 1.3 million acres of trust land which</a:t>
            </a:r>
          </a:p>
          <a:p>
            <a:r>
              <a:rPr lang="en-US" dirty="0" smtClean="0"/>
              <a:t> contains significant oil and gas deposits.</a:t>
            </a:r>
            <a:endParaRPr lang="en-US" dirty="0"/>
          </a:p>
        </p:txBody>
      </p:sp>
      <p:pic>
        <p:nvPicPr>
          <p:cNvPr id="4" name="Picture 2" descr="http://www.native-languages.org/utah.jpg"/>
          <p:cNvPicPr>
            <a:picLocks noChangeAspect="1" noChangeArrowheads="1"/>
          </p:cNvPicPr>
          <p:nvPr/>
        </p:nvPicPr>
        <p:blipFill>
          <a:blip r:embed="rId4"/>
          <a:srcRect/>
          <a:stretch>
            <a:fillRect/>
          </a:stretch>
        </p:blipFill>
        <p:spPr bwMode="auto">
          <a:xfrm rot="-60000">
            <a:off x="5520125" y="2270545"/>
            <a:ext cx="3508175" cy="4557190"/>
          </a:xfrm>
          <a:prstGeom prst="rect">
            <a:avLst/>
          </a:prstGeom>
          <a:noFill/>
        </p:spPr>
      </p:pic>
    </p:spTree>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https://en.wikipedia.org/wiki/Southern_Paiute_people</a:t>
            </a:r>
            <a:endParaRPr lang="en-US" dirty="0" smtClean="0"/>
          </a:p>
          <a:p>
            <a:r>
              <a:rPr lang="en-US" dirty="0" smtClean="0"/>
              <a:t>	In 1851, Mormon settlers strategically occupied Paiute water sources, which created a dependency relationship. But, the presence of Mormon settlers soon ended the slave raids slave raids by the </a:t>
            </a:r>
            <a:r>
              <a:rPr lang="en-US" u="sng" dirty="0" smtClean="0"/>
              <a:t>Navajo</a:t>
            </a:r>
            <a:r>
              <a:rPr lang="en-US" dirty="0" smtClean="0"/>
              <a:t> and the Ute, and relations between the Paiutes and the Mormons were basically peaceful. The Mormon missionary Jacob Hamblin worked at diplomatic efforts. The introduction of European settlers and agricultural practices (most especially large herds of cattle) made it difficult for the Southern Paiute to continue their traditional lifestyle, as it drove away the game and reduced their ability to hunt, as well as to gather natural foods.</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685800"/>
            <a:ext cx="8915400" cy="4524315"/>
          </a:xfrm>
          <a:prstGeom prst="rect">
            <a:avLst/>
          </a:prstGeom>
        </p:spPr>
        <p:txBody>
          <a:bodyPr wrap="square">
            <a:spAutoFit/>
          </a:bodyPr>
          <a:lstStyle/>
          <a:p>
            <a:r>
              <a:rPr lang="en-US" dirty="0" smtClean="0">
                <a:hlinkClick r:id="rId2"/>
              </a:rPr>
              <a:t>https://www.everyculture.com/multi/Le-Pa/Mormons.html</a:t>
            </a:r>
            <a:endParaRPr lang="en-US" dirty="0" smtClean="0"/>
          </a:p>
          <a:p>
            <a:r>
              <a:rPr lang="en-US" dirty="0" smtClean="0"/>
              <a:t>	In 1862 Congress passed the Morrill Act, the first legislation against polygamy, The Edmunds Act (1882) was a series of amendments that strengthened the Morrill Act. It made cohabitation illegal; federal officials only had to prove that husband and wives were living together and not that multiple marriages had been performed for the law to have been broken. Polygamists were disenfranchised and could not hold political office. When the Edmunds Act did not control polygamy, Congress passed the Edmund-Tucker Act (1887), which abolished women's suffrage, required plural wives to testify against their husbands, and allowed the federal government to acquire all church property. The government began plans to confiscate the property, including the temples, in 1890. Church President </a:t>
            </a:r>
            <a:r>
              <a:rPr lang="en-US" dirty="0" err="1" smtClean="0"/>
              <a:t>Wilford</a:t>
            </a:r>
            <a:r>
              <a:rPr lang="en-US" dirty="0" smtClean="0"/>
              <a:t> Woodruff then issued a "Manifesto" stating that the church would no longer practice polygamy. In 1904 church President Joseph F. Smith presented a second manifesto that disciplined those who continued to practice polygamy or perform plural marriages.</a:t>
            </a:r>
            <a:br>
              <a:rPr lang="en-US" dirty="0" smtClean="0"/>
            </a:br>
            <a:r>
              <a:rPr lang="en-US" dirty="0" smtClean="0"/>
              <a:t/>
            </a:r>
            <a:br>
              <a:rPr lang="en-US" dirty="0" smtClean="0"/>
            </a:br>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1"/>
            <a:ext cx="9144000" cy="5909310"/>
          </a:xfrm>
          <a:prstGeom prst="rect">
            <a:avLst/>
          </a:prstGeom>
        </p:spPr>
        <p:txBody>
          <a:bodyPr wrap="square">
            <a:spAutoFit/>
          </a:bodyPr>
          <a:lstStyle/>
          <a:p>
            <a:r>
              <a:rPr lang="en-US" dirty="0" smtClean="0">
                <a:hlinkClick r:id="rId2"/>
              </a:rPr>
              <a:t>https://en.wikipedia.org/wiki/1890_Manifesto</a:t>
            </a:r>
            <a:endParaRPr lang="en-US" dirty="0" smtClean="0"/>
          </a:p>
          <a:p>
            <a:r>
              <a:rPr lang="en-US" dirty="0" smtClean="0"/>
              <a:t>	The </a:t>
            </a:r>
            <a:r>
              <a:rPr lang="en-US" b="1" dirty="0" smtClean="0"/>
              <a:t>"1890 Manifesto"</a:t>
            </a:r>
            <a:r>
              <a:rPr lang="en-US" dirty="0" smtClean="0"/>
              <a:t> is a statement which officially advised against any future plural </a:t>
            </a:r>
            <a:r>
              <a:rPr lang="en-US" dirty="0" smtClean="0">
                <a:hlinkClick r:id="rId3" tooltip="Plural marriage"/>
              </a:rPr>
              <a:t>marriage</a:t>
            </a:r>
            <a:r>
              <a:rPr lang="en-US" dirty="0" smtClean="0"/>
              <a:t> in The Church of Jesus Christ of Latter-day Saints (LDS Church). Issued by church president </a:t>
            </a:r>
            <a:r>
              <a:rPr lang="en-US" dirty="0" err="1" smtClean="0"/>
              <a:t>Wilford</a:t>
            </a:r>
            <a:r>
              <a:rPr lang="en-US" dirty="0" smtClean="0"/>
              <a:t> Woodruff in September 1890, the Manifesto was a response to mounting anti-polygamy pressure from the United States Congress, which by 1890 had </a:t>
            </a:r>
            <a:r>
              <a:rPr lang="en-US" dirty="0" err="1" smtClean="0"/>
              <a:t>disincorporated</a:t>
            </a:r>
            <a:r>
              <a:rPr lang="en-US" dirty="0" smtClean="0"/>
              <a:t> the church, escheated its assets to the U.S. federal government, and imprisoned many prominent polygamist Mormons. Upon its issuance, the LDS Church in conference accepted Woodruff's Manifesto as "authoritative and binding."</a:t>
            </a:r>
          </a:p>
          <a:p>
            <a:r>
              <a:rPr lang="en-US" dirty="0" smtClean="0"/>
              <a:t>	The Manifesto was a dramatic turning point in the history of the LDS Church. It advised against church members from entering into any marriage prohibited by the law of the land, and made it possible for Utah to become a U.S. state. Nevertheless, even after the Manifesto, the church quietly continued to perform a small number of plural marriages in the United States, Mexico, and Canada, thus necessitating a Second Manifesto during U.S. congressional hearings in 1904. Though neither Manifesto dissolved existing plural marriages, </a:t>
            </a:r>
          </a:p>
          <a:p>
            <a:r>
              <a:rPr lang="en-US" dirty="0" smtClean="0"/>
              <a:t>plural marriage in the LDS Church gradually died by attrition during the early 1900s. The Manifesto was canonized in the LDS Church standard works as Official Declaration 1</a:t>
            </a:r>
            <a:r>
              <a:rPr lang="en-US" baseline="30000" dirty="0" smtClean="0"/>
              <a:t> </a:t>
            </a:r>
            <a:r>
              <a:rPr lang="en-US" dirty="0" smtClean="0"/>
              <a:t>and is considered by mainstream Mormons to have been prompted by divine revelation (although not a revelation itself), in which Woodruff was shown that the church would be thrown into turmoil if they did not comply with it.</a:t>
            </a:r>
            <a:r>
              <a:rPr lang="en-US" baseline="30000" dirty="0" smtClean="0"/>
              <a:t> </a:t>
            </a:r>
            <a:r>
              <a:rPr lang="en-US" dirty="0" smtClean="0"/>
              <a:t>Some Mormon fundamentalists dispute that Woodruff received any such revelation.</a:t>
            </a:r>
          </a:p>
          <a:p>
            <a:endParaRPr lang="en-US" dirty="0"/>
          </a:p>
        </p:txBody>
      </p:sp>
    </p:spTree>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TextBox 11"/>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1872</a:t>
            </a:r>
          </a:p>
        </p:txBody>
      </p:sp>
      <p:sp useBgFill="1">
        <p:nvSpPr>
          <p:cNvPr id="14" name="TextBox 13"/>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pic>
        <p:nvPicPr>
          <p:cNvPr id="257026" name="Picture 2" descr="File:United States 1896-05-189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1" name="Picture 2" descr="File:United States 1876-1884.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4"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Rectangle 1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2"/>
                                        </p:tgtEl>
                                        <p:attrNameLst>
                                          <p:attrName>ppt_w</p:attrName>
                                        </p:attrNameLst>
                                      </p:cBhvr>
                                      <p:tavLst>
                                        <p:tav tm="0">
                                          <p:val>
                                            <p:strVal val="ppt_w"/>
                                          </p:val>
                                        </p:tav>
                                        <p:tav tm="100000">
                                          <p:val>
                                            <p:fltVal val="0"/>
                                          </p:val>
                                        </p:tav>
                                      </p:tavLst>
                                    </p:anim>
                                    <p:anim calcmode="lin" valueType="num">
                                      <p:cBhvr>
                                        <p:cTn id="7" dur="1000"/>
                                        <p:tgtEl>
                                          <p:spTgt spid="12"/>
                                        </p:tgtEl>
                                        <p:attrNameLst>
                                          <p:attrName>ppt_h</p:attrName>
                                        </p:attrNameLst>
                                      </p:cBhvr>
                                      <p:tavLst>
                                        <p:tav tm="0">
                                          <p:val>
                                            <p:strVal val="ppt_h"/>
                                          </p:val>
                                        </p:tav>
                                        <p:tav tm="100000">
                                          <p:val>
                                            <p:fltVal val="0"/>
                                          </p:val>
                                        </p:tav>
                                      </p:tavLst>
                                    </p:anim>
                                    <p:anim calcmode="lin" valueType="num">
                                      <p:cBhvr>
                                        <p:cTn id="8" dur="1000"/>
                                        <p:tgtEl>
                                          <p:spTgt spid="12"/>
                                        </p:tgtEl>
                                        <p:attrNameLst>
                                          <p:attrName>style.rotation</p:attrName>
                                        </p:attrNameLst>
                                      </p:cBhvr>
                                      <p:tavLst>
                                        <p:tav tm="0">
                                          <p:val>
                                            <p:fltVal val="0"/>
                                          </p:val>
                                        </p:tav>
                                        <p:tav tm="100000">
                                          <p:val>
                                            <p:fltVal val="360"/>
                                          </p:val>
                                        </p:tav>
                                      </p:tavLst>
                                    </p:anim>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fltVal val="0"/>
                                          </p:val>
                                        </p:tav>
                                        <p:tav tm="100000">
                                          <p:val>
                                            <p:strVal val="#ppt_w"/>
                                          </p:val>
                                        </p:tav>
                                      </p:tavLst>
                                    </p:anim>
                                    <p:anim calcmode="lin" valueType="num">
                                      <p:cBhvr>
                                        <p:cTn id="14" dur="1000" fill="hold"/>
                                        <p:tgtEl>
                                          <p:spTgt spid="14"/>
                                        </p:tgtEl>
                                        <p:attrNameLst>
                                          <p:attrName>ppt_h</p:attrName>
                                        </p:attrNameLst>
                                      </p:cBhvr>
                                      <p:tavLst>
                                        <p:tav tm="0">
                                          <p:val>
                                            <p:fltVal val="0"/>
                                          </p:val>
                                        </p:tav>
                                        <p:tav tm="100000">
                                          <p:val>
                                            <p:strVal val="#ppt_h"/>
                                          </p:val>
                                        </p:tav>
                                      </p:tavLst>
                                    </p:anim>
                                    <p:anim calcmode="lin" valueType="num">
                                      <p:cBhvr>
                                        <p:cTn id="15" dur="1000" fill="hold"/>
                                        <p:tgtEl>
                                          <p:spTgt spid="14"/>
                                        </p:tgtEl>
                                        <p:attrNameLst>
                                          <p:attrName>style.rotation</p:attrName>
                                        </p:attrNameLst>
                                      </p:cBhvr>
                                      <p:tavLst>
                                        <p:tav tm="0">
                                          <p:val>
                                            <p:fltVal val="360"/>
                                          </p:val>
                                        </p:tav>
                                        <p:tav tm="100000">
                                          <p:val>
                                            <p:fltVal val="0"/>
                                          </p:val>
                                        </p:tav>
                                      </p:tavLst>
                                    </p:anim>
                                    <p:animEffect transition="in" filter="fade">
                                      <p:cBhvr>
                                        <p:cTn id="16" dur="1000"/>
                                        <p:tgtEl>
                                          <p:spTgt spid="14"/>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11"/>
                                        </p:tgtEl>
                                      </p:cBhvr>
                                    </p:animEffect>
                                    <p:set>
                                      <p:cBhvr>
                                        <p:cTn id="20" dur="1" fill="hold">
                                          <p:stCondLst>
                                            <p:cond delay="1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33" name="TextBox 32"/>
          <p:cNvSpPr txBox="1"/>
          <p:nvPr/>
        </p:nvSpPr>
        <p:spPr>
          <a:xfrm>
            <a:off x="609600" y="4041648"/>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6825"/>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sp>
        <p:nvSpPr>
          <p:cNvPr id="35" name="TextBox 34"/>
          <p:cNvSpPr txBox="1"/>
          <p:nvPr/>
        </p:nvSpPr>
        <p:spPr>
          <a:xfrm>
            <a:off x="2286000" y="5334000"/>
            <a:ext cx="3453189" cy="523220"/>
          </a:xfrm>
          <a:prstGeom prst="rect">
            <a:avLst/>
          </a:prstGeom>
          <a:noFill/>
          <a:ln w="50800">
            <a:noFill/>
          </a:ln>
        </p:spPr>
        <p:txBody>
          <a:bodyPr wrap="none" rtlCol="0">
            <a:spAutoFit/>
          </a:bodyPr>
          <a:lstStyle/>
          <a:p>
            <a:r>
              <a:rPr lang="en-US" sz="2800" dirty="0" smtClean="0">
                <a:latin typeface="Arial Black" pitchFamily="34" charset="0"/>
              </a:rPr>
              <a:t>(12,000 - 50,000)</a:t>
            </a:r>
            <a:endParaRPr lang="en-US" sz="2800" dirty="0">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1000"/>
                                        <p:tgtEl>
                                          <p:spTgt spid="34"/>
                                        </p:tgtEl>
                                      </p:cBhvr>
                                    </p:animEffect>
                                  </p:childTnLst>
                                </p:cTn>
                              </p:par>
                            </p:childTnLst>
                          </p:cTn>
                        </p:par>
                        <p:par>
                          <p:cTn id="13" fill="hold">
                            <p:stCondLst>
                              <p:cond delay="1000"/>
                            </p:stCondLst>
                            <p:childTnLst>
                              <p:par>
                                <p:cTn id="14" presetID="10" presetClass="entr" presetSubtype="0" fill="hold" grpId="1" nodeType="after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1"/>
      <p:bldP spid="34" grpId="1"/>
      <p:bldP spid="35" grpId="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228600" y="0"/>
            <a:ext cx="9372600" cy="6858000"/>
            <a:chOff x="-228600" y="0"/>
            <a:chExt cx="9372600" cy="6858000"/>
          </a:xfrm>
        </p:grpSpPr>
        <p:sp useBgFill="1">
          <p:nvSpPr>
            <p:cNvPr id="17" name="TextBox 16"/>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8" name="Group 6"/>
            <p:cNvGrpSpPr/>
            <p:nvPr/>
          </p:nvGrpSpPr>
          <p:grpSpPr>
            <a:xfrm>
              <a:off x="2514600" y="1524000"/>
              <a:ext cx="5486400" cy="4431983"/>
              <a:chOff x="1905000" y="1447800"/>
              <a:chExt cx="5486400" cy="4431983"/>
            </a:xfrm>
          </p:grpSpPr>
          <p:sp useBgFill="1">
            <p:nvSpPr>
              <p:cNvPr id="22" name="Rectangle 3"/>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23" name="Rectangle 22"/>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4" name="Rectangle 23"/>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5"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19" name="Picture 2" descr="C:\Users\Sandra\AppData\Local\Microsoft\Windows\INetCache\IE\U3FRR2B4\117px-Bueno-verde[1].png"/>
            <p:cNvPicPr>
              <a:picLocks noChangeAspect="1" noChangeArrowheads="1"/>
            </p:cNvPicPr>
            <p:nvPr/>
          </p:nvPicPr>
          <p:blipFill>
            <a:blip r:embed="rId3"/>
            <a:srcRect/>
            <a:stretch>
              <a:fillRect/>
            </a:stretch>
          </p:blipFill>
          <p:spPr bwMode="auto">
            <a:xfrm>
              <a:off x="1905000" y="1066800"/>
              <a:ext cx="1188823" cy="1219306"/>
            </a:xfrm>
            <a:prstGeom prst="rect">
              <a:avLst/>
            </a:prstGeom>
            <a:noFill/>
          </p:spPr>
        </p:pic>
        <p:pic>
          <p:nvPicPr>
            <p:cNvPr id="20" name="Picture 5" descr="C:\Users\Sandra\AppData\Local\Microsoft\Windows\INetCache\IE\XTNHX9F4\covered-wagon-2320902_640[1].png"/>
            <p:cNvPicPr>
              <a:picLocks noChangeAspect="1" noChangeArrowheads="1"/>
            </p:cNvPicPr>
            <p:nvPr/>
          </p:nvPicPr>
          <p:blipFill>
            <a:blip r:embed="rId4"/>
            <a:srcRect/>
            <a:stretch>
              <a:fillRect/>
            </a:stretch>
          </p:blipFill>
          <p:spPr bwMode="auto">
            <a:xfrm>
              <a:off x="-228600" y="4038600"/>
              <a:ext cx="2877857" cy="2819400"/>
            </a:xfrm>
            <a:prstGeom prst="rect">
              <a:avLst/>
            </a:prstGeom>
            <a:noFill/>
          </p:spPr>
        </p:pic>
        <p:pic>
          <p:nvPicPr>
            <p:cNvPr id="21" name="Picture 2" descr="C:\Users\Sandra\AppData\Local\Microsoft\Windows\INetCache\IE\U3FRR2B4\117px-Bueno-verde[1].png"/>
            <p:cNvPicPr>
              <a:picLocks noChangeAspect="1" noChangeArrowheads="1"/>
            </p:cNvPicPr>
            <p:nvPr/>
          </p:nvPicPr>
          <p:blipFill>
            <a:blip r:embed="rId3"/>
            <a:srcRect/>
            <a:stretch>
              <a:fillRect/>
            </a:stretch>
          </p:blipFill>
          <p:spPr bwMode="auto">
            <a:xfrm>
              <a:off x="2590800" y="2971800"/>
              <a:ext cx="1188823" cy="1219306"/>
            </a:xfrm>
            <a:prstGeom prst="rect">
              <a:avLst/>
            </a:prstGeom>
            <a:noFill/>
          </p:spPr>
        </p:pic>
      </p:grpSp>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1" name="TextBox 1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grpSp>
        <p:nvGrpSpPr>
          <p:cNvPr id="15" name="Group 14"/>
          <p:cNvGrpSpPr/>
          <p:nvPr/>
        </p:nvGrpSpPr>
        <p:grpSpPr>
          <a:xfrm>
            <a:off x="-137160" y="758952"/>
            <a:ext cx="9870097" cy="6327648"/>
            <a:chOff x="-137160" y="758952"/>
            <a:chExt cx="9870097" cy="6327648"/>
          </a:xfrm>
        </p:grpSpPr>
        <p:pic>
          <p:nvPicPr>
            <p:cNvPr id="257026" name="Picture 2" descr="File:United States 1896-05-1898.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2"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3" name="Freeform 12"/>
          <p:cNvSpPr/>
          <p:nvPr/>
        </p:nvSpPr>
        <p:spPr>
          <a:xfrm>
            <a:off x="1600200" y="2819400"/>
            <a:ext cx="1012371" cy="1159329"/>
          </a:xfrm>
          <a:custGeom>
            <a:avLst/>
            <a:gdLst>
              <a:gd name="connsiteX0" fmla="*/ 386442 w 1442357"/>
              <a:gd name="connsiteY0" fmla="*/ 138793 h 1406979"/>
              <a:gd name="connsiteX1" fmla="*/ 141514 w 1442357"/>
              <a:gd name="connsiteY1" fmla="*/ 1102179 h 1406979"/>
              <a:gd name="connsiteX2" fmla="*/ 1235528 w 1442357"/>
              <a:gd name="connsiteY2" fmla="*/ 1298122 h 1406979"/>
              <a:gd name="connsiteX3" fmla="*/ 1382485 w 1442357"/>
              <a:gd name="connsiteY3" fmla="*/ 449036 h 1406979"/>
              <a:gd name="connsiteX4" fmla="*/ 1251857 w 1442357"/>
              <a:gd name="connsiteY4" fmla="*/ 449036 h 1406979"/>
              <a:gd name="connsiteX5" fmla="*/ 1251857 w 1442357"/>
              <a:gd name="connsiteY5" fmla="*/ 269422 h 1406979"/>
              <a:gd name="connsiteX6" fmla="*/ 386442 w 1442357"/>
              <a:gd name="connsiteY6" fmla="*/ 138793 h 1406979"/>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382485"/>
              <a:gd name="connsiteY0" fmla="*/ 0 h 1268186"/>
              <a:gd name="connsiteX1" fmla="*/ 141514 w 1382485"/>
              <a:gd name="connsiteY1" fmla="*/ 963386 h 1268186"/>
              <a:gd name="connsiteX2" fmla="*/ 1235528 w 1382485"/>
              <a:gd name="connsiteY2" fmla="*/ 1159329 h 1268186"/>
              <a:gd name="connsiteX3" fmla="*/ 1382485 w 1382485"/>
              <a:gd name="connsiteY3" fmla="*/ 310243 h 1268186"/>
              <a:gd name="connsiteX4" fmla="*/ 1251857 w 1382485"/>
              <a:gd name="connsiteY4" fmla="*/ 310243 h 1268186"/>
              <a:gd name="connsiteX5" fmla="*/ 1251857 w 1382485"/>
              <a:gd name="connsiteY5" fmla="*/ 130629 h 1268186"/>
              <a:gd name="connsiteX6" fmla="*/ 386442 w 1382485"/>
              <a:gd name="connsiteY6" fmla="*/ 0 h 1268186"/>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5497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549728 w 12409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957943 w 1012371"/>
              <a:gd name="connsiteY5" fmla="*/ 130629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957943 w 1012371"/>
              <a:gd name="connsiteY5" fmla="*/ 130629 h 1159329"/>
              <a:gd name="connsiteX6" fmla="*/ 321128 w 1012371"/>
              <a:gd name="connsiteY6" fmla="*/ 0 h 1159329"/>
              <a:gd name="connsiteX0" fmla="*/ 321128 w 1012371"/>
              <a:gd name="connsiteY0" fmla="*/ 108857 h 1268186"/>
              <a:gd name="connsiteX1" fmla="*/ 0 w 1012371"/>
              <a:gd name="connsiteY1" fmla="*/ 1072243 h 1268186"/>
              <a:gd name="connsiteX2" fmla="*/ 865414 w 1012371"/>
              <a:gd name="connsiteY2" fmla="*/ 1268186 h 1268186"/>
              <a:gd name="connsiteX3" fmla="*/ 1012371 w 1012371"/>
              <a:gd name="connsiteY3" fmla="*/ 419100 h 1268186"/>
              <a:gd name="connsiteX4" fmla="*/ 881743 w 1012371"/>
              <a:gd name="connsiteY4" fmla="*/ 419100 h 1268186"/>
              <a:gd name="connsiteX5" fmla="*/ 321128 w 1012371"/>
              <a:gd name="connsiteY5" fmla="*/ 108857 h 1268186"/>
              <a:gd name="connsiteX0" fmla="*/ 321128 w 1012371"/>
              <a:gd name="connsiteY0" fmla="*/ 138759 h 1298088"/>
              <a:gd name="connsiteX1" fmla="*/ 0 w 1012371"/>
              <a:gd name="connsiteY1" fmla="*/ 1102145 h 1298088"/>
              <a:gd name="connsiteX2" fmla="*/ 865414 w 1012371"/>
              <a:gd name="connsiteY2" fmla="*/ 1298088 h 1298088"/>
              <a:gd name="connsiteX3" fmla="*/ 1012371 w 1012371"/>
              <a:gd name="connsiteY3" fmla="*/ 449002 h 1298088"/>
              <a:gd name="connsiteX4" fmla="*/ 881743 w 1012371"/>
              <a:gd name="connsiteY4" fmla="*/ 449002 h 1298088"/>
              <a:gd name="connsiteX5" fmla="*/ 677174 w 1012371"/>
              <a:gd name="connsiteY5" fmla="*/ 269593 h 1298088"/>
              <a:gd name="connsiteX6" fmla="*/ 321128 w 1012371"/>
              <a:gd name="connsiteY6" fmla="*/ 138759 h 1298088"/>
              <a:gd name="connsiteX0" fmla="*/ 321128 w 1012371"/>
              <a:gd name="connsiteY0" fmla="*/ 138759 h 1298088"/>
              <a:gd name="connsiteX1" fmla="*/ 0 w 1012371"/>
              <a:gd name="connsiteY1" fmla="*/ 1102145 h 1298088"/>
              <a:gd name="connsiteX2" fmla="*/ 865414 w 1012371"/>
              <a:gd name="connsiteY2" fmla="*/ 1298088 h 1298088"/>
              <a:gd name="connsiteX3" fmla="*/ 1012371 w 1012371"/>
              <a:gd name="connsiteY3" fmla="*/ 449002 h 1298088"/>
              <a:gd name="connsiteX4" fmla="*/ 881743 w 1012371"/>
              <a:gd name="connsiteY4" fmla="*/ 449002 h 1298088"/>
              <a:gd name="connsiteX5" fmla="*/ 677174 w 1012371"/>
              <a:gd name="connsiteY5" fmla="*/ 269593 h 1298088"/>
              <a:gd name="connsiteX6" fmla="*/ 321128 w 1012371"/>
              <a:gd name="connsiteY6" fmla="*/ 138759 h 1298088"/>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371" h="1159329">
                <a:moveTo>
                  <a:pt x="321128" y="0"/>
                </a:moveTo>
                <a:cubicBezTo>
                  <a:pt x="222431" y="367393"/>
                  <a:pt x="87086" y="693965"/>
                  <a:pt x="0" y="1039586"/>
                </a:cubicBezTo>
                <a:cubicBezTo>
                  <a:pt x="273594" y="1100727"/>
                  <a:pt x="602705" y="1115786"/>
                  <a:pt x="865414" y="1159329"/>
                </a:cubicBezTo>
                <a:cubicBezTo>
                  <a:pt x="945243" y="806632"/>
                  <a:pt x="1009650" y="451757"/>
                  <a:pt x="1012371" y="310243"/>
                </a:cubicBezTo>
                <a:cubicBezTo>
                  <a:pt x="923652" y="310969"/>
                  <a:pt x="847425" y="301565"/>
                  <a:pt x="653143" y="310243"/>
                </a:cubicBezTo>
                <a:cubicBezTo>
                  <a:pt x="716609" y="132255"/>
                  <a:pt x="732510" y="182541"/>
                  <a:pt x="677174" y="130834"/>
                </a:cubicBezTo>
                <a:cubicBezTo>
                  <a:pt x="621838" y="79127"/>
                  <a:pt x="524567" y="23705"/>
                  <a:pt x="321128" y="0"/>
                </a:cubicBez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4" name="TextBox 13"/>
          <p:cNvSpPr txBox="1"/>
          <p:nvPr/>
        </p:nvSpPr>
        <p:spPr>
          <a:xfrm>
            <a:off x="4495800" y="762000"/>
            <a:ext cx="4267200" cy="553998"/>
          </a:xfrm>
          <a:prstGeom prst="rect">
            <a:avLst/>
          </a:prstGeom>
          <a:solidFill>
            <a:schemeClr val="bg1"/>
          </a:solidFill>
        </p:spPr>
        <p:txBody>
          <a:bodyPr wrap="square" rtlCol="0">
            <a:spAutoFit/>
          </a:bodyPr>
          <a:lstStyle/>
          <a:p>
            <a:r>
              <a:rPr lang="en-US" sz="3000" b="1" dirty="0" smtClean="0"/>
              <a:t>UTAH STATEHOOD!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800" decel="100000"/>
                                        <p:tgtEl>
                                          <p:spTgt spid="13"/>
                                        </p:tgtEl>
                                      </p:cBhvr>
                                    </p:animEffect>
                                    <p:anim calcmode="lin" valueType="num">
                                      <p:cBhvr>
                                        <p:cTn id="8" dur="800" decel="100000" fill="hold"/>
                                        <p:tgtEl>
                                          <p:spTgt spid="13"/>
                                        </p:tgtEl>
                                        <p:attrNameLst>
                                          <p:attrName>style.rotation</p:attrName>
                                        </p:attrNameLst>
                                      </p:cBhvr>
                                      <p:tavLst>
                                        <p:tav tm="0">
                                          <p:val>
                                            <p:fltVal val="-90"/>
                                          </p:val>
                                        </p:tav>
                                        <p:tav tm="100000">
                                          <p:val>
                                            <p:fltVal val="0"/>
                                          </p:val>
                                        </p:tav>
                                      </p:tavLst>
                                    </p:anim>
                                    <p:anim calcmode="lin" valueType="num">
                                      <p:cBhvr>
                                        <p:cTn id="9" dur="800" decel="100000" fill="hold"/>
                                        <p:tgtEl>
                                          <p:spTgt spid="13"/>
                                        </p:tgtEl>
                                        <p:attrNameLst>
                                          <p:attrName>ppt_x</p:attrName>
                                        </p:attrNameLst>
                                      </p:cBhvr>
                                      <p:tavLst>
                                        <p:tav tm="0">
                                          <p:val>
                                            <p:strVal val="#ppt_x+0.4"/>
                                          </p:val>
                                        </p:tav>
                                        <p:tav tm="100000">
                                          <p:val>
                                            <p:strVal val="#ppt_x-0.05"/>
                                          </p:val>
                                        </p:tav>
                                      </p:tavLst>
                                    </p:anim>
                                    <p:anim calcmode="lin" valueType="num">
                                      <p:cBhvr>
                                        <p:cTn id="10" dur="800" decel="100000" fill="hold"/>
                                        <p:tgtEl>
                                          <p:spTgt spid="1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1000"/>
                                        <p:tgtEl>
                                          <p:spTgt spid="14"/>
                                        </p:tgtEl>
                                      </p:cBhvr>
                                    </p:animEffect>
                                    <p:set>
                                      <p:cBhvr>
                                        <p:cTn id="20" dur="1" fill="hold">
                                          <p:stCondLst>
                                            <p:cond delay="999"/>
                                          </p:stCondLst>
                                        </p:cTn>
                                        <p:tgtEl>
                                          <p:spTgt spid="14"/>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1000"/>
                                        <p:tgtEl>
                                          <p:spTgt spid="13"/>
                                        </p:tgtEl>
                                      </p:cBhvr>
                                    </p:animEffect>
                                    <p:set>
                                      <p:cBhvr>
                                        <p:cTn id="23" dur="1" fill="hold">
                                          <p:stCondLst>
                                            <p:cond delay="999"/>
                                          </p:stCondLst>
                                        </p:cTn>
                                        <p:tgtEl>
                                          <p:spTgt spid="13"/>
                                        </p:tgtEl>
                                        <p:attrNameLst>
                                          <p:attrName>style.visibility</p:attrName>
                                        </p:attrNameLst>
                                      </p:cBhvr>
                                      <p:to>
                                        <p:strVal val="hidden"/>
                                      </p:to>
                                    </p:set>
                                  </p:childTnLst>
                                </p:cTn>
                              </p:par>
                              <p:par>
                                <p:cTn id="24" presetID="10" presetClass="exit" presetSubtype="0" fill="hold" grpId="2" nodeType="withEffect">
                                  <p:stCondLst>
                                    <p:cond delay="0"/>
                                  </p:stCondLst>
                                  <p:childTnLst>
                                    <p:animEffect transition="out" filter="fade">
                                      <p:cBhvr>
                                        <p:cTn id="25" dur="1000"/>
                                        <p:tgtEl>
                                          <p:spTgt spid="14"/>
                                        </p:tgtEl>
                                      </p:cBhvr>
                                    </p:animEffect>
                                    <p:set>
                                      <p:cBhvr>
                                        <p:cTn id="26" dur="1" fill="hold">
                                          <p:stCondLst>
                                            <p:cond delay="999"/>
                                          </p:stCondLst>
                                        </p:cTn>
                                        <p:tgtEl>
                                          <p:spTgt spid="14"/>
                                        </p:tgtEl>
                                        <p:attrNameLst>
                                          <p:attrName>style.visibility</p:attrName>
                                        </p:attrNameLst>
                                      </p:cBhvr>
                                      <p:to>
                                        <p:strVal val="hidden"/>
                                      </p:to>
                                    </p:set>
                                  </p:childTnLst>
                                </p:cTn>
                              </p:par>
                              <p:par>
                                <p:cTn id="27" presetID="10" presetClass="exit" presetSubtype="0" fill="hold" grpId="0" nodeType="withEffect">
                                  <p:stCondLst>
                                    <p:cond delay="0"/>
                                  </p:stCondLst>
                                  <p:childTnLst>
                                    <p:animEffect transition="out" filter="fade">
                                      <p:cBhvr>
                                        <p:cTn id="28" dur="1000"/>
                                        <p:tgtEl>
                                          <p:spTgt spid="12"/>
                                        </p:tgtEl>
                                      </p:cBhvr>
                                    </p:animEffect>
                                    <p:set>
                                      <p:cBhvr>
                                        <p:cTn id="29" dur="1" fill="hold">
                                          <p:stCondLst>
                                            <p:cond delay="999"/>
                                          </p:stCondLst>
                                        </p:cTn>
                                        <p:tgtEl>
                                          <p:spTgt spid="12"/>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11"/>
                                        </p:tgtEl>
                                      </p:cBhvr>
                                    </p:animEffect>
                                    <p:set>
                                      <p:cBhvr>
                                        <p:cTn id="32" dur="1" fill="hold">
                                          <p:stCondLst>
                                            <p:cond delay="999"/>
                                          </p:stCondLst>
                                        </p:cTn>
                                        <p:tgtEl>
                                          <p:spTgt spid="1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1000"/>
                                        <p:tgtEl>
                                          <p:spTgt spid="15"/>
                                        </p:tgtEl>
                                      </p:cBhvr>
                                    </p:animEffect>
                                    <p:set>
                                      <p:cBhvr>
                                        <p:cTn id="35" dur="1" fill="hold">
                                          <p:stCondLst>
                                            <p:cond delay="999"/>
                                          </p:stCondLst>
                                        </p:cTn>
                                        <p:tgtEl>
                                          <p:spTgt spid="15"/>
                                        </p:tgtEl>
                                        <p:attrNameLst>
                                          <p:attrName>style.visibility</p:attrName>
                                        </p:attrNameLst>
                                      </p:cBhvr>
                                      <p:to>
                                        <p:strVal val="hidden"/>
                                      </p:to>
                                    </p:set>
                                  </p:childTnLst>
                                </p:cTn>
                              </p:par>
                              <p:par>
                                <p:cTn id="36" presetID="10" presetClass="entr" presetSubtype="0" fill="hold"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3" grpId="1" animBg="1"/>
      <p:bldP spid="14" grpId="0" animBg="1"/>
      <p:bldP spid="14" grpId="1" animBg="1"/>
      <p:bldP spid="14" grpId="2" animBg="1"/>
    </p:bld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https://en.wikipedia.org/wiki/Salt_Lake_Valley</a:t>
            </a:r>
            <a:endParaRPr lang="en-US" dirty="0" smtClean="0"/>
          </a:p>
          <a:p>
            <a:r>
              <a:rPr lang="en-US" dirty="0" smtClean="0"/>
              <a:t>	</a:t>
            </a:r>
            <a:r>
              <a:rPr lang="en-US" b="1" dirty="0" smtClean="0"/>
              <a:t>Salt Lake Valley</a:t>
            </a:r>
            <a:r>
              <a:rPr lang="en-US" dirty="0" smtClean="0"/>
              <a:t> is a 500-square-mile (1,300 km</a:t>
            </a:r>
            <a:r>
              <a:rPr lang="en-US" baseline="30000" dirty="0" smtClean="0"/>
              <a:t>2</a:t>
            </a:r>
            <a:r>
              <a:rPr lang="en-US" dirty="0" smtClean="0"/>
              <a:t>) valley in Salt Lake County in the north-central portion of the U.S. state of Utah. It contains Salt Lake City and many of its suburbs, notably Murray, Sandy, South Jordan, West Jordan, and West Valley City; its total population is 1,029,655 as of 2010.  Brigham Young said "this is the right place", when he and his fellow settlers moved into Utah after being driven out of several states.</a:t>
            </a:r>
          </a:p>
          <a:p>
            <a:r>
              <a:rPr lang="en-US" dirty="0" smtClean="0"/>
              <a:t>	Geography</a:t>
            </a:r>
          </a:p>
          <a:p>
            <a:r>
              <a:rPr lang="en-US" dirty="0" smtClean="0"/>
              <a:t>	The Valley is surrounded in every direction except the northwest by steep mountains that at some points rise 7,100 feet (2,200 m) from the valley floor's base elevation. It lies nearly encircled by the Wasatch Mountains on the east, the </a:t>
            </a:r>
            <a:r>
              <a:rPr lang="en-US" dirty="0" err="1" smtClean="0"/>
              <a:t>Oquinrh</a:t>
            </a:r>
            <a:r>
              <a:rPr lang="en-US" dirty="0" smtClean="0"/>
              <a:t> Mountains on the west, Traverse Ridge to the south and the Great Salt Lake on the northwest, with the peaks of Antelope Island visible.</a:t>
            </a:r>
          </a:p>
          <a:p>
            <a:r>
              <a:rPr lang="en-US" dirty="0" smtClean="0"/>
              <a:t>	Every entrance into the valley is extremely narrow and often congested. They include the Point of the Mountain to the south via the Jordan Narrows, a gap in the Traverse Mountains, narrow entrances between the Great Salt Lake and </a:t>
            </a:r>
            <a:r>
              <a:rPr lang="en-US" dirty="0" err="1" smtClean="0"/>
              <a:t>Oquirrh</a:t>
            </a:r>
            <a:r>
              <a:rPr lang="en-US" dirty="0" smtClean="0"/>
              <a:t> Mountains to the northwest and the Great Salt Lake and the Wasatch Mountains to the north, and several canyons to the east including Parley's Canyon and Emigration Canyon.</a:t>
            </a:r>
          </a:p>
          <a:p>
            <a:r>
              <a:rPr lang="en-US" dirty="0" smtClean="0"/>
              <a:t>	Flowing from Utah Lake in Utah Valley in the south, the Jordan River runs north through a gap in the Traverse Mountains, bisecting the Valley before emptying into the Great Salt Lake. The Jordan River, along with numerous mountain streams and reservoirs, provides irrigation water to the rapidly growing Valley.</a:t>
            </a:r>
          </a:p>
          <a:p>
            <a:endParaRPr lang="en-US" dirty="0"/>
          </a:p>
        </p:txBody>
      </p:sp>
    </p:spTree>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6914" name="Picture 2" descr="Salt Lake Valley Transportation Map"/>
          <p:cNvPicPr>
            <a:picLocks noChangeAspect="1" noChangeArrowheads="1"/>
          </p:cNvPicPr>
          <p:nvPr/>
        </p:nvPicPr>
        <p:blipFill>
          <a:blip r:embed="rId2"/>
          <a:srcRect/>
          <a:stretch>
            <a:fillRect/>
          </a:stretch>
        </p:blipFill>
        <p:spPr bwMode="auto">
          <a:xfrm>
            <a:off x="0" y="821531"/>
            <a:ext cx="9144000" cy="6036469"/>
          </a:xfrm>
          <a:prstGeom prst="rect">
            <a:avLst/>
          </a:prstGeom>
          <a:noFill/>
        </p:spPr>
      </p:pic>
      <p:sp>
        <p:nvSpPr>
          <p:cNvPr id="3" name="Rectangle 2"/>
          <p:cNvSpPr/>
          <p:nvPr/>
        </p:nvSpPr>
        <p:spPr>
          <a:xfrm>
            <a:off x="0" y="0"/>
            <a:ext cx="9144000" cy="646331"/>
          </a:xfrm>
          <a:prstGeom prst="rect">
            <a:avLst/>
          </a:prstGeom>
        </p:spPr>
        <p:txBody>
          <a:bodyPr wrap="square">
            <a:spAutoFit/>
          </a:bodyPr>
          <a:lstStyle/>
          <a:p>
            <a:r>
              <a:rPr lang="en-US" dirty="0" smtClean="0">
                <a:hlinkClick r:id="rId3"/>
              </a:rPr>
              <a:t>http://t4america.org/maps-tools/local-successes/salt-lake-city/</a:t>
            </a:r>
            <a:endParaRPr lang="en-US" dirty="0" smtClean="0"/>
          </a:p>
          <a:p>
            <a:endParaRPr lang="en-US" dirty="0"/>
          </a:p>
        </p:txBody>
      </p:sp>
    </p:spTree>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9571851"/>
          </a:xfrm>
          <a:prstGeom prst="rect">
            <a:avLst/>
          </a:prstGeom>
        </p:spPr>
        <p:txBody>
          <a:bodyPr wrap="square" rtlCol="0">
            <a:spAutoFit/>
          </a:bodyPr>
          <a:lstStyle/>
          <a:p>
            <a:pPr algn="ctr"/>
            <a:r>
              <a:rPr lang="en-US" sz="2800" b="1" u="sng" dirty="0" smtClean="0"/>
              <a:t>Utah Territory Timeline</a:t>
            </a:r>
          </a:p>
          <a:p>
            <a:endParaRPr lang="en-US" sz="2800" dirty="0" smtClean="0"/>
          </a:p>
          <a:p>
            <a:r>
              <a:rPr lang="en-US" sz="2800" dirty="0" smtClean="0"/>
              <a:t>1847:Brigham Young Party arrives Salt Lake Valley</a:t>
            </a:r>
          </a:p>
          <a:p>
            <a:r>
              <a:rPr lang="en-US" sz="2800" dirty="0" smtClean="0"/>
              <a:t>1847-48: Mormon Battalion fights in Mexican American War</a:t>
            </a:r>
          </a:p>
          <a:p>
            <a:r>
              <a:rPr lang="en-US" sz="2800" dirty="0" smtClean="0">
                <a:solidFill>
                  <a:srgbClr val="0070C0"/>
                </a:solidFill>
              </a:rPr>
              <a:t>1848: Mexican-American War ends; Salt Lake Valley </a:t>
            </a:r>
            <a:r>
              <a:rPr lang="en-US" sz="2800" dirty="0" smtClean="0">
                <a:solidFill>
                  <a:srgbClr val="0070C0"/>
                </a:solidFill>
                <a:sym typeface="Wingdings" pitchFamily="2" charset="2"/>
              </a:rPr>
              <a:t> USA</a:t>
            </a:r>
          </a:p>
          <a:p>
            <a:r>
              <a:rPr lang="en-US" sz="2800" dirty="0" smtClean="0">
                <a:solidFill>
                  <a:srgbClr val="0070C0"/>
                </a:solidFill>
                <a:sym typeface="Wingdings" pitchFamily="2" charset="2"/>
              </a:rPr>
              <a:t>1850: Utah Territory established</a:t>
            </a:r>
          </a:p>
          <a:p>
            <a:r>
              <a:rPr lang="en-US" sz="2800" dirty="0" smtClean="0">
                <a:solidFill>
                  <a:srgbClr val="004F8A"/>
                </a:solidFill>
                <a:sym typeface="Wingdings" pitchFamily="2" charset="2"/>
              </a:rPr>
              <a:t>1851: Brigham Young appointed governor Utah Terr.</a:t>
            </a:r>
            <a:endParaRPr lang="en-US" sz="2800" dirty="0" smtClean="0">
              <a:solidFill>
                <a:srgbClr val="004F8A"/>
              </a:solidFill>
            </a:endParaRPr>
          </a:p>
          <a:p>
            <a:r>
              <a:rPr lang="en-US" sz="2800" dirty="0" smtClean="0"/>
              <a:t>1851: Olive </a:t>
            </a:r>
            <a:r>
              <a:rPr lang="en-US" sz="2800" dirty="0" err="1" smtClean="0"/>
              <a:t>Oatman</a:t>
            </a:r>
            <a:r>
              <a:rPr lang="en-US" sz="2800" dirty="0" smtClean="0"/>
              <a:t> &amp; sister kidnapped</a:t>
            </a:r>
          </a:p>
          <a:p>
            <a:r>
              <a:rPr lang="en-US" sz="2800" dirty="0" smtClean="0"/>
              <a:t>1852: Rebecca Winter’s family arrives Utah </a:t>
            </a:r>
            <a:r>
              <a:rPr lang="en-US" sz="2800" dirty="0" err="1" smtClean="0"/>
              <a:t>Terr</a:t>
            </a:r>
            <a:endParaRPr lang="en-US" sz="2800" dirty="0" smtClean="0"/>
          </a:p>
          <a:p>
            <a:r>
              <a:rPr lang="en-US" sz="2800" dirty="0" smtClean="0"/>
              <a:t>1856: Mary Johnson Parsons arrives in Utah </a:t>
            </a:r>
            <a:r>
              <a:rPr lang="en-US" sz="2800" dirty="0" err="1" smtClean="0"/>
              <a:t>Terr</a:t>
            </a:r>
            <a:endParaRPr lang="en-US" sz="2800" dirty="0" smtClean="0"/>
          </a:p>
          <a:p>
            <a:r>
              <a:rPr lang="en-US" sz="2800" dirty="0" smtClean="0">
                <a:solidFill>
                  <a:srgbClr val="004F8A"/>
                </a:solidFill>
              </a:rPr>
              <a:t>1857-1858: Utah War</a:t>
            </a:r>
          </a:p>
          <a:p>
            <a:r>
              <a:rPr lang="en-US" sz="2800" dirty="0" smtClean="0">
                <a:solidFill>
                  <a:srgbClr val="0070C0"/>
                </a:solidFill>
              </a:rPr>
              <a:t>1861: Nevada &amp; Colorado Territories established</a:t>
            </a:r>
          </a:p>
          <a:p>
            <a:r>
              <a:rPr lang="en-US" sz="2800" dirty="0" smtClean="0">
                <a:solidFill>
                  <a:srgbClr val="004F8A"/>
                </a:solidFill>
              </a:rPr>
              <a:t>1865-1872: Black Hawk War</a:t>
            </a:r>
          </a:p>
          <a:p>
            <a:r>
              <a:rPr lang="en-US" sz="2800" dirty="0" smtClean="0"/>
              <a:t>1872: </a:t>
            </a:r>
            <a:r>
              <a:rPr lang="en-US" sz="2800" dirty="0" err="1" smtClean="0"/>
              <a:t>Utes</a:t>
            </a:r>
            <a:r>
              <a:rPr lang="en-US" sz="2800" dirty="0" smtClean="0"/>
              <a:t> removed to Uintah Reservation</a:t>
            </a:r>
          </a:p>
          <a:p>
            <a:r>
              <a:rPr lang="en-US" sz="2800" dirty="0" smtClean="0"/>
              <a:t>1877: Brigham Young dies</a:t>
            </a:r>
          </a:p>
          <a:p>
            <a:r>
              <a:rPr lang="en-US" sz="2800" dirty="0" smtClean="0">
                <a:solidFill>
                  <a:srgbClr val="004F8A"/>
                </a:solidFill>
              </a:rPr>
              <a:t>1890: Manifesto</a:t>
            </a:r>
          </a:p>
          <a:p>
            <a:r>
              <a:rPr lang="en-US" sz="2800" dirty="0" smtClean="0">
                <a:solidFill>
                  <a:srgbClr val="004F8A"/>
                </a:solidFill>
              </a:rPr>
              <a:t>1891: Paiutes removed to reservation</a:t>
            </a:r>
          </a:p>
          <a:p>
            <a:r>
              <a:rPr lang="en-US" sz="2800" dirty="0" smtClean="0">
                <a:solidFill>
                  <a:srgbClr val="004F8A"/>
                </a:solidFill>
              </a:rPr>
              <a:t>1896: Utah becomes state</a:t>
            </a:r>
          </a:p>
          <a:p>
            <a:r>
              <a:rPr lang="en-US" sz="2800" dirty="0" smtClean="0"/>
              <a:t>2019: Mormon presence in Utah/world</a:t>
            </a:r>
          </a:p>
          <a:p>
            <a:r>
              <a:rPr lang="en-US" sz="2800" dirty="0" smtClean="0"/>
              <a:t> </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9" name="Group 58"/>
          <p:cNvGrpSpPr/>
          <p:nvPr/>
        </p:nvGrpSpPr>
        <p:grpSpPr>
          <a:xfrm>
            <a:off x="-3203" y="990600"/>
            <a:ext cx="8232803" cy="5867400"/>
            <a:chOff x="-3203" y="990600"/>
            <a:chExt cx="8232803" cy="5867400"/>
          </a:xfrm>
        </p:grpSpPr>
        <p:grpSp>
          <p:nvGrpSpPr>
            <p:cNvPr id="60" name="Group 25"/>
            <p:cNvGrpSpPr/>
            <p:nvPr/>
          </p:nvGrpSpPr>
          <p:grpSpPr>
            <a:xfrm>
              <a:off x="-3203" y="3048000"/>
              <a:ext cx="8232803" cy="3810000"/>
              <a:chOff x="-3203" y="3048000"/>
              <a:chExt cx="8232803" cy="3810000"/>
            </a:xfrm>
          </p:grpSpPr>
          <p:grpSp>
            <p:nvGrpSpPr>
              <p:cNvPr id="73" name="Group 39"/>
              <p:cNvGrpSpPr/>
              <p:nvPr/>
            </p:nvGrpSpPr>
            <p:grpSpPr>
              <a:xfrm>
                <a:off x="-3203" y="3048000"/>
                <a:ext cx="8232803" cy="3810000"/>
                <a:chOff x="-3203" y="3048000"/>
                <a:chExt cx="8232803" cy="3810000"/>
              </a:xfrm>
            </p:grpSpPr>
            <p:grpSp>
              <p:nvGrpSpPr>
                <p:cNvPr id="75" name="Group 28"/>
                <p:cNvGrpSpPr/>
                <p:nvPr/>
              </p:nvGrpSpPr>
              <p:grpSpPr>
                <a:xfrm>
                  <a:off x="-3203" y="3048000"/>
                  <a:ext cx="8232803" cy="3810000"/>
                  <a:chOff x="-3203" y="3048000"/>
                  <a:chExt cx="8232803" cy="3810000"/>
                </a:xfrm>
              </p:grpSpPr>
              <p:grpSp>
                <p:nvGrpSpPr>
                  <p:cNvPr id="77" name="Group 56"/>
                  <p:cNvGrpSpPr/>
                  <p:nvPr/>
                </p:nvGrpSpPr>
                <p:grpSpPr>
                  <a:xfrm>
                    <a:off x="-3203" y="3048000"/>
                    <a:ext cx="8232803" cy="3810000"/>
                    <a:chOff x="-3203" y="3048000"/>
                    <a:chExt cx="8232803" cy="3810000"/>
                  </a:xfrm>
                </p:grpSpPr>
                <p:sp useBgFill="1">
                  <p:nvSpPr>
                    <p:cNvPr id="79"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80"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78" name="Rectangle 77"/>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76" name="Rectangle 75"/>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74" name="Freeform 7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 name="Group 28"/>
            <p:cNvGrpSpPr/>
            <p:nvPr/>
          </p:nvGrpSpPr>
          <p:grpSpPr>
            <a:xfrm>
              <a:off x="1905000" y="990600"/>
              <a:ext cx="1810513" cy="3810000"/>
              <a:chOff x="1828800" y="1047690"/>
              <a:chExt cx="1810513" cy="3810000"/>
            </a:xfrm>
          </p:grpSpPr>
          <p:cxnSp>
            <p:nvCxnSpPr>
              <p:cNvPr id="69" name="Straight Connector 68"/>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70" name="Group 84"/>
              <p:cNvGrpSpPr/>
              <p:nvPr/>
            </p:nvGrpSpPr>
            <p:grpSpPr>
              <a:xfrm>
                <a:off x="1828800" y="1047690"/>
                <a:ext cx="1810513" cy="2228910"/>
                <a:chOff x="1828800" y="1047690"/>
                <a:chExt cx="1810513" cy="2228910"/>
              </a:xfrm>
            </p:grpSpPr>
            <p:pic>
              <p:nvPicPr>
                <p:cNvPr id="71"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72" name="Rectangle 71"/>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62" name="TextBox 61"/>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63" name="Group 34"/>
            <p:cNvGrpSpPr/>
            <p:nvPr/>
          </p:nvGrpSpPr>
          <p:grpSpPr>
            <a:xfrm>
              <a:off x="1877373" y="4724400"/>
              <a:ext cx="1503054" cy="1937036"/>
              <a:chOff x="1773546" y="4705290"/>
              <a:chExt cx="1503054" cy="1937036"/>
            </a:xfrm>
          </p:grpSpPr>
          <p:cxnSp>
            <p:nvCxnSpPr>
              <p:cNvPr id="66" name="Straight Connector 6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68" name="Oval 6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4" name="TextBox 63"/>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65" name="TextBox 64"/>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3"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pic>
        <p:nvPicPr>
          <p:cNvPr id="31"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90800" y="2971800"/>
            <a:ext cx="1188823" cy="1219306"/>
          </a:xfrm>
          <a:prstGeom prst="rect">
            <a:avLst/>
          </a:prstGeom>
          <a:noFill/>
        </p:spPr>
      </p:pic>
      <p:grpSp>
        <p:nvGrpSpPr>
          <p:cNvPr id="50" name="Group 49"/>
          <p:cNvGrpSpPr/>
          <p:nvPr/>
        </p:nvGrpSpPr>
        <p:grpSpPr>
          <a:xfrm>
            <a:off x="-137160" y="0"/>
            <a:ext cx="9870097" cy="7086600"/>
            <a:chOff x="-137160" y="0"/>
            <a:chExt cx="9870097" cy="7086600"/>
          </a:xfrm>
        </p:grpSpPr>
        <p:sp useBgFill="1">
          <p:nvSpPr>
            <p:cNvPr id="53" name="Rectangle 5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51" name="TextBox 5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grpSp>
          <p:nvGrpSpPr>
            <p:cNvPr id="52" name="Group 12"/>
            <p:cNvGrpSpPr/>
            <p:nvPr/>
          </p:nvGrpSpPr>
          <p:grpSpPr>
            <a:xfrm>
              <a:off x="-137160" y="758952"/>
              <a:ext cx="9870097" cy="6327648"/>
              <a:chOff x="-137160" y="758952"/>
              <a:chExt cx="9870097" cy="6327648"/>
            </a:xfrm>
          </p:grpSpPr>
          <p:pic>
            <p:nvPicPr>
              <p:cNvPr id="54" name="Picture 2" descr="File:United States 1896-05-1898.png"/>
              <p:cNvPicPr>
                <a:picLocks noChangeAspect="1" noChangeArrowheads="1"/>
              </p:cNvPicPr>
              <p:nvPr/>
            </p:nvPicPr>
            <p:blipFill>
              <a:blip r:embed="rId6"/>
              <a:srcRect/>
              <a:stretch>
                <a:fillRect/>
              </a:stretch>
            </p:blipFill>
            <p:spPr bwMode="auto">
              <a:xfrm>
                <a:off x="-137160" y="758952"/>
                <a:ext cx="9339702" cy="6327648"/>
              </a:xfrm>
              <a:prstGeom prst="rect">
                <a:avLst/>
              </a:prstGeom>
              <a:noFill/>
            </p:spPr>
          </p:pic>
          <p:grpSp>
            <p:nvGrpSpPr>
              <p:cNvPr id="55" name="Group 2"/>
              <p:cNvGrpSpPr/>
              <p:nvPr/>
            </p:nvGrpSpPr>
            <p:grpSpPr>
              <a:xfrm>
                <a:off x="21351" y="928596"/>
                <a:ext cx="9711586" cy="6158004"/>
                <a:chOff x="21351" y="928596"/>
                <a:chExt cx="9711586" cy="6158004"/>
              </a:xfrm>
              <a:solidFill>
                <a:schemeClr val="bg1"/>
              </a:solidFill>
            </p:grpSpPr>
            <p:sp>
              <p:nvSpPr>
                <p:cNvPr id="56"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11"/>
                <p:cNvGrpSpPr/>
                <p:nvPr/>
              </p:nvGrpSpPr>
              <p:grpSpPr>
                <a:xfrm>
                  <a:off x="21351" y="5294193"/>
                  <a:ext cx="3435447" cy="1792407"/>
                  <a:chOff x="-152400" y="5257800"/>
                  <a:chExt cx="3505200" cy="1828800"/>
                </a:xfrm>
                <a:grpFill/>
              </p:grpSpPr>
              <p:sp>
                <p:nvSpPr>
                  <p:cNvPr id="82" name="Rectangle 8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Freeform 5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0"/>
                                        </p:tgtEl>
                                      </p:cBhvr>
                                    </p:animEffect>
                                    <p:set>
                                      <p:cBhvr>
                                        <p:cTn id="7" dur="1" fill="hold">
                                          <p:stCondLst>
                                            <p:cond delay="9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58"/>
          <p:cNvGrpSpPr/>
          <p:nvPr/>
        </p:nvGrpSpPr>
        <p:grpSpPr>
          <a:xfrm>
            <a:off x="-3203" y="990600"/>
            <a:ext cx="8232803" cy="5867400"/>
            <a:chOff x="-3203" y="990600"/>
            <a:chExt cx="8232803" cy="5867400"/>
          </a:xfrm>
        </p:grpSpPr>
        <p:grpSp>
          <p:nvGrpSpPr>
            <p:cNvPr id="8" name="Group 25"/>
            <p:cNvGrpSpPr/>
            <p:nvPr/>
          </p:nvGrpSpPr>
          <p:grpSpPr>
            <a:xfrm>
              <a:off x="-3203" y="3048000"/>
              <a:ext cx="8232803" cy="3810000"/>
              <a:chOff x="-3203" y="3048000"/>
              <a:chExt cx="8232803" cy="3810000"/>
            </a:xfrm>
          </p:grpSpPr>
          <p:grpSp>
            <p:nvGrpSpPr>
              <p:cNvPr id="9" name="Group 39"/>
              <p:cNvGrpSpPr/>
              <p:nvPr/>
            </p:nvGrpSpPr>
            <p:grpSpPr>
              <a:xfrm>
                <a:off x="-3203" y="3048000"/>
                <a:ext cx="8232803" cy="3810000"/>
                <a:chOff x="-3203" y="3048000"/>
                <a:chExt cx="8232803" cy="3810000"/>
              </a:xfrm>
            </p:grpSpPr>
            <p:grpSp>
              <p:nvGrpSpPr>
                <p:cNvPr id="10" name="Group 28"/>
                <p:cNvGrpSpPr/>
                <p:nvPr/>
              </p:nvGrpSpPr>
              <p:grpSpPr>
                <a:xfrm>
                  <a:off x="-3203" y="3048000"/>
                  <a:ext cx="8232803" cy="3810000"/>
                  <a:chOff x="-3203" y="3048000"/>
                  <a:chExt cx="8232803" cy="3810000"/>
                </a:xfrm>
              </p:grpSpPr>
              <p:grpSp>
                <p:nvGrpSpPr>
                  <p:cNvPr id="12" name="Group 56"/>
                  <p:cNvGrpSpPr/>
                  <p:nvPr/>
                </p:nvGrpSpPr>
                <p:grpSpPr>
                  <a:xfrm>
                    <a:off x="-3203" y="3048000"/>
                    <a:ext cx="8232803" cy="3810000"/>
                    <a:chOff x="-3203" y="3048000"/>
                    <a:chExt cx="8232803" cy="3810000"/>
                  </a:xfrm>
                </p:grpSpPr>
                <p:sp useBgFill="1">
                  <p:nvSpPr>
                    <p:cNvPr id="79"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80"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78" name="Rectangle 77"/>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76" name="Rectangle 75"/>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74" name="Freeform 7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 name="Group 28"/>
            <p:cNvGrpSpPr/>
            <p:nvPr/>
          </p:nvGrpSpPr>
          <p:grpSpPr>
            <a:xfrm>
              <a:off x="1905000" y="990600"/>
              <a:ext cx="1810513" cy="3810000"/>
              <a:chOff x="1828800" y="1047690"/>
              <a:chExt cx="1810513" cy="3810000"/>
            </a:xfrm>
          </p:grpSpPr>
          <p:cxnSp>
            <p:nvCxnSpPr>
              <p:cNvPr id="69" name="Straight Connector 68"/>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84"/>
              <p:cNvGrpSpPr/>
              <p:nvPr/>
            </p:nvGrpSpPr>
            <p:grpSpPr>
              <a:xfrm>
                <a:off x="1828800" y="1047690"/>
                <a:ext cx="1810513" cy="2228910"/>
                <a:chOff x="1828800" y="1047690"/>
                <a:chExt cx="1810513" cy="2228910"/>
              </a:xfrm>
            </p:grpSpPr>
            <p:pic>
              <p:nvPicPr>
                <p:cNvPr id="71"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72" name="Rectangle 71"/>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62" name="TextBox 61"/>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18" name="Group 34"/>
            <p:cNvGrpSpPr/>
            <p:nvPr/>
          </p:nvGrpSpPr>
          <p:grpSpPr>
            <a:xfrm>
              <a:off x="1877373" y="4724400"/>
              <a:ext cx="1503054" cy="1937036"/>
              <a:chOff x="1773546" y="4705290"/>
              <a:chExt cx="1503054" cy="1937036"/>
            </a:xfrm>
          </p:grpSpPr>
          <p:cxnSp>
            <p:nvCxnSpPr>
              <p:cNvPr id="66" name="Straight Connector 6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68" name="Oval 6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4" name="TextBox 63"/>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65" name="TextBox 64"/>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9"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cxnSp>
        <p:nvCxnSpPr>
          <p:cNvPr id="11" name="Straight Connector 10"/>
          <p:cNvCxnSpPr/>
          <p:nvPr/>
        </p:nvCxnSpPr>
        <p:spPr>
          <a:xfrm>
            <a:off x="4038600" y="5943600"/>
            <a:ext cx="37338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733800" y="5257800"/>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9"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667000" y="3962400"/>
            <a:ext cx="1188823" cy="1219306"/>
          </a:xfrm>
          <a:prstGeom prst="rect">
            <a:avLst/>
          </a:prstGeom>
          <a:noFill/>
        </p:spPr>
      </p:pic>
      <p:pic>
        <p:nvPicPr>
          <p:cNvPr id="31"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90800" y="2971800"/>
            <a:ext cx="1188823" cy="12193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par>
                                <p:cTn id="16" presetID="6" presetClass="emph" presetSubtype="0" fill="hold" grpId="1" nodeType="withEffect">
                                  <p:stCondLst>
                                    <p:cond delay="0"/>
                                  </p:stCondLst>
                                  <p:childTnLst>
                                    <p:animScale>
                                      <p:cBhvr>
                                        <p:cTn id="17" dur="2000" fill="hold"/>
                                        <p:tgtEl>
                                          <p:spTgt spid="15"/>
                                        </p:tgtEl>
                                      </p:cBhvr>
                                      <p:by x="120000" y="120000"/>
                                    </p:animScale>
                                  </p:childTnLst>
                                </p:cTn>
                              </p:par>
                              <p:par>
                                <p:cTn id="18" presetID="64" presetClass="path" presetSubtype="0" accel="50000" decel="50000" fill="hold" grpId="2" nodeType="withEffect">
                                  <p:stCondLst>
                                    <p:cond delay="0"/>
                                  </p:stCondLst>
                                  <p:childTnLst>
                                    <p:animMotion origin="layout" path="M 3.33333E-6 -2.22222E-6 L -0.15834 -0.76041 " pathEditMode="relative" rAng="0" ptsTypes="AA">
                                      <p:cBhvr>
                                        <p:cTn id="19" dur="1000" fill="hold"/>
                                        <p:tgtEl>
                                          <p:spTgt spid="15"/>
                                        </p:tgtEl>
                                        <p:attrNameLst>
                                          <p:attrName>ppt_x</p:attrName>
                                          <p:attrName>ppt_y</p:attrName>
                                        </p:attrNameLst>
                                      </p:cBhvr>
                                      <p:rCtr x="-79" y="-380"/>
                                    </p:animMotion>
                                  </p:childTnLst>
                                </p:cTn>
                              </p:par>
                              <p:par>
                                <p:cTn id="20" presetID="10" presetClass="exit" presetSubtype="0" fill="hold" nodeType="withEffect">
                                  <p:stCondLst>
                                    <p:cond delay="0"/>
                                  </p:stCondLst>
                                  <p:childTnLst>
                                    <p:animEffect transition="out" filter="fade">
                                      <p:cBhvr>
                                        <p:cTn id="21" dur="1000"/>
                                        <p:tgtEl>
                                          <p:spTgt spid="11"/>
                                        </p:tgtEl>
                                      </p:cBhvr>
                                    </p:animEffect>
                                    <p:set>
                                      <p:cBhvr>
                                        <p:cTn id="22" dur="1" fill="hold">
                                          <p:stCondLst>
                                            <p:cond delay="999"/>
                                          </p:stCondLst>
                                        </p:cTn>
                                        <p:tgtEl>
                                          <p:spTgt spid="1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65538"/>
                                        </p:tgtEl>
                                      </p:cBhvr>
                                    </p:animEffect>
                                    <p:set>
                                      <p:cBhvr>
                                        <p:cTn id="25" dur="1" fill="hold">
                                          <p:stCondLst>
                                            <p:cond delay="999"/>
                                          </p:stCondLst>
                                        </p:cTn>
                                        <p:tgtEl>
                                          <p:spTgt spid="65538"/>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39"/>
                                        </p:tgtEl>
                                      </p:cBhvr>
                                    </p:animEffect>
                                    <p:set>
                                      <p:cBhvr>
                                        <p:cTn id="28" dur="1" fill="hold">
                                          <p:stCondLst>
                                            <p:cond delay="999"/>
                                          </p:stCondLst>
                                        </p:cTn>
                                        <p:tgtEl>
                                          <p:spTgt spid="39"/>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19"/>
                                        </p:tgtEl>
                                      </p:cBhvr>
                                    </p:animEffect>
                                    <p:set>
                                      <p:cBhvr>
                                        <p:cTn id="31" dur="1" fill="hold">
                                          <p:stCondLst>
                                            <p:cond delay="999"/>
                                          </p:stCondLst>
                                        </p:cTn>
                                        <p:tgtEl>
                                          <p:spTgt spid="19"/>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31"/>
                                        </p:tgtEl>
                                      </p:cBhvr>
                                    </p:animEffect>
                                    <p:set>
                                      <p:cBhvr>
                                        <p:cTn id="34" dur="1" fill="hold">
                                          <p:stCondLst>
                                            <p:cond delay="999"/>
                                          </p:stCondLst>
                                        </p:cTn>
                                        <p:tgtEl>
                                          <p:spTgt spid="31"/>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1000"/>
                                        <p:tgtEl>
                                          <p:spTgt spid="3"/>
                                        </p:tgtEl>
                                      </p:cBhvr>
                                    </p:animEffect>
                                    <p:set>
                                      <p:cBhvr>
                                        <p:cTn id="37" dur="1" fill="hold">
                                          <p:stCondLst>
                                            <p:cond delay="999"/>
                                          </p:stCondLst>
                                        </p:cTn>
                                        <p:tgtEl>
                                          <p:spTgt spid="3"/>
                                        </p:tgtEl>
                                        <p:attrNameLst>
                                          <p:attrName>style.visibility</p:attrName>
                                        </p:attrNameLst>
                                      </p:cBhvr>
                                      <p:to>
                                        <p:strVal val="hidden"/>
                                      </p:to>
                                    </p:set>
                                  </p:childTnLst>
                                </p:cTn>
                              </p:par>
                              <p:par>
                                <p:cTn id="38" presetID="53" presetClass="exit" presetSubtype="0" fill="hold" nodeType="withEffect">
                                  <p:stCondLst>
                                    <p:cond delay="0"/>
                                  </p:stCondLst>
                                  <p:iterate type="lt">
                                    <p:tmPct val="0"/>
                                  </p:iterate>
                                  <p:childTnLst>
                                    <p:anim calcmode="lin" valueType="num">
                                      <p:cBhvr>
                                        <p:cTn id="39" dur="2000"/>
                                        <p:tgtEl>
                                          <p:spTgt spid="65541"/>
                                        </p:tgtEl>
                                        <p:attrNameLst>
                                          <p:attrName>ppt_w</p:attrName>
                                        </p:attrNameLst>
                                      </p:cBhvr>
                                      <p:tavLst>
                                        <p:tav tm="0">
                                          <p:val>
                                            <p:strVal val="ppt_w"/>
                                          </p:val>
                                        </p:tav>
                                        <p:tav tm="100000">
                                          <p:val>
                                            <p:fltVal val="0"/>
                                          </p:val>
                                        </p:tav>
                                      </p:tavLst>
                                    </p:anim>
                                    <p:anim calcmode="lin" valueType="num">
                                      <p:cBhvr>
                                        <p:cTn id="40" dur="2000"/>
                                        <p:tgtEl>
                                          <p:spTgt spid="65541"/>
                                        </p:tgtEl>
                                        <p:attrNameLst>
                                          <p:attrName>ppt_h</p:attrName>
                                        </p:attrNameLst>
                                      </p:cBhvr>
                                      <p:tavLst>
                                        <p:tav tm="0">
                                          <p:val>
                                            <p:strVal val="ppt_h"/>
                                          </p:val>
                                        </p:tav>
                                        <p:tav tm="100000">
                                          <p:val>
                                            <p:fltVal val="0"/>
                                          </p:val>
                                        </p:tav>
                                      </p:tavLst>
                                    </p:anim>
                                    <p:animEffect transition="out" filter="fade">
                                      <p:cBhvr>
                                        <p:cTn id="41" dur="2000"/>
                                        <p:tgtEl>
                                          <p:spTgt spid="65541"/>
                                        </p:tgtEl>
                                      </p:cBhvr>
                                    </p:animEffect>
                                    <p:set>
                                      <p:cBhvr>
                                        <p:cTn id="42" dur="1" fill="hold">
                                          <p:stCondLst>
                                            <p:cond delay="1999"/>
                                          </p:stCondLst>
                                        </p:cTn>
                                        <p:tgtEl>
                                          <p:spTgt spid="65541"/>
                                        </p:tgtEl>
                                        <p:attrNameLst>
                                          <p:attrName>style.visibility</p:attrName>
                                        </p:attrNameLst>
                                      </p:cBhvr>
                                      <p:to>
                                        <p:strVal val="hidden"/>
                                      </p:to>
                                    </p:set>
                                  </p:childTnLst>
                                </p:cTn>
                              </p:par>
                              <p:par>
                                <p:cTn id="43" presetID="10" presetClass="entr" presetSubtype="0" fill="hold" grpId="0" nodeType="withEffect">
                                  <p:stCondLst>
                                    <p:cond delay="50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childTnLst>
                                </p:cTn>
                              </p:par>
                              <p:par>
                                <p:cTn id="46" presetID="10" presetClass="exit" presetSubtype="0" fill="hold" grpId="3" nodeType="withEffect">
                                  <p:stCondLst>
                                    <p:cond delay="500"/>
                                  </p:stCondLst>
                                  <p:childTnLst>
                                    <p:animEffect transition="out" filter="fade">
                                      <p:cBhvr>
                                        <p:cTn id="47" dur="1000"/>
                                        <p:tgtEl>
                                          <p:spTgt spid="15"/>
                                        </p:tgtEl>
                                      </p:cBhvr>
                                    </p:animEffect>
                                    <p:set>
                                      <p:cBhvr>
                                        <p:cTn id="48" dur="1" fill="hold">
                                          <p:stCondLst>
                                            <p:cond delay="999"/>
                                          </p:stCondLst>
                                        </p:cTn>
                                        <p:tgtEl>
                                          <p:spTgt spid="15"/>
                                        </p:tgtEl>
                                        <p:attrNameLst>
                                          <p:attrName>style.visibility</p:attrName>
                                        </p:attrNameLst>
                                      </p:cBhvr>
                                      <p:to>
                                        <p:strVal val="hidden"/>
                                      </p:to>
                                    </p:set>
                                  </p:childTnLst>
                                </p:cTn>
                              </p:par>
                            </p:childTnLst>
                          </p:cTn>
                        </p:par>
                        <p:par>
                          <p:cTn id="49" fill="hold">
                            <p:stCondLst>
                              <p:cond delay="2000"/>
                            </p:stCondLst>
                            <p:childTnLst>
                              <p:par>
                                <p:cTn id="50" presetID="10" presetClass="exit" presetSubtype="0" fill="hold" grpId="0" nodeType="afterEffect">
                                  <p:stCondLst>
                                    <p:cond delay="0"/>
                                  </p:stCondLst>
                                  <p:childTnLst>
                                    <p:animEffect transition="out" filter="fade">
                                      <p:cBhvr>
                                        <p:cTn id="51" dur="1000"/>
                                        <p:tgtEl>
                                          <p:spTgt spid="17"/>
                                        </p:tgtEl>
                                      </p:cBhvr>
                                    </p:animEffect>
                                    <p:set>
                                      <p:cBhvr>
                                        <p:cTn id="52" dur="1" fill="hold">
                                          <p:stCondLst>
                                            <p:cond delay="999"/>
                                          </p:stCondLst>
                                        </p:cTn>
                                        <p:tgtEl>
                                          <p:spTgt spid="17"/>
                                        </p:tgtEl>
                                        <p:attrNameLst>
                                          <p:attrName>style.visibility</p:attrName>
                                        </p:attrNameLst>
                                      </p:cBhvr>
                                      <p:to>
                                        <p:strVal val="hidden"/>
                                      </p:to>
                                    </p:set>
                                  </p:childTnLst>
                                </p:cTn>
                              </p:par>
                              <p:par>
                                <p:cTn id="53" presetID="10" presetClass="entr" presetSubtype="0" fill="hold"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animBg="1"/>
      <p:bldP spid="15" grpId="0"/>
      <p:bldP spid="15" grpId="1"/>
      <p:bldP spid="15" grpId="2"/>
      <p:bldP spid="15" grpId="3"/>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3203" y="990600"/>
            <a:ext cx="8232803" cy="5867400"/>
            <a:chOff x="-3203" y="990600"/>
            <a:chExt cx="8232803" cy="5867400"/>
          </a:xfrm>
        </p:grpSpPr>
        <p:grpSp>
          <p:nvGrpSpPr>
            <p:cNvPr id="2" name="Group 39"/>
            <p:cNvGrpSpPr/>
            <p:nvPr/>
          </p:nvGrpSpPr>
          <p:grpSpPr>
            <a:xfrm>
              <a:off x="-3203" y="3048000"/>
              <a:ext cx="8232803" cy="3810000"/>
              <a:chOff x="-3203" y="3048000"/>
              <a:chExt cx="8232803" cy="3810000"/>
            </a:xfrm>
          </p:grpSpPr>
          <p:grpSp>
            <p:nvGrpSpPr>
              <p:cNvPr id="3" name="Group 28"/>
              <p:cNvGrpSpPr/>
              <p:nvPr/>
            </p:nvGrpSpPr>
            <p:grpSpPr>
              <a:xfrm>
                <a:off x="-3203" y="3048000"/>
                <a:ext cx="8232803" cy="3810000"/>
                <a:chOff x="-3203" y="3048000"/>
                <a:chExt cx="8232803" cy="3810000"/>
              </a:xfrm>
            </p:grpSpPr>
            <p:grpSp>
              <p:nvGrpSpPr>
                <p:cNvPr id="14" name="Group 56"/>
                <p:cNvGrpSpPr/>
                <p:nvPr/>
              </p:nvGrpSpPr>
              <p:grpSpPr>
                <a:xfrm>
                  <a:off x="-3203" y="3048000"/>
                  <a:ext cx="8232803" cy="3810000"/>
                  <a:chOff x="-3203" y="3048000"/>
                  <a:chExt cx="8232803" cy="3810000"/>
                </a:xfrm>
              </p:grpSpPr>
              <p:sp useBgFill="1">
                <p:nvSpPr>
                  <p:cNvPr id="16"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17"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15" name="Rectangle 14"/>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9" name="Rectangle 8"/>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grpSp>
          <p:nvGrpSpPr>
            <p:cNvPr id="29" name="Group 28"/>
            <p:cNvGrpSpPr/>
            <p:nvPr/>
          </p:nvGrpSpPr>
          <p:grpSpPr>
            <a:xfrm>
              <a:off x="1905000" y="990600"/>
              <a:ext cx="1810513" cy="3810000"/>
              <a:chOff x="1828800" y="1047690"/>
              <a:chExt cx="1810513" cy="3810000"/>
            </a:xfrm>
          </p:grpSpPr>
          <p:cxnSp>
            <p:nvCxnSpPr>
              <p:cNvPr id="30" name="Straight Connector 29"/>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31" name="Group 84"/>
              <p:cNvGrpSpPr/>
              <p:nvPr/>
            </p:nvGrpSpPr>
            <p:grpSpPr>
              <a:xfrm>
                <a:off x="1828800" y="1047690"/>
                <a:ext cx="1810513" cy="2228910"/>
                <a:chOff x="1828800" y="1047690"/>
                <a:chExt cx="1810513" cy="2228910"/>
              </a:xfrm>
            </p:grpSpPr>
            <p:pic>
              <p:nvPicPr>
                <p:cNvPr id="32"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33" name="Rectangle 32"/>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34" name="TextBox 33"/>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35" name="Group 34"/>
            <p:cNvGrpSpPr/>
            <p:nvPr/>
          </p:nvGrpSpPr>
          <p:grpSpPr>
            <a:xfrm>
              <a:off x="1877373" y="4724400"/>
              <a:ext cx="1503054" cy="1937036"/>
              <a:chOff x="1773546" y="4705290"/>
              <a:chExt cx="1503054" cy="1937036"/>
            </a:xfrm>
          </p:grpSpPr>
          <p:cxnSp>
            <p:nvCxnSpPr>
              <p:cNvPr id="36" name="Straight Connector 3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7" name="TextBox 3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grpSp>
        <p:sp useBgFill="1">
          <p:nvSpPr>
            <p:cNvPr id="41" name="TextBox 40"/>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42" name="TextBox 41"/>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p:nvSpPr>
          <p:cNvPr id="28" name="Rectangle 2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3" name="Freeform 22"/>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Freeform 45"/>
          <p:cNvSpPr/>
          <p:nvPr/>
        </p:nvSpPr>
        <p:spPr>
          <a:xfrm rot="21480000">
            <a:off x="2839747" y="4830305"/>
            <a:ext cx="5395563" cy="7744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 name="connsiteX0" fmla="*/ 0 w 6123854"/>
              <a:gd name="connsiteY0" fmla="*/ 0 h 698269"/>
              <a:gd name="connsiteX1" fmla="*/ 6035040 w 6123854"/>
              <a:gd name="connsiteY1" fmla="*/ 698269 h 698269"/>
              <a:gd name="connsiteX2" fmla="*/ 6075363 w 6123854"/>
              <a:gd name="connsiteY2" fmla="*/ 70821 h 698269"/>
              <a:gd name="connsiteX0" fmla="*/ 0 w 6091844"/>
              <a:gd name="connsiteY0" fmla="*/ 0 h 698269"/>
              <a:gd name="connsiteX1" fmla="*/ 6035040 w 6091844"/>
              <a:gd name="connsiteY1" fmla="*/ 698269 h 698269"/>
              <a:gd name="connsiteX2" fmla="*/ 6075363 w 6091844"/>
              <a:gd name="connsiteY2" fmla="*/ 70821 h 698269"/>
              <a:gd name="connsiteX0" fmla="*/ 0 w 6075363"/>
              <a:gd name="connsiteY0" fmla="*/ 0 h 698269"/>
              <a:gd name="connsiteX1" fmla="*/ 6035040 w 6075363"/>
              <a:gd name="connsiteY1" fmla="*/ 698269 h 698269"/>
              <a:gd name="connsiteX2" fmla="*/ 6075363 w 6075363"/>
              <a:gd name="connsiteY2" fmla="*/ 70821 h 698269"/>
            </a:gdLst>
            <a:ahLst/>
            <a:cxnLst>
              <a:cxn ang="0">
                <a:pos x="connsiteX0" y="connsiteY0"/>
              </a:cxn>
              <a:cxn ang="0">
                <a:pos x="connsiteX1" y="connsiteY1"/>
              </a:cxn>
              <a:cxn ang="0">
                <a:pos x="connsiteX2" y="connsiteY2"/>
              </a:cxn>
            </a:cxnLst>
            <a:rect l="l" t="t" r="r" b="b"/>
            <a:pathLst>
              <a:path w="6075363" h="698269">
                <a:moveTo>
                  <a:pt x="0" y="0"/>
                </a:moveTo>
                <a:cubicBezTo>
                  <a:pt x="2514600" y="322811"/>
                  <a:pt x="5029200" y="645622"/>
                  <a:pt x="6035040" y="698269"/>
                </a:cubicBezTo>
                <a:cubicBezTo>
                  <a:pt x="6055953" y="246542"/>
                  <a:pt x="6010808" y="438572"/>
                  <a:pt x="6075363" y="7082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028" name="Picture 4"/>
          <p:cNvPicPr>
            <a:picLocks noChangeAspect="1" noChangeArrowheads="1"/>
          </p:cNvPicPr>
          <p:nvPr/>
        </p:nvPicPr>
        <p:blipFill>
          <a:blip r:embed="rId4"/>
          <a:srcRect/>
          <a:stretch>
            <a:fillRect/>
          </a:stretch>
        </p:blipFill>
        <p:spPr bwMode="auto">
          <a:xfrm>
            <a:off x="-157939" y="1444752"/>
            <a:ext cx="9301939" cy="21336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22" presetClass="entr" presetSubtype="8" fill="hold" grpId="1"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wipe(left)">
                                      <p:cBhvr>
                                        <p:cTn id="9" dur="1000"/>
                                        <p:tgtEl>
                                          <p:spTgt spid="23"/>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wipe(left)">
                                      <p:cBhvr>
                                        <p:cTn id="12" dur="1000"/>
                                        <p:tgtEl>
                                          <p:spTgt spid="4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47"/>
                                        </p:tgtEl>
                                      </p:cBhvr>
                                    </p:animEffect>
                                    <p:set>
                                      <p:cBhvr>
                                        <p:cTn id="17" dur="1" fill="hold">
                                          <p:stCondLst>
                                            <p:cond delay="999"/>
                                          </p:stCondLst>
                                        </p:cTn>
                                        <p:tgtEl>
                                          <p:spTgt spid="47"/>
                                        </p:tgtEl>
                                        <p:attrNameLst>
                                          <p:attrName>style.visibility</p:attrName>
                                        </p:attrNameLst>
                                      </p:cBhvr>
                                      <p:to>
                                        <p:strVal val="hidden"/>
                                      </p:to>
                                    </p:set>
                                  </p:childTnLst>
                                </p:cTn>
                              </p:par>
                              <p:par>
                                <p:cTn id="18" presetID="10" presetClass="exit" presetSubtype="0" fill="hold" grpId="1" nodeType="withEffect">
                                  <p:stCondLst>
                                    <p:cond delay="0"/>
                                  </p:stCondLst>
                                  <p:childTnLst>
                                    <p:animEffect transition="out" filter="fade">
                                      <p:cBhvr>
                                        <p:cTn id="19" dur="1000"/>
                                        <p:tgtEl>
                                          <p:spTgt spid="46"/>
                                        </p:tgtEl>
                                      </p:cBhvr>
                                    </p:animEffect>
                                    <p:set>
                                      <p:cBhvr>
                                        <p:cTn id="20" dur="1" fill="hold">
                                          <p:stCondLst>
                                            <p:cond delay="999"/>
                                          </p:stCondLst>
                                        </p:cTn>
                                        <p:tgtEl>
                                          <p:spTgt spid="46"/>
                                        </p:tgtEl>
                                        <p:attrNameLst>
                                          <p:attrName>style.visibility</p:attrName>
                                        </p:attrNameLst>
                                      </p:cBhvr>
                                      <p:to>
                                        <p:strVal val="hidden"/>
                                      </p:to>
                                    </p:set>
                                  </p:childTnLst>
                                </p:cTn>
                              </p:par>
                              <p:par>
                                <p:cTn id="21" presetID="10" presetClass="exit" presetSubtype="0" fill="hold" grpId="2" nodeType="withEffect">
                                  <p:stCondLst>
                                    <p:cond delay="0"/>
                                  </p:stCondLst>
                                  <p:childTnLst>
                                    <p:animEffect transition="out" filter="fade">
                                      <p:cBhvr>
                                        <p:cTn id="22" dur="1000"/>
                                        <p:tgtEl>
                                          <p:spTgt spid="23"/>
                                        </p:tgtEl>
                                      </p:cBhvr>
                                    </p:animEffect>
                                    <p:set>
                                      <p:cBhvr>
                                        <p:cTn id="23" dur="1" fill="hold">
                                          <p:stCondLst>
                                            <p:cond delay="999"/>
                                          </p:stCondLst>
                                        </p:cTn>
                                        <p:tgtEl>
                                          <p:spTgt spid="23"/>
                                        </p:tgtEl>
                                        <p:attrNameLst>
                                          <p:attrName>style.visibility</p:attrName>
                                        </p:attrNameLst>
                                      </p:cBhvr>
                                      <p:to>
                                        <p:strVal val="hidden"/>
                                      </p:to>
                                    </p:set>
                                  </p:childTnLst>
                                </p:cTn>
                              </p:par>
                              <p:par>
                                <p:cTn id="24" presetID="42" presetClass="entr" presetSubtype="0" fill="hold" nodeType="withEffect">
                                  <p:stCondLst>
                                    <p:cond delay="0"/>
                                  </p:stCondLst>
                                  <p:childTnLst>
                                    <p:set>
                                      <p:cBhvr>
                                        <p:cTn id="25" dur="1" fill="hold">
                                          <p:stCondLst>
                                            <p:cond delay="0"/>
                                          </p:stCondLst>
                                        </p:cTn>
                                        <p:tgtEl>
                                          <p:spTgt spid="1028"/>
                                        </p:tgtEl>
                                        <p:attrNameLst>
                                          <p:attrName>style.visibility</p:attrName>
                                        </p:attrNameLst>
                                      </p:cBhvr>
                                      <p:to>
                                        <p:strVal val="visible"/>
                                      </p:to>
                                    </p:set>
                                    <p:animEffect transition="in" filter="fade">
                                      <p:cBhvr>
                                        <p:cTn id="26" dur="1000"/>
                                        <p:tgtEl>
                                          <p:spTgt spid="1028"/>
                                        </p:tgtEl>
                                      </p:cBhvr>
                                    </p:animEffect>
                                    <p:anim calcmode="lin" valueType="num">
                                      <p:cBhvr>
                                        <p:cTn id="27" dur="1000" fill="hold"/>
                                        <p:tgtEl>
                                          <p:spTgt spid="1028"/>
                                        </p:tgtEl>
                                        <p:attrNameLst>
                                          <p:attrName>ppt_x</p:attrName>
                                        </p:attrNameLst>
                                      </p:cBhvr>
                                      <p:tavLst>
                                        <p:tav tm="0">
                                          <p:val>
                                            <p:strVal val="#ppt_x"/>
                                          </p:val>
                                        </p:tav>
                                        <p:tav tm="100000">
                                          <p:val>
                                            <p:strVal val="#ppt_x"/>
                                          </p:val>
                                        </p:tav>
                                      </p:tavLst>
                                    </p:anim>
                                    <p:anim calcmode="lin" valueType="num">
                                      <p:cBhvr>
                                        <p:cTn id="28"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3" grpId="2" animBg="1"/>
      <p:bldP spid="46" grpId="0" animBg="1"/>
      <p:bldP spid="46" grpId="1"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4"/>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43" name="Straight Connector 42"/>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381000" y="301625"/>
            <a:ext cx="1054909" cy="2898775"/>
            <a:chOff x="381000" y="301625"/>
            <a:chExt cx="1054909" cy="2898775"/>
          </a:xfrm>
        </p:grpSpPr>
        <p:cxnSp>
          <p:nvCxnSpPr>
            <p:cNvPr id="66" name="Straight Connector 65"/>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2051" name="Picture 3"/>
            <p:cNvPicPr>
              <a:picLocks noChangeAspect="1" noChangeArrowheads="1"/>
            </p:cNvPicPr>
            <p:nvPr/>
          </p:nvPicPr>
          <p:blipFill>
            <a:blip r:embed="rId3"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23" name="Group 22"/>
          <p:cNvGrpSpPr/>
          <p:nvPr/>
        </p:nvGrpSpPr>
        <p:grpSpPr>
          <a:xfrm>
            <a:off x="3447288" y="2743200"/>
            <a:ext cx="5696712" cy="461665"/>
            <a:chOff x="3447288" y="2743200"/>
            <a:chExt cx="5696712" cy="461665"/>
          </a:xfrm>
        </p:grpSpPr>
        <p:cxnSp>
          <p:nvCxnSpPr>
            <p:cNvPr id="48" name="Straight Connector 4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28" name="Group 27"/>
          <p:cNvGrpSpPr/>
          <p:nvPr/>
        </p:nvGrpSpPr>
        <p:grpSpPr>
          <a:xfrm>
            <a:off x="2496312" y="3046412"/>
            <a:ext cx="566928" cy="855028"/>
            <a:chOff x="2496312" y="3046412"/>
            <a:chExt cx="566928" cy="855028"/>
          </a:xfrm>
        </p:grpSpPr>
        <p:cxnSp>
          <p:nvCxnSpPr>
            <p:cNvPr id="24" name="Straight Connector 2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p:cNvGrpSpPr/>
          <p:nvPr/>
        </p:nvGrpSpPr>
        <p:grpSpPr>
          <a:xfrm>
            <a:off x="2667000" y="714390"/>
            <a:ext cx="1048306" cy="2486010"/>
            <a:chOff x="2667000" y="714390"/>
            <a:chExt cx="1048306" cy="2486010"/>
          </a:xfrm>
        </p:grpSpPr>
        <p:cxnSp>
          <p:nvCxnSpPr>
            <p:cNvPr id="26" name="Straight Connector 25"/>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7" name="TextBox 36"/>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050"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9" name="Straight Connector 28"/>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1524000" y="850901"/>
            <a:ext cx="1012598" cy="2273299"/>
            <a:chOff x="1524000" y="850901"/>
            <a:chExt cx="1012598" cy="2273299"/>
          </a:xfrm>
        </p:grpSpPr>
        <p:grpSp>
          <p:nvGrpSpPr>
            <p:cNvPr id="71" name="Group 70"/>
            <p:cNvGrpSpPr/>
            <p:nvPr/>
          </p:nvGrpSpPr>
          <p:grpSpPr>
            <a:xfrm>
              <a:off x="1601949" y="1981201"/>
              <a:ext cx="755335" cy="1142999"/>
              <a:chOff x="1530665" y="1981201"/>
              <a:chExt cx="755335" cy="1142999"/>
            </a:xfrm>
          </p:grpSpPr>
          <p:cxnSp>
            <p:nvCxnSpPr>
              <p:cNvPr id="54" name="Straight Connector 53"/>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2"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grpSp>
        <p:nvGrpSpPr>
          <p:cNvPr id="36" name="Group 35"/>
          <p:cNvGrpSpPr/>
          <p:nvPr/>
        </p:nvGrpSpPr>
        <p:grpSpPr>
          <a:xfrm>
            <a:off x="3886200" y="2769513"/>
            <a:ext cx="3771482" cy="1610618"/>
            <a:chOff x="3886200" y="2769513"/>
            <a:chExt cx="3771482" cy="1610618"/>
          </a:xfrm>
        </p:grpSpPr>
        <p:sp>
          <p:nvSpPr>
            <p:cNvPr id="31" name="TextBox 30"/>
            <p:cNvSpPr txBox="1"/>
            <p:nvPr/>
          </p:nvSpPr>
          <p:spPr>
            <a:xfrm>
              <a:off x="3886200" y="3733800"/>
              <a:ext cx="3771482" cy="646331"/>
            </a:xfrm>
            <a:prstGeom prst="rect">
              <a:avLst/>
            </a:prstGeom>
            <a:noFill/>
            <a:ln w="50800">
              <a:solidFill>
                <a:schemeClr val="tx1"/>
              </a:solidFill>
            </a:ln>
          </p:spPr>
          <p:txBody>
            <a:bodyPr wrap="none" rtlCol="0">
              <a:spAutoFit/>
            </a:bodyPr>
            <a:lstStyle/>
            <a:p>
              <a:r>
                <a:rPr lang="en-US" sz="3600" dirty="0" smtClean="0">
                  <a:solidFill>
                    <a:srgbClr val="FF0000"/>
                  </a:solidFill>
                  <a:effectLst>
                    <a:outerShdw dist="50800" dir="5400000" algn="ctr" rotWithShape="0">
                      <a:schemeClr val="tx1"/>
                    </a:outerShdw>
                  </a:effectLst>
                </a:rPr>
                <a:t>earliest inhabitants</a:t>
              </a:r>
              <a:endParaRPr lang="en-US" sz="3600" dirty="0">
                <a:solidFill>
                  <a:srgbClr val="FF0000"/>
                </a:solidFill>
                <a:effectLst>
                  <a:outerShdw dist="50800" dir="5400000" algn="ctr" rotWithShape="0">
                    <a:schemeClr val="tx1"/>
                  </a:outerShdw>
                </a:effectLst>
              </a:endParaRPr>
            </a:p>
          </p:txBody>
        </p:sp>
        <p:sp>
          <p:nvSpPr>
            <p:cNvPr id="32" name="Rectangle 31"/>
            <p:cNvSpPr/>
            <p:nvPr/>
          </p:nvSpPr>
          <p:spPr>
            <a:xfrm>
              <a:off x="5791200" y="2769513"/>
              <a:ext cx="1066800" cy="430887"/>
            </a:xfrm>
            <a:prstGeom prst="rect">
              <a:avLst/>
            </a:prstGeom>
            <a:noFill/>
            <a:ln w="50800">
              <a:solidFill>
                <a:schemeClr val="tx1"/>
              </a:solidFill>
            </a:ln>
          </p:spPr>
          <p:txBody>
            <a:bodyPr wrap="square" rtlCol="0" anchor="ctr">
              <a:spAutoFit/>
            </a:bodyPr>
            <a:lstStyle/>
            <a:p>
              <a:pPr algn="ctr"/>
              <a:endParaRPr lang="en-US" sz="2200" b="1" dirty="0" smtClean="0">
                <a:solidFill>
                  <a:schemeClr val="bg1"/>
                </a:solidFill>
              </a:endParaRPr>
            </a:p>
          </p:txBody>
        </p:sp>
        <p:cxnSp>
          <p:nvCxnSpPr>
            <p:cNvPr id="34" name="Straight Connector 33"/>
            <p:cNvCxnSpPr>
              <a:stCxn id="32" idx="2"/>
            </p:cNvCxnSpPr>
            <p:nvPr/>
          </p:nvCxnSpPr>
          <p:spPr>
            <a:xfrm rot="5400000">
              <a:off x="5715000" y="3124200"/>
              <a:ext cx="533400" cy="68580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down)">
                                      <p:cBhvr>
                                        <p:cTn id="12" dur="10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down)">
                                      <p:cBhvr>
                                        <p:cTn id="17" dur="10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up)">
                                      <p:cBhvr>
                                        <p:cTn id="22" dur="1000"/>
                                        <p:tgtEl>
                                          <p:spTgt spid="44"/>
                                        </p:tgtEl>
                                      </p:cBhvr>
                                    </p:animEffect>
                                  </p:childTnLst>
                                </p:cTn>
                              </p:par>
                              <p:par>
                                <p:cTn id="23" presetID="10" presetClass="entr" presetSubtype="0" fill="hold" nodeType="withEffect">
                                  <p:stCondLst>
                                    <p:cond delay="1000"/>
                                  </p:st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fade">
                                      <p:cBhvr>
                                        <p:cTn id="25" dur="1000"/>
                                        <p:tgtEl>
                                          <p:spTgt spid="42">
                                            <p:txEl>
                                              <p:pRg st="0" end="0"/>
                                            </p:txEl>
                                          </p:spTgt>
                                        </p:tgtEl>
                                      </p:cBhvr>
                                    </p:animEffect>
                                  </p:childTnLst>
                                </p:cTn>
                              </p:par>
                              <p:par>
                                <p:cTn id="26" presetID="10" presetClass="entr" presetSubtype="0" fill="hold" nodeType="withEffect">
                                  <p:stCondLst>
                                    <p:cond delay="1000"/>
                                  </p:stCondLst>
                                  <p:childTnLst>
                                    <p:set>
                                      <p:cBhvr>
                                        <p:cTn id="27" dur="1" fill="hold">
                                          <p:stCondLst>
                                            <p:cond delay="0"/>
                                          </p:stCondLst>
                                        </p:cTn>
                                        <p:tgtEl>
                                          <p:spTgt spid="42">
                                            <p:txEl>
                                              <p:pRg st="1" end="1"/>
                                            </p:txEl>
                                          </p:spTgt>
                                        </p:tgtEl>
                                        <p:attrNameLst>
                                          <p:attrName>style.visibility</p:attrName>
                                        </p:attrNameLst>
                                      </p:cBhvr>
                                      <p:to>
                                        <p:strVal val="visible"/>
                                      </p:to>
                                    </p:set>
                                    <p:animEffect transition="in" filter="fade">
                                      <p:cBhvr>
                                        <p:cTn id="28" dur="1000"/>
                                        <p:tgtEl>
                                          <p:spTgt spid="42">
                                            <p:txEl>
                                              <p:pRg st="1" end="1"/>
                                            </p:txEl>
                                          </p:spTgt>
                                        </p:tgtEl>
                                      </p:cBhvr>
                                    </p:animEffect>
                                  </p:childTnLst>
                                </p:cTn>
                              </p:par>
                              <p:par>
                                <p:cTn id="29" presetID="22" presetClass="entr" presetSubtype="1" fill="hold" nodeType="withEffect">
                                  <p:stCondLst>
                                    <p:cond delay="1000"/>
                                  </p:stCondLst>
                                  <p:childTnLst>
                                    <p:set>
                                      <p:cBhvr>
                                        <p:cTn id="30" dur="1" fill="hold">
                                          <p:stCondLst>
                                            <p:cond delay="0"/>
                                          </p:stCondLst>
                                        </p:cTn>
                                        <p:tgtEl>
                                          <p:spTgt spid="42">
                                            <p:txEl>
                                              <p:pRg st="2" end="2"/>
                                            </p:txEl>
                                          </p:spTgt>
                                        </p:tgtEl>
                                        <p:attrNameLst>
                                          <p:attrName>style.visibility</p:attrName>
                                        </p:attrNameLst>
                                      </p:cBhvr>
                                      <p:to>
                                        <p:strVal val="visible"/>
                                      </p:to>
                                    </p:set>
                                    <p:animEffect transition="in" filter="wipe(up)">
                                      <p:cBhvr>
                                        <p:cTn id="31" dur="1000"/>
                                        <p:tgtEl>
                                          <p:spTgt spid="42">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wipe(up)">
                                      <p:cBhvr>
                                        <p:cTn id="36" dur="1000"/>
                                        <p:tgtEl>
                                          <p:spTgt spid="38"/>
                                        </p:tgtEl>
                                      </p:cBhvr>
                                    </p:animEffect>
                                  </p:childTnLst>
                                </p:cTn>
                              </p:par>
                              <p:par>
                                <p:cTn id="37" presetID="10" presetClass="entr" presetSubtype="0" fill="hold" nodeType="withEffect">
                                  <p:stCondLst>
                                    <p:cond delay="1000"/>
                                  </p:stCondLst>
                                  <p:childTnLst>
                                    <p:set>
                                      <p:cBhvr>
                                        <p:cTn id="38" dur="1" fill="hold">
                                          <p:stCondLst>
                                            <p:cond delay="0"/>
                                          </p:stCondLst>
                                        </p:cTn>
                                        <p:tgtEl>
                                          <p:spTgt spid="42">
                                            <p:txEl>
                                              <p:pRg st="3" end="3"/>
                                            </p:txEl>
                                          </p:spTgt>
                                        </p:tgtEl>
                                        <p:attrNameLst>
                                          <p:attrName>style.visibility</p:attrName>
                                        </p:attrNameLst>
                                      </p:cBhvr>
                                      <p:to>
                                        <p:strVal val="visible"/>
                                      </p:to>
                                    </p:set>
                                    <p:animEffect transition="in" filter="fade">
                                      <p:cBhvr>
                                        <p:cTn id="39" dur="1000"/>
                                        <p:tgtEl>
                                          <p:spTgt spid="42">
                                            <p:txEl>
                                              <p:pRg st="3" end="3"/>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left)">
                                      <p:cBhvr>
                                        <p:cTn id="44" dur="1000"/>
                                        <p:tgtEl>
                                          <p:spTgt spid="28"/>
                                        </p:tgtEl>
                                      </p:cBhvr>
                                    </p:animEffect>
                                  </p:childTnLst>
                                </p:cTn>
                              </p:par>
                              <p:par>
                                <p:cTn id="45" presetID="10" presetClass="entr" presetSubtype="0" fill="hold" nodeType="withEffect">
                                  <p:stCondLst>
                                    <p:cond delay="0"/>
                                  </p:stCondLst>
                                  <p:childTnLst>
                                    <p:set>
                                      <p:cBhvr>
                                        <p:cTn id="46" dur="1" fill="hold">
                                          <p:stCondLst>
                                            <p:cond delay="0"/>
                                          </p:stCondLst>
                                        </p:cTn>
                                        <p:tgtEl>
                                          <p:spTgt spid="42">
                                            <p:txEl>
                                              <p:pRg st="4" end="4"/>
                                            </p:txEl>
                                          </p:spTgt>
                                        </p:tgtEl>
                                        <p:attrNameLst>
                                          <p:attrName>style.visibility</p:attrName>
                                        </p:attrNameLst>
                                      </p:cBhvr>
                                      <p:to>
                                        <p:strVal val="visible"/>
                                      </p:to>
                                    </p:set>
                                    <p:animEffect transition="in" filter="fade">
                                      <p:cBhvr>
                                        <p:cTn id="47" dur="1000"/>
                                        <p:tgtEl>
                                          <p:spTgt spid="42">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up)">
                                      <p:cBhvr>
                                        <p:cTn id="52" dur="1000"/>
                                        <p:tgtEl>
                                          <p:spTgt spid="43"/>
                                        </p:tgtEl>
                                      </p:cBhvr>
                                    </p:animEffect>
                                  </p:childTnLst>
                                </p:cTn>
                              </p:par>
                              <p:par>
                                <p:cTn id="53" presetID="53" presetClass="entr" presetSubtype="0" fill="hold" nodeType="withEffect">
                                  <p:stCondLst>
                                    <p:cond delay="1000"/>
                                  </p:stCondLst>
                                  <p:childTnLst>
                                    <p:set>
                                      <p:cBhvr>
                                        <p:cTn id="54" dur="1" fill="hold">
                                          <p:stCondLst>
                                            <p:cond delay="0"/>
                                          </p:stCondLst>
                                        </p:cTn>
                                        <p:tgtEl>
                                          <p:spTgt spid="42">
                                            <p:txEl>
                                              <p:pRg st="5" end="5"/>
                                            </p:txEl>
                                          </p:spTgt>
                                        </p:tgtEl>
                                        <p:attrNameLst>
                                          <p:attrName>style.visibility</p:attrName>
                                        </p:attrNameLst>
                                      </p:cBhvr>
                                      <p:to>
                                        <p:strVal val="visible"/>
                                      </p:to>
                                    </p:set>
                                    <p:anim calcmode="lin" valueType="num">
                                      <p:cBhvr>
                                        <p:cTn id="55" dur="1000" fill="hold"/>
                                        <p:tgtEl>
                                          <p:spTgt spid="42">
                                            <p:txEl>
                                              <p:pRg st="5" end="5"/>
                                            </p:txEl>
                                          </p:spTgt>
                                        </p:tgtEl>
                                        <p:attrNameLst>
                                          <p:attrName>ppt_w</p:attrName>
                                        </p:attrNameLst>
                                      </p:cBhvr>
                                      <p:tavLst>
                                        <p:tav tm="0">
                                          <p:val>
                                            <p:fltVal val="0"/>
                                          </p:val>
                                        </p:tav>
                                        <p:tav tm="100000">
                                          <p:val>
                                            <p:strVal val="#ppt_w"/>
                                          </p:val>
                                        </p:tav>
                                      </p:tavLst>
                                    </p:anim>
                                    <p:anim calcmode="lin" valueType="num">
                                      <p:cBhvr>
                                        <p:cTn id="56" dur="1000" fill="hold"/>
                                        <p:tgtEl>
                                          <p:spTgt spid="42">
                                            <p:txEl>
                                              <p:pRg st="5" end="5"/>
                                            </p:txEl>
                                          </p:spTgt>
                                        </p:tgtEl>
                                        <p:attrNameLst>
                                          <p:attrName>ppt_h</p:attrName>
                                        </p:attrNameLst>
                                      </p:cBhvr>
                                      <p:tavLst>
                                        <p:tav tm="0">
                                          <p:val>
                                            <p:fltVal val="0"/>
                                          </p:val>
                                        </p:tav>
                                        <p:tav tm="100000">
                                          <p:val>
                                            <p:strVal val="#ppt_h"/>
                                          </p:val>
                                        </p:tav>
                                      </p:tavLst>
                                    </p:anim>
                                    <p:animEffect transition="in" filter="fade">
                                      <p:cBhvr>
                                        <p:cTn id="57" dur="1000"/>
                                        <p:tgtEl>
                                          <p:spTgt spid="42">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up)">
                                      <p:cBhvr>
                                        <p:cTn id="62" dur="1000"/>
                                        <p:tgtEl>
                                          <p:spTgt spid="45"/>
                                        </p:tgtEl>
                                      </p:cBhvr>
                                    </p:animEffect>
                                  </p:childTnLst>
                                </p:cTn>
                              </p:par>
                            </p:childTnLst>
                          </p:cTn>
                        </p:par>
                        <p:par>
                          <p:cTn id="63" fill="hold">
                            <p:stCondLst>
                              <p:cond delay="1000"/>
                            </p:stCondLst>
                            <p:childTnLst>
                              <p:par>
                                <p:cTn id="64" presetID="10" presetClass="entr" presetSubtype="0" fill="hold" nodeType="afterEffect">
                                  <p:stCondLst>
                                    <p:cond delay="0"/>
                                  </p:stCondLst>
                                  <p:childTnLst>
                                    <p:set>
                                      <p:cBhvr>
                                        <p:cTn id="65" dur="1" fill="hold">
                                          <p:stCondLst>
                                            <p:cond delay="0"/>
                                          </p:stCondLst>
                                        </p:cTn>
                                        <p:tgtEl>
                                          <p:spTgt spid="42">
                                            <p:txEl>
                                              <p:pRg st="6" end="6"/>
                                            </p:txEl>
                                          </p:spTgt>
                                        </p:tgtEl>
                                        <p:attrNameLst>
                                          <p:attrName>style.visibility</p:attrName>
                                        </p:attrNameLst>
                                      </p:cBhvr>
                                      <p:to>
                                        <p:strVal val="visible"/>
                                      </p:to>
                                    </p:set>
                                    <p:animEffect transition="in" filter="fade">
                                      <p:cBhvr>
                                        <p:cTn id="66" dur="1000"/>
                                        <p:tgtEl>
                                          <p:spTgt spid="42">
                                            <p:txEl>
                                              <p:pRg st="6" end="6"/>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wipe(left)">
                                      <p:cBhvr>
                                        <p:cTn id="71" dur="1000"/>
                                        <p:tgtEl>
                                          <p:spTgt spid="23"/>
                                        </p:tgtEl>
                                      </p:cBhvr>
                                    </p:animEffect>
                                  </p:childTnLst>
                                </p:cTn>
                              </p:par>
                              <p:par>
                                <p:cTn id="72" presetID="10" presetClass="entr" presetSubtype="0" fill="hold" nodeType="withEffect">
                                  <p:stCondLst>
                                    <p:cond delay="0"/>
                                  </p:stCondLst>
                                  <p:childTnLst>
                                    <p:set>
                                      <p:cBhvr>
                                        <p:cTn id="73" dur="1" fill="hold">
                                          <p:stCondLst>
                                            <p:cond delay="0"/>
                                          </p:stCondLst>
                                        </p:cTn>
                                        <p:tgtEl>
                                          <p:spTgt spid="42">
                                            <p:txEl>
                                              <p:pRg st="7" end="7"/>
                                            </p:txEl>
                                          </p:spTgt>
                                        </p:tgtEl>
                                        <p:attrNameLst>
                                          <p:attrName>style.visibility</p:attrName>
                                        </p:attrNameLst>
                                      </p:cBhvr>
                                      <p:to>
                                        <p:strVal val="visible"/>
                                      </p:to>
                                    </p:set>
                                    <p:animEffect transition="in" filter="fade">
                                      <p:cBhvr>
                                        <p:cTn id="74" dur="1000"/>
                                        <p:tgtEl>
                                          <p:spTgt spid="42">
                                            <p:txEl>
                                              <p:pRg st="7" end="7"/>
                                            </p:txEl>
                                          </p:spTgt>
                                        </p:tgtEl>
                                      </p:cBhvr>
                                    </p:animEffect>
                                  </p:childTnLst>
                                </p:cTn>
                              </p:par>
                              <p:par>
                                <p:cTn id="75" presetID="10" presetClass="entr" presetSubtype="0" fill="hold" nodeType="withEffect">
                                  <p:stCondLst>
                                    <p:cond delay="0"/>
                                  </p:stCondLst>
                                  <p:childTnLst>
                                    <p:set>
                                      <p:cBhvr>
                                        <p:cTn id="76" dur="1" fill="hold">
                                          <p:stCondLst>
                                            <p:cond delay="0"/>
                                          </p:stCondLst>
                                        </p:cTn>
                                        <p:tgtEl>
                                          <p:spTgt spid="42">
                                            <p:txEl>
                                              <p:pRg st="8" end="8"/>
                                            </p:txEl>
                                          </p:spTgt>
                                        </p:tgtEl>
                                        <p:attrNameLst>
                                          <p:attrName>style.visibility</p:attrName>
                                        </p:attrNameLst>
                                      </p:cBhvr>
                                      <p:to>
                                        <p:strVal val="visible"/>
                                      </p:to>
                                    </p:set>
                                    <p:animEffect transition="in" filter="fade">
                                      <p:cBhvr>
                                        <p:cTn id="77" dur="1000"/>
                                        <p:tgtEl>
                                          <p:spTgt spid="42">
                                            <p:txEl>
                                              <p:pRg st="8" end="8"/>
                                            </p:txEl>
                                          </p:spTgt>
                                        </p:tgtEl>
                                      </p:cBhvr>
                                    </p:animEffect>
                                  </p:childTnLst>
                                </p:cTn>
                              </p:par>
                              <p:par>
                                <p:cTn id="78" presetID="10" presetClass="entr" presetSubtype="0" fill="hold" nodeType="withEffect">
                                  <p:stCondLst>
                                    <p:cond delay="0"/>
                                  </p:stCondLst>
                                  <p:childTnLst>
                                    <p:set>
                                      <p:cBhvr>
                                        <p:cTn id="79" dur="1" fill="hold">
                                          <p:stCondLst>
                                            <p:cond delay="0"/>
                                          </p:stCondLst>
                                        </p:cTn>
                                        <p:tgtEl>
                                          <p:spTgt spid="42">
                                            <p:txEl>
                                              <p:pRg st="10" end="10"/>
                                            </p:txEl>
                                          </p:spTgt>
                                        </p:tgtEl>
                                        <p:attrNameLst>
                                          <p:attrName>style.visibility</p:attrName>
                                        </p:attrNameLst>
                                      </p:cBhvr>
                                      <p:to>
                                        <p:strVal val="visible"/>
                                      </p:to>
                                    </p:set>
                                    <p:animEffect transition="in" filter="fade">
                                      <p:cBhvr>
                                        <p:cTn id="80" dur="1000"/>
                                        <p:tgtEl>
                                          <p:spTgt spid="42">
                                            <p:txEl>
                                              <p:pRg st="10" end="10"/>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1" fill="hold" nodeType="click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wipe(up)">
                                      <p:cBhvr>
                                        <p:cTn id="85" dur="1000"/>
                                        <p:tgtEl>
                                          <p:spTgt spid="29"/>
                                        </p:tgtEl>
                                      </p:cBhvr>
                                    </p:animEffect>
                                  </p:childTnLst>
                                </p:cTn>
                              </p:par>
                            </p:childTnLst>
                          </p:cTn>
                        </p:par>
                        <p:par>
                          <p:cTn id="86" fill="hold">
                            <p:stCondLst>
                              <p:cond delay="1000"/>
                            </p:stCondLst>
                            <p:childTnLst>
                              <p:par>
                                <p:cTn id="87" presetID="10" presetClass="entr" presetSubtype="0" fill="hold" nodeType="afterEffect">
                                  <p:stCondLst>
                                    <p:cond delay="0"/>
                                  </p:stCondLst>
                                  <p:childTnLst>
                                    <p:set>
                                      <p:cBhvr>
                                        <p:cTn id="88" dur="1" fill="hold">
                                          <p:stCondLst>
                                            <p:cond delay="0"/>
                                          </p:stCondLst>
                                        </p:cTn>
                                        <p:tgtEl>
                                          <p:spTgt spid="42">
                                            <p:txEl>
                                              <p:pRg st="18" end="18"/>
                                            </p:txEl>
                                          </p:spTgt>
                                        </p:tgtEl>
                                        <p:attrNameLst>
                                          <p:attrName>style.visibility</p:attrName>
                                        </p:attrNameLst>
                                      </p:cBhvr>
                                      <p:to>
                                        <p:strVal val="visible"/>
                                      </p:to>
                                    </p:set>
                                    <p:animEffect transition="in" filter="fade">
                                      <p:cBhvr>
                                        <p:cTn id="89" dur="1000"/>
                                        <p:tgtEl>
                                          <p:spTgt spid="42">
                                            <p:txEl>
                                              <p:pRg st="18" end="18"/>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1" fill="hold" nodeType="clickEffect">
                                  <p:stCondLst>
                                    <p:cond delay="0"/>
                                  </p:stCondLst>
                                  <p:childTnLst>
                                    <p:set>
                                      <p:cBhvr>
                                        <p:cTn id="93" dur="1" fill="hold">
                                          <p:stCondLst>
                                            <p:cond delay="0"/>
                                          </p:stCondLst>
                                        </p:cTn>
                                        <p:tgtEl>
                                          <p:spTgt spid="36"/>
                                        </p:tgtEl>
                                        <p:attrNameLst>
                                          <p:attrName>style.visibility</p:attrName>
                                        </p:attrNameLst>
                                      </p:cBhvr>
                                      <p:to>
                                        <p:strVal val="visible"/>
                                      </p:to>
                                    </p:set>
                                    <p:animEffect transition="in" filter="wipe(up)">
                                      <p:cBhvr>
                                        <p:cTn id="94"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11"/>
          <p:cNvGrpSpPr/>
          <p:nvPr/>
        </p:nvGrpSpPr>
        <p:grpSpPr>
          <a:xfrm>
            <a:off x="0" y="1263361"/>
            <a:ext cx="9144000" cy="5594639"/>
            <a:chOff x="0" y="1263361"/>
            <a:chExt cx="9144000" cy="5594639"/>
          </a:xfrm>
        </p:grpSpPr>
        <p:pic>
          <p:nvPicPr>
            <p:cNvPr id="40" name="Picture 2"/>
            <p:cNvPicPr>
              <a:picLocks noChangeAspect="1" noChangeArrowheads="1"/>
            </p:cNvPicPr>
            <p:nvPr/>
          </p:nvPicPr>
          <p:blipFill>
            <a:blip r:embed="rId2" cstate="print"/>
            <a:srcRect t="35556"/>
            <a:stretch>
              <a:fillRect/>
            </a:stretch>
          </p:blipFill>
          <p:spPr bwMode="auto">
            <a:xfrm>
              <a:off x="0" y="1263361"/>
              <a:ext cx="6400800" cy="5594639"/>
            </a:xfrm>
            <a:prstGeom prst="rect">
              <a:avLst/>
            </a:prstGeom>
            <a:noFill/>
            <a:ln w="9525">
              <a:noFill/>
              <a:miter lim="800000"/>
              <a:headEnd/>
              <a:tailEnd/>
            </a:ln>
            <a:effectLst/>
          </p:spPr>
        </p:pic>
        <p:pic>
          <p:nvPicPr>
            <p:cNvPr id="41" name="Picture 40"/>
            <p:cNvPicPr>
              <a:picLocks noChangeAspect="1" noChangeArrowheads="1"/>
            </p:cNvPicPr>
            <p:nvPr/>
          </p:nvPicPr>
          <p:blipFill>
            <a:blip r:embed="rId2" cstate="print"/>
            <a:srcRect l="64800" t="2245" r="5214" b="71111"/>
            <a:stretch>
              <a:fillRect/>
            </a:stretch>
          </p:blipFill>
          <p:spPr bwMode="auto">
            <a:xfrm>
              <a:off x="6172200" y="3276600"/>
              <a:ext cx="2971800" cy="3581400"/>
            </a:xfrm>
            <a:prstGeom prst="rect">
              <a:avLst/>
            </a:prstGeom>
            <a:noFill/>
            <a:ln w="25400">
              <a:solidFill>
                <a:schemeClr val="tx1"/>
              </a:solidFill>
              <a:miter lim="800000"/>
              <a:headEnd/>
              <a:tailEnd/>
            </a:ln>
            <a:effectLst/>
          </p:spPr>
        </p:pic>
      </p:grpSp>
      <p:sp useBgFill="1">
        <p:nvSpPr>
          <p:cNvPr id="50" name="Rectangle 49"/>
          <p:cNvSpPr/>
          <p:nvPr/>
        </p:nvSpPr>
        <p:spPr>
          <a:xfrm>
            <a:off x="0" y="762000"/>
            <a:ext cx="9144000" cy="6096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35" name="Group 34"/>
          <p:cNvGrpSpPr/>
          <p:nvPr/>
        </p:nvGrpSpPr>
        <p:grpSpPr>
          <a:xfrm>
            <a:off x="-157939" y="-1413694"/>
            <a:ext cx="9301939" cy="9952136"/>
            <a:chOff x="-157939" y="-1413694"/>
            <a:chExt cx="9301939" cy="9952136"/>
          </a:xfrm>
        </p:grpSpPr>
        <p:pic>
          <p:nvPicPr>
            <p:cNvPr id="21" name="Picture 4"/>
            <p:cNvPicPr>
              <a:picLocks noChangeAspect="1" noChangeArrowheads="1"/>
            </p:cNvPicPr>
            <p:nvPr/>
          </p:nvPicPr>
          <p:blipFill>
            <a:blip r:embed="rId3"/>
            <a:srcRect/>
            <a:stretch>
              <a:fillRect/>
            </a:stretch>
          </p:blipFill>
          <p:spPr bwMode="auto">
            <a:xfrm>
              <a:off x="-157939" y="1447800"/>
              <a:ext cx="9301939" cy="2133600"/>
            </a:xfrm>
            <a:prstGeom prst="rect">
              <a:avLst/>
            </a:prstGeom>
            <a:noFill/>
            <a:ln w="9525">
              <a:noFill/>
              <a:miter lim="800000"/>
              <a:headEnd/>
              <a:tailEnd/>
            </a:ln>
            <a:effectLst/>
          </p:spPr>
        </p:pic>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43" name="Straight Connector 42"/>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71"/>
            <p:cNvGrpSpPr/>
            <p:nvPr/>
          </p:nvGrpSpPr>
          <p:grpSpPr>
            <a:xfrm>
              <a:off x="381000" y="301625"/>
              <a:ext cx="1054909" cy="2898775"/>
              <a:chOff x="381000" y="301625"/>
              <a:chExt cx="1054909" cy="2898775"/>
            </a:xfrm>
          </p:grpSpPr>
          <p:cxnSp>
            <p:nvCxnSpPr>
              <p:cNvPr id="66" name="Straight Connector 65"/>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2051"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4" name="Group 22"/>
            <p:cNvGrpSpPr/>
            <p:nvPr/>
          </p:nvGrpSpPr>
          <p:grpSpPr>
            <a:xfrm>
              <a:off x="3447288" y="2743200"/>
              <a:ext cx="5696712" cy="461665"/>
              <a:chOff x="3447288" y="2743200"/>
              <a:chExt cx="5696712" cy="461665"/>
            </a:xfrm>
          </p:grpSpPr>
          <p:cxnSp>
            <p:nvCxnSpPr>
              <p:cNvPr id="48" name="Straight Connector 4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5" name="Group 27"/>
            <p:cNvGrpSpPr/>
            <p:nvPr/>
          </p:nvGrpSpPr>
          <p:grpSpPr>
            <a:xfrm>
              <a:off x="2496312" y="3046412"/>
              <a:ext cx="566928" cy="855028"/>
              <a:chOff x="2496312" y="3046412"/>
              <a:chExt cx="566928" cy="855028"/>
            </a:xfrm>
          </p:grpSpPr>
          <p:cxnSp>
            <p:nvCxnSpPr>
              <p:cNvPr id="24" name="Straight Connector 2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69"/>
            <p:cNvGrpSpPr/>
            <p:nvPr/>
          </p:nvGrpSpPr>
          <p:grpSpPr>
            <a:xfrm>
              <a:off x="2667000" y="714390"/>
              <a:ext cx="1048306" cy="2486010"/>
              <a:chOff x="2667000" y="714390"/>
              <a:chExt cx="1048306" cy="2486010"/>
            </a:xfrm>
          </p:grpSpPr>
          <p:cxnSp>
            <p:nvCxnSpPr>
              <p:cNvPr id="26" name="Straight Connector 25"/>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7" name="TextBox 36"/>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050" name="Picture 2"/>
              <p:cNvPicPr>
                <a:picLocks noChangeAspect="1" noChangeArrowheads="1"/>
              </p:cNvPicPr>
              <p:nvPr/>
            </p:nvPicPr>
            <p:blipFill>
              <a:blip r:embed="rId5"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9" name="Straight Connector 28"/>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29"/>
            <p:cNvGrpSpPr/>
            <p:nvPr/>
          </p:nvGrpSpPr>
          <p:grpSpPr>
            <a:xfrm>
              <a:off x="1524000" y="850901"/>
              <a:ext cx="1012598" cy="2273299"/>
              <a:chOff x="1524000" y="850901"/>
              <a:chExt cx="1012598" cy="2273299"/>
            </a:xfrm>
          </p:grpSpPr>
          <p:grpSp>
            <p:nvGrpSpPr>
              <p:cNvPr id="8" name="Group 70"/>
              <p:cNvGrpSpPr/>
              <p:nvPr/>
            </p:nvGrpSpPr>
            <p:grpSpPr>
              <a:xfrm>
                <a:off x="1601949" y="1981201"/>
                <a:ext cx="755335" cy="1142999"/>
                <a:chOff x="1530665" y="1981201"/>
                <a:chExt cx="755335" cy="1142999"/>
              </a:xfrm>
            </p:grpSpPr>
            <p:cxnSp>
              <p:nvCxnSpPr>
                <p:cNvPr id="54" name="Straight Connector 53"/>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2" name="Picture 2"/>
              <p:cNvPicPr>
                <a:picLocks noChangeAspect="1" noChangeArrowheads="1"/>
              </p:cNvPicPr>
              <p:nvPr/>
            </p:nvPicPr>
            <p:blipFill>
              <a:blip r:embed="rId6" cstate="print"/>
              <a:srcRect/>
              <a:stretch>
                <a:fillRect/>
              </a:stretch>
            </p:blipFill>
            <p:spPr bwMode="auto">
              <a:xfrm>
                <a:off x="1524000" y="850901"/>
                <a:ext cx="1012598" cy="1206499"/>
              </a:xfrm>
              <a:prstGeom prst="rect">
                <a:avLst/>
              </a:prstGeom>
              <a:noFill/>
              <a:ln w="9525">
                <a:noFill/>
                <a:miter lim="800000"/>
                <a:headEnd/>
                <a:tailEnd/>
              </a:ln>
              <a:effectLst/>
            </p:spPr>
          </p:pic>
        </p:grpSp>
        <p:grpSp>
          <p:nvGrpSpPr>
            <p:cNvPr id="9" name="Group 35"/>
            <p:cNvGrpSpPr/>
            <p:nvPr/>
          </p:nvGrpSpPr>
          <p:grpSpPr>
            <a:xfrm>
              <a:off x="3886200" y="2769513"/>
              <a:ext cx="3771482" cy="1610618"/>
              <a:chOff x="3886200" y="2769513"/>
              <a:chExt cx="3771482" cy="1610618"/>
            </a:xfrm>
          </p:grpSpPr>
          <p:sp>
            <p:nvSpPr>
              <p:cNvPr id="31" name="TextBox 30"/>
              <p:cNvSpPr txBox="1"/>
              <p:nvPr/>
            </p:nvSpPr>
            <p:spPr>
              <a:xfrm>
                <a:off x="3886200" y="3733800"/>
                <a:ext cx="3771482" cy="646331"/>
              </a:xfrm>
              <a:prstGeom prst="rect">
                <a:avLst/>
              </a:prstGeom>
              <a:noFill/>
              <a:ln w="50800">
                <a:solidFill>
                  <a:schemeClr val="tx1"/>
                </a:solidFill>
              </a:ln>
            </p:spPr>
            <p:txBody>
              <a:bodyPr wrap="none" rtlCol="0">
                <a:spAutoFit/>
              </a:bodyPr>
              <a:lstStyle/>
              <a:p>
                <a:r>
                  <a:rPr lang="en-US" sz="3600" dirty="0" smtClean="0">
                    <a:solidFill>
                      <a:srgbClr val="FF0000"/>
                    </a:solidFill>
                    <a:effectLst>
                      <a:outerShdw dist="50800" dir="5400000" algn="ctr" rotWithShape="0">
                        <a:schemeClr val="tx1"/>
                      </a:outerShdw>
                    </a:effectLst>
                  </a:rPr>
                  <a:t>earliest inhabitants</a:t>
                </a:r>
                <a:endParaRPr lang="en-US" sz="3600" dirty="0">
                  <a:solidFill>
                    <a:srgbClr val="FF0000"/>
                  </a:solidFill>
                  <a:effectLst>
                    <a:outerShdw dist="50800" dir="5400000" algn="ctr" rotWithShape="0">
                      <a:schemeClr val="tx1"/>
                    </a:outerShdw>
                  </a:effectLst>
                </a:endParaRPr>
              </a:p>
            </p:txBody>
          </p:sp>
          <p:sp>
            <p:nvSpPr>
              <p:cNvPr id="32" name="Rectangle 31"/>
              <p:cNvSpPr/>
              <p:nvPr/>
            </p:nvSpPr>
            <p:spPr>
              <a:xfrm>
                <a:off x="5791200" y="2769513"/>
                <a:ext cx="1066800" cy="430887"/>
              </a:xfrm>
              <a:prstGeom prst="rect">
                <a:avLst/>
              </a:prstGeom>
              <a:noFill/>
              <a:ln w="50800">
                <a:solidFill>
                  <a:schemeClr val="tx1"/>
                </a:solidFill>
              </a:ln>
            </p:spPr>
            <p:txBody>
              <a:bodyPr wrap="square" rtlCol="0" anchor="ctr">
                <a:spAutoFit/>
              </a:bodyPr>
              <a:lstStyle/>
              <a:p>
                <a:pPr algn="ctr"/>
                <a:endParaRPr lang="en-US" sz="2200" b="1" dirty="0" smtClean="0">
                  <a:solidFill>
                    <a:schemeClr val="bg1"/>
                  </a:solidFill>
                </a:endParaRPr>
              </a:p>
            </p:txBody>
          </p:sp>
          <p:cxnSp>
            <p:nvCxnSpPr>
              <p:cNvPr id="34" name="Straight Connector 33"/>
              <p:cNvCxnSpPr>
                <a:stCxn id="32" idx="2"/>
              </p:cNvCxnSpPr>
              <p:nvPr/>
            </p:nvCxnSpPr>
            <p:spPr>
              <a:xfrm rot="5400000">
                <a:off x="5715000" y="3124200"/>
                <a:ext cx="533400" cy="68580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sp useBgFill="1">
        <p:nvSpPr>
          <p:cNvPr id="39" name="Rectangle 38"/>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useBgFill="1">
        <p:nvSpPr>
          <p:cNvPr id="51" name="TextBox 50"/>
          <p:cNvSpPr txBox="1">
            <a:spLocks noChangeArrowheads="1"/>
          </p:cNvSpPr>
          <p:nvPr/>
        </p:nvSpPr>
        <p:spPr bwMode="auto">
          <a:xfrm>
            <a:off x="0" y="6096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FF0000"/>
                </a:solidFill>
                <a:effectLst>
                  <a:outerShdw dist="25400" dir="7200000" algn="ctr" rotWithShape="0">
                    <a:schemeClr val="tx1"/>
                  </a:outerShdw>
                </a:effectLst>
                <a:latin typeface="Tempus Sans ITC" pitchFamily="82" charset="0"/>
              </a:rPr>
              <a:t>How many people were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5"/>
                                        </p:tgtEl>
                                      </p:cBhvr>
                                    </p:animEffect>
                                    <p:set>
                                      <p:cBhvr>
                                        <p:cTn id="7" dur="1" fill="hold">
                                          <p:stCondLst>
                                            <p:cond delay="999"/>
                                          </p:stCondLst>
                                        </p:cTn>
                                        <p:tgtEl>
                                          <p:spTgt spid="35"/>
                                        </p:tgtEl>
                                        <p:attrNameLst>
                                          <p:attrName>style.visibility</p:attrName>
                                        </p:attrNameLst>
                                      </p:cBhvr>
                                      <p:to>
                                        <p:strVal val="hidden"/>
                                      </p:to>
                                    </p:set>
                                  </p:childTnLst>
                                </p:cTn>
                              </p:par>
                              <p:par>
                                <p:cTn id="8" presetID="42"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anim calcmode="lin" valueType="num">
                                      <p:cBhvr>
                                        <p:cTn id="11" dur="1000" fill="hold"/>
                                        <p:tgtEl>
                                          <p:spTgt spid="39"/>
                                        </p:tgtEl>
                                        <p:attrNameLst>
                                          <p:attrName>ppt_x</p:attrName>
                                        </p:attrNameLst>
                                      </p:cBhvr>
                                      <p:tavLst>
                                        <p:tav tm="0">
                                          <p:val>
                                            <p:strVal val="#ppt_x"/>
                                          </p:val>
                                        </p:tav>
                                        <p:tav tm="100000">
                                          <p:val>
                                            <p:strVal val="#ppt_x"/>
                                          </p:val>
                                        </p:tav>
                                      </p:tavLst>
                                    </p:anim>
                                    <p:anim calcmode="lin" valueType="num">
                                      <p:cBhvr>
                                        <p:cTn id="12" dur="1000" fill="hold"/>
                                        <p:tgtEl>
                                          <p:spTgt spid="39"/>
                                        </p:tgtEl>
                                        <p:attrNameLst>
                                          <p:attrName>ppt_y</p:attrName>
                                        </p:attrNameLst>
                                      </p:cBhvr>
                                      <p:tavLst>
                                        <p:tav tm="0">
                                          <p:val>
                                            <p:strVal val="#ppt_y+.1"/>
                                          </p:val>
                                        </p:tav>
                                        <p:tav tm="100000">
                                          <p:val>
                                            <p:strVal val="#ppt_y"/>
                                          </p:val>
                                        </p:tav>
                                      </p:tavLst>
                                    </p:anim>
                                  </p:childTnLst>
                                </p:cTn>
                              </p:par>
                              <p:par>
                                <p:cTn id="13" presetID="10" presetClass="exit" presetSubtype="0" fill="hold" grpId="0" nodeType="withEffect">
                                  <p:stCondLst>
                                    <p:cond delay="0"/>
                                  </p:stCondLst>
                                  <p:childTnLst>
                                    <p:animEffect transition="out" filter="fade">
                                      <p:cBhvr>
                                        <p:cTn id="14" dur="1000"/>
                                        <p:tgtEl>
                                          <p:spTgt spid="50"/>
                                        </p:tgtEl>
                                      </p:cBhvr>
                                    </p:animEffect>
                                    <p:set>
                                      <p:cBhvr>
                                        <p:cTn id="15" dur="1" fill="hold">
                                          <p:stCondLst>
                                            <p:cond delay="999"/>
                                          </p:stCondLst>
                                        </p:cTn>
                                        <p:tgtEl>
                                          <p:spTgt spid="50"/>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wipe(left)">
                                      <p:cBhvr>
                                        <p:cTn id="20" dur="1000"/>
                                        <p:tgtEl>
                                          <p:spTgt spid="5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39" grpId="0" animBg="1"/>
      <p:bldP spid="51"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schemeClr>
        </a:solidFill>
        <a:effectLst/>
      </p:bgPr>
    </p:bg>
    <p:spTree>
      <p:nvGrpSpPr>
        <p:cNvPr id="1" name=""/>
        <p:cNvGrpSpPr/>
        <p:nvPr/>
      </p:nvGrpSpPr>
      <p:grpSpPr>
        <a:xfrm>
          <a:off x="0" y="0"/>
          <a:ext cx="0" cy="0"/>
          <a:chOff x="0" y="0"/>
          <a:chExt cx="0" cy="0"/>
        </a:xfrm>
      </p:grpSpPr>
      <p:grpSp>
        <p:nvGrpSpPr>
          <p:cNvPr id="56" name="Group 55"/>
          <p:cNvGrpSpPr/>
          <p:nvPr/>
        </p:nvGrpSpPr>
        <p:grpSpPr>
          <a:xfrm>
            <a:off x="0" y="914400"/>
            <a:ext cx="5943600" cy="5943600"/>
            <a:chOff x="0" y="1600200"/>
            <a:chExt cx="5437413" cy="5257800"/>
          </a:xfrm>
        </p:grpSpPr>
        <p:grpSp>
          <p:nvGrpSpPr>
            <p:cNvPr id="57" name="Group 4"/>
            <p:cNvGrpSpPr/>
            <p:nvPr/>
          </p:nvGrpSpPr>
          <p:grpSpPr>
            <a:xfrm>
              <a:off x="0" y="1752599"/>
              <a:ext cx="5211762" cy="5105401"/>
              <a:chOff x="0" y="1752599"/>
              <a:chExt cx="5211762" cy="5105401"/>
            </a:xfrm>
          </p:grpSpPr>
          <p:pic>
            <p:nvPicPr>
              <p:cNvPr id="59" name="Picture 2" descr="Image result for california native tribes"/>
              <p:cNvPicPr>
                <a:picLocks noChangeAspect="1" noChangeArrowheads="1"/>
              </p:cNvPicPr>
              <p:nvPr/>
            </p:nvPicPr>
            <p:blipFill>
              <a:blip r:embed="rId2"/>
              <a:srcRect/>
              <a:stretch>
                <a:fillRect/>
              </a:stretch>
            </p:blipFill>
            <p:spPr bwMode="auto">
              <a:xfrm>
                <a:off x="0" y="1752599"/>
                <a:ext cx="5211762" cy="5105401"/>
              </a:xfrm>
              <a:prstGeom prst="rect">
                <a:avLst/>
              </a:prstGeom>
              <a:noFill/>
            </p:spPr>
          </p:pic>
          <p:sp>
            <p:nvSpPr>
              <p:cNvPr id="60"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1" name="Rectangle 60"/>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58" name="Freeform 57"/>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pic>
        <p:nvPicPr>
          <p:cNvPr id="3074" name="Picture 2"/>
          <p:cNvPicPr>
            <a:picLocks noChangeAspect="1" noChangeArrowheads="1"/>
          </p:cNvPicPr>
          <p:nvPr/>
        </p:nvPicPr>
        <p:blipFill>
          <a:blip r:embed="rId3" cstate="print"/>
          <a:srcRect t="35556"/>
          <a:stretch>
            <a:fillRect/>
          </a:stretch>
        </p:blipFill>
        <p:spPr bwMode="auto">
          <a:xfrm>
            <a:off x="0" y="1263361"/>
            <a:ext cx="6400800" cy="5594639"/>
          </a:xfrm>
          <a:prstGeom prst="rect">
            <a:avLst/>
          </a:prstGeom>
          <a:noFill/>
          <a:ln w="9525">
            <a:noFill/>
            <a:miter lim="800000"/>
            <a:headEnd/>
            <a:tailEnd/>
          </a:ln>
          <a:effectLst/>
        </p:spPr>
      </p:pic>
      <p:pic>
        <p:nvPicPr>
          <p:cNvPr id="3" name="Picture 2"/>
          <p:cNvPicPr>
            <a:picLocks noChangeAspect="1" noChangeArrowheads="1"/>
          </p:cNvPicPr>
          <p:nvPr/>
        </p:nvPicPr>
        <p:blipFill>
          <a:blip r:embed="rId3" cstate="print"/>
          <a:srcRect l="64800" t="2245" r="5214" b="71111"/>
          <a:stretch>
            <a:fillRect/>
          </a:stretch>
        </p:blipFill>
        <p:spPr bwMode="auto">
          <a:xfrm>
            <a:off x="6172200" y="3276600"/>
            <a:ext cx="2971800" cy="3581400"/>
          </a:xfrm>
          <a:prstGeom prst="rect">
            <a:avLst/>
          </a:prstGeom>
          <a:noFill/>
          <a:ln w="25400">
            <a:solidFill>
              <a:schemeClr val="tx1"/>
            </a:solidFill>
            <a:miter lim="800000"/>
            <a:headEnd/>
            <a:tailEnd/>
          </a:ln>
          <a:effectLst/>
        </p:spPr>
      </p:pic>
      <p:cxnSp>
        <p:nvCxnSpPr>
          <p:cNvPr id="22" name="Straight Arrow Connector 21"/>
          <p:cNvCxnSpPr/>
          <p:nvPr/>
        </p:nvCxnSpPr>
        <p:spPr>
          <a:xfrm rot="10800000">
            <a:off x="914400" y="3352800"/>
            <a:ext cx="5410200" cy="685800"/>
          </a:xfrm>
          <a:prstGeom prst="straightConnector1">
            <a:avLst/>
          </a:prstGeom>
          <a:ln w="76200">
            <a:solidFill>
              <a:srgbClr val="008E4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318035" y="2514600"/>
            <a:ext cx="672565" cy="9906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1" name="Rectangle 30"/>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useBgFill="1">
        <p:nvSpPr>
          <p:cNvPr id="34" name="TextBox 33"/>
          <p:cNvSpPr txBox="1">
            <a:spLocks noChangeArrowheads="1"/>
          </p:cNvSpPr>
          <p:nvPr/>
        </p:nvSpPr>
        <p:spPr bwMode="auto">
          <a:xfrm>
            <a:off x="0" y="6096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FF0000"/>
                </a:solidFill>
                <a:effectLst>
                  <a:outerShdw dist="25400" dir="7200000" algn="ctr" rotWithShape="0">
                    <a:schemeClr val="tx1"/>
                  </a:outerShdw>
                </a:effectLst>
                <a:latin typeface="Tempus Sans ITC" pitchFamily="82" charset="0"/>
              </a:rPr>
              <a:t>How many people were there?</a:t>
            </a:r>
          </a:p>
        </p:txBody>
      </p:sp>
      <p:pic>
        <p:nvPicPr>
          <p:cNvPr id="27" name="Picture 26"/>
          <p:cNvPicPr>
            <a:picLocks noChangeAspect="1" noChangeArrowheads="1"/>
          </p:cNvPicPr>
          <p:nvPr/>
        </p:nvPicPr>
        <p:blipFill>
          <a:blip r:embed="rId3" cstate="print"/>
          <a:srcRect l="64800" t="19819" r="5214" b="72245"/>
          <a:stretch>
            <a:fillRect/>
          </a:stretch>
        </p:blipFill>
        <p:spPr bwMode="auto">
          <a:xfrm>
            <a:off x="6172200" y="5638800"/>
            <a:ext cx="2971800" cy="1066800"/>
          </a:xfrm>
          <a:prstGeom prst="rect">
            <a:avLst/>
          </a:prstGeom>
          <a:noFill/>
          <a:ln w="50800">
            <a:solidFill>
              <a:srgbClr val="00B050"/>
            </a:solidFill>
            <a:miter lim="800000"/>
            <a:headEnd/>
            <a:tailEnd/>
          </a:ln>
          <a:effectLst>
            <a:outerShdw dist="50800" dir="7800000" algn="ctr" rotWithShape="0">
              <a:schemeClr val="tx1"/>
            </a:outerShdw>
          </a:effectLst>
        </p:spPr>
      </p:pic>
      <p:sp>
        <p:nvSpPr>
          <p:cNvPr id="30" name="Oval 29"/>
          <p:cNvSpPr/>
          <p:nvPr/>
        </p:nvSpPr>
        <p:spPr>
          <a:xfrm>
            <a:off x="5791200" y="2438400"/>
            <a:ext cx="3581400" cy="5334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16200000">
            <a:off x="4095750" y="1962150"/>
            <a:ext cx="1790700" cy="5334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p:cNvPicPr>
            <a:picLocks noChangeAspect="1" noChangeArrowheads="1"/>
          </p:cNvPicPr>
          <p:nvPr/>
        </p:nvPicPr>
        <p:blipFill>
          <a:blip r:embed="rId3" cstate="print"/>
          <a:srcRect l="64800" t="2245" r="13672" b="93220"/>
          <a:stretch>
            <a:fillRect/>
          </a:stretch>
        </p:blipFill>
        <p:spPr bwMode="auto">
          <a:xfrm>
            <a:off x="6172200" y="3276600"/>
            <a:ext cx="2133600" cy="609600"/>
          </a:xfrm>
          <a:prstGeom prst="rect">
            <a:avLst/>
          </a:prstGeom>
          <a:noFill/>
          <a:ln w="50800">
            <a:solidFill>
              <a:srgbClr val="00B050"/>
            </a:solidFill>
            <a:miter lim="800000"/>
            <a:headEnd/>
            <a:tailEnd/>
          </a:ln>
          <a:effectLst>
            <a:outerShdw dist="50800" dir="7800000" algn="ctr" rotWithShape="0">
              <a:schemeClr val="tx1"/>
            </a:outerShdw>
          </a:effectLst>
        </p:spPr>
      </p:pic>
      <p:sp useBgFill="1">
        <p:nvSpPr>
          <p:cNvPr id="50" name="TextBox 49"/>
          <p:cNvSpPr txBox="1"/>
          <p:nvPr/>
        </p:nvSpPr>
        <p:spPr>
          <a:xfrm>
            <a:off x="251812" y="1676400"/>
            <a:ext cx="2491388"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350,000  - 3.5M</a:t>
            </a:r>
            <a:endParaRPr lang="en-US" sz="2800" b="1" dirty="0">
              <a:solidFill>
                <a:srgbClr val="007A37"/>
              </a:solidFill>
              <a:effectLst>
                <a:outerShdw dist="50800" dir="5400000" algn="ctr" rotWithShape="0">
                  <a:schemeClr val="tx1"/>
                </a:outerShdw>
              </a:effectLst>
            </a:endParaRPr>
          </a:p>
        </p:txBody>
      </p:sp>
      <p:sp useBgFill="1">
        <p:nvSpPr>
          <p:cNvPr id="52" name="TextBox 51"/>
          <p:cNvSpPr txBox="1"/>
          <p:nvPr/>
        </p:nvSpPr>
        <p:spPr>
          <a:xfrm>
            <a:off x="7406640" y="1033272"/>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54" name="TextBox 53"/>
          <p:cNvSpPr txBox="1"/>
          <p:nvPr/>
        </p:nvSpPr>
        <p:spPr>
          <a:xfrm>
            <a:off x="3648456"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6" presetClass="emph" presetSubtype="0" fill="hold" nodeType="afterEffect">
                                  <p:stCondLst>
                                    <p:cond delay="0"/>
                                  </p:stCondLst>
                                  <p:childTnLst>
                                    <p:animScale>
                                      <p:cBhvr>
                                        <p:cTn id="10" dur="1000" fill="hold"/>
                                        <p:tgtEl>
                                          <p:spTgt spid="47"/>
                                        </p:tgtEl>
                                      </p:cBhvr>
                                      <p:by x="150000" y="150000"/>
                                    </p:animScale>
                                  </p:childTnLst>
                                </p:cTn>
                              </p:par>
                              <p:par>
                                <p:cTn id="11" presetID="64" presetClass="path" presetSubtype="0" fill="hold" nodeType="withEffect">
                                  <p:stCondLst>
                                    <p:cond delay="0"/>
                                  </p:stCondLst>
                                  <p:childTnLst>
                                    <p:animMotion origin="layout" path="M 0 -2.22222E-6 L -0.05417 -0.21111 " pathEditMode="relative" rAng="0" ptsTypes="AA">
                                      <p:cBhvr>
                                        <p:cTn id="12" dur="1000" fill="hold"/>
                                        <p:tgtEl>
                                          <p:spTgt spid="47"/>
                                        </p:tgtEl>
                                        <p:attrNameLst>
                                          <p:attrName>ppt_x</p:attrName>
                                          <p:attrName>ppt_y</p:attrName>
                                        </p:attrNameLst>
                                      </p:cBhvr>
                                      <p:rCtr x="-27" y="-106"/>
                                    </p:animMotion>
                                  </p:childTnLst>
                                </p:cTn>
                              </p:par>
                            </p:childTnLst>
                          </p:cTn>
                        </p:par>
                      </p:childTnLst>
                    </p:cTn>
                  </p:par>
                  <p:par>
                    <p:cTn id="13" fill="hold">
                      <p:stCondLst>
                        <p:cond delay="indefinite"/>
                      </p:stCondLst>
                      <p:childTnLst>
                        <p:par>
                          <p:cTn id="14" fill="hold">
                            <p:stCondLst>
                              <p:cond delay="0"/>
                            </p:stCondLst>
                            <p:childTnLst>
                              <p:par>
                                <p:cTn id="15" presetID="53" presetClass="exit" presetSubtype="0" fill="hold" nodeType="clickEffect">
                                  <p:stCondLst>
                                    <p:cond delay="0"/>
                                  </p:stCondLst>
                                  <p:childTnLst>
                                    <p:anim calcmode="lin" valueType="num">
                                      <p:cBhvr>
                                        <p:cTn id="16" dur="1000"/>
                                        <p:tgtEl>
                                          <p:spTgt spid="47"/>
                                        </p:tgtEl>
                                        <p:attrNameLst>
                                          <p:attrName>ppt_w</p:attrName>
                                        </p:attrNameLst>
                                      </p:cBhvr>
                                      <p:tavLst>
                                        <p:tav tm="0">
                                          <p:val>
                                            <p:strVal val="ppt_w"/>
                                          </p:val>
                                        </p:tav>
                                        <p:tav tm="100000">
                                          <p:val>
                                            <p:fltVal val="0"/>
                                          </p:val>
                                        </p:tav>
                                      </p:tavLst>
                                    </p:anim>
                                    <p:anim calcmode="lin" valueType="num">
                                      <p:cBhvr>
                                        <p:cTn id="17" dur="1000"/>
                                        <p:tgtEl>
                                          <p:spTgt spid="47"/>
                                        </p:tgtEl>
                                        <p:attrNameLst>
                                          <p:attrName>ppt_h</p:attrName>
                                        </p:attrNameLst>
                                      </p:cBhvr>
                                      <p:tavLst>
                                        <p:tav tm="0">
                                          <p:val>
                                            <p:strVal val="ppt_h"/>
                                          </p:val>
                                        </p:tav>
                                        <p:tav tm="100000">
                                          <p:val>
                                            <p:fltVal val="0"/>
                                          </p:val>
                                        </p:tav>
                                      </p:tavLst>
                                    </p:anim>
                                    <p:animEffect transition="out" filter="fade">
                                      <p:cBhvr>
                                        <p:cTn id="18" dur="1000"/>
                                        <p:tgtEl>
                                          <p:spTgt spid="47"/>
                                        </p:tgtEl>
                                      </p:cBhvr>
                                    </p:animEffect>
                                    <p:set>
                                      <p:cBhvr>
                                        <p:cTn id="19" dur="1" fill="hold">
                                          <p:stCondLst>
                                            <p:cond delay="999"/>
                                          </p:stCondLst>
                                        </p:cTn>
                                        <p:tgtEl>
                                          <p:spTgt spid="47"/>
                                        </p:tgtEl>
                                        <p:attrNameLst>
                                          <p:attrName>style.visibility</p:attrName>
                                        </p:attrNameLst>
                                      </p:cBhvr>
                                      <p:to>
                                        <p:strVal val="hidden"/>
                                      </p:to>
                                    </p:set>
                                  </p:childTnLst>
                                </p:cTn>
                              </p:par>
                              <p:par>
                                <p:cTn id="20" presetID="42" presetClass="path" presetSubtype="0" fill="hold" nodeType="withEffect">
                                  <p:stCondLst>
                                    <p:cond delay="0"/>
                                  </p:stCondLst>
                                  <p:childTnLst>
                                    <p:animMotion origin="layout" path="M -0.05 -0.21111 L 0.05 0.15556 " pathEditMode="relative" rAng="0" ptsTypes="AA">
                                      <p:cBhvr>
                                        <p:cTn id="21" dur="1000" fill="hold"/>
                                        <p:tgtEl>
                                          <p:spTgt spid="47"/>
                                        </p:tgtEl>
                                        <p:attrNameLst>
                                          <p:attrName>ppt_x</p:attrName>
                                          <p:attrName>ppt_y</p:attrName>
                                        </p:attrNameLst>
                                      </p:cBhvr>
                                      <p:rCtr x="50" y="183"/>
                                    </p:animMotion>
                                  </p:childTnLst>
                                </p:cTn>
                              </p:par>
                            </p:childTnLst>
                          </p:cTn>
                        </p:par>
                        <p:par>
                          <p:cTn id="22" fill="hold">
                            <p:stCondLst>
                              <p:cond delay="1000"/>
                            </p:stCondLst>
                            <p:childTnLst>
                              <p:par>
                                <p:cTn id="23" presetID="22" presetClass="entr" presetSubtype="8"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10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mph" presetSubtype="0" fill="hold" nodeType="clickEffect">
                                  <p:stCondLst>
                                    <p:cond delay="0"/>
                                  </p:stCondLst>
                                  <p:childTnLst>
                                    <p:animScale>
                                      <p:cBhvr>
                                        <p:cTn id="29" dur="1000" fill="hold"/>
                                        <p:tgtEl>
                                          <p:spTgt spid="27"/>
                                        </p:tgtEl>
                                      </p:cBhvr>
                                      <p:by x="160000" y="160000"/>
                                    </p:animScale>
                                  </p:childTnLst>
                                </p:cTn>
                              </p:par>
                              <p:par>
                                <p:cTn id="30" presetID="64" presetClass="path" presetSubtype="0" fill="hold" nodeType="withEffect">
                                  <p:stCondLst>
                                    <p:cond delay="0"/>
                                  </p:stCondLst>
                                  <p:childTnLst>
                                    <p:animMotion origin="layout" path="M 0.03333 0 L -0.10417 -0.58889 " pathEditMode="relative" rAng="0" ptsTypes="AA">
                                      <p:cBhvr>
                                        <p:cTn id="31" dur="1000" fill="hold"/>
                                        <p:tgtEl>
                                          <p:spTgt spid="27"/>
                                        </p:tgtEl>
                                        <p:attrNameLst>
                                          <p:attrName>ppt_x</p:attrName>
                                          <p:attrName>ppt_y</p:attrName>
                                        </p:attrNameLst>
                                      </p:cBhvr>
                                      <p:rCtr x="-69" y="-294"/>
                                    </p:animMotion>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left)">
                                      <p:cBhvr>
                                        <p:cTn id="36" dur="10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8" presetClass="emph" presetSubtype="0" fill="hold" grpId="2" nodeType="clickEffect">
                                  <p:stCondLst>
                                    <p:cond delay="0"/>
                                  </p:stCondLst>
                                  <p:childTnLst>
                                    <p:animRot by="5400000">
                                      <p:cBhvr>
                                        <p:cTn id="40" dur="1000" fill="hold"/>
                                        <p:tgtEl>
                                          <p:spTgt spid="29"/>
                                        </p:tgtEl>
                                        <p:attrNameLst>
                                          <p:attrName>r</p:attrName>
                                        </p:attrNameLst>
                                      </p:cBhvr>
                                    </p:animRot>
                                  </p:childTnLst>
                                </p:cTn>
                              </p:par>
                              <p:par>
                                <p:cTn id="41" presetID="63" presetClass="path" presetSubtype="0" accel="50000" decel="50000" fill="hold" grpId="3" nodeType="withEffect">
                                  <p:stCondLst>
                                    <p:cond delay="0"/>
                                  </p:stCondLst>
                                  <p:childTnLst>
                                    <p:animMotion origin="layout" path="M 0 5.55112E-17 L 0.14583 -0.01389 " pathEditMode="relative" rAng="0" ptsTypes="AA">
                                      <p:cBhvr>
                                        <p:cTn id="42" dur="1000" fill="hold"/>
                                        <p:tgtEl>
                                          <p:spTgt spid="29"/>
                                        </p:tgtEl>
                                        <p:attrNameLst>
                                          <p:attrName>ppt_x</p:attrName>
                                          <p:attrName>ppt_y</p:attrName>
                                        </p:attrNameLst>
                                      </p:cBhvr>
                                      <p:rCtr x="73" y="-7"/>
                                    </p:animMotion>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1000"/>
                                        <p:tgtEl>
                                          <p:spTgt spid="3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29"/>
                                        </p:tgtEl>
                                      </p:cBhvr>
                                    </p:animEffect>
                                    <p:set>
                                      <p:cBhvr>
                                        <p:cTn id="52" dur="1" fill="hold">
                                          <p:stCondLst>
                                            <p:cond delay="999"/>
                                          </p:stCondLst>
                                        </p:cTn>
                                        <p:tgtEl>
                                          <p:spTgt spid="2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30"/>
                                        </p:tgtEl>
                                      </p:cBhvr>
                                    </p:animEffect>
                                    <p:set>
                                      <p:cBhvr>
                                        <p:cTn id="55" dur="1" fill="hold">
                                          <p:stCondLst>
                                            <p:cond delay="999"/>
                                          </p:stCondLst>
                                        </p:cTn>
                                        <p:tgtEl>
                                          <p:spTgt spid="30"/>
                                        </p:tgtEl>
                                        <p:attrNameLst>
                                          <p:attrName>style.visibility</p:attrName>
                                        </p:attrNameLst>
                                      </p:cBhvr>
                                      <p:to>
                                        <p:strVal val="hidden"/>
                                      </p:to>
                                    </p:set>
                                  </p:childTnLst>
                                </p:cTn>
                              </p:par>
                            </p:childTnLst>
                          </p:cTn>
                        </p:par>
                        <p:par>
                          <p:cTn id="56" fill="hold">
                            <p:stCondLst>
                              <p:cond delay="1000"/>
                            </p:stCondLst>
                            <p:childTnLst>
                              <p:par>
                                <p:cTn id="57" presetID="22" presetClass="entr" presetSubtype="2"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right)">
                                      <p:cBhvr>
                                        <p:cTn id="59" dur="1000"/>
                                        <p:tgtEl>
                                          <p:spTgt spid="22"/>
                                        </p:tgtEl>
                                      </p:cBhvr>
                                    </p:animEffect>
                                  </p:childTnLst>
                                </p:cTn>
                              </p:par>
                            </p:childTnLst>
                          </p:cTn>
                        </p:par>
                        <p:par>
                          <p:cTn id="60" fill="hold">
                            <p:stCondLst>
                              <p:cond delay="2000"/>
                            </p:stCondLst>
                            <p:childTnLst>
                              <p:par>
                                <p:cTn id="61" presetID="22" presetClass="entr" presetSubtype="4" fill="hold" grpId="0"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wipe(down)">
                                      <p:cBhvr>
                                        <p:cTn id="63" dur="1000"/>
                                        <p:tgtEl>
                                          <p:spTgt spid="32"/>
                                        </p:tgtEl>
                                      </p:cBhvr>
                                    </p:animEffect>
                                  </p:childTnLst>
                                </p:cTn>
                              </p:par>
                            </p:childTnLst>
                          </p:cTn>
                        </p:par>
                        <p:par>
                          <p:cTn id="64" fill="hold">
                            <p:stCondLst>
                              <p:cond delay="3000"/>
                            </p:stCondLst>
                            <p:childTnLst>
                              <p:par>
                                <p:cTn id="65" presetID="10" presetClass="entr" presetSubtype="0"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Effect transition="in" filter="fade">
                                      <p:cBhvr>
                                        <p:cTn id="67" dur="2000"/>
                                        <p:tgtEl>
                                          <p:spTgt spid="50"/>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1000"/>
                                        <p:tgtEl>
                                          <p:spTgt spid="22"/>
                                        </p:tgtEl>
                                      </p:cBhvr>
                                    </p:animEffect>
                                    <p:set>
                                      <p:cBhvr>
                                        <p:cTn id="72" dur="1" fill="hold">
                                          <p:stCondLst>
                                            <p:cond delay="999"/>
                                          </p:stCondLst>
                                        </p:cTn>
                                        <p:tgtEl>
                                          <p:spTgt spid="22"/>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32"/>
                                        </p:tgtEl>
                                      </p:cBhvr>
                                    </p:animEffect>
                                    <p:set>
                                      <p:cBhvr>
                                        <p:cTn id="75" dur="1" fill="hold">
                                          <p:stCondLst>
                                            <p:cond delay="999"/>
                                          </p:stCondLst>
                                        </p:cTn>
                                        <p:tgtEl>
                                          <p:spTgt spid="32"/>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1000"/>
                                        <p:tgtEl>
                                          <p:spTgt spid="27"/>
                                        </p:tgtEl>
                                      </p:cBhvr>
                                    </p:animEffect>
                                    <p:set>
                                      <p:cBhvr>
                                        <p:cTn id="78" dur="1" fill="hold">
                                          <p:stCondLst>
                                            <p:cond delay="999"/>
                                          </p:stCondLst>
                                        </p:cTn>
                                        <p:tgtEl>
                                          <p:spTgt spid="27"/>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3"/>
                                        </p:tgtEl>
                                      </p:cBhvr>
                                    </p:animEffect>
                                    <p:set>
                                      <p:cBhvr>
                                        <p:cTn id="81" dur="1" fill="hold">
                                          <p:stCondLst>
                                            <p:cond delay="999"/>
                                          </p:stCondLst>
                                        </p:cTn>
                                        <p:tgtEl>
                                          <p:spTgt spid="3"/>
                                        </p:tgtEl>
                                        <p:attrNameLst>
                                          <p:attrName>style.visibility</p:attrName>
                                        </p:attrNameLst>
                                      </p:cBhvr>
                                      <p:to>
                                        <p:strVal val="hidden"/>
                                      </p:to>
                                    </p:set>
                                  </p:childTnLst>
                                </p:cTn>
                              </p:par>
                              <p:par>
                                <p:cTn id="82" presetID="63" presetClass="path" presetSubtype="0" accel="50000" decel="50000" fill="hold" grpId="1" nodeType="withEffect">
                                  <p:stCondLst>
                                    <p:cond delay="0"/>
                                  </p:stCondLst>
                                  <p:childTnLst>
                                    <p:animMotion origin="layout" path="M 4.72222E-6 1.11111E-6 L 0.81128 -0.08264 " pathEditMode="relative" rAng="0" ptsTypes="AA">
                                      <p:cBhvr>
                                        <p:cTn id="83" dur="1000" fill="hold"/>
                                        <p:tgtEl>
                                          <p:spTgt spid="50"/>
                                        </p:tgtEl>
                                        <p:attrNameLst>
                                          <p:attrName>ppt_x</p:attrName>
                                          <p:attrName>ppt_y</p:attrName>
                                        </p:attrNameLst>
                                      </p:cBhvr>
                                      <p:rCtr x="406" y="-41"/>
                                    </p:animMotion>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52"/>
                                        </p:tgtEl>
                                        <p:attrNameLst>
                                          <p:attrName>style.visibility</p:attrName>
                                        </p:attrNameLst>
                                      </p:cBhvr>
                                      <p:to>
                                        <p:strVal val="visible"/>
                                      </p:to>
                                    </p:set>
                                    <p:animEffect transition="in" filter="dissolve">
                                      <p:cBhvr>
                                        <p:cTn id="88" dur="1000"/>
                                        <p:tgtEl>
                                          <p:spTgt spid="52"/>
                                        </p:tgtEl>
                                      </p:cBhvr>
                                    </p:animEffect>
                                  </p:childTnLst>
                                </p:cTn>
                              </p:par>
                              <p:par>
                                <p:cTn id="89" presetID="10" presetClass="exit" presetSubtype="0" fill="hold" grpId="2" nodeType="withEffect">
                                  <p:stCondLst>
                                    <p:cond delay="0"/>
                                  </p:stCondLst>
                                  <p:childTnLst>
                                    <p:animEffect transition="out" filter="fade">
                                      <p:cBhvr>
                                        <p:cTn id="90" dur="1000"/>
                                        <p:tgtEl>
                                          <p:spTgt spid="50"/>
                                        </p:tgtEl>
                                      </p:cBhvr>
                                    </p:animEffect>
                                    <p:set>
                                      <p:cBhvr>
                                        <p:cTn id="91" dur="1" fill="hold">
                                          <p:stCondLst>
                                            <p:cond delay="999"/>
                                          </p:stCondLst>
                                        </p:cTn>
                                        <p:tgtEl>
                                          <p:spTgt spid="50"/>
                                        </p:tgtEl>
                                        <p:attrNameLst>
                                          <p:attrName>style.visibility</p:attrName>
                                        </p:attrNameLst>
                                      </p:cBhvr>
                                      <p:to>
                                        <p:strVal val="hidden"/>
                                      </p:to>
                                    </p:set>
                                  </p:childTnLst>
                                </p:cTn>
                              </p:par>
                            </p:childTnLst>
                          </p:cTn>
                        </p:par>
                        <p:par>
                          <p:cTn id="92" fill="hold">
                            <p:stCondLst>
                              <p:cond delay="1000"/>
                            </p:stCondLst>
                            <p:childTnLst>
                              <p:par>
                                <p:cTn id="93" presetID="10" presetClass="exit" presetSubtype="0" fill="hold" nodeType="afterEffect">
                                  <p:stCondLst>
                                    <p:cond delay="0"/>
                                  </p:stCondLst>
                                  <p:childTnLst>
                                    <p:animEffect transition="out" filter="fade">
                                      <p:cBhvr>
                                        <p:cTn id="94" dur="1000"/>
                                        <p:tgtEl>
                                          <p:spTgt spid="3074"/>
                                        </p:tgtEl>
                                      </p:cBhvr>
                                    </p:animEffect>
                                    <p:set>
                                      <p:cBhvr>
                                        <p:cTn id="95" dur="1" fill="hold">
                                          <p:stCondLst>
                                            <p:cond delay="999"/>
                                          </p:stCondLst>
                                        </p:cTn>
                                        <p:tgtEl>
                                          <p:spTgt spid="3074"/>
                                        </p:tgtEl>
                                        <p:attrNameLst>
                                          <p:attrName>style.visibility</p:attrName>
                                        </p:attrNameLst>
                                      </p:cBhvr>
                                      <p:to>
                                        <p:strVal val="hidden"/>
                                      </p:to>
                                    </p:set>
                                  </p:childTnLst>
                                </p:cTn>
                              </p:par>
                              <p:par>
                                <p:cTn id="96" presetID="10" presetClass="exit" presetSubtype="0" fill="hold" grpId="0" nodeType="withEffect">
                                  <p:stCondLst>
                                    <p:cond delay="0"/>
                                  </p:stCondLst>
                                  <p:childTnLst>
                                    <p:animEffect transition="out" filter="fade">
                                      <p:cBhvr>
                                        <p:cTn id="97" dur="1000"/>
                                        <p:tgtEl>
                                          <p:spTgt spid="34"/>
                                        </p:tgtEl>
                                      </p:cBhvr>
                                    </p:animEffect>
                                    <p:set>
                                      <p:cBhvr>
                                        <p:cTn id="98" dur="1" fill="hold">
                                          <p:stCondLst>
                                            <p:cond delay="999"/>
                                          </p:stCondLst>
                                        </p:cTn>
                                        <p:tgtEl>
                                          <p:spTgt spid="34"/>
                                        </p:tgtEl>
                                        <p:attrNameLst>
                                          <p:attrName>style.visibility</p:attrName>
                                        </p:attrNameLst>
                                      </p:cBhvr>
                                      <p:to>
                                        <p:strVal val="hidden"/>
                                      </p:to>
                                    </p:set>
                                  </p:childTnLst>
                                </p:cTn>
                              </p:par>
                              <p:par>
                                <p:cTn id="99" presetID="10" presetClass="entr" presetSubtype="0" fill="hold" nodeType="with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54"/>
                                        </p:tgtEl>
                                        <p:attrNameLst>
                                          <p:attrName>style.visibility</p:attrName>
                                        </p:attrNameLst>
                                      </p:cBhvr>
                                      <p:to>
                                        <p:strVal val="visible"/>
                                      </p:to>
                                    </p:set>
                                    <p:animEffect transition="in" filter="wipe(left)">
                                      <p:cBhvr>
                                        <p:cTn id="106"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2" grpId="1" animBg="1"/>
      <p:bldP spid="34" grpId="0" animBg="1"/>
      <p:bldP spid="30" grpId="0" animBg="1"/>
      <p:bldP spid="30" grpId="1" animBg="1"/>
      <p:bldP spid="29" grpId="0" animBg="1"/>
      <p:bldP spid="29" grpId="1" animBg="1"/>
      <p:bldP spid="29" grpId="2" animBg="1"/>
      <p:bldP spid="29" grpId="3" animBg="1"/>
      <p:bldP spid="50" grpId="0" animBg="1"/>
      <p:bldP spid="50" grpId="1" animBg="1"/>
      <p:bldP spid="50" grpId="2" animBg="1"/>
      <p:bldP spid="52" grpId="0" animBg="1"/>
      <p:bldP spid="54"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003286"/>
          </a:xfrm>
          <a:prstGeom prst="rect">
            <a:avLst/>
          </a:prstGeom>
        </p:spPr>
        <p:txBody>
          <a:bodyPr wrap="square">
            <a:spAutoFit/>
          </a:bodyPr>
          <a:lstStyle/>
          <a:p>
            <a:r>
              <a:rPr lang="en-US" b="1" dirty="0" smtClean="0">
                <a:hlinkClick r:id="rId2"/>
              </a:rPr>
              <a:t>https://en.wikipedia.org/wiki/Oregon_Trail#Statistics</a:t>
            </a:r>
            <a:endParaRPr lang="en-US" b="1" dirty="0" smtClean="0"/>
          </a:p>
          <a:p>
            <a:r>
              <a:rPr lang="en-US" b="1" dirty="0" smtClean="0"/>
              <a:t>DEATHS</a:t>
            </a:r>
          </a:p>
          <a:p>
            <a:r>
              <a:rPr lang="en-US" b="1" dirty="0" smtClean="0"/>
              <a:t>	</a:t>
            </a:r>
            <a:r>
              <a:rPr lang="en-US" dirty="0" smtClean="0"/>
              <a:t> The route west was arduous and fraught with many dangers, but the number of deaths on the trail is not known with any precision; there are only wildly varying estimates. Estimating is difficult because of the common practice of burying people in unmarked graves that were intentionally disguised to avoid their being dug up by animals or Indians. Graves were often put in the middle of a trail and then run over by the livestock to make them difficult to find. Disease was the main killer of trail travelers; cholera killed up to 3 percent of all travelers in the epidemic years from 1849 to 1855.</a:t>
            </a:r>
          </a:p>
          <a:p>
            <a:r>
              <a:rPr lang="en-US" dirty="0" smtClean="0"/>
              <a:t>	Indian attacks increased significantly after 1860, when most of the army troops were withdrawn, and miners and ranchers began fanning out all over the country, often encroaching on Indian territory. Increased attacks along the Humboldt led to most travelers' taking the Central Nevada Route. The </a:t>
            </a:r>
            <a:r>
              <a:rPr lang="en-US" dirty="0" err="1" smtClean="0"/>
              <a:t>Goodall</a:t>
            </a:r>
            <a:r>
              <a:rPr lang="en-US" dirty="0" smtClean="0"/>
              <a:t> cutoff, developed in Idaho in 1862, kept Oregon bound travelers away from much of the Indian trouble nearer the Snake River. Other trails were developed that traveled further along the South Platte to avoid local Indian hot spots.</a:t>
            </a:r>
          </a:p>
          <a:p>
            <a:r>
              <a:rPr lang="en-US" dirty="0" smtClean="0"/>
              <a:t>	Other common causes of death included hypothermia, drowning in river crossings, getting run over by wagons, and accidental gun deaths. Later, more family groups started traveling, and many more bridges and ferries were being put in, so fording a dangerous river became much less common and dangerous. Surprisingly few people were taught to swim in this era. Being run over was a major cause of death, despite the wagons' only averaging 2–3 miles per hour. The wagons could not easily be stopped, and people, particularly children, were often trying to get on and off the wagons while they were moving—not always successfully. Another hazard was a dress getting caught in the wheels and pulling the person under. Accidental shootings declined significantly after Fort Laramie, as people became more familiar with their weapons and often just left them in their wagons. Carrying around a ten-pound rifle all day soon became tedious and usually unnecessary, as the perceived Indian threat faded and hunting opportunities receded.</a:t>
            </a:r>
          </a:p>
          <a:p>
            <a:r>
              <a:rPr lang="en-US" dirty="0" smtClean="0"/>
              <a:t>	A significant number of travelers were suffering from scurvy by the end of their trips. Their typical flour and salted pork/bacon diet had very little vitamin C in it. The diet in the mining camps was also typically low in fresh vegetables and fruit, which indirectly led to early deaths of many of the inhabitants. Some believe that scurvy deaths may have rivaled cholera as a killer, with most deaths occurring after the victim reached California.</a:t>
            </a:r>
          </a:p>
          <a:p>
            <a:r>
              <a:rPr lang="en-US" dirty="0" smtClean="0"/>
              <a:t>	Miscellaneous deaths included deaths by childbirth, falling trees, flash floods, homicides, kicks by animals, lightning strikes, snake bites, and stampedes. According to an evaluation by John Unruh, a 4 percent death rate or 16,000 out of 400,000 total pioneers on all trails may have died on the trail.</a:t>
            </a:r>
          </a:p>
          <a:p>
            <a:r>
              <a:rPr lang="en-US" dirty="0" smtClean="0"/>
              <a:t>	Reaching the Sierra Nevada before the start of the winter storms was critical for a successful completion of a trip. The most famous failure in that regard was that of the Donner Party, whose members struggled to traverse what is today called Donner Pass, in November 1846. When the last survivor was rescued in April 1847, 33 men, women, and children had died at Donner Lake; with some of the 48 survivors' confessing to having resorted to cannibalism to survive.</a:t>
            </a:r>
          </a:p>
          <a:p>
            <a:endParaRPr lang="en-US" b="1" dirty="0"/>
          </a:p>
        </p:txBody>
      </p:sp>
    </p:spTree>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914400"/>
            <a:ext cx="5943600" cy="5943600"/>
            <a:chOff x="0" y="1600200"/>
            <a:chExt cx="5437413" cy="5257800"/>
          </a:xfrm>
        </p:grpSpPr>
        <p:grpSp>
          <p:nvGrpSpPr>
            <p:cNvPr id="2" name="Group 4"/>
            <p:cNvGrpSpPr/>
            <p:nvPr/>
          </p:nvGrpSpPr>
          <p:grpSpPr>
            <a:xfrm>
              <a:off x="0" y="1752599"/>
              <a:ext cx="5211762" cy="5105401"/>
              <a:chOff x="0" y="1752599"/>
              <a:chExt cx="5211762" cy="5105401"/>
            </a:xfrm>
          </p:grpSpPr>
          <p:pic>
            <p:nvPicPr>
              <p:cNvPr id="2050" name="Picture 2" descr="Image result for california native tribes"/>
              <p:cNvPicPr>
                <a:picLocks noChangeAspect="1" noChangeArrowheads="1"/>
              </p:cNvPicPr>
              <p:nvPr/>
            </p:nvPicPr>
            <p:blipFill>
              <a:blip r:embed="rId2"/>
              <a:srcRect/>
              <a:stretch>
                <a:fillRect/>
              </a:stretch>
            </p:blipFill>
            <p:spPr bwMode="auto">
              <a:xfrm>
                <a:off x="0" y="1752599"/>
                <a:ext cx="5211762" cy="5105401"/>
              </a:xfrm>
              <a:prstGeom prst="rect">
                <a:avLst/>
              </a:prstGeom>
              <a:noFill/>
            </p:spPr>
          </p:pic>
          <p:sp>
            <p:nvSpPr>
              <p:cNvPr id="3"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4" name="Rectangle 3"/>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6" name="Freeform 5"/>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sp useBgFill="1">
        <p:nvSpPr>
          <p:cNvPr id="11" name="TextBox 10"/>
          <p:cNvSpPr txBox="1"/>
          <p:nvPr/>
        </p:nvSpPr>
        <p:spPr>
          <a:xfrm>
            <a:off x="7408486" y="1030069"/>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12" name="TextBox 11"/>
          <p:cNvSpPr txBox="1"/>
          <p:nvPr/>
        </p:nvSpPr>
        <p:spPr>
          <a:xfrm>
            <a:off x="3732271"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
        <p:nvSpPr>
          <p:cNvPr id="14" name="TextBox 13"/>
          <p:cNvSpPr txBox="1"/>
          <p:nvPr/>
        </p:nvSpPr>
        <p:spPr>
          <a:xfrm>
            <a:off x="7391400" y="1981200"/>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250,000 </a:t>
            </a:r>
            <a:endParaRPr lang="en-US" sz="3600" b="1" dirty="0">
              <a:solidFill>
                <a:srgbClr val="007A37"/>
              </a:solidFill>
              <a:effectLst>
                <a:outerShdw dist="50800" dir="5400000" algn="ctr" rotWithShape="0">
                  <a:schemeClr val="tx1"/>
                </a:outerShdw>
              </a:effectLst>
            </a:endParaRPr>
          </a:p>
        </p:txBody>
      </p:sp>
      <p:sp>
        <p:nvSpPr>
          <p:cNvPr id="16" name="TextBox 15"/>
          <p:cNvSpPr txBox="1"/>
          <p:nvPr/>
        </p:nvSpPr>
        <p:spPr>
          <a:xfrm>
            <a:off x="7391400" y="3085981"/>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150,000 </a:t>
            </a:r>
            <a:endParaRPr lang="en-US" sz="3600" b="1" dirty="0">
              <a:solidFill>
                <a:srgbClr val="007A37"/>
              </a:solidFill>
              <a:effectLst>
                <a:outerShdw dist="50800" dir="5400000" algn="ctr" rotWithShape="0">
                  <a:schemeClr val="tx1"/>
                </a:outerShdw>
              </a:effectLst>
            </a:endParaRPr>
          </a:p>
        </p:txBody>
      </p:sp>
      <p:sp useBgFill="1">
        <p:nvSpPr>
          <p:cNvPr id="17" name="TextBox 16"/>
          <p:cNvSpPr txBox="1"/>
          <p:nvPr/>
        </p:nvSpPr>
        <p:spPr>
          <a:xfrm>
            <a:off x="5161691" y="3810000"/>
            <a:ext cx="398230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USA to 1870:     - 120,000</a:t>
            </a:r>
            <a:endParaRPr lang="en-US" sz="2800" b="1" dirty="0">
              <a:solidFill>
                <a:srgbClr val="007A37"/>
              </a:solidFill>
              <a:effectLst>
                <a:outerShdw dist="50800" dir="5400000" algn="ctr" rotWithShape="0">
                  <a:schemeClr val="tx1"/>
                </a:outerShdw>
              </a:effectLst>
            </a:endParaRPr>
          </a:p>
        </p:txBody>
      </p:sp>
      <p:sp>
        <p:nvSpPr>
          <p:cNvPr id="19" name="TextBox 18"/>
          <p:cNvSpPr txBox="1"/>
          <p:nvPr/>
        </p:nvSpPr>
        <p:spPr>
          <a:xfrm>
            <a:off x="7408486" y="4191000"/>
            <a:ext cx="1786066"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  30,000 </a:t>
            </a:r>
            <a:endParaRPr lang="en-US" sz="3600" b="1" dirty="0">
              <a:solidFill>
                <a:srgbClr val="007A37"/>
              </a:solidFill>
              <a:effectLst>
                <a:outerShdw dist="50800" dir="5400000" algn="ctr" rotWithShape="0">
                  <a:schemeClr val="tx1"/>
                </a:outerShdw>
              </a:effectLst>
            </a:endParaRPr>
          </a:p>
        </p:txBody>
      </p:sp>
      <p:sp useBgFill="1">
        <p:nvSpPr>
          <p:cNvPr id="21" name="TextBox 20"/>
          <p:cNvSpPr txBox="1"/>
          <p:nvPr/>
        </p:nvSpPr>
        <p:spPr>
          <a:xfrm rot="972089">
            <a:off x="5744627" y="5143889"/>
            <a:ext cx="3376245" cy="646331"/>
          </a:xfrm>
          <a:prstGeom prst="rect">
            <a:avLst/>
          </a:prstGeom>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6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22" name="TextBox 21"/>
          <p:cNvSpPr txBox="1"/>
          <p:nvPr/>
        </p:nvSpPr>
        <p:spPr>
          <a:xfrm>
            <a:off x="533400" y="4419600"/>
            <a:ext cx="4483920" cy="1754326"/>
          </a:xfrm>
          <a:prstGeom prst="rect">
            <a:avLst/>
          </a:prstGeom>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infectious diseases</a:t>
            </a:r>
          </a:p>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social disruptions</a:t>
            </a:r>
          </a:p>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hostile engagements</a:t>
            </a:r>
            <a:endParaRPr lang="en-US" sz="36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13" name="TextBox 12"/>
          <p:cNvSpPr txBox="1"/>
          <p:nvPr/>
        </p:nvSpPr>
        <p:spPr>
          <a:xfrm>
            <a:off x="3962400" y="1610380"/>
            <a:ext cx="5254644"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Spanish rule to 1821:       - 50,000</a:t>
            </a:r>
            <a:endParaRPr lang="en-US" sz="2800" b="1" dirty="0">
              <a:solidFill>
                <a:srgbClr val="007A37"/>
              </a:solidFill>
              <a:effectLst>
                <a:outerShdw dist="50800" dir="5400000" algn="ctr" rotWithShape="0">
                  <a:schemeClr val="tx1"/>
                </a:outerShdw>
              </a:effectLst>
            </a:endParaRPr>
          </a:p>
        </p:txBody>
      </p:sp>
      <p:sp useBgFill="1">
        <p:nvSpPr>
          <p:cNvPr id="27" name="TextBox 26"/>
          <p:cNvSpPr txBox="1"/>
          <p:nvPr/>
        </p:nvSpPr>
        <p:spPr>
          <a:xfrm>
            <a:off x="0" y="2971800"/>
            <a:ext cx="4648200" cy="830997"/>
          </a:xfrm>
          <a:prstGeom prst="rect">
            <a:avLst/>
          </a:prstGeom>
        </p:spPr>
        <p:txBody>
          <a:bodyPr wrap="square" rtlCol="0">
            <a:spAutoFit/>
          </a:bodyPr>
          <a:lstStyle/>
          <a:p>
            <a:pPr algn="ctr"/>
            <a:r>
              <a:rPr lang="en-US" sz="4800" b="1" dirty="0" smtClean="0">
                <a:ln>
                  <a:solidFill>
                    <a:srgbClr val="FF0000"/>
                  </a:solidFill>
                </a:ln>
                <a:solidFill>
                  <a:srgbClr val="FF0000"/>
                </a:solidFill>
                <a:effectLst>
                  <a:outerShdw dist="50800" dir="7200000" algn="ctr" rotWithShape="0">
                    <a:schemeClr val="tx1"/>
                  </a:outerShdw>
                </a:effectLst>
                <a:latin typeface="Tempus Sans ITC" pitchFamily="82" charset="0"/>
              </a:rPr>
              <a:t>90% LOSS</a:t>
            </a:r>
            <a:endParaRPr lang="en-US" sz="48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15" name="TextBox 14"/>
          <p:cNvSpPr txBox="1"/>
          <p:nvPr/>
        </p:nvSpPr>
        <p:spPr>
          <a:xfrm>
            <a:off x="3886200" y="2743200"/>
            <a:ext cx="5216428"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Mexican rule to 1848:     - 100,000</a:t>
            </a:r>
            <a:endParaRPr lang="en-US" sz="2800" b="1" dirty="0">
              <a:solidFill>
                <a:srgbClr val="007A37"/>
              </a:solidFill>
              <a:effectLst>
                <a:outerShdw dist="50800" dir="5400000" algn="ctr" rotWithShape="0">
                  <a:schemeClr val="tx1"/>
                </a:outerShdw>
              </a:effectLst>
            </a:endParaRPr>
          </a:p>
        </p:txBody>
      </p:sp>
      <p:sp useBgFill="1">
        <p:nvSpPr>
          <p:cNvPr id="28" name="Rectangle 27"/>
          <p:cNvSpPr/>
          <p:nvPr/>
        </p:nvSpPr>
        <p:spPr>
          <a:xfrm>
            <a:off x="0" y="948690"/>
            <a:ext cx="7391400" cy="11818620"/>
          </a:xfrm>
          <a:prstGeom prst="rect">
            <a:avLst/>
          </a:prstGeom>
        </p:spPr>
        <p:txBody>
          <a:bodyPr wrap="square">
            <a:spAutoFit/>
          </a:bodyPr>
          <a:lstStyle/>
          <a:p>
            <a:r>
              <a:rPr lang="en-US" sz="2400" b="1" dirty="0" smtClean="0"/>
              <a:t>	 HOSTILE ENGAGEMENTS:  1846-1860</a:t>
            </a:r>
            <a:r>
              <a:rPr lang="en-US" sz="2400" dirty="0" smtClean="0"/>
              <a:t>	</a:t>
            </a:r>
          </a:p>
          <a:p>
            <a:endParaRPr lang="en-US" sz="2400" b="1" dirty="0" smtClean="0"/>
          </a:p>
          <a:p>
            <a:pPr marL="407988"/>
            <a:r>
              <a:rPr lang="en-US" sz="2400" dirty="0" smtClean="0"/>
              <a:t>Walla Walla Invasion, 1846</a:t>
            </a:r>
          </a:p>
          <a:p>
            <a:pPr marL="407988" lvl="1"/>
            <a:r>
              <a:rPr lang="en-US" sz="2400" dirty="0" smtClean="0"/>
              <a:t>Yuma Indian Depredation, 1850</a:t>
            </a:r>
          </a:p>
          <a:p>
            <a:pPr marL="407988" lvl="1"/>
            <a:r>
              <a:rPr lang="en-US" sz="2400" dirty="0" err="1" smtClean="0"/>
              <a:t>Glanton</a:t>
            </a:r>
            <a:r>
              <a:rPr lang="en-US" sz="2400" dirty="0" smtClean="0"/>
              <a:t> Massacre, 1850 </a:t>
            </a:r>
          </a:p>
          <a:p>
            <a:pPr marL="407988" lvl="1"/>
            <a:r>
              <a:rPr lang="en-US" sz="2400" dirty="0" smtClean="0"/>
              <a:t>Gila Expedition, 1850 </a:t>
            </a:r>
          </a:p>
          <a:p>
            <a:pPr marL="407988"/>
            <a:r>
              <a:rPr lang="en-US" sz="2400" dirty="0" smtClean="0"/>
              <a:t>Pitt River Expeditions, 1850, 1857 &amp; 1859</a:t>
            </a:r>
          </a:p>
          <a:p>
            <a:pPr marL="407988"/>
            <a:r>
              <a:rPr lang="en-US" sz="2400" dirty="0" smtClean="0"/>
              <a:t>Bloody Island (Clear Lake) Massacre, 1850 </a:t>
            </a:r>
          </a:p>
          <a:p>
            <a:pPr marL="407988"/>
            <a:r>
              <a:rPr lang="en-US" sz="2400" dirty="0" smtClean="0"/>
              <a:t>El Dorado Expeditions, 1850-1851 </a:t>
            </a:r>
          </a:p>
          <a:p>
            <a:pPr marL="407988"/>
            <a:r>
              <a:rPr lang="en-US" sz="2400" dirty="0" smtClean="0"/>
              <a:t>Mariposa Indian War, 1850-1851</a:t>
            </a:r>
          </a:p>
          <a:p>
            <a:pPr marL="407988"/>
            <a:r>
              <a:rPr lang="en-US" sz="2400" dirty="0" err="1" smtClean="0"/>
              <a:t>Garra</a:t>
            </a:r>
            <a:r>
              <a:rPr lang="en-US" sz="2400" dirty="0" smtClean="0"/>
              <a:t> Uprising, 1851</a:t>
            </a:r>
          </a:p>
          <a:p>
            <a:pPr marL="407988"/>
            <a:r>
              <a:rPr lang="en-US" sz="2400" dirty="0" smtClean="0"/>
              <a:t>Bridge Gulch (Hayfork) Massacre, 1852</a:t>
            </a:r>
          </a:p>
          <a:p>
            <a:pPr marL="407988"/>
            <a:r>
              <a:rPr lang="en-US" sz="2400" dirty="0" err="1" smtClean="0"/>
              <a:t>Yontoket</a:t>
            </a:r>
            <a:r>
              <a:rPr lang="en-US" sz="2400" dirty="0" smtClean="0"/>
              <a:t> (Burnt Ranch) Massacre, 1853</a:t>
            </a:r>
          </a:p>
          <a:p>
            <a:pPr marL="407988"/>
            <a:r>
              <a:rPr lang="en-US" sz="2400" dirty="0" err="1" smtClean="0"/>
              <a:t>Achulet</a:t>
            </a:r>
            <a:r>
              <a:rPr lang="en-US" sz="2400" dirty="0" smtClean="0"/>
              <a:t> Massacre, 1854</a:t>
            </a:r>
          </a:p>
          <a:p>
            <a:pPr marL="407988"/>
            <a:r>
              <a:rPr lang="en-US" sz="2400" dirty="0" err="1" smtClean="0"/>
              <a:t>Asbill</a:t>
            </a:r>
            <a:r>
              <a:rPr lang="en-US" sz="2400" dirty="0" smtClean="0"/>
              <a:t> Massacre, 1854</a:t>
            </a:r>
          </a:p>
          <a:p>
            <a:pPr marL="407988"/>
            <a:r>
              <a:rPr lang="en-US" sz="2400" dirty="0" err="1" smtClean="0"/>
              <a:t>Kabyai</a:t>
            </a:r>
            <a:r>
              <a:rPr lang="en-US" sz="2400" dirty="0" smtClean="0"/>
              <a:t> (</a:t>
            </a:r>
            <a:r>
              <a:rPr lang="en-US" sz="2400" dirty="0" err="1" smtClean="0"/>
              <a:t>Kaibai</a:t>
            </a:r>
            <a:r>
              <a:rPr lang="en-US" sz="2400" dirty="0" smtClean="0"/>
              <a:t>) Massacre, 1854</a:t>
            </a:r>
          </a:p>
          <a:p>
            <a:pPr marL="407988"/>
            <a:r>
              <a:rPr lang="en-US" sz="2400" dirty="0" smtClean="0"/>
              <a:t>Klamath War (Red Cap War), 1854</a:t>
            </a:r>
          </a:p>
          <a:p>
            <a:pPr marL="407988"/>
            <a:r>
              <a:rPr lang="en-US" sz="2400" dirty="0" smtClean="0"/>
              <a:t>Tule River War, 1956</a:t>
            </a:r>
          </a:p>
          <a:p>
            <a:pPr marL="407988"/>
            <a:r>
              <a:rPr lang="en-US" sz="2400" dirty="0" smtClean="0"/>
              <a:t>Bald Hills War, 1858-1864</a:t>
            </a:r>
          </a:p>
          <a:p>
            <a:pPr marL="407988"/>
            <a:r>
              <a:rPr lang="en-US" sz="2400" dirty="0" smtClean="0"/>
              <a:t>Mohave War, 1858-1859</a:t>
            </a:r>
          </a:p>
          <a:p>
            <a:pPr marL="407988"/>
            <a:r>
              <a:rPr lang="en-US" sz="2400" dirty="0" err="1" smtClean="0"/>
              <a:t>Wintoon</a:t>
            </a:r>
            <a:r>
              <a:rPr lang="en-US" sz="2400" dirty="0" smtClean="0"/>
              <a:t> War, 1858-1859</a:t>
            </a:r>
          </a:p>
          <a:p>
            <a:pPr marL="407988"/>
            <a:r>
              <a:rPr lang="en-US" sz="2400" dirty="0" smtClean="0"/>
              <a:t>Indian Island Massacre, 1860</a:t>
            </a:r>
          </a:p>
          <a:p>
            <a:pPr marL="407988" lvl="1"/>
            <a:r>
              <a:rPr lang="en-US" sz="2400" dirty="0" err="1" smtClean="0"/>
              <a:t>Mendicino</a:t>
            </a:r>
            <a:r>
              <a:rPr lang="en-US" sz="2400" dirty="0" smtClean="0"/>
              <a:t> War, 1859-1860</a:t>
            </a:r>
          </a:p>
          <a:p>
            <a:pPr marL="407988"/>
            <a:r>
              <a:rPr lang="en-US" sz="2400" dirty="0" smtClean="0"/>
              <a:t>Paiute War, 1860</a:t>
            </a:r>
          </a:p>
          <a:p>
            <a:pPr marL="407988" lvl="1"/>
            <a:r>
              <a:rPr lang="en-US" sz="2400" dirty="0" smtClean="0"/>
              <a:t>Carleton's </a:t>
            </a:r>
            <a:r>
              <a:rPr lang="en-US" sz="2400" dirty="0" err="1" smtClean="0"/>
              <a:t>Pah</a:t>
            </a:r>
            <a:r>
              <a:rPr lang="en-US" sz="2400" dirty="0" smtClean="0"/>
              <a:t>-Ute Campaign, 1860</a:t>
            </a:r>
          </a:p>
          <a:p>
            <a:pPr marL="407988"/>
            <a:r>
              <a:rPr lang="en-US" sz="2400" dirty="0" smtClean="0"/>
              <a:t>Battle of Pyramid Lake</a:t>
            </a:r>
          </a:p>
          <a:p>
            <a:pPr marL="407988"/>
            <a:r>
              <a:rPr lang="en-US" sz="2400" dirty="0" smtClean="0"/>
              <a:t>Bitter Spring Expedition, 1860</a:t>
            </a:r>
          </a:p>
          <a:p>
            <a:pPr marL="407988"/>
            <a:endParaRPr lang="en-US" sz="2400" dirty="0" smtClean="0"/>
          </a:p>
          <a:p>
            <a:pPr marL="407988"/>
            <a:r>
              <a:rPr lang="en-US" dirty="0" smtClean="0">
                <a:hlinkClick r:id="rId3"/>
              </a:rPr>
              <a:t>Source:  http://www.militarymuseum.org/HistoryIW.html</a:t>
            </a:r>
            <a:endParaRPr lang="en-US" dirty="0" smtClean="0"/>
          </a:p>
          <a:p>
            <a:pPr marL="407988"/>
            <a:endParaRPr lang="en-US" sz="2400" dirty="0" smtClean="0"/>
          </a:p>
          <a:p>
            <a:pPr marL="407988"/>
            <a:endParaRPr lang="en-US" sz="2400" dirty="0"/>
          </a:p>
        </p:txBody>
      </p:sp>
      <p:sp useBgFill="1">
        <p:nvSpPr>
          <p:cNvPr id="8" name="Rectangle 7"/>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grpSp>
        <p:nvGrpSpPr>
          <p:cNvPr id="26" name="Group 25"/>
          <p:cNvGrpSpPr/>
          <p:nvPr/>
        </p:nvGrpSpPr>
        <p:grpSpPr>
          <a:xfrm>
            <a:off x="6324600" y="914400"/>
            <a:ext cx="2819400" cy="4191000"/>
            <a:chOff x="6324600" y="914400"/>
            <a:chExt cx="2819400" cy="4191000"/>
          </a:xfrm>
        </p:grpSpPr>
        <p:sp>
          <p:nvSpPr>
            <p:cNvPr id="23" name="Oval 22"/>
            <p:cNvSpPr/>
            <p:nvPr/>
          </p:nvSpPr>
          <p:spPr>
            <a:xfrm>
              <a:off x="7239000" y="4267200"/>
              <a:ext cx="1828800" cy="838200"/>
            </a:xfrm>
            <a:prstGeom prst="ellipse">
              <a:avLst/>
            </a:prstGeom>
            <a:noFill/>
            <a:ln w="635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24" name="Oval 23"/>
            <p:cNvSpPr/>
            <p:nvPr/>
          </p:nvSpPr>
          <p:spPr>
            <a:xfrm>
              <a:off x="7162800" y="914400"/>
              <a:ext cx="1981200" cy="838200"/>
            </a:xfrm>
            <a:prstGeom prst="ellipse">
              <a:avLst/>
            </a:prstGeom>
            <a:noFill/>
            <a:ln w="635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25" name="Curved Left Arrow 24"/>
            <p:cNvSpPr/>
            <p:nvPr/>
          </p:nvSpPr>
          <p:spPr>
            <a:xfrm rot="21445005" flipH="1" flipV="1">
              <a:off x="6324600" y="1125233"/>
              <a:ext cx="870857" cy="3657600"/>
            </a:xfrm>
            <a:prstGeom prst="curvedLeftArrow">
              <a:avLst/>
            </a:prstGeom>
            <a:solidFill>
              <a:srgbClr val="FF0000"/>
            </a:solidFill>
            <a:ln>
              <a:noFill/>
            </a:ln>
            <a:effectLst>
              <a:outerShdw blurRad="50800"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Effect transition="in" filter="fade">
                                      <p:cBhvr>
                                        <p:cTn id="14" dur="1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1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1000" fill="hold"/>
                                        <p:tgtEl>
                                          <p:spTgt spid="16"/>
                                        </p:tgtEl>
                                        <p:attrNameLst>
                                          <p:attrName>ppt_w</p:attrName>
                                        </p:attrNameLst>
                                      </p:cBhvr>
                                      <p:tavLst>
                                        <p:tav tm="0">
                                          <p:val>
                                            <p:fltVal val="0"/>
                                          </p:val>
                                        </p:tav>
                                        <p:tav tm="100000">
                                          <p:val>
                                            <p:strVal val="#ppt_w"/>
                                          </p:val>
                                        </p:tav>
                                      </p:tavLst>
                                    </p:anim>
                                    <p:anim calcmode="lin" valueType="num">
                                      <p:cBhvr>
                                        <p:cTn id="25" dur="1000" fill="hold"/>
                                        <p:tgtEl>
                                          <p:spTgt spid="16"/>
                                        </p:tgtEl>
                                        <p:attrNameLst>
                                          <p:attrName>ppt_h</p:attrName>
                                        </p:attrNameLst>
                                      </p:cBhvr>
                                      <p:tavLst>
                                        <p:tav tm="0">
                                          <p:val>
                                            <p:fltVal val="0"/>
                                          </p:val>
                                        </p:tav>
                                        <p:tav tm="100000">
                                          <p:val>
                                            <p:strVal val="#ppt_h"/>
                                          </p:val>
                                        </p:tav>
                                      </p:tavLst>
                                    </p:anim>
                                    <p:animEffect transition="in" filter="fade">
                                      <p:cBhvr>
                                        <p:cTn id="26" dur="10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10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Effect transition="in" filter="fade">
                                      <p:cBhvr>
                                        <p:cTn id="38" dur="10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1000"/>
                                        <p:tgtEl>
                                          <p:spTgt spid="26"/>
                                        </p:tgtEl>
                                      </p:cBhvr>
                                    </p:animEffect>
                                  </p:childTnLst>
                                </p:cTn>
                              </p:par>
                            </p:childTnLst>
                          </p:cTn>
                        </p:par>
                        <p:par>
                          <p:cTn id="44" fill="hold">
                            <p:stCondLst>
                              <p:cond delay="1000"/>
                            </p:stCondLst>
                            <p:childTnLst>
                              <p:par>
                                <p:cTn id="45" presetID="53" presetClass="entr" presetSubtype="0"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1000" fill="hold"/>
                                        <p:tgtEl>
                                          <p:spTgt spid="27"/>
                                        </p:tgtEl>
                                        <p:attrNameLst>
                                          <p:attrName>ppt_w</p:attrName>
                                        </p:attrNameLst>
                                      </p:cBhvr>
                                      <p:tavLst>
                                        <p:tav tm="0">
                                          <p:val>
                                            <p:fltVal val="0"/>
                                          </p:val>
                                        </p:tav>
                                        <p:tav tm="100000">
                                          <p:val>
                                            <p:strVal val="#ppt_w"/>
                                          </p:val>
                                        </p:tav>
                                      </p:tavLst>
                                    </p:anim>
                                    <p:anim calcmode="lin" valueType="num">
                                      <p:cBhvr>
                                        <p:cTn id="48" dur="1000" fill="hold"/>
                                        <p:tgtEl>
                                          <p:spTgt spid="27"/>
                                        </p:tgtEl>
                                        <p:attrNameLst>
                                          <p:attrName>ppt_h</p:attrName>
                                        </p:attrNameLst>
                                      </p:cBhvr>
                                      <p:tavLst>
                                        <p:tav tm="0">
                                          <p:val>
                                            <p:fltVal val="0"/>
                                          </p:val>
                                        </p:tav>
                                        <p:tav tm="100000">
                                          <p:val>
                                            <p:strVal val="#ppt_h"/>
                                          </p:val>
                                        </p:tav>
                                      </p:tavLst>
                                    </p:anim>
                                    <p:animEffect transition="in" filter="fade">
                                      <p:cBhvr>
                                        <p:cTn id="49" dur="1000"/>
                                        <p:tgtEl>
                                          <p:spTgt spid="27"/>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0" fill="hold" grpId="0" nodeType="click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1000" fill="hold"/>
                                        <p:tgtEl>
                                          <p:spTgt spid="21"/>
                                        </p:tgtEl>
                                        <p:attrNameLst>
                                          <p:attrName>ppt_w</p:attrName>
                                        </p:attrNameLst>
                                      </p:cBhvr>
                                      <p:tavLst>
                                        <p:tav tm="0">
                                          <p:val>
                                            <p:fltVal val="0"/>
                                          </p:val>
                                        </p:tav>
                                        <p:tav tm="100000">
                                          <p:val>
                                            <p:strVal val="#ppt_w"/>
                                          </p:val>
                                        </p:tav>
                                      </p:tavLst>
                                    </p:anim>
                                    <p:anim calcmode="lin" valueType="num">
                                      <p:cBhvr>
                                        <p:cTn id="55" dur="1000" fill="hold"/>
                                        <p:tgtEl>
                                          <p:spTgt spid="21"/>
                                        </p:tgtEl>
                                        <p:attrNameLst>
                                          <p:attrName>ppt_h</p:attrName>
                                        </p:attrNameLst>
                                      </p:cBhvr>
                                      <p:tavLst>
                                        <p:tav tm="0">
                                          <p:val>
                                            <p:fltVal val="0"/>
                                          </p:val>
                                        </p:tav>
                                        <p:tav tm="100000">
                                          <p:val>
                                            <p:strVal val="#ppt_h"/>
                                          </p:val>
                                        </p:tav>
                                      </p:tavLst>
                                    </p:anim>
                                    <p:animEffect transition="in" filter="fade">
                                      <p:cBhvr>
                                        <p:cTn id="56" dur="1000"/>
                                        <p:tgtEl>
                                          <p:spTgt spid="21"/>
                                        </p:tgtEl>
                                      </p:cBhvr>
                                    </p:animEffect>
                                  </p:childTnLst>
                                </p:cTn>
                              </p:par>
                            </p:childTnLst>
                          </p:cTn>
                        </p:par>
                      </p:childTnLst>
                    </p:cTn>
                  </p:par>
                  <p:par>
                    <p:cTn id="57" fill="hold">
                      <p:stCondLst>
                        <p:cond delay="indefinite"/>
                      </p:stCondLst>
                      <p:childTnLst>
                        <p:par>
                          <p:cTn id="58" fill="hold">
                            <p:stCondLst>
                              <p:cond delay="0"/>
                            </p:stCondLst>
                            <p:childTnLst>
                              <p:par>
                                <p:cTn id="59" presetID="8" presetClass="emph" presetSubtype="0" fill="hold" grpId="1" nodeType="clickEffect">
                                  <p:stCondLst>
                                    <p:cond delay="0"/>
                                  </p:stCondLst>
                                  <p:childTnLst>
                                    <p:animRot by="-960000">
                                      <p:cBhvr>
                                        <p:cTn id="60" dur="1000" fill="hold"/>
                                        <p:tgtEl>
                                          <p:spTgt spid="21"/>
                                        </p:tgtEl>
                                        <p:attrNameLst>
                                          <p:attrName>r</p:attrName>
                                        </p:attrNameLst>
                                      </p:cBhvr>
                                    </p:animRot>
                                  </p:childTnLst>
                                </p:cTn>
                              </p:par>
                              <p:par>
                                <p:cTn id="61" presetID="35" presetClass="path" presetSubtype="0" accel="50000" decel="50000" fill="hold" grpId="2" nodeType="withEffect">
                                  <p:stCondLst>
                                    <p:cond delay="0"/>
                                  </p:stCondLst>
                                  <p:childTnLst>
                                    <p:animMotion origin="layout" path="M 2.77778E-6 -7.40741E-7 L -0.50452 -0.19699 " pathEditMode="relative" rAng="0" ptsTypes="AA">
                                      <p:cBhvr>
                                        <p:cTn id="62" dur="1000" fill="hold"/>
                                        <p:tgtEl>
                                          <p:spTgt spid="21"/>
                                        </p:tgtEl>
                                        <p:attrNameLst>
                                          <p:attrName>ppt_x</p:attrName>
                                          <p:attrName>ppt_y</p:attrName>
                                        </p:attrNameLst>
                                      </p:cBhvr>
                                      <p:rCtr x="-252" y="-99"/>
                                    </p:animMotion>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22">
                                            <p:bg/>
                                          </p:spTgt>
                                        </p:tgtEl>
                                        <p:attrNameLst>
                                          <p:attrName>style.visibility</p:attrName>
                                        </p:attrNameLst>
                                      </p:cBhvr>
                                      <p:to>
                                        <p:strVal val="visible"/>
                                      </p:to>
                                    </p:set>
                                    <p:animEffect transition="in" filter="wipe(up)">
                                      <p:cBhvr>
                                        <p:cTn id="67" dur="3000"/>
                                        <p:tgtEl>
                                          <p:spTgt spid="22">
                                            <p:bg/>
                                          </p:spTgt>
                                        </p:tgtEl>
                                      </p:cBhvr>
                                    </p:animEffect>
                                  </p:childTnLst>
                                </p:cTn>
                              </p:par>
                              <p:par>
                                <p:cTn id="68" presetID="22" presetClass="entr" presetSubtype="8" fill="hold" nodeType="withEffect">
                                  <p:stCondLst>
                                    <p:cond delay="500"/>
                                  </p:stCondLst>
                                  <p:childTnLst>
                                    <p:set>
                                      <p:cBhvr>
                                        <p:cTn id="69" dur="1" fill="hold">
                                          <p:stCondLst>
                                            <p:cond delay="0"/>
                                          </p:stCondLst>
                                        </p:cTn>
                                        <p:tgtEl>
                                          <p:spTgt spid="22">
                                            <p:txEl>
                                              <p:pRg st="0" end="0"/>
                                            </p:txEl>
                                          </p:spTgt>
                                        </p:tgtEl>
                                        <p:attrNameLst>
                                          <p:attrName>style.visibility</p:attrName>
                                        </p:attrNameLst>
                                      </p:cBhvr>
                                      <p:to>
                                        <p:strVal val="visible"/>
                                      </p:to>
                                    </p:set>
                                    <p:animEffect transition="in" filter="wipe(left)">
                                      <p:cBhvr>
                                        <p:cTn id="70" dur="1000"/>
                                        <p:tgtEl>
                                          <p:spTgt spid="22">
                                            <p:txEl>
                                              <p:pRg st="0" end="0"/>
                                            </p:txEl>
                                          </p:spTgt>
                                        </p:tgtEl>
                                      </p:cBhvr>
                                    </p:animEffect>
                                  </p:childTnLst>
                                </p:cTn>
                              </p:par>
                              <p:par>
                                <p:cTn id="71" presetID="22" presetClass="entr" presetSubtype="8" fill="hold" nodeType="withEffect">
                                  <p:stCondLst>
                                    <p:cond delay="1500"/>
                                  </p:stCondLst>
                                  <p:childTnLst>
                                    <p:set>
                                      <p:cBhvr>
                                        <p:cTn id="72" dur="1" fill="hold">
                                          <p:stCondLst>
                                            <p:cond delay="0"/>
                                          </p:stCondLst>
                                        </p:cTn>
                                        <p:tgtEl>
                                          <p:spTgt spid="22">
                                            <p:txEl>
                                              <p:pRg st="1" end="1"/>
                                            </p:txEl>
                                          </p:spTgt>
                                        </p:tgtEl>
                                        <p:attrNameLst>
                                          <p:attrName>style.visibility</p:attrName>
                                        </p:attrNameLst>
                                      </p:cBhvr>
                                      <p:to>
                                        <p:strVal val="visible"/>
                                      </p:to>
                                    </p:set>
                                    <p:animEffect transition="in" filter="wipe(left)">
                                      <p:cBhvr>
                                        <p:cTn id="73" dur="1000"/>
                                        <p:tgtEl>
                                          <p:spTgt spid="22">
                                            <p:txEl>
                                              <p:pRg st="1" end="1"/>
                                            </p:txEl>
                                          </p:spTgt>
                                        </p:tgtEl>
                                      </p:cBhvr>
                                    </p:animEffect>
                                  </p:childTnLst>
                                </p:cTn>
                              </p:par>
                              <p:par>
                                <p:cTn id="74" presetID="22" presetClass="entr" presetSubtype="8" fill="hold" nodeType="withEffect">
                                  <p:stCondLst>
                                    <p:cond delay="3000"/>
                                  </p:stCondLst>
                                  <p:childTnLst>
                                    <p:set>
                                      <p:cBhvr>
                                        <p:cTn id="75" dur="1" fill="hold">
                                          <p:stCondLst>
                                            <p:cond delay="0"/>
                                          </p:stCondLst>
                                        </p:cTn>
                                        <p:tgtEl>
                                          <p:spTgt spid="22">
                                            <p:txEl>
                                              <p:pRg st="2" end="2"/>
                                            </p:txEl>
                                          </p:spTgt>
                                        </p:tgtEl>
                                        <p:attrNameLst>
                                          <p:attrName>style.visibility</p:attrName>
                                        </p:attrNameLst>
                                      </p:cBhvr>
                                      <p:to>
                                        <p:strVal val="visible"/>
                                      </p:to>
                                    </p:set>
                                    <p:animEffect transition="in" filter="wipe(left)">
                                      <p:cBhvr>
                                        <p:cTn id="76" dur="1000"/>
                                        <p:tgtEl>
                                          <p:spTgt spid="22">
                                            <p:txEl>
                                              <p:pRg st="2" end="2"/>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1000"/>
                                        <p:tgtEl>
                                          <p:spTgt spid="27"/>
                                        </p:tgtEl>
                                      </p:cBhvr>
                                    </p:animEffect>
                                    <p:set>
                                      <p:cBhvr>
                                        <p:cTn id="81" dur="1" fill="hold">
                                          <p:stCondLst>
                                            <p:cond delay="999"/>
                                          </p:stCondLst>
                                        </p:cTn>
                                        <p:tgtEl>
                                          <p:spTgt spid="27"/>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1000"/>
                                        <p:tgtEl>
                                          <p:spTgt spid="22">
                                            <p:txEl>
                                              <p:pRg st="0" end="0"/>
                                            </p:txEl>
                                          </p:spTgt>
                                        </p:tgtEl>
                                      </p:cBhvr>
                                    </p:animEffect>
                                    <p:set>
                                      <p:cBhvr>
                                        <p:cTn id="84" dur="1" fill="hold">
                                          <p:stCondLst>
                                            <p:cond delay="999"/>
                                          </p:stCondLst>
                                        </p:cTn>
                                        <p:tgtEl>
                                          <p:spTgt spid="22">
                                            <p:txEl>
                                              <p:pRg st="0" end="0"/>
                                            </p:txEl>
                                          </p:spTgt>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1000"/>
                                        <p:tgtEl>
                                          <p:spTgt spid="22">
                                            <p:txEl>
                                              <p:pRg st="1" end="1"/>
                                            </p:txEl>
                                          </p:spTgt>
                                        </p:tgtEl>
                                      </p:cBhvr>
                                    </p:animEffect>
                                    <p:set>
                                      <p:cBhvr>
                                        <p:cTn id="87" dur="1" fill="hold">
                                          <p:stCondLst>
                                            <p:cond delay="999"/>
                                          </p:stCondLst>
                                        </p:cTn>
                                        <p:tgtEl>
                                          <p:spTgt spid="22">
                                            <p:txEl>
                                              <p:pRg st="1" end="1"/>
                                            </p:txEl>
                                          </p:spTgt>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1000"/>
                                        <p:tgtEl>
                                          <p:spTgt spid="22">
                                            <p:txEl>
                                              <p:pRg st="2" end="2"/>
                                            </p:txEl>
                                          </p:spTgt>
                                        </p:tgtEl>
                                      </p:cBhvr>
                                    </p:animEffect>
                                    <p:set>
                                      <p:cBhvr>
                                        <p:cTn id="90" dur="1" fill="hold">
                                          <p:stCondLst>
                                            <p:cond delay="999"/>
                                          </p:stCondLst>
                                        </p:cTn>
                                        <p:tgtEl>
                                          <p:spTgt spid="22">
                                            <p:txEl>
                                              <p:pRg st="2" end="2"/>
                                            </p:txEl>
                                          </p:spTgt>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1000"/>
                                        <p:tgtEl>
                                          <p:spTgt spid="22">
                                            <p:bg/>
                                          </p:spTgt>
                                        </p:tgtEl>
                                      </p:cBhvr>
                                    </p:animEffect>
                                    <p:set>
                                      <p:cBhvr>
                                        <p:cTn id="93" dur="1" fill="hold">
                                          <p:stCondLst>
                                            <p:cond delay="999"/>
                                          </p:stCondLst>
                                        </p:cTn>
                                        <p:tgtEl>
                                          <p:spTgt spid="22">
                                            <p:bg/>
                                          </p:spTgt>
                                        </p:tgtEl>
                                        <p:attrNameLst>
                                          <p:attrName>style.visibility</p:attrName>
                                        </p:attrNameLst>
                                      </p:cBhvr>
                                      <p:to>
                                        <p:strVal val="hidden"/>
                                      </p:to>
                                    </p:set>
                                  </p:childTnLst>
                                </p:cTn>
                              </p:par>
                              <p:par>
                                <p:cTn id="94" presetID="10" presetClass="exit" presetSubtype="0" fill="hold" grpId="3" nodeType="withEffect">
                                  <p:stCondLst>
                                    <p:cond delay="0"/>
                                  </p:stCondLst>
                                  <p:childTnLst>
                                    <p:animEffect transition="out" filter="fade">
                                      <p:cBhvr>
                                        <p:cTn id="95" dur="1000"/>
                                        <p:tgtEl>
                                          <p:spTgt spid="21"/>
                                        </p:tgtEl>
                                      </p:cBhvr>
                                    </p:animEffect>
                                    <p:set>
                                      <p:cBhvr>
                                        <p:cTn id="96" dur="1" fill="hold">
                                          <p:stCondLst>
                                            <p:cond delay="999"/>
                                          </p:stCondLst>
                                        </p:cTn>
                                        <p:tgtEl>
                                          <p:spTgt spid="21"/>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26"/>
                                        </p:tgtEl>
                                      </p:cBhvr>
                                    </p:animEffect>
                                    <p:set>
                                      <p:cBhvr>
                                        <p:cTn id="99" dur="1" fill="hold">
                                          <p:stCondLst>
                                            <p:cond delay="999"/>
                                          </p:stCondLst>
                                        </p:cTn>
                                        <p:tgtEl>
                                          <p:spTgt spid="26"/>
                                        </p:tgtEl>
                                        <p:attrNameLst>
                                          <p:attrName>style.visibility</p:attrName>
                                        </p:attrNameLst>
                                      </p:cBhvr>
                                      <p:to>
                                        <p:strVal val="hidden"/>
                                      </p:to>
                                    </p:set>
                                  </p:childTnLst>
                                </p:cTn>
                              </p:par>
                            </p:childTnLst>
                          </p:cTn>
                        </p:par>
                        <p:par>
                          <p:cTn id="100" fill="hold">
                            <p:stCondLst>
                              <p:cond delay="1000"/>
                            </p:stCondLst>
                            <p:childTnLst>
                              <p:par>
                                <p:cTn id="101" presetID="10" presetClass="entr" presetSubtype="0" fill="hold" grpId="0" nodeType="afterEffect">
                                  <p:stCondLst>
                                    <p:cond delay="0"/>
                                  </p:stCondLst>
                                  <p:childTnLst>
                                    <p:set>
                                      <p:cBhvr>
                                        <p:cTn id="102" dur="1" fill="hold">
                                          <p:stCondLst>
                                            <p:cond delay="0"/>
                                          </p:stCondLst>
                                        </p:cTn>
                                        <p:tgtEl>
                                          <p:spTgt spid="28"/>
                                        </p:tgtEl>
                                        <p:attrNameLst>
                                          <p:attrName>style.visibility</p:attrName>
                                        </p:attrNameLst>
                                      </p:cBhvr>
                                      <p:to>
                                        <p:strVal val="visible"/>
                                      </p:to>
                                    </p:set>
                                    <p:animEffect transition="in" filter="fade">
                                      <p:cBhvr>
                                        <p:cTn id="103" dur="1000"/>
                                        <p:tgtEl>
                                          <p:spTgt spid="28"/>
                                        </p:tgtEl>
                                      </p:cBhvr>
                                    </p:animEffect>
                                  </p:childTnLst>
                                </p:cTn>
                              </p:par>
                            </p:childTnLst>
                          </p:cTn>
                        </p:par>
                      </p:childTnLst>
                    </p:cTn>
                  </p:par>
                  <p:par>
                    <p:cTn id="104" fill="hold">
                      <p:stCondLst>
                        <p:cond delay="indefinite"/>
                      </p:stCondLst>
                      <p:childTnLst>
                        <p:par>
                          <p:cTn id="105" fill="hold">
                            <p:stCondLst>
                              <p:cond delay="0"/>
                            </p:stCondLst>
                            <p:childTnLst>
                              <p:par>
                                <p:cTn id="106" presetID="64" presetClass="path" presetSubtype="0" accel="50000" decel="50000" fill="hold" grpId="1" nodeType="clickEffect">
                                  <p:stCondLst>
                                    <p:cond delay="0"/>
                                  </p:stCondLst>
                                  <p:childTnLst>
                                    <p:animMotion origin="layout" path="M -3.33333E-6 0 L -0.01666 -0.77778 " pathEditMode="relative" rAng="0" ptsTypes="AA">
                                      <p:cBhvr>
                                        <p:cTn id="107" dur="5000" fill="hold"/>
                                        <p:tgtEl>
                                          <p:spTgt spid="28"/>
                                        </p:tgtEl>
                                        <p:attrNameLst>
                                          <p:attrName>ppt_x</p:attrName>
                                          <p:attrName>ppt_y</p:attrName>
                                        </p:attrNameLst>
                                      </p:cBhvr>
                                      <p:rCtr x="-8" y="-389"/>
                                    </p:animMotion>
                                  </p:childTnLst>
                                </p:cTn>
                              </p:par>
                            </p:childTnLst>
                          </p:cTn>
                        </p:par>
                      </p:childTnLst>
                    </p:cTn>
                  </p:par>
                  <p:par>
                    <p:cTn id="108" fill="hold">
                      <p:stCondLst>
                        <p:cond delay="indefinite"/>
                      </p:stCondLst>
                      <p:childTnLst>
                        <p:par>
                          <p:cTn id="109" fill="hold">
                            <p:stCondLst>
                              <p:cond delay="0"/>
                            </p:stCondLst>
                            <p:childTnLst>
                              <p:par>
                                <p:cTn id="110" presetID="10" presetClass="exit" presetSubtype="0" fill="hold" grpId="2" nodeType="clickEffect">
                                  <p:stCondLst>
                                    <p:cond delay="0"/>
                                  </p:stCondLst>
                                  <p:childTnLst>
                                    <p:animEffect transition="out" filter="fade">
                                      <p:cBhvr>
                                        <p:cTn id="111" dur="1000"/>
                                        <p:tgtEl>
                                          <p:spTgt spid="28"/>
                                        </p:tgtEl>
                                      </p:cBhvr>
                                    </p:animEffect>
                                    <p:set>
                                      <p:cBhvr>
                                        <p:cTn id="112" dur="1" fill="hold">
                                          <p:stCondLst>
                                            <p:cond delay="9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animBg="1"/>
      <p:bldP spid="19" grpId="0"/>
      <p:bldP spid="21" grpId="0" animBg="1"/>
      <p:bldP spid="21" grpId="1" animBg="1"/>
      <p:bldP spid="21" grpId="2" animBg="1"/>
      <p:bldP spid="21" grpId="3" animBg="1"/>
      <p:bldP spid="22" grpId="0" uiExpand="1" build="allAtOnce" animBg="1"/>
      <p:bldP spid="22" grpId="1" build="allAtOnce" animBg="1"/>
      <p:bldP spid="13" grpId="0" animBg="1"/>
      <p:bldP spid="27" grpId="0" animBg="1"/>
      <p:bldP spid="27" grpId="1" animBg="1"/>
      <p:bldP spid="15" grpId="0" animBg="1"/>
      <p:bldP spid="28" grpId="0" animBg="1"/>
      <p:bldP spid="28" grpId="1" animBg="1"/>
      <p:bldP spid="28" grpId="2"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57939" y="-1413694"/>
            <a:ext cx="9301939" cy="9952136"/>
            <a:chOff x="-157939" y="-1413694"/>
            <a:chExt cx="9301939" cy="9952136"/>
          </a:xfrm>
        </p:grpSpPr>
        <p:pic>
          <p:nvPicPr>
            <p:cNvPr id="26" name="Picture 4"/>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sp>
          <p:nvSpPr>
            <p:cNvPr id="27" name="Rectangle 2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8" name="Rectangle 27"/>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29" name="Straight Connector 28"/>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oup 71"/>
            <p:cNvGrpSpPr/>
            <p:nvPr/>
          </p:nvGrpSpPr>
          <p:grpSpPr>
            <a:xfrm>
              <a:off x="381000" y="301625"/>
              <a:ext cx="1054909" cy="2898775"/>
              <a:chOff x="381000" y="301625"/>
              <a:chExt cx="1054909" cy="2898775"/>
            </a:xfrm>
          </p:grpSpPr>
          <p:cxnSp>
            <p:nvCxnSpPr>
              <p:cNvPr id="54" name="Straight Connector 53"/>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56" name="Picture 3"/>
              <p:cNvPicPr>
                <a:picLocks noChangeAspect="1" noChangeArrowheads="1"/>
              </p:cNvPicPr>
              <p:nvPr/>
            </p:nvPicPr>
            <p:blipFill>
              <a:blip r:embed="rId3"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33" name="Group 22"/>
            <p:cNvGrpSpPr/>
            <p:nvPr/>
          </p:nvGrpSpPr>
          <p:grpSpPr>
            <a:xfrm>
              <a:off x="3447288" y="2743200"/>
              <a:ext cx="5696712" cy="461665"/>
              <a:chOff x="3447288" y="2743200"/>
              <a:chExt cx="5696712" cy="461665"/>
            </a:xfrm>
          </p:grpSpPr>
          <p:cxnSp>
            <p:nvCxnSpPr>
              <p:cNvPr id="52" name="Straight Connector 51"/>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34" name="Group 27"/>
            <p:cNvGrpSpPr/>
            <p:nvPr/>
          </p:nvGrpSpPr>
          <p:grpSpPr>
            <a:xfrm>
              <a:off x="2496312" y="3046412"/>
              <a:ext cx="566928" cy="855028"/>
              <a:chOff x="2496312" y="3046412"/>
              <a:chExt cx="566928" cy="855028"/>
            </a:xfrm>
          </p:grpSpPr>
          <p:cxnSp>
            <p:nvCxnSpPr>
              <p:cNvPr id="50" name="Straight Connector 49"/>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 name="Group 69"/>
            <p:cNvGrpSpPr/>
            <p:nvPr/>
          </p:nvGrpSpPr>
          <p:grpSpPr>
            <a:xfrm>
              <a:off x="2667000" y="714390"/>
              <a:ext cx="1048306" cy="2486010"/>
              <a:chOff x="2667000" y="714390"/>
              <a:chExt cx="1048306" cy="2486010"/>
            </a:xfrm>
          </p:grpSpPr>
          <p:cxnSp>
            <p:nvCxnSpPr>
              <p:cNvPr id="47" name="Straight Connector 46"/>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48" name="TextBox 47"/>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49"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36" name="Straight Connector 35"/>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oup 29"/>
            <p:cNvGrpSpPr/>
            <p:nvPr/>
          </p:nvGrpSpPr>
          <p:grpSpPr>
            <a:xfrm>
              <a:off x="1524000" y="850901"/>
              <a:ext cx="1012598" cy="2273299"/>
              <a:chOff x="1524000" y="850901"/>
              <a:chExt cx="1012598" cy="2273299"/>
            </a:xfrm>
          </p:grpSpPr>
          <p:grpSp>
            <p:nvGrpSpPr>
              <p:cNvPr id="43" name="Group 70"/>
              <p:cNvGrpSpPr/>
              <p:nvPr/>
            </p:nvGrpSpPr>
            <p:grpSpPr>
              <a:xfrm>
                <a:off x="1601949" y="1981201"/>
                <a:ext cx="755335" cy="1142999"/>
                <a:chOff x="1530665" y="1981201"/>
                <a:chExt cx="755335" cy="1142999"/>
              </a:xfrm>
            </p:grpSpPr>
            <p:cxnSp>
              <p:nvCxnSpPr>
                <p:cNvPr id="45" name="Straight Connector 44"/>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46" name="TextBox 45"/>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44"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cxnSp>
          <p:nvCxnSpPr>
            <p:cNvPr id="39" name="Straight Connector 38"/>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2362200" y="304800"/>
            <a:ext cx="11811000" cy="8305800"/>
            <a:chOff x="-631371" y="259765"/>
            <a:chExt cx="9691006" cy="7259542"/>
          </a:xfrm>
        </p:grpSpPr>
        <p:pic>
          <p:nvPicPr>
            <p:cNvPr id="22" name="Picture 2" descr="r tribe  maps of california indian tribes in california map"/>
            <p:cNvPicPr>
              <a:picLocks noChangeAspect="1" noChangeArrowheads="1"/>
            </p:cNvPicPr>
            <p:nvPr/>
          </p:nvPicPr>
          <p:blipFill>
            <a:blip r:embed="rId6"/>
            <a:srcRect/>
            <a:stretch>
              <a:fillRect/>
            </a:stretch>
          </p:blipFill>
          <p:spPr bwMode="auto">
            <a:xfrm>
              <a:off x="533400" y="777875"/>
              <a:ext cx="8055617" cy="6080125"/>
            </a:xfrm>
            <a:prstGeom prst="rect">
              <a:avLst/>
            </a:prstGeom>
            <a:noFill/>
          </p:spPr>
        </p:pic>
        <p:sp useBgFill="1">
          <p:nvSpPr>
            <p:cNvPr id="23" name="Freeform 22"/>
            <p:cNvSpPr/>
            <p:nvPr/>
          </p:nvSpPr>
          <p:spPr bwMode="white">
            <a:xfrm>
              <a:off x="-631371" y="389164"/>
              <a:ext cx="9691006" cy="7130143"/>
            </a:xfrm>
            <a:custGeom>
              <a:avLst/>
              <a:gdLst>
                <a:gd name="connsiteX0" fmla="*/ 4256314 w 10229849"/>
                <a:gd name="connsiteY0" fmla="*/ 468085 h 7154635"/>
                <a:gd name="connsiteX1" fmla="*/ 4158342 w 10229849"/>
                <a:gd name="connsiteY1" fmla="*/ 2198914 h 7154635"/>
                <a:gd name="connsiteX2" fmla="*/ 4158342 w 10229849"/>
                <a:gd name="connsiteY2" fmla="*/ 2296885 h 7154635"/>
                <a:gd name="connsiteX3" fmla="*/ 6313714 w 10229849"/>
                <a:gd name="connsiteY3" fmla="*/ 4288971 h 7154635"/>
                <a:gd name="connsiteX4" fmla="*/ 6395357 w 10229849"/>
                <a:gd name="connsiteY4" fmla="*/ 4305299 h 7154635"/>
                <a:gd name="connsiteX5" fmla="*/ 6558642 w 10229849"/>
                <a:gd name="connsiteY5" fmla="*/ 4664528 h 7154635"/>
                <a:gd name="connsiteX6" fmla="*/ 6542314 w 10229849"/>
                <a:gd name="connsiteY6" fmla="*/ 4860471 h 7154635"/>
                <a:gd name="connsiteX7" fmla="*/ 6444342 w 10229849"/>
                <a:gd name="connsiteY7" fmla="*/ 5023757 h 7154635"/>
                <a:gd name="connsiteX8" fmla="*/ 6444342 w 10229849"/>
                <a:gd name="connsiteY8" fmla="*/ 5219699 h 7154635"/>
                <a:gd name="connsiteX9" fmla="*/ 6509657 w 10229849"/>
                <a:gd name="connsiteY9" fmla="*/ 5480957 h 7154635"/>
                <a:gd name="connsiteX10" fmla="*/ 6150428 w 10229849"/>
                <a:gd name="connsiteY10" fmla="*/ 5529942 h 7154635"/>
                <a:gd name="connsiteX11" fmla="*/ 5415642 w 10229849"/>
                <a:gd name="connsiteY11" fmla="*/ 5644242 h 7154635"/>
                <a:gd name="connsiteX12" fmla="*/ 5219700 w 10229849"/>
                <a:gd name="connsiteY12" fmla="*/ 5611585 h 7154635"/>
                <a:gd name="connsiteX13" fmla="*/ 5154385 w 10229849"/>
                <a:gd name="connsiteY13" fmla="*/ 5529942 h 7154635"/>
                <a:gd name="connsiteX14" fmla="*/ 5089071 w 10229849"/>
                <a:gd name="connsiteY14" fmla="*/ 5268685 h 7154635"/>
                <a:gd name="connsiteX15" fmla="*/ 5023757 w 10229849"/>
                <a:gd name="connsiteY15" fmla="*/ 5089071 h 7154635"/>
                <a:gd name="connsiteX16" fmla="*/ 4582885 w 10229849"/>
                <a:gd name="connsiteY16" fmla="*/ 4958442 h 7154635"/>
                <a:gd name="connsiteX17" fmla="*/ 3684814 w 10229849"/>
                <a:gd name="connsiteY17" fmla="*/ 4517571 h 7154635"/>
                <a:gd name="connsiteX18" fmla="*/ 3439885 w 10229849"/>
                <a:gd name="connsiteY18" fmla="*/ 3750128 h 7154635"/>
                <a:gd name="connsiteX19" fmla="*/ 2623457 w 10229849"/>
                <a:gd name="connsiteY19" fmla="*/ 3194957 h 7154635"/>
                <a:gd name="connsiteX20" fmla="*/ 1251857 w 10229849"/>
                <a:gd name="connsiteY20" fmla="*/ 3276599 h 7154635"/>
                <a:gd name="connsiteX21" fmla="*/ 1121228 w 10229849"/>
                <a:gd name="connsiteY21" fmla="*/ 3456214 h 7154635"/>
                <a:gd name="connsiteX22" fmla="*/ 1088571 w 10229849"/>
                <a:gd name="connsiteY22" fmla="*/ 6199414 h 7154635"/>
                <a:gd name="connsiteX23" fmla="*/ 1104900 w 10229849"/>
                <a:gd name="connsiteY23" fmla="*/ 6346371 h 7154635"/>
                <a:gd name="connsiteX24" fmla="*/ 7717971 w 10229849"/>
                <a:gd name="connsiteY24" fmla="*/ 6509657 h 7154635"/>
                <a:gd name="connsiteX25" fmla="*/ 9416142 w 10229849"/>
                <a:gd name="connsiteY25" fmla="*/ 6330042 h 7154635"/>
                <a:gd name="connsiteX26" fmla="*/ 9367157 w 10229849"/>
                <a:gd name="connsiteY26" fmla="*/ 1562099 h 7154635"/>
                <a:gd name="connsiteX27" fmla="*/ 9416142 w 10229849"/>
                <a:gd name="connsiteY27" fmla="*/ 206828 h 7154635"/>
                <a:gd name="connsiteX28" fmla="*/ 4484914 w 10229849"/>
                <a:gd name="connsiteY28" fmla="*/ 321128 h 7154635"/>
                <a:gd name="connsiteX29" fmla="*/ 4256314 w 10229849"/>
                <a:gd name="connsiteY29" fmla="*/ 468085 h 7154635"/>
                <a:gd name="connsiteX0" fmla="*/ 4256314 w 10229849"/>
                <a:gd name="connsiteY0" fmla="*/ 468085 h 7154635"/>
                <a:gd name="connsiteX1" fmla="*/ 4158342 w 10229849"/>
                <a:gd name="connsiteY1" fmla="*/ 2198914 h 7154635"/>
                <a:gd name="connsiteX2" fmla="*/ 4158342 w 10229849"/>
                <a:gd name="connsiteY2" fmla="*/ 2296885 h 7154635"/>
                <a:gd name="connsiteX3" fmla="*/ 6313714 w 10229849"/>
                <a:gd name="connsiteY3" fmla="*/ 4288971 h 7154635"/>
                <a:gd name="connsiteX4" fmla="*/ 6395357 w 10229849"/>
                <a:gd name="connsiteY4" fmla="*/ 4305299 h 7154635"/>
                <a:gd name="connsiteX5" fmla="*/ 6558642 w 10229849"/>
                <a:gd name="connsiteY5" fmla="*/ 4664528 h 7154635"/>
                <a:gd name="connsiteX6" fmla="*/ 6542314 w 10229849"/>
                <a:gd name="connsiteY6" fmla="*/ 4860471 h 7154635"/>
                <a:gd name="connsiteX7" fmla="*/ 6444342 w 10229849"/>
                <a:gd name="connsiteY7" fmla="*/ 5023757 h 7154635"/>
                <a:gd name="connsiteX8" fmla="*/ 6444342 w 10229849"/>
                <a:gd name="connsiteY8" fmla="*/ 5219699 h 7154635"/>
                <a:gd name="connsiteX9" fmla="*/ 6509657 w 10229849"/>
                <a:gd name="connsiteY9" fmla="*/ 5480957 h 7154635"/>
                <a:gd name="connsiteX10" fmla="*/ 6150428 w 10229849"/>
                <a:gd name="connsiteY10" fmla="*/ 5529942 h 7154635"/>
                <a:gd name="connsiteX11" fmla="*/ 5415642 w 10229849"/>
                <a:gd name="connsiteY11" fmla="*/ 5644242 h 7154635"/>
                <a:gd name="connsiteX12" fmla="*/ 5219700 w 10229849"/>
                <a:gd name="connsiteY12" fmla="*/ 5611585 h 7154635"/>
                <a:gd name="connsiteX13" fmla="*/ 5154385 w 10229849"/>
                <a:gd name="connsiteY13" fmla="*/ 5529942 h 7154635"/>
                <a:gd name="connsiteX14" fmla="*/ 5089071 w 10229849"/>
                <a:gd name="connsiteY14" fmla="*/ 5268685 h 7154635"/>
                <a:gd name="connsiteX15" fmla="*/ 5023757 w 10229849"/>
                <a:gd name="connsiteY15" fmla="*/ 5089071 h 7154635"/>
                <a:gd name="connsiteX16" fmla="*/ 4582885 w 10229849"/>
                <a:gd name="connsiteY16" fmla="*/ 4958442 h 7154635"/>
                <a:gd name="connsiteX17" fmla="*/ 3684814 w 10229849"/>
                <a:gd name="connsiteY17" fmla="*/ 4517571 h 7154635"/>
                <a:gd name="connsiteX18" fmla="*/ 3439885 w 10229849"/>
                <a:gd name="connsiteY18" fmla="*/ 3750128 h 7154635"/>
                <a:gd name="connsiteX19" fmla="*/ 2623457 w 10229849"/>
                <a:gd name="connsiteY19" fmla="*/ 3194957 h 7154635"/>
                <a:gd name="connsiteX20" fmla="*/ 1251857 w 10229849"/>
                <a:gd name="connsiteY20" fmla="*/ 3276599 h 7154635"/>
                <a:gd name="connsiteX21" fmla="*/ 1121228 w 10229849"/>
                <a:gd name="connsiteY21" fmla="*/ 3456214 h 7154635"/>
                <a:gd name="connsiteX22" fmla="*/ 1088571 w 10229849"/>
                <a:gd name="connsiteY22" fmla="*/ 6199414 h 7154635"/>
                <a:gd name="connsiteX23" fmla="*/ 1104900 w 10229849"/>
                <a:gd name="connsiteY23" fmla="*/ 6346371 h 7154635"/>
                <a:gd name="connsiteX24" fmla="*/ 7717971 w 10229849"/>
                <a:gd name="connsiteY24" fmla="*/ 6509657 h 7154635"/>
                <a:gd name="connsiteX25" fmla="*/ 9416142 w 10229849"/>
                <a:gd name="connsiteY25" fmla="*/ 6330042 h 7154635"/>
                <a:gd name="connsiteX26" fmla="*/ 9367157 w 10229849"/>
                <a:gd name="connsiteY26" fmla="*/ 1562099 h 7154635"/>
                <a:gd name="connsiteX27" fmla="*/ 9416142 w 10229849"/>
                <a:gd name="connsiteY27" fmla="*/ 206828 h 7154635"/>
                <a:gd name="connsiteX28" fmla="*/ 4484914 w 10229849"/>
                <a:gd name="connsiteY28" fmla="*/ 321128 h 7154635"/>
                <a:gd name="connsiteX29" fmla="*/ 4256314 w 10229849"/>
                <a:gd name="connsiteY29" fmla="*/ 468085 h 7154635"/>
                <a:gd name="connsiteX0" fmla="*/ 4256314 w 10229849"/>
                <a:gd name="connsiteY0" fmla="*/ 261257 h 6947807"/>
                <a:gd name="connsiteX1" fmla="*/ 4158342 w 10229849"/>
                <a:gd name="connsiteY1" fmla="*/ 1992086 h 6947807"/>
                <a:gd name="connsiteX2" fmla="*/ 4158342 w 10229849"/>
                <a:gd name="connsiteY2" fmla="*/ 2090057 h 6947807"/>
                <a:gd name="connsiteX3" fmla="*/ 6313714 w 10229849"/>
                <a:gd name="connsiteY3" fmla="*/ 4082143 h 6947807"/>
                <a:gd name="connsiteX4" fmla="*/ 6395357 w 10229849"/>
                <a:gd name="connsiteY4" fmla="*/ 4098471 h 6947807"/>
                <a:gd name="connsiteX5" fmla="*/ 6558642 w 10229849"/>
                <a:gd name="connsiteY5" fmla="*/ 4457700 h 6947807"/>
                <a:gd name="connsiteX6" fmla="*/ 6542314 w 10229849"/>
                <a:gd name="connsiteY6" fmla="*/ 4653643 h 6947807"/>
                <a:gd name="connsiteX7" fmla="*/ 6444342 w 10229849"/>
                <a:gd name="connsiteY7" fmla="*/ 4816929 h 6947807"/>
                <a:gd name="connsiteX8" fmla="*/ 6444342 w 10229849"/>
                <a:gd name="connsiteY8" fmla="*/ 5012871 h 6947807"/>
                <a:gd name="connsiteX9" fmla="*/ 6509657 w 10229849"/>
                <a:gd name="connsiteY9" fmla="*/ 5274129 h 6947807"/>
                <a:gd name="connsiteX10" fmla="*/ 6150428 w 10229849"/>
                <a:gd name="connsiteY10" fmla="*/ 5323114 h 6947807"/>
                <a:gd name="connsiteX11" fmla="*/ 5415642 w 10229849"/>
                <a:gd name="connsiteY11" fmla="*/ 5437414 h 6947807"/>
                <a:gd name="connsiteX12" fmla="*/ 5219700 w 10229849"/>
                <a:gd name="connsiteY12" fmla="*/ 5404757 h 6947807"/>
                <a:gd name="connsiteX13" fmla="*/ 5154385 w 10229849"/>
                <a:gd name="connsiteY13" fmla="*/ 5323114 h 6947807"/>
                <a:gd name="connsiteX14" fmla="*/ 5089071 w 10229849"/>
                <a:gd name="connsiteY14" fmla="*/ 5061857 h 6947807"/>
                <a:gd name="connsiteX15" fmla="*/ 5023757 w 10229849"/>
                <a:gd name="connsiteY15" fmla="*/ 4882243 h 6947807"/>
                <a:gd name="connsiteX16" fmla="*/ 4582885 w 10229849"/>
                <a:gd name="connsiteY16" fmla="*/ 4751614 h 6947807"/>
                <a:gd name="connsiteX17" fmla="*/ 3684814 w 10229849"/>
                <a:gd name="connsiteY17" fmla="*/ 4310743 h 6947807"/>
                <a:gd name="connsiteX18" fmla="*/ 3439885 w 10229849"/>
                <a:gd name="connsiteY18" fmla="*/ 3543300 h 6947807"/>
                <a:gd name="connsiteX19" fmla="*/ 2623457 w 10229849"/>
                <a:gd name="connsiteY19" fmla="*/ 2988129 h 6947807"/>
                <a:gd name="connsiteX20" fmla="*/ 1251857 w 10229849"/>
                <a:gd name="connsiteY20" fmla="*/ 3069771 h 6947807"/>
                <a:gd name="connsiteX21" fmla="*/ 1121228 w 10229849"/>
                <a:gd name="connsiteY21" fmla="*/ 3249386 h 6947807"/>
                <a:gd name="connsiteX22" fmla="*/ 1088571 w 10229849"/>
                <a:gd name="connsiteY22" fmla="*/ 5992586 h 6947807"/>
                <a:gd name="connsiteX23" fmla="*/ 1104900 w 10229849"/>
                <a:gd name="connsiteY23" fmla="*/ 6139543 h 6947807"/>
                <a:gd name="connsiteX24" fmla="*/ 7717971 w 10229849"/>
                <a:gd name="connsiteY24" fmla="*/ 6302829 h 6947807"/>
                <a:gd name="connsiteX25" fmla="*/ 9416142 w 10229849"/>
                <a:gd name="connsiteY25" fmla="*/ 6123214 h 6947807"/>
                <a:gd name="connsiteX26" fmla="*/ 9367157 w 10229849"/>
                <a:gd name="connsiteY26" fmla="*/ 1355271 h 6947807"/>
                <a:gd name="connsiteX27" fmla="*/ 9416142 w 10229849"/>
                <a:gd name="connsiteY27" fmla="*/ 0 h 6947807"/>
                <a:gd name="connsiteX28" fmla="*/ 4484914 w 10229849"/>
                <a:gd name="connsiteY28" fmla="*/ 114300 h 6947807"/>
                <a:gd name="connsiteX29" fmla="*/ 4256314 w 10229849"/>
                <a:gd name="connsiteY29" fmla="*/ 261257 h 6947807"/>
                <a:gd name="connsiteX0" fmla="*/ 4256314 w 9691006"/>
                <a:gd name="connsiteY0" fmla="*/ 261257 h 6947807"/>
                <a:gd name="connsiteX1" fmla="*/ 4158342 w 9691006"/>
                <a:gd name="connsiteY1" fmla="*/ 1992086 h 6947807"/>
                <a:gd name="connsiteX2" fmla="*/ 4158342 w 9691006"/>
                <a:gd name="connsiteY2" fmla="*/ 2090057 h 6947807"/>
                <a:gd name="connsiteX3" fmla="*/ 6313714 w 9691006"/>
                <a:gd name="connsiteY3" fmla="*/ 4082143 h 6947807"/>
                <a:gd name="connsiteX4" fmla="*/ 6395357 w 9691006"/>
                <a:gd name="connsiteY4" fmla="*/ 4098471 h 6947807"/>
                <a:gd name="connsiteX5" fmla="*/ 6558642 w 9691006"/>
                <a:gd name="connsiteY5" fmla="*/ 4457700 h 6947807"/>
                <a:gd name="connsiteX6" fmla="*/ 6542314 w 9691006"/>
                <a:gd name="connsiteY6" fmla="*/ 4653643 h 6947807"/>
                <a:gd name="connsiteX7" fmla="*/ 6444342 w 9691006"/>
                <a:gd name="connsiteY7" fmla="*/ 4816929 h 6947807"/>
                <a:gd name="connsiteX8" fmla="*/ 6444342 w 9691006"/>
                <a:gd name="connsiteY8" fmla="*/ 5012871 h 6947807"/>
                <a:gd name="connsiteX9" fmla="*/ 6509657 w 9691006"/>
                <a:gd name="connsiteY9" fmla="*/ 5274129 h 6947807"/>
                <a:gd name="connsiteX10" fmla="*/ 6150428 w 9691006"/>
                <a:gd name="connsiteY10" fmla="*/ 5323114 h 6947807"/>
                <a:gd name="connsiteX11" fmla="*/ 5415642 w 9691006"/>
                <a:gd name="connsiteY11" fmla="*/ 5437414 h 6947807"/>
                <a:gd name="connsiteX12" fmla="*/ 5219700 w 9691006"/>
                <a:gd name="connsiteY12" fmla="*/ 5404757 h 6947807"/>
                <a:gd name="connsiteX13" fmla="*/ 5154385 w 9691006"/>
                <a:gd name="connsiteY13" fmla="*/ 5323114 h 6947807"/>
                <a:gd name="connsiteX14" fmla="*/ 5089071 w 9691006"/>
                <a:gd name="connsiteY14" fmla="*/ 5061857 h 6947807"/>
                <a:gd name="connsiteX15" fmla="*/ 5023757 w 9691006"/>
                <a:gd name="connsiteY15" fmla="*/ 4882243 h 6947807"/>
                <a:gd name="connsiteX16" fmla="*/ 4582885 w 9691006"/>
                <a:gd name="connsiteY16" fmla="*/ 4751614 h 6947807"/>
                <a:gd name="connsiteX17" fmla="*/ 3684814 w 9691006"/>
                <a:gd name="connsiteY17" fmla="*/ 4310743 h 6947807"/>
                <a:gd name="connsiteX18" fmla="*/ 3439885 w 9691006"/>
                <a:gd name="connsiteY18" fmla="*/ 3543300 h 6947807"/>
                <a:gd name="connsiteX19" fmla="*/ 2623457 w 9691006"/>
                <a:gd name="connsiteY19" fmla="*/ 2988129 h 6947807"/>
                <a:gd name="connsiteX20" fmla="*/ 1251857 w 9691006"/>
                <a:gd name="connsiteY20" fmla="*/ 3069771 h 6947807"/>
                <a:gd name="connsiteX21" fmla="*/ 1121228 w 9691006"/>
                <a:gd name="connsiteY21" fmla="*/ 3249386 h 6947807"/>
                <a:gd name="connsiteX22" fmla="*/ 1088571 w 9691006"/>
                <a:gd name="connsiteY22" fmla="*/ 5992586 h 6947807"/>
                <a:gd name="connsiteX23" fmla="*/ 1104900 w 9691006"/>
                <a:gd name="connsiteY23" fmla="*/ 6139543 h 6947807"/>
                <a:gd name="connsiteX24" fmla="*/ 7717971 w 9691006"/>
                <a:gd name="connsiteY24" fmla="*/ 6302829 h 6947807"/>
                <a:gd name="connsiteX25" fmla="*/ 9416142 w 9691006"/>
                <a:gd name="connsiteY25" fmla="*/ 6123214 h 6947807"/>
                <a:gd name="connsiteX26" fmla="*/ 9367157 w 9691006"/>
                <a:gd name="connsiteY26" fmla="*/ 1355271 h 6947807"/>
                <a:gd name="connsiteX27" fmla="*/ 9416142 w 9691006"/>
                <a:gd name="connsiteY27" fmla="*/ 0 h 6947807"/>
                <a:gd name="connsiteX28" fmla="*/ 4484914 w 9691006"/>
                <a:gd name="connsiteY28" fmla="*/ 114300 h 6947807"/>
                <a:gd name="connsiteX29" fmla="*/ 4256314 w 9691006"/>
                <a:gd name="connsiteY29" fmla="*/ 261257 h 6947807"/>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91006" h="7130143">
                  <a:moveTo>
                    <a:pt x="4256314" y="443593"/>
                  </a:moveTo>
                  <a:cubicBezTo>
                    <a:pt x="4305299" y="1412422"/>
                    <a:pt x="4261756" y="976994"/>
                    <a:pt x="4158342" y="2174422"/>
                  </a:cubicBezTo>
                  <a:cubicBezTo>
                    <a:pt x="4735428" y="2773853"/>
                    <a:pt x="5995307" y="3869871"/>
                    <a:pt x="6395357" y="4280807"/>
                  </a:cubicBezTo>
                  <a:cubicBezTo>
                    <a:pt x="6470554" y="4503248"/>
                    <a:pt x="6534149" y="4547507"/>
                    <a:pt x="6558642" y="4640036"/>
                  </a:cubicBezTo>
                  <a:cubicBezTo>
                    <a:pt x="6583135" y="4732565"/>
                    <a:pt x="6561364" y="4776108"/>
                    <a:pt x="6542314" y="4835979"/>
                  </a:cubicBezTo>
                  <a:cubicBezTo>
                    <a:pt x="6523264" y="4895851"/>
                    <a:pt x="6460671" y="4939394"/>
                    <a:pt x="6444342" y="4999265"/>
                  </a:cubicBezTo>
                  <a:cubicBezTo>
                    <a:pt x="6428013" y="5059136"/>
                    <a:pt x="6433456" y="5119007"/>
                    <a:pt x="6444342" y="5195207"/>
                  </a:cubicBezTo>
                  <a:cubicBezTo>
                    <a:pt x="6455228" y="5271407"/>
                    <a:pt x="6558643" y="5404758"/>
                    <a:pt x="6509657" y="5456465"/>
                  </a:cubicBezTo>
                  <a:cubicBezTo>
                    <a:pt x="6460671" y="5508172"/>
                    <a:pt x="6150428" y="5505450"/>
                    <a:pt x="6150428" y="5505450"/>
                  </a:cubicBezTo>
                  <a:cubicBezTo>
                    <a:pt x="5968092" y="5532664"/>
                    <a:pt x="5570763" y="5606143"/>
                    <a:pt x="5415642" y="5619750"/>
                  </a:cubicBezTo>
                  <a:cubicBezTo>
                    <a:pt x="5260521" y="5633357"/>
                    <a:pt x="5263243" y="5606143"/>
                    <a:pt x="5219700" y="5587093"/>
                  </a:cubicBezTo>
                  <a:cubicBezTo>
                    <a:pt x="5176157" y="5568043"/>
                    <a:pt x="5176156" y="5562600"/>
                    <a:pt x="5154385" y="5505450"/>
                  </a:cubicBezTo>
                  <a:cubicBezTo>
                    <a:pt x="5132614" y="5448300"/>
                    <a:pt x="5110842" y="5317672"/>
                    <a:pt x="5089071" y="5244193"/>
                  </a:cubicBezTo>
                  <a:cubicBezTo>
                    <a:pt x="5067300" y="5170715"/>
                    <a:pt x="5108121" y="5116286"/>
                    <a:pt x="5023757" y="5064579"/>
                  </a:cubicBezTo>
                  <a:cubicBezTo>
                    <a:pt x="4939393" y="5012872"/>
                    <a:pt x="4806042" y="5029200"/>
                    <a:pt x="4582885" y="4933950"/>
                  </a:cubicBezTo>
                  <a:cubicBezTo>
                    <a:pt x="4283528" y="4659086"/>
                    <a:pt x="4288971" y="4699908"/>
                    <a:pt x="3684814" y="4493079"/>
                  </a:cubicBezTo>
                  <a:cubicBezTo>
                    <a:pt x="3646714" y="4030436"/>
                    <a:pt x="3714749" y="4337958"/>
                    <a:pt x="3439885" y="3725636"/>
                  </a:cubicBezTo>
                  <a:cubicBezTo>
                    <a:pt x="3262992" y="3505200"/>
                    <a:pt x="2988128" y="3249386"/>
                    <a:pt x="2623457" y="3170465"/>
                  </a:cubicBezTo>
                  <a:cubicBezTo>
                    <a:pt x="2258786" y="3091544"/>
                    <a:pt x="1502228" y="3208564"/>
                    <a:pt x="1251857" y="3252107"/>
                  </a:cubicBezTo>
                  <a:cubicBezTo>
                    <a:pt x="1001486" y="3295650"/>
                    <a:pt x="1280789" y="3201260"/>
                    <a:pt x="1121228" y="3431722"/>
                  </a:cubicBezTo>
                  <a:cubicBezTo>
                    <a:pt x="1094014" y="3918858"/>
                    <a:pt x="1091292" y="5693229"/>
                    <a:pt x="1088571" y="6174922"/>
                  </a:cubicBezTo>
                  <a:cubicBezTo>
                    <a:pt x="1085850" y="6656615"/>
                    <a:pt x="0" y="6270172"/>
                    <a:pt x="1104900" y="6321879"/>
                  </a:cubicBezTo>
                  <a:cubicBezTo>
                    <a:pt x="2209800" y="6373586"/>
                    <a:pt x="6332764" y="6487887"/>
                    <a:pt x="7717971" y="6485165"/>
                  </a:cubicBezTo>
                  <a:cubicBezTo>
                    <a:pt x="9103178" y="6482444"/>
                    <a:pt x="9141278" y="7130143"/>
                    <a:pt x="9416142" y="6305550"/>
                  </a:cubicBezTo>
                  <a:cubicBezTo>
                    <a:pt x="9691006" y="5480957"/>
                    <a:pt x="9367157" y="2558143"/>
                    <a:pt x="9367157" y="1537607"/>
                  </a:cubicBezTo>
                  <a:cubicBezTo>
                    <a:pt x="9367157" y="517071"/>
                    <a:pt x="9364435" y="1134835"/>
                    <a:pt x="9416142" y="182336"/>
                  </a:cubicBezTo>
                  <a:cubicBezTo>
                    <a:pt x="8564335" y="0"/>
                    <a:pt x="6629400" y="253093"/>
                    <a:pt x="4256314" y="443593"/>
                  </a:cubicBezTo>
                  <a:close/>
                </a:path>
              </a:pathLst>
            </a:custGeom>
            <a:solidFill>
              <a:schemeClr val="accent1">
                <a:lumMod val="20000"/>
                <a:lumOff val="80000"/>
              </a:schemeClr>
            </a:solidFill>
            <a:ln>
              <a:noFill/>
            </a:ln>
          </p:spPr>
          <p:txBody>
            <a:bodyPr wrap="square" rtlCol="0" anchor="ctr">
              <a:spAutoFit/>
            </a:bodyPr>
            <a:lstStyle/>
            <a:p>
              <a:pPr algn="ctr"/>
              <a:endParaRPr lang="en-US" sz="2200" b="1" dirty="0" smtClean="0">
                <a:solidFill>
                  <a:schemeClr val="bg1"/>
                </a:solidFill>
              </a:endParaRPr>
            </a:p>
          </p:txBody>
        </p:sp>
        <p:sp useBgFill="1">
          <p:nvSpPr>
            <p:cNvPr id="24" name="Freeform 23"/>
            <p:cNvSpPr/>
            <p:nvPr/>
          </p:nvSpPr>
          <p:spPr bwMode="white">
            <a:xfrm>
              <a:off x="-201562" y="259765"/>
              <a:ext cx="5009659" cy="3938191"/>
            </a:xfrm>
            <a:custGeom>
              <a:avLst/>
              <a:gdLst>
                <a:gd name="connsiteX0" fmla="*/ 3745301 w 4571999"/>
                <a:gd name="connsiteY0" fmla="*/ 734683 h 3904890"/>
                <a:gd name="connsiteX1" fmla="*/ 2252931 w 4571999"/>
                <a:gd name="connsiteY1" fmla="*/ 665672 h 3904890"/>
                <a:gd name="connsiteX2" fmla="*/ 2054524 w 4571999"/>
                <a:gd name="connsiteY2" fmla="*/ 657045 h 3904890"/>
                <a:gd name="connsiteX3" fmla="*/ 2080403 w 4571999"/>
                <a:gd name="connsiteY3" fmla="*/ 872706 h 3904890"/>
                <a:gd name="connsiteX4" fmla="*/ 2097656 w 4571999"/>
                <a:gd name="connsiteY4" fmla="*/ 1027981 h 3904890"/>
                <a:gd name="connsiteX5" fmla="*/ 1985512 w 4571999"/>
                <a:gd name="connsiteY5" fmla="*/ 1304026 h 3904890"/>
                <a:gd name="connsiteX6" fmla="*/ 1968259 w 4571999"/>
                <a:gd name="connsiteY6" fmla="*/ 1476555 h 3904890"/>
                <a:gd name="connsiteX7" fmla="*/ 2054524 w 4571999"/>
                <a:gd name="connsiteY7" fmla="*/ 1657709 h 3904890"/>
                <a:gd name="connsiteX8" fmla="*/ 2123535 w 4571999"/>
                <a:gd name="connsiteY8" fmla="*/ 1743974 h 3904890"/>
                <a:gd name="connsiteX9" fmla="*/ 2114908 w 4571999"/>
                <a:gd name="connsiteY9" fmla="*/ 1968260 h 3904890"/>
                <a:gd name="connsiteX10" fmla="*/ 2175293 w 4571999"/>
                <a:gd name="connsiteY10" fmla="*/ 2140789 h 3904890"/>
                <a:gd name="connsiteX11" fmla="*/ 2149414 w 4571999"/>
                <a:gd name="connsiteY11" fmla="*/ 2270185 h 3904890"/>
                <a:gd name="connsiteX12" fmla="*/ 2218425 w 4571999"/>
                <a:gd name="connsiteY12" fmla="*/ 2373702 h 3904890"/>
                <a:gd name="connsiteX13" fmla="*/ 2408207 w 4571999"/>
                <a:gd name="connsiteY13" fmla="*/ 2563483 h 3904890"/>
                <a:gd name="connsiteX14" fmla="*/ 2373701 w 4571999"/>
                <a:gd name="connsiteY14" fmla="*/ 2692879 h 3904890"/>
                <a:gd name="connsiteX15" fmla="*/ 2537603 w 4571999"/>
                <a:gd name="connsiteY15" fmla="*/ 2874034 h 3904890"/>
                <a:gd name="connsiteX16" fmla="*/ 2554856 w 4571999"/>
                <a:gd name="connsiteY16" fmla="*/ 3072442 h 3904890"/>
                <a:gd name="connsiteX17" fmla="*/ 2710131 w 4571999"/>
                <a:gd name="connsiteY17" fmla="*/ 3322608 h 3904890"/>
                <a:gd name="connsiteX18" fmla="*/ 2753263 w 4571999"/>
                <a:gd name="connsiteY18" fmla="*/ 3417498 h 3904890"/>
                <a:gd name="connsiteX19" fmla="*/ 2623867 w 4571999"/>
                <a:gd name="connsiteY19" fmla="*/ 3624532 h 3904890"/>
                <a:gd name="connsiteX20" fmla="*/ 562154 w 4571999"/>
                <a:gd name="connsiteY20" fmla="*/ 3382992 h 3904890"/>
                <a:gd name="connsiteX21" fmla="*/ 579407 w 4571999"/>
                <a:gd name="connsiteY21" fmla="*/ 493143 h 3904890"/>
                <a:gd name="connsiteX22" fmla="*/ 4038599 w 4571999"/>
                <a:gd name="connsiteY22" fmla="*/ 424132 h 3904890"/>
                <a:gd name="connsiteX23" fmla="*/ 3745301 w 4571999"/>
                <a:gd name="connsiteY23" fmla="*/ 734683 h 3904890"/>
                <a:gd name="connsiteX0" fmla="*/ 3807824 w 5009657"/>
                <a:gd name="connsiteY0" fmla="*/ 734683 h 3904890"/>
                <a:gd name="connsiteX1" fmla="*/ 2315454 w 5009657"/>
                <a:gd name="connsiteY1" fmla="*/ 665672 h 3904890"/>
                <a:gd name="connsiteX2" fmla="*/ 2117047 w 5009657"/>
                <a:gd name="connsiteY2" fmla="*/ 657045 h 3904890"/>
                <a:gd name="connsiteX3" fmla="*/ 2142926 w 5009657"/>
                <a:gd name="connsiteY3" fmla="*/ 872706 h 3904890"/>
                <a:gd name="connsiteX4" fmla="*/ 2160179 w 5009657"/>
                <a:gd name="connsiteY4" fmla="*/ 1027981 h 3904890"/>
                <a:gd name="connsiteX5" fmla="*/ 2048035 w 5009657"/>
                <a:gd name="connsiteY5" fmla="*/ 1304026 h 3904890"/>
                <a:gd name="connsiteX6" fmla="*/ 2030782 w 5009657"/>
                <a:gd name="connsiteY6" fmla="*/ 1476555 h 3904890"/>
                <a:gd name="connsiteX7" fmla="*/ 2117047 w 5009657"/>
                <a:gd name="connsiteY7" fmla="*/ 1657709 h 3904890"/>
                <a:gd name="connsiteX8" fmla="*/ 2186058 w 5009657"/>
                <a:gd name="connsiteY8" fmla="*/ 1743974 h 3904890"/>
                <a:gd name="connsiteX9" fmla="*/ 2177431 w 5009657"/>
                <a:gd name="connsiteY9" fmla="*/ 1968260 h 3904890"/>
                <a:gd name="connsiteX10" fmla="*/ 2237816 w 5009657"/>
                <a:gd name="connsiteY10" fmla="*/ 2140789 h 3904890"/>
                <a:gd name="connsiteX11" fmla="*/ 2211937 w 5009657"/>
                <a:gd name="connsiteY11" fmla="*/ 2270185 h 3904890"/>
                <a:gd name="connsiteX12" fmla="*/ 2280948 w 5009657"/>
                <a:gd name="connsiteY12" fmla="*/ 2373702 h 3904890"/>
                <a:gd name="connsiteX13" fmla="*/ 2470730 w 5009657"/>
                <a:gd name="connsiteY13" fmla="*/ 2563483 h 3904890"/>
                <a:gd name="connsiteX14" fmla="*/ 2436224 w 5009657"/>
                <a:gd name="connsiteY14" fmla="*/ 2692879 h 3904890"/>
                <a:gd name="connsiteX15" fmla="*/ 2600126 w 5009657"/>
                <a:gd name="connsiteY15" fmla="*/ 2874034 h 3904890"/>
                <a:gd name="connsiteX16" fmla="*/ 2617379 w 5009657"/>
                <a:gd name="connsiteY16" fmla="*/ 3072442 h 3904890"/>
                <a:gd name="connsiteX17" fmla="*/ 2772654 w 5009657"/>
                <a:gd name="connsiteY17" fmla="*/ 3322608 h 3904890"/>
                <a:gd name="connsiteX18" fmla="*/ 2815786 w 5009657"/>
                <a:gd name="connsiteY18" fmla="*/ 3417498 h 3904890"/>
                <a:gd name="connsiteX19" fmla="*/ 2686390 w 5009657"/>
                <a:gd name="connsiteY19" fmla="*/ 3624532 h 3904890"/>
                <a:gd name="connsiteX20" fmla="*/ 624677 w 5009657"/>
                <a:gd name="connsiteY20" fmla="*/ 3382992 h 3904890"/>
                <a:gd name="connsiteX21" fmla="*/ 641930 w 5009657"/>
                <a:gd name="connsiteY21" fmla="*/ 493143 h 3904890"/>
                <a:gd name="connsiteX22" fmla="*/ 4476258 w 5009657"/>
                <a:gd name="connsiteY22" fmla="*/ 424132 h 3904890"/>
                <a:gd name="connsiteX23" fmla="*/ 3807824 w 5009657"/>
                <a:gd name="connsiteY23" fmla="*/ 734683 h 3904890"/>
                <a:gd name="connsiteX0" fmla="*/ 3807824 w 5009658"/>
                <a:gd name="connsiteY0" fmla="*/ 767984 h 3938191"/>
                <a:gd name="connsiteX1" fmla="*/ 2315454 w 5009658"/>
                <a:gd name="connsiteY1" fmla="*/ 698973 h 3938191"/>
                <a:gd name="connsiteX2" fmla="*/ 2117047 w 5009658"/>
                <a:gd name="connsiteY2" fmla="*/ 690346 h 3938191"/>
                <a:gd name="connsiteX3" fmla="*/ 2142926 w 5009658"/>
                <a:gd name="connsiteY3" fmla="*/ 906007 h 3938191"/>
                <a:gd name="connsiteX4" fmla="*/ 2160179 w 5009658"/>
                <a:gd name="connsiteY4" fmla="*/ 1061282 h 3938191"/>
                <a:gd name="connsiteX5" fmla="*/ 2048035 w 5009658"/>
                <a:gd name="connsiteY5" fmla="*/ 1337327 h 3938191"/>
                <a:gd name="connsiteX6" fmla="*/ 2030782 w 5009658"/>
                <a:gd name="connsiteY6" fmla="*/ 1509856 h 3938191"/>
                <a:gd name="connsiteX7" fmla="*/ 2117047 w 5009658"/>
                <a:gd name="connsiteY7" fmla="*/ 1691010 h 3938191"/>
                <a:gd name="connsiteX8" fmla="*/ 2186058 w 5009658"/>
                <a:gd name="connsiteY8" fmla="*/ 1777275 h 3938191"/>
                <a:gd name="connsiteX9" fmla="*/ 2177431 w 5009658"/>
                <a:gd name="connsiteY9" fmla="*/ 2001561 h 3938191"/>
                <a:gd name="connsiteX10" fmla="*/ 2237816 w 5009658"/>
                <a:gd name="connsiteY10" fmla="*/ 2174090 h 3938191"/>
                <a:gd name="connsiteX11" fmla="*/ 2211937 w 5009658"/>
                <a:gd name="connsiteY11" fmla="*/ 2303486 h 3938191"/>
                <a:gd name="connsiteX12" fmla="*/ 2280948 w 5009658"/>
                <a:gd name="connsiteY12" fmla="*/ 2407003 h 3938191"/>
                <a:gd name="connsiteX13" fmla="*/ 2470730 w 5009658"/>
                <a:gd name="connsiteY13" fmla="*/ 2596784 h 3938191"/>
                <a:gd name="connsiteX14" fmla="*/ 2436224 w 5009658"/>
                <a:gd name="connsiteY14" fmla="*/ 2726180 h 3938191"/>
                <a:gd name="connsiteX15" fmla="*/ 2600126 w 5009658"/>
                <a:gd name="connsiteY15" fmla="*/ 2907335 h 3938191"/>
                <a:gd name="connsiteX16" fmla="*/ 2617379 w 5009658"/>
                <a:gd name="connsiteY16" fmla="*/ 3105743 h 3938191"/>
                <a:gd name="connsiteX17" fmla="*/ 2772654 w 5009658"/>
                <a:gd name="connsiteY17" fmla="*/ 3355909 h 3938191"/>
                <a:gd name="connsiteX18" fmla="*/ 2815786 w 5009658"/>
                <a:gd name="connsiteY18" fmla="*/ 3450799 h 3938191"/>
                <a:gd name="connsiteX19" fmla="*/ 2686390 w 5009658"/>
                <a:gd name="connsiteY19" fmla="*/ 3657833 h 3938191"/>
                <a:gd name="connsiteX20" fmla="*/ 624677 w 5009658"/>
                <a:gd name="connsiteY20" fmla="*/ 3416293 h 3938191"/>
                <a:gd name="connsiteX21" fmla="*/ 641930 w 5009658"/>
                <a:gd name="connsiteY21" fmla="*/ 526444 h 3938191"/>
                <a:gd name="connsiteX22" fmla="*/ 4476258 w 5009658"/>
                <a:gd name="connsiteY22" fmla="*/ 257629 h 3938191"/>
                <a:gd name="connsiteX23" fmla="*/ 3807824 w 5009658"/>
                <a:gd name="connsiteY23" fmla="*/ 767984 h 393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09658" h="3938191">
                  <a:moveTo>
                    <a:pt x="3807824" y="767984"/>
                  </a:moveTo>
                  <a:cubicBezTo>
                    <a:pt x="3447690" y="841541"/>
                    <a:pt x="2315454" y="698973"/>
                    <a:pt x="2315454" y="698973"/>
                  </a:cubicBezTo>
                  <a:cubicBezTo>
                    <a:pt x="2033658" y="686033"/>
                    <a:pt x="2145802" y="655840"/>
                    <a:pt x="2117047" y="690346"/>
                  </a:cubicBezTo>
                  <a:cubicBezTo>
                    <a:pt x="2088292" y="724852"/>
                    <a:pt x="2135737" y="844184"/>
                    <a:pt x="2142926" y="906007"/>
                  </a:cubicBezTo>
                  <a:cubicBezTo>
                    <a:pt x="2150115" y="967830"/>
                    <a:pt x="2175994" y="989395"/>
                    <a:pt x="2160179" y="1061282"/>
                  </a:cubicBezTo>
                  <a:cubicBezTo>
                    <a:pt x="2144364" y="1133169"/>
                    <a:pt x="2069601" y="1262565"/>
                    <a:pt x="2048035" y="1337327"/>
                  </a:cubicBezTo>
                  <a:cubicBezTo>
                    <a:pt x="2026469" y="1412089"/>
                    <a:pt x="2019280" y="1450909"/>
                    <a:pt x="2030782" y="1509856"/>
                  </a:cubicBezTo>
                  <a:cubicBezTo>
                    <a:pt x="2042284" y="1568803"/>
                    <a:pt x="2091168" y="1646440"/>
                    <a:pt x="2117047" y="1691010"/>
                  </a:cubicBezTo>
                  <a:cubicBezTo>
                    <a:pt x="2142926" y="1735580"/>
                    <a:pt x="2175994" y="1725517"/>
                    <a:pt x="2186058" y="1777275"/>
                  </a:cubicBezTo>
                  <a:cubicBezTo>
                    <a:pt x="2196122" y="1829033"/>
                    <a:pt x="2168805" y="1935425"/>
                    <a:pt x="2177431" y="2001561"/>
                  </a:cubicBezTo>
                  <a:cubicBezTo>
                    <a:pt x="2186057" y="2067697"/>
                    <a:pt x="2232065" y="2123769"/>
                    <a:pt x="2237816" y="2174090"/>
                  </a:cubicBezTo>
                  <a:cubicBezTo>
                    <a:pt x="2243567" y="2224411"/>
                    <a:pt x="2204748" y="2264667"/>
                    <a:pt x="2211937" y="2303486"/>
                  </a:cubicBezTo>
                  <a:cubicBezTo>
                    <a:pt x="2219126" y="2342305"/>
                    <a:pt x="2237816" y="2358120"/>
                    <a:pt x="2280948" y="2407003"/>
                  </a:cubicBezTo>
                  <a:cubicBezTo>
                    <a:pt x="2324080" y="2455886"/>
                    <a:pt x="2444851" y="2543588"/>
                    <a:pt x="2470730" y="2596784"/>
                  </a:cubicBezTo>
                  <a:cubicBezTo>
                    <a:pt x="2496609" y="2649980"/>
                    <a:pt x="2414658" y="2674422"/>
                    <a:pt x="2436224" y="2726180"/>
                  </a:cubicBezTo>
                  <a:cubicBezTo>
                    <a:pt x="2457790" y="2777939"/>
                    <a:pt x="2569934" y="2844075"/>
                    <a:pt x="2600126" y="2907335"/>
                  </a:cubicBezTo>
                  <a:cubicBezTo>
                    <a:pt x="2630319" y="2970596"/>
                    <a:pt x="2588624" y="3030981"/>
                    <a:pt x="2617379" y="3105743"/>
                  </a:cubicBezTo>
                  <a:cubicBezTo>
                    <a:pt x="2646134" y="3180505"/>
                    <a:pt x="2739586" y="3298400"/>
                    <a:pt x="2772654" y="3355909"/>
                  </a:cubicBezTo>
                  <a:cubicBezTo>
                    <a:pt x="2805722" y="3413418"/>
                    <a:pt x="2830163" y="3400478"/>
                    <a:pt x="2815786" y="3450799"/>
                  </a:cubicBezTo>
                  <a:cubicBezTo>
                    <a:pt x="2801409" y="3501120"/>
                    <a:pt x="3051575" y="3663584"/>
                    <a:pt x="2686390" y="3657833"/>
                  </a:cubicBezTo>
                  <a:cubicBezTo>
                    <a:pt x="2321205" y="3652082"/>
                    <a:pt x="965420" y="3938191"/>
                    <a:pt x="624677" y="3416293"/>
                  </a:cubicBezTo>
                  <a:cubicBezTo>
                    <a:pt x="283934" y="2894395"/>
                    <a:pt x="0" y="1052888"/>
                    <a:pt x="641930" y="526444"/>
                  </a:cubicBezTo>
                  <a:cubicBezTo>
                    <a:pt x="1283860" y="0"/>
                    <a:pt x="3942858" y="218810"/>
                    <a:pt x="4476258" y="257629"/>
                  </a:cubicBezTo>
                  <a:cubicBezTo>
                    <a:pt x="5009658" y="296448"/>
                    <a:pt x="4167958" y="694427"/>
                    <a:pt x="3807824" y="767984"/>
                  </a:cubicBezTo>
                  <a:close/>
                </a:path>
              </a:pathLst>
            </a:custGeom>
            <a:solidFill>
              <a:schemeClr val="accent1">
                <a:lumMod val="20000"/>
                <a:lumOff val="80000"/>
              </a:schemeClr>
            </a:solidFill>
            <a:ln>
              <a:noFill/>
            </a:ln>
          </p:spPr>
          <p:txBody>
            <a:bodyPr wrap="square" rtlCol="0" anchor="ctr">
              <a:spAutoFit/>
            </a:bodyPr>
            <a:lstStyle/>
            <a:p>
              <a:pPr algn="ctr"/>
              <a:endParaRPr lang="en-US" sz="2200" b="1" dirty="0" smtClean="0">
                <a:solidFill>
                  <a:schemeClr val="bg1"/>
                </a:solidFill>
              </a:endParaRPr>
            </a:p>
          </p:txBody>
        </p:sp>
      </p:grpSp>
      <p:sp useBgFill="1">
        <p:nvSpPr>
          <p:cNvPr id="8" name="Rectangle 7"/>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p:nvSpPr>
          <p:cNvPr id="18" name="TextBox 17"/>
          <p:cNvSpPr txBox="1"/>
          <p:nvPr/>
        </p:nvSpPr>
        <p:spPr>
          <a:xfrm>
            <a:off x="5614251" y="5029200"/>
            <a:ext cx="3529748" cy="1692771"/>
          </a:xfrm>
          <a:prstGeom prst="rect">
            <a:avLst/>
          </a:prstGeom>
          <a:noFill/>
        </p:spPr>
        <p:txBody>
          <a:bodyPr wrap="none" rtlCol="0">
            <a:spAutoFit/>
          </a:bodyPr>
          <a:lstStyle/>
          <a:p>
            <a:pPr algn="ctr"/>
            <a:r>
              <a:rPr lang="en-US" sz="4000" b="1" dirty="0" smtClean="0">
                <a:solidFill>
                  <a:srgbClr val="FF0000"/>
                </a:solidFill>
                <a:effectLst>
                  <a:outerShdw dist="50800" dir="5400000" algn="ctr" rotWithShape="0">
                    <a:schemeClr val="tx1"/>
                  </a:outerShdw>
                </a:effectLst>
              </a:rPr>
              <a:t>TODAY: 720,000</a:t>
            </a:r>
          </a:p>
          <a:p>
            <a:pPr algn="ctr"/>
            <a:r>
              <a:rPr lang="en-US" sz="3200" b="1" dirty="0" smtClean="0">
                <a:solidFill>
                  <a:srgbClr val="007A37"/>
                </a:solidFill>
                <a:effectLst>
                  <a:outerShdw dist="50800" dir="5400000" algn="ctr" rotWithShape="0">
                    <a:schemeClr val="tx1"/>
                  </a:outerShdw>
                </a:effectLst>
              </a:rPr>
              <a:t>108 tribes</a:t>
            </a:r>
          </a:p>
          <a:p>
            <a:pPr algn="ctr"/>
            <a:r>
              <a:rPr lang="en-US" sz="3200" b="1" dirty="0" smtClean="0">
                <a:solidFill>
                  <a:srgbClr val="007A37"/>
                </a:solidFill>
                <a:effectLst>
                  <a:outerShdw dist="50800" dir="5400000" algn="ctr" rotWithShape="0">
                    <a:schemeClr val="tx1"/>
                  </a:outerShdw>
                </a:effectLst>
              </a:rPr>
              <a:t>3% on reservation</a:t>
            </a:r>
            <a:endParaRPr lang="en-US" sz="3200" b="1" dirty="0">
              <a:solidFill>
                <a:srgbClr val="007A37"/>
              </a:solidFill>
              <a:effectLst>
                <a:outerShdw dist="50800" dir="5400000" algn="ctr" rotWithShape="0">
                  <a:schemeClr val="tx1"/>
                </a:outerShdw>
              </a:effectLst>
            </a:endParaRPr>
          </a:p>
        </p:txBody>
      </p:sp>
      <p:grpSp>
        <p:nvGrpSpPr>
          <p:cNvPr id="68" name="Group 6"/>
          <p:cNvGrpSpPr/>
          <p:nvPr/>
        </p:nvGrpSpPr>
        <p:grpSpPr>
          <a:xfrm>
            <a:off x="0" y="914400"/>
            <a:ext cx="5943600" cy="5943600"/>
            <a:chOff x="0" y="1600200"/>
            <a:chExt cx="5437413" cy="5257800"/>
          </a:xfrm>
        </p:grpSpPr>
        <p:grpSp>
          <p:nvGrpSpPr>
            <p:cNvPr id="69" name="Group 4"/>
            <p:cNvGrpSpPr/>
            <p:nvPr/>
          </p:nvGrpSpPr>
          <p:grpSpPr>
            <a:xfrm>
              <a:off x="0" y="1752599"/>
              <a:ext cx="5211762" cy="5105401"/>
              <a:chOff x="0" y="1752599"/>
              <a:chExt cx="5211762" cy="5105401"/>
            </a:xfrm>
          </p:grpSpPr>
          <p:pic>
            <p:nvPicPr>
              <p:cNvPr id="71" name="Picture 2" descr="Image result for california native tribes"/>
              <p:cNvPicPr>
                <a:picLocks noChangeAspect="1" noChangeArrowheads="1"/>
              </p:cNvPicPr>
              <p:nvPr/>
            </p:nvPicPr>
            <p:blipFill>
              <a:blip r:embed="rId7"/>
              <a:srcRect/>
              <a:stretch>
                <a:fillRect/>
              </a:stretch>
            </p:blipFill>
            <p:spPr bwMode="auto">
              <a:xfrm>
                <a:off x="0" y="1752599"/>
                <a:ext cx="5211762" cy="5105401"/>
              </a:xfrm>
              <a:prstGeom prst="rect">
                <a:avLst/>
              </a:prstGeom>
              <a:noFill/>
            </p:spPr>
          </p:pic>
          <p:sp>
            <p:nvSpPr>
              <p:cNvPr id="72"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73" name="Rectangle 3"/>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70" name="Freeform 69"/>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nvGrpSpPr>
          <p:cNvPr id="67" name="Group 66"/>
          <p:cNvGrpSpPr/>
          <p:nvPr/>
        </p:nvGrpSpPr>
        <p:grpSpPr>
          <a:xfrm>
            <a:off x="3732271" y="1030069"/>
            <a:ext cx="5553099" cy="3961150"/>
            <a:chOff x="3732271" y="1030069"/>
            <a:chExt cx="5553099" cy="3961150"/>
          </a:xfrm>
        </p:grpSpPr>
        <p:sp useBgFill="1">
          <p:nvSpPr>
            <p:cNvPr id="59" name="TextBox 58"/>
            <p:cNvSpPr txBox="1"/>
            <p:nvPr/>
          </p:nvSpPr>
          <p:spPr>
            <a:xfrm>
              <a:off x="7408486" y="1030069"/>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60" name="TextBox 59"/>
            <p:cNvSpPr txBox="1"/>
            <p:nvPr/>
          </p:nvSpPr>
          <p:spPr>
            <a:xfrm>
              <a:off x="3732271"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
          <p:nvSpPr>
            <p:cNvPr id="61" name="TextBox 60"/>
            <p:cNvSpPr txBox="1"/>
            <p:nvPr/>
          </p:nvSpPr>
          <p:spPr>
            <a:xfrm>
              <a:off x="7391400" y="1981200"/>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250,000 </a:t>
              </a:r>
              <a:endParaRPr lang="en-US" sz="3600" b="1" dirty="0">
                <a:solidFill>
                  <a:srgbClr val="007A37"/>
                </a:solidFill>
                <a:effectLst>
                  <a:outerShdw dist="50800" dir="5400000" algn="ctr" rotWithShape="0">
                    <a:schemeClr val="tx1"/>
                  </a:outerShdw>
                </a:effectLst>
              </a:endParaRPr>
            </a:p>
          </p:txBody>
        </p:sp>
        <p:sp>
          <p:nvSpPr>
            <p:cNvPr id="62" name="TextBox 61"/>
            <p:cNvSpPr txBox="1"/>
            <p:nvPr/>
          </p:nvSpPr>
          <p:spPr>
            <a:xfrm>
              <a:off x="7391400" y="3085981"/>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150,000 </a:t>
              </a:r>
              <a:endParaRPr lang="en-US" sz="3600" b="1" dirty="0">
                <a:solidFill>
                  <a:srgbClr val="007A37"/>
                </a:solidFill>
                <a:effectLst>
                  <a:outerShdw dist="50800" dir="5400000" algn="ctr" rotWithShape="0">
                    <a:schemeClr val="tx1"/>
                  </a:outerShdw>
                </a:effectLst>
              </a:endParaRPr>
            </a:p>
          </p:txBody>
        </p:sp>
        <p:sp useBgFill="1">
          <p:nvSpPr>
            <p:cNvPr id="63" name="TextBox 62"/>
            <p:cNvSpPr txBox="1"/>
            <p:nvPr/>
          </p:nvSpPr>
          <p:spPr>
            <a:xfrm>
              <a:off x="5161691" y="3810000"/>
              <a:ext cx="398230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USA to 1870:     - 120,000</a:t>
              </a:r>
              <a:endParaRPr lang="en-US" sz="2800" b="1" dirty="0">
                <a:solidFill>
                  <a:srgbClr val="007A37"/>
                </a:solidFill>
                <a:effectLst>
                  <a:outerShdw dist="50800" dir="5400000" algn="ctr" rotWithShape="0">
                    <a:schemeClr val="tx1"/>
                  </a:outerShdw>
                </a:effectLst>
              </a:endParaRPr>
            </a:p>
          </p:txBody>
        </p:sp>
        <p:sp>
          <p:nvSpPr>
            <p:cNvPr id="64" name="TextBox 63"/>
            <p:cNvSpPr txBox="1"/>
            <p:nvPr/>
          </p:nvSpPr>
          <p:spPr>
            <a:xfrm>
              <a:off x="7408486" y="4191000"/>
              <a:ext cx="1786066"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  30,000 </a:t>
              </a:r>
              <a:endParaRPr lang="en-US" sz="3600" b="1" dirty="0">
                <a:solidFill>
                  <a:srgbClr val="007A37"/>
                </a:solidFill>
                <a:effectLst>
                  <a:outerShdw dist="50800" dir="5400000" algn="ctr" rotWithShape="0">
                    <a:schemeClr val="tx1"/>
                  </a:outerShdw>
                </a:effectLst>
              </a:endParaRPr>
            </a:p>
          </p:txBody>
        </p:sp>
        <p:sp useBgFill="1">
          <p:nvSpPr>
            <p:cNvPr id="65" name="TextBox 64"/>
            <p:cNvSpPr txBox="1"/>
            <p:nvPr/>
          </p:nvSpPr>
          <p:spPr>
            <a:xfrm>
              <a:off x="3962400" y="1610380"/>
              <a:ext cx="5254644"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Spanish rule to 1821:       - 50,000</a:t>
              </a:r>
              <a:endParaRPr lang="en-US" sz="2800" b="1" dirty="0">
                <a:solidFill>
                  <a:srgbClr val="007A37"/>
                </a:solidFill>
                <a:effectLst>
                  <a:outerShdw dist="50800" dir="5400000" algn="ctr" rotWithShape="0">
                    <a:schemeClr val="tx1"/>
                  </a:outerShdw>
                </a:effectLst>
              </a:endParaRPr>
            </a:p>
          </p:txBody>
        </p:sp>
        <p:sp useBgFill="1">
          <p:nvSpPr>
            <p:cNvPr id="66" name="TextBox 65"/>
            <p:cNvSpPr txBox="1"/>
            <p:nvPr/>
          </p:nvSpPr>
          <p:spPr>
            <a:xfrm>
              <a:off x="3886200" y="2743200"/>
              <a:ext cx="5399170"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Mexican rule to 1848:     - 100,000</a:t>
              </a:r>
              <a:endParaRPr lang="en-US" sz="2800" b="1" dirty="0">
                <a:solidFill>
                  <a:srgbClr val="007A37"/>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10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1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8">
                                            <p:txEl>
                                              <p:pRg st="1" end="1"/>
                                            </p:txEl>
                                          </p:spTgt>
                                        </p:tgtEl>
                                        <p:attrNameLst>
                                          <p:attrName>style.visibility</p:attrName>
                                        </p:attrNameLst>
                                      </p:cBhvr>
                                      <p:to>
                                        <p:strVal val="visible"/>
                                      </p:to>
                                    </p:set>
                                    <p:animEffect transition="in" filter="wipe(left)">
                                      <p:cBhvr>
                                        <p:cTn id="14" dur="1000"/>
                                        <p:tgtEl>
                                          <p:spTgt spid="18">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xEl>
                                              <p:pRg st="2" end="2"/>
                                            </p:txEl>
                                          </p:spTgt>
                                        </p:tgtEl>
                                        <p:attrNameLst>
                                          <p:attrName>style.visibility</p:attrName>
                                        </p:attrNameLst>
                                      </p:cBhvr>
                                      <p:to>
                                        <p:strVal val="visible"/>
                                      </p:to>
                                    </p:set>
                                    <p:animEffect transition="in" filter="wipe(left)">
                                      <p:cBhvr>
                                        <p:cTn id="19" dur="1000"/>
                                        <p:tgtEl>
                                          <p:spTgt spid="18">
                                            <p:txEl>
                                              <p:pRg st="2" end="2"/>
                                            </p:txEl>
                                          </p:spTgt>
                                        </p:tgtEl>
                                      </p:cBhvr>
                                    </p:animEffect>
                                  </p:childTnLst>
                                </p:cTn>
                              </p:par>
                            </p:childTnLst>
                          </p:cTn>
                        </p:par>
                        <p:par>
                          <p:cTn id="20" fill="hold">
                            <p:stCondLst>
                              <p:cond delay="1000"/>
                            </p:stCondLst>
                            <p:childTnLst>
                              <p:par>
                                <p:cTn id="21" presetID="10" presetClass="exit" presetSubtype="0" fill="hold" nodeType="afterEffect">
                                  <p:stCondLst>
                                    <p:cond delay="0"/>
                                  </p:stCondLst>
                                  <p:childTnLst>
                                    <p:animEffect transition="out" filter="fade">
                                      <p:cBhvr>
                                        <p:cTn id="22" dur="1000"/>
                                        <p:tgtEl>
                                          <p:spTgt spid="68"/>
                                        </p:tgtEl>
                                      </p:cBhvr>
                                    </p:animEffect>
                                    <p:set>
                                      <p:cBhvr>
                                        <p:cTn id="23" dur="1" fill="hold">
                                          <p:stCondLst>
                                            <p:cond delay="999"/>
                                          </p:stCondLst>
                                        </p:cTn>
                                        <p:tgtEl>
                                          <p:spTgt spid="68"/>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67"/>
                                        </p:tgtEl>
                                      </p:cBhvr>
                                    </p:animEffect>
                                    <p:set>
                                      <p:cBhvr>
                                        <p:cTn id="26" dur="1" fill="hold">
                                          <p:stCondLst>
                                            <p:cond delay="999"/>
                                          </p:stCondLst>
                                        </p:cTn>
                                        <p:tgtEl>
                                          <p:spTgt spid="6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childTnLst>
                                </p:cTn>
                              </p:par>
                              <p:par>
                                <p:cTn id="32" presetID="10" presetClass="exit" presetSubtype="0" fill="hold" grpId="1" nodeType="withEffect">
                                  <p:stCondLst>
                                    <p:cond delay="0"/>
                                  </p:stCondLst>
                                  <p:childTnLst>
                                    <p:animEffect transition="out" filter="fade">
                                      <p:cBhvr>
                                        <p:cTn id="33" dur="1000"/>
                                        <p:tgtEl>
                                          <p:spTgt spid="18">
                                            <p:txEl>
                                              <p:pRg st="0" end="0"/>
                                            </p:txEl>
                                          </p:spTgt>
                                        </p:tgtEl>
                                      </p:cBhvr>
                                    </p:animEffect>
                                    <p:set>
                                      <p:cBhvr>
                                        <p:cTn id="34" dur="1" fill="hold">
                                          <p:stCondLst>
                                            <p:cond delay="999"/>
                                          </p:stCondLst>
                                        </p:cTn>
                                        <p:tgtEl>
                                          <p:spTgt spid="18">
                                            <p:txEl>
                                              <p:pRg st="0" end="0"/>
                                            </p:txEl>
                                          </p:spTgt>
                                        </p:tgtEl>
                                        <p:attrNameLst>
                                          <p:attrName>style.visibility</p:attrName>
                                        </p:attrNameLst>
                                      </p:cBhvr>
                                      <p:to>
                                        <p:strVal val="hidden"/>
                                      </p:to>
                                    </p:set>
                                  </p:childTnLst>
                                </p:cTn>
                              </p:par>
                              <p:par>
                                <p:cTn id="35" presetID="10" presetClass="exit" presetSubtype="0" fill="hold" grpId="1" nodeType="withEffect">
                                  <p:stCondLst>
                                    <p:cond delay="0"/>
                                  </p:stCondLst>
                                  <p:childTnLst>
                                    <p:animEffect transition="out" filter="fade">
                                      <p:cBhvr>
                                        <p:cTn id="36" dur="1000"/>
                                        <p:tgtEl>
                                          <p:spTgt spid="18">
                                            <p:txEl>
                                              <p:pRg st="1" end="1"/>
                                            </p:txEl>
                                          </p:spTgt>
                                        </p:tgtEl>
                                      </p:cBhvr>
                                    </p:animEffect>
                                    <p:set>
                                      <p:cBhvr>
                                        <p:cTn id="37" dur="1" fill="hold">
                                          <p:stCondLst>
                                            <p:cond delay="999"/>
                                          </p:stCondLst>
                                        </p:cTn>
                                        <p:tgtEl>
                                          <p:spTgt spid="18">
                                            <p:txEl>
                                              <p:pRg st="1" end="1"/>
                                            </p:txEl>
                                          </p:spTgt>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18">
                                            <p:txEl>
                                              <p:pRg st="2" end="2"/>
                                            </p:txEl>
                                          </p:spTgt>
                                        </p:tgtEl>
                                      </p:cBhvr>
                                    </p:animEffect>
                                    <p:set>
                                      <p:cBhvr>
                                        <p:cTn id="40" dur="1" fill="hold">
                                          <p:stCondLst>
                                            <p:cond delay="999"/>
                                          </p:stCondLst>
                                        </p:cTn>
                                        <p:tgtEl>
                                          <p:spTgt spid="18">
                                            <p:txEl>
                                              <p:pRg st="2" end="2"/>
                                            </p:txEl>
                                          </p:spTgt>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21"/>
                                        </p:tgtEl>
                                      </p:cBhvr>
                                    </p:animEffect>
                                    <p:set>
                                      <p:cBhvr>
                                        <p:cTn id="43" dur="1" fill="hold">
                                          <p:stCondLst>
                                            <p:cond delay="999"/>
                                          </p:stCondLst>
                                        </p:cTn>
                                        <p:tgtEl>
                                          <p:spTgt spid="2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2000"/>
                                        <p:tgtEl>
                                          <p:spTgt spid="8"/>
                                        </p:tgtEl>
                                      </p:cBhvr>
                                    </p:animEffect>
                                    <p:set>
                                      <p:cBhvr>
                                        <p:cTn id="46" dur="1" fill="hold">
                                          <p:stCondLst>
                                            <p:cond delay="19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uiExpand="1" build="allAtOnce"/>
      <p:bldP spid="18" grpId="1" build="allAtOnce"/>
    </p:bld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https://en.wikipedia.org/wiki/California_Indian_Wars</a:t>
            </a:r>
            <a:endParaRPr lang="en-US" dirty="0" smtClean="0"/>
          </a:p>
          <a:p>
            <a:r>
              <a:rPr lang="en-US" dirty="0" smtClean="0"/>
              <a:t>	The </a:t>
            </a:r>
            <a:r>
              <a:rPr lang="en-US" b="1" dirty="0" smtClean="0"/>
              <a:t>California Indian Wars</a:t>
            </a:r>
            <a:r>
              <a:rPr lang="en-US" dirty="0" smtClean="0"/>
              <a:t> were a series of massacres, wars, and battles between the United States Army (or often the California State Militia, especially during the early 1850's), and the Indigenous peoples of California. The wars lasted from 1850, immediately after the acquisition of Alta California during the Mexican–American War became the state of California, to 1880 when the last minor military operation on the Colorado River that ended the Calloway Affair of 1880.</a:t>
            </a:r>
          </a:p>
          <a:p>
            <a:r>
              <a:rPr lang="en-US" dirty="0" smtClean="0"/>
              <a:t>	Following the acquisition of the Mexican Cession in the Treaty of Guadalupe Hidalgo that ended the Mexican–American War, the small Federal garrison west of the Rocky Mountains was spread out over that vast territory. Shortly afterward, the economic effects of the California Gold Rush encouraged desertions that further weakened the garrisons within the territory of California. Following statehood, California State Militia became the parties engaged in most of the early conflicts with the Indians within its boundaries before the  American</a:t>
            </a:r>
          </a:p>
          <a:p>
            <a:r>
              <a:rPr lang="en-US" dirty="0" smtClean="0"/>
              <a:t> Civil War. The state would seek compensation from the United States federal government for the cost of the operations and for the "depredations" of the Indians, that would not be settled for decades. Often the local miners or other settlers, impatient at the bureaucratic delay or political opposition involved with organizing militia companies, organized locally to operate against the Indians.</a:t>
            </a:r>
          </a:p>
          <a:p>
            <a:r>
              <a:rPr lang="en-US" dirty="0" smtClean="0"/>
              <a:t>	Later during the American Civil War, California and Oregon State Volunteers replaced Federal troops west of the Rocky Mountains and engaged in many conflicts with the Indians in that region including in California, Nevada and Utah, New Mexico and Arizona Territories. Within California they fought in the ongoing 1858-1864 Bald Hills War and in the 1862-1863 Owens Valley Indian War. Minor skirmishes occurred between local militias or Volunteers and the </a:t>
            </a:r>
            <a:r>
              <a:rPr lang="en-US" dirty="0" err="1" smtClean="0"/>
              <a:t>Yahi</a:t>
            </a:r>
            <a:r>
              <a:rPr lang="en-US" dirty="0" smtClean="0"/>
              <a:t>, Yana and Paiute in northeastern California into the 1870's. Following the Civil War, most hostilities in California were over except for a few minor skirmishes in the Owens Valley and in the Mojave Desert against the Timbisha and Chemehuevi. Federal troops replaced the Volunteers between late 1865 and early 1866 and again engaged in military actions in the remote regions of the Mohave Desert, Owens Valley and the northeast of the state against the Snakes and later the Modoc in the next two decades.</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4191238"/>
          </a:xfrm>
          <a:prstGeom prst="rect">
            <a:avLst/>
          </a:prstGeom>
        </p:spPr>
        <p:txBody>
          <a:bodyPr wrap="square">
            <a:spAutoFit/>
          </a:bodyPr>
          <a:lstStyle/>
          <a:p>
            <a:r>
              <a:rPr lang="en-US" dirty="0" smtClean="0">
                <a:hlinkClick r:id="rId2"/>
              </a:rPr>
              <a:t>https://en.wikipedia.org/wiki/California_Genocide</a:t>
            </a:r>
            <a:endParaRPr lang="en-US" dirty="0" smtClean="0"/>
          </a:p>
          <a:p>
            <a:r>
              <a:rPr lang="en-US" dirty="0" smtClean="0"/>
              <a:t>	The </a:t>
            </a:r>
            <a:r>
              <a:rPr lang="en-US" b="1" dirty="0" smtClean="0"/>
              <a:t>California Genocide</a:t>
            </a:r>
            <a:r>
              <a:rPr lang="en-US" dirty="0" smtClean="0"/>
              <a:t> refers to actions in the mid to late 19th century by the United States federal, state, and local governments that resulted in the decimation of the indigenous population of California following the U.S. occupation of California in 1846. Actions included encouragement of volunteers and militias to kill unarmed men, women and children.</a:t>
            </a:r>
          </a:p>
          <a:p>
            <a:r>
              <a:rPr lang="en-US" dirty="0" smtClean="0"/>
              <a:t>	Under Spanish rule their population was estimated to have dropped from 300,000 prior to 1769, to 250,000 in 1834. After Mexico gained independence from Spain and secularized the coastal missions in 1834, the indigenous population suffered a more drastic decrease to 150,000. </a:t>
            </a:r>
          </a:p>
          <a:p>
            <a:r>
              <a:rPr lang="en-US" dirty="0" smtClean="0"/>
              <a:t>	Under US sovereignty, after 1848, the Indigenous population plunged from perhaps 150,000 to 30,000 in 1870; it reached its nadir of 16,000 in 1900. Between 1846 and 1873, European Americans are estimated to have killed outright some 4,500 to 16,000 California Native Americans, particularly during the Gold Rush.</a:t>
            </a:r>
            <a:r>
              <a:rPr lang="en-US" baseline="30000" dirty="0" smtClean="0"/>
              <a:t>  </a:t>
            </a:r>
            <a:r>
              <a:rPr lang="en-US" dirty="0" smtClean="0"/>
              <a:t>Others died as a result of infectious diseases and the social disruption of their societies. The state of California used its institutions to favor settlers' rights over indigenous rights and was responsible for dispossession of the natives.</a:t>
            </a:r>
          </a:p>
          <a:p>
            <a:r>
              <a:rPr lang="en-US" dirty="0" smtClean="0"/>
              <a:t>	Since the late 20th century, numerous American scholars and activist organizations, </a:t>
            </a:r>
          </a:p>
          <a:p>
            <a:r>
              <a:rPr lang="en-US" dirty="0" smtClean="0"/>
              <a:t>both Native American and European American, have characterized the period immediately following the U.S. Conquest of California as one in which the state and federal governments waged genocide against the Native Americans in the territory. In the early 21st century, some scholars argue for the government to authorize tribunals so that a full accounting of responsibility for this genocide in western states can be conducted.</a:t>
            </a:r>
            <a:br>
              <a:rPr lang="en-US" dirty="0" smtClean="0"/>
            </a:br>
            <a:r>
              <a:rPr lang="en-US" dirty="0" smtClean="0"/>
              <a:t>	Prior to Spanish arrival, California was home to an indigenous population estimated at 300,000.</a:t>
            </a:r>
            <a:r>
              <a:rPr lang="en-US" baseline="30000" dirty="0" smtClean="0"/>
              <a:t> </a:t>
            </a:r>
            <a:r>
              <a:rPr lang="en-US" dirty="0" smtClean="0"/>
              <a:t>The largest group were the Chumash people, with a population around 20,000. The region was highly diverse, with numerous distinct languages spoken. While there was great diversity in the area, archeological findings show little evidence of intertribal conflicts.</a:t>
            </a:r>
          </a:p>
          <a:p>
            <a:r>
              <a:rPr lang="en-US" dirty="0" smtClean="0"/>
              <a:t>	The various groups appear to have adapted to particular areas and territories. California habitats and climate supported an abundance of wildlife, including rabbits, deer, </a:t>
            </a:r>
          </a:p>
          <a:p>
            <a:r>
              <a:rPr lang="en-US" dirty="0" smtClean="0"/>
              <a:t>varieties of fish, fruit, roots, and acorns. This resulted in a high level of food independence. The natives largely followed a hunter-gatherer lifestyle, moving around their area through the seasons as different types of food were available.</a:t>
            </a:r>
            <a:endParaRPr lang="en-US" baseline="30000" dirty="0" smtClean="0"/>
          </a:p>
          <a:p>
            <a:r>
              <a:rPr lang="en-US" dirty="0" smtClean="0"/>
              <a:t>	California was one of the last regions in the Americas to be colonized. Spanish missionaries, led by Franciscan administrator </a:t>
            </a:r>
            <a:r>
              <a:rPr lang="en-US" dirty="0" err="1" smtClean="0"/>
              <a:t>Junipero</a:t>
            </a:r>
            <a:r>
              <a:rPr lang="en-US" dirty="0" smtClean="0"/>
              <a:t> Serra and military forces under the command of Gaspar de Portola, did not reach this area until 1769. The mission was intended to spread the Christian faith among the region's indigenous peoples and establish places to develop area resources and products for the empire. The Spanish built San Diego de </a:t>
            </a:r>
            <a:r>
              <a:rPr lang="en-US" dirty="0" err="1" smtClean="0"/>
              <a:t>Alcalá</a:t>
            </a:r>
            <a:r>
              <a:rPr lang="en-US" dirty="0" smtClean="0"/>
              <a:t>, the first of 21 missions, at what developed as present-day San Diego in the southern part of the state along the Pacific. Military outposts were constructed alongside the missions to  house the soldiers sent to protect the missionaries.</a:t>
            </a:r>
          </a:p>
          <a:p>
            <a:r>
              <a:rPr lang="en-US" dirty="0" smtClean="0"/>
              <a:t>	Mexican sovereignty over Alta California was short lived after it gained independence. In 1846, the US declared war on Mexico in response to Mexican movement on the disputed border. It ended with the Treaty of Guadalupe Hidalgo, by which Mexico ceded California and its other northwestern lands.</a:t>
            </a:r>
          </a:p>
          <a:p>
            <a:r>
              <a:rPr lang="en-US" dirty="0" smtClean="0"/>
              <a:t>	In the latter half of the 19th century, both California state and Federal authorities, </a:t>
            </a:r>
          </a:p>
          <a:p>
            <a:r>
              <a:rPr lang="en-US" dirty="0" smtClean="0"/>
              <a:t>incited aided and financed miners, settlers, ranchers and people's militias to enslave, kidnap, </a:t>
            </a:r>
          </a:p>
          <a:p>
            <a:r>
              <a:rPr lang="en-US" dirty="0" smtClean="0"/>
              <a:t>murder, and exterminate a major proportion of displaced Native American Indians. The latter were sometimes contemptuously referred to as "Diggers", for their practice of digging up roots to eat. Many of the same policies of violence were used here against the indigenous population as the United States had done throughout its territory.</a:t>
            </a:r>
            <a:r>
              <a:rPr lang="en-US" baseline="30000" dirty="0" smtClean="0">
                <a:hlinkClick r:id="rId2"/>
              </a:rPr>
              <a:t>[</a:t>
            </a:r>
            <a:endParaRPr lang="en-US" dirty="0" smtClean="0"/>
          </a:p>
          <a:p>
            <a:r>
              <a:rPr lang="en-US" dirty="0" smtClean="0"/>
              <a:t>	Simultaneous to the ongoing extermination, reports of the decimation of Native Americans were made to the rest of the United States and internationally.  The California </a:t>
            </a:r>
          </a:p>
          <a:p>
            <a:r>
              <a:rPr lang="en-US" dirty="0" smtClean="0"/>
              <a:t>Act for the Government and Protection of Indians was enacted in 1850 (amended 1860, </a:t>
            </a:r>
          </a:p>
          <a:p>
            <a:r>
              <a:rPr lang="en-US" dirty="0" smtClean="0"/>
              <a:t>repealed 1863). This law provided for "apprenticing" or indenturing Indian children to Whites, and also punished "vagrant" Indians by "hiring" them out to the highest bidder at a public auction if the Indian could not provide sufficient bond or bail. This legalized a form of slavery in California.</a:t>
            </a:r>
          </a:p>
          <a:p>
            <a:r>
              <a:rPr lang="en-US" dirty="0" smtClean="0"/>
              <a:t>	A notable early eyewitness testimony and account: "The Indians of California" 1864, is from John Ross Browne, Customs official and Inspector of Indian Affairs on the Pacific Coast. He systematically described the fraud, corruption, land theft, slavery, rape and massacre perpetrated on a substantial portion of the aboriginal population. This was confirmed by a contemporary, Superintendent D.J. Spencer.</a:t>
            </a:r>
            <a:endParaRPr lang="en-US" baseline="30000" dirty="0" smtClean="0"/>
          </a:p>
          <a:p>
            <a:r>
              <a:rPr lang="en-US" dirty="0" smtClean="0"/>
              <a:t> 	By one estimate, at least 4,500 California Indians were killed between 1849 and 1870.</a:t>
            </a:r>
            <a:r>
              <a:rPr lang="en-US" baseline="30000" dirty="0" smtClean="0"/>
              <a:t> </a:t>
            </a:r>
            <a:r>
              <a:rPr lang="en-US" dirty="0" smtClean="0"/>
              <a:t>Contemporary historian Benjamin </a:t>
            </a:r>
            <a:r>
              <a:rPr lang="en-US" dirty="0" err="1" smtClean="0"/>
              <a:t>Madley</a:t>
            </a:r>
            <a:r>
              <a:rPr lang="en-US" dirty="0" smtClean="0"/>
              <a:t> has documented the numbers of California Indians killed between 1846 and 1873; he estimates that during this period at least 9,400 to 16,000 California Indians were killed by non-Indians. Most of the deaths took place in what he defined as more than 370 massacres (defined as the "intentional killing of five or more disarmed combatants or largely unarmed noncombatants, including women, children, and prisoners, </a:t>
            </a:r>
          </a:p>
          <a:p>
            <a:r>
              <a:rPr lang="en-US" dirty="0" smtClean="0"/>
              <a:t>whether in the context of a battle or otherwise").</a:t>
            </a:r>
            <a:r>
              <a:rPr lang="en-US" baseline="30000" dirty="0" smtClean="0"/>
              <a:t> </a:t>
            </a:r>
            <a:r>
              <a:rPr lang="en-US" dirty="0" smtClean="0"/>
              <a:t> Professor Ed Castillo, of Sonoma State University, estimates that more were killed: "The handiwork of these well armed death squads combined with the widespread random killing of Indians by individual miners resulted in the death of 100,000 Indians in the first two years of the gold rush."</a:t>
            </a:r>
          </a:p>
          <a:p>
            <a:r>
              <a:rPr lang="en-US" dirty="0" smtClean="0"/>
              <a:t>	Native American scholar Gerald </a:t>
            </a:r>
            <a:r>
              <a:rPr lang="en-US" dirty="0" err="1" smtClean="0"/>
              <a:t>Vizenor</a:t>
            </a:r>
            <a:r>
              <a:rPr lang="en-US" dirty="0" smtClean="0"/>
              <a:t> has argued in the early 21st century for universities to be authorized to assemble tribunals to investigate these events. He notes that United States federal law contains no statute of limitations on war crimes and crimes against humanity, including genocide. He says:</a:t>
            </a:r>
          </a:p>
          <a:p>
            <a:r>
              <a:rPr lang="en-US" dirty="0" smtClean="0"/>
              <a:t>	Genocide tribunals would provide venues of judicial reason and equity that reveal continental ethnic cleansing, mass murder, torture, and religious persecution, past and present, and would justly expose, in the context of legal competition for evidence, the inciters, falsifiers, and deniers of genocide and state crimes against Native American Indians. Genocide tribunals would surely enhance the moot court programs in law schools and provide more serious consideration of human rights and international criminal cases by substantive testimony, motivated historical depositions, documentary evidence, contentious narratives, and ethical accountability.</a:t>
            </a:r>
          </a:p>
          <a:p>
            <a:r>
              <a:rPr lang="en-US" dirty="0" smtClean="0"/>
              <a:t>	</a:t>
            </a:r>
            <a:r>
              <a:rPr lang="en-US" dirty="0" err="1" smtClean="0"/>
              <a:t>Vizenor</a:t>
            </a:r>
            <a:r>
              <a:rPr lang="en-US" dirty="0" smtClean="0"/>
              <a:t> believes that, in accordance with international law, the universities of South Dakota, Minnesota and California Berkeley ought to establish tribunals to hear evidence and adjudicate crimes against humanity alleged to have taken place in their individual states.  </a:t>
            </a:r>
            <a:r>
              <a:rPr lang="en-US" dirty="0" err="1" smtClean="0"/>
              <a:t>Lndsay</a:t>
            </a:r>
            <a:r>
              <a:rPr lang="en-US" dirty="0" smtClean="0"/>
              <a:t> </a:t>
            </a:r>
            <a:r>
              <a:rPr lang="en-US" dirty="0" err="1" smtClean="0"/>
              <a:t>Glauner</a:t>
            </a:r>
            <a:r>
              <a:rPr lang="en-US" dirty="0" smtClean="0"/>
              <a:t> has also argued for such tribunals.</a:t>
            </a:r>
          </a:p>
        </p:txBody>
      </p:sp>
    </p:spTree>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5022235"/>
          </a:xfrm>
          <a:prstGeom prst="rect">
            <a:avLst/>
          </a:prstGeom>
        </p:spPr>
        <p:txBody>
          <a:bodyPr wrap="square">
            <a:spAutoFit/>
          </a:bodyPr>
          <a:lstStyle/>
          <a:p>
            <a:r>
              <a:rPr lang="en-US" dirty="0" smtClean="0">
                <a:hlinkClick r:id="rId2"/>
              </a:rPr>
              <a:t>http://www.rosevillehistorical.org/before-1820</a:t>
            </a:r>
            <a:endParaRPr lang="en-US" dirty="0" smtClean="0"/>
          </a:p>
          <a:p>
            <a:r>
              <a:rPr lang="en-US" b="1" dirty="0" smtClean="0"/>
              <a:t>NATIVE AMERICANS BEFORE 1820</a:t>
            </a:r>
          </a:p>
          <a:p>
            <a:r>
              <a:rPr lang="en-US" dirty="0" smtClean="0"/>
              <a:t>	From the crest of the High Sierra, west to the Sacramento River and south to the </a:t>
            </a:r>
            <a:r>
              <a:rPr lang="en-US" dirty="0" err="1" smtClean="0"/>
              <a:t>Consumnes</a:t>
            </a:r>
            <a:r>
              <a:rPr lang="en-US" dirty="0" smtClean="0"/>
              <a:t> River, four groups of closely related people have inhabited the land for thousands of years. Collectively known as the </a:t>
            </a:r>
            <a:r>
              <a:rPr lang="en-US" dirty="0" err="1" smtClean="0"/>
              <a:t>Maiduan</a:t>
            </a:r>
            <a:r>
              <a:rPr lang="en-US" dirty="0" smtClean="0"/>
              <a:t>, they are the Mountain Maidu of Plumas and Lassen counties, the Mechoopda of Butte county, the </a:t>
            </a:r>
            <a:r>
              <a:rPr lang="en-US" dirty="0" err="1" smtClean="0"/>
              <a:t>Konkow</a:t>
            </a:r>
            <a:r>
              <a:rPr lang="en-US" dirty="0" smtClean="0"/>
              <a:t> of Butte and Yuba counties, and the </a:t>
            </a:r>
            <a:r>
              <a:rPr lang="en-US" dirty="0" err="1" smtClean="0"/>
              <a:t>Nisenan</a:t>
            </a:r>
            <a:r>
              <a:rPr lang="en-US" dirty="0" smtClean="0"/>
              <a:t> of Yuba, Nevada, Placer, Sacramento, and El Dorado counties.</a:t>
            </a:r>
          </a:p>
          <a:p>
            <a:r>
              <a:rPr lang="en-US" b="1" dirty="0" smtClean="0"/>
              <a:t>The Land</a:t>
            </a:r>
            <a:r>
              <a:rPr lang="en-US" dirty="0" smtClean="0"/>
              <a:t> </a:t>
            </a:r>
            <a:br>
              <a:rPr lang="en-US" dirty="0" smtClean="0"/>
            </a:br>
            <a:r>
              <a:rPr lang="en-US" dirty="0" smtClean="0"/>
              <a:t>	Long before there was a railroad or a Roseville, there was the land, encompassing mile after mile of grasslands and thick groves of valley oaks. Wild flowers blanketed the valley and foothills in profusion. Poppies, buttercups, </a:t>
            </a:r>
            <a:r>
              <a:rPr lang="en-US" dirty="0" err="1" smtClean="0"/>
              <a:t>lillies</a:t>
            </a:r>
            <a:r>
              <a:rPr lang="en-US" dirty="0" smtClean="0"/>
              <a:t> and monkey flowers joined the multicolored varieties of </a:t>
            </a:r>
            <a:r>
              <a:rPr lang="en-US" dirty="0" err="1" smtClean="0"/>
              <a:t>brodiaeas</a:t>
            </a:r>
            <a:r>
              <a:rPr lang="en-US" dirty="0" smtClean="0"/>
              <a:t>, while lupines and purple owl’s clover added their own unique scents and shapes. Many streams coursed through what would eventually become lower Placer County and were the highways and breeding grounds for numerous fish species as well as retreats for other reptiles and amphibians. Along their banks shaded by oak, black walnut, willow and alder, grew wild roses, native black berries and grapes. Wet lowlands supported vast stands of cattail and </a:t>
            </a:r>
            <a:r>
              <a:rPr lang="en-US" dirty="0" err="1" smtClean="0"/>
              <a:t>tule</a:t>
            </a:r>
            <a:r>
              <a:rPr lang="en-US" dirty="0" smtClean="0"/>
              <a:t>, making safe forage and nesting sites for the millions of seasonal and permanent waterfowl that filled the Sacramento River valley. A vast intertwined ecosystem was supported by this bountiful landscape from the smallest gnat and grass seed to the mighty apex predators of the grizzly, wolf, cougar and eagle.</a:t>
            </a:r>
          </a:p>
          <a:p>
            <a:r>
              <a:rPr lang="en-US" b="1" dirty="0" smtClean="0"/>
              <a:t>The Original Inhabitants</a:t>
            </a:r>
            <a:r>
              <a:rPr lang="en-US" dirty="0" smtClean="0"/>
              <a:t/>
            </a:r>
            <a:br>
              <a:rPr lang="en-US" dirty="0" smtClean="0"/>
            </a:br>
            <a:r>
              <a:rPr lang="en-US" dirty="0" smtClean="0"/>
              <a:t>	Approximately 9000 years ago, Roseville's first inhabitants would have seen a very different world than that of today. In addition to the familiar herds of deer, elk and antelope, packs of wolves, and black and grizzly bears that were commonly seen until 150 years ago they would have also seen Columbian mammoths, giant ground sloths, horses, camels and their contemporary predators - saber tooth cats, American cheetahs, American Lions and perhaps even the Dire wolf.</a:t>
            </a:r>
          </a:p>
          <a:p>
            <a:r>
              <a:rPr lang="en-US" b="1" dirty="0" smtClean="0"/>
              <a:t>The </a:t>
            </a:r>
            <a:r>
              <a:rPr lang="en-US" b="1" dirty="0" err="1" smtClean="0"/>
              <a:t>Nisenan</a:t>
            </a:r>
            <a:r>
              <a:rPr lang="en-US" b="1" dirty="0" smtClean="0"/>
              <a:t> Maidu Arrive</a:t>
            </a:r>
            <a:r>
              <a:rPr lang="en-US" dirty="0" smtClean="0"/>
              <a:t/>
            </a:r>
            <a:br>
              <a:rPr lang="en-US" dirty="0" smtClean="0"/>
            </a:br>
            <a:r>
              <a:rPr lang="en-US" dirty="0" smtClean="0"/>
              <a:t>	</a:t>
            </a:r>
            <a:r>
              <a:rPr lang="en-US" dirty="0" err="1" smtClean="0"/>
              <a:t>Paleo</a:t>
            </a:r>
            <a:r>
              <a:rPr lang="en-US" dirty="0" smtClean="0"/>
              <a:t> Indians freely roamed, settled and then moved on following the game and seasons. Wave after wave of new immigrants crossed the area for thousands of years. Then around 2,000 years ago a distinct language could be heard, a </a:t>
            </a:r>
            <a:r>
              <a:rPr lang="en-US" dirty="0" err="1" smtClean="0"/>
              <a:t>Maiduan</a:t>
            </a:r>
            <a:r>
              <a:rPr lang="en-US" dirty="0" smtClean="0"/>
              <a:t> dialect from the ancient </a:t>
            </a:r>
            <a:r>
              <a:rPr lang="en-US" dirty="0" err="1" smtClean="0"/>
              <a:t>Penutian</a:t>
            </a:r>
            <a:r>
              <a:rPr lang="en-US" dirty="0" smtClean="0"/>
              <a:t> family of Native American tongues. Linguistically and culturally, the </a:t>
            </a:r>
            <a:r>
              <a:rPr lang="en-US" dirty="0" err="1" smtClean="0"/>
              <a:t>Nisenan</a:t>
            </a:r>
            <a:r>
              <a:rPr lang="en-US" dirty="0" smtClean="0"/>
              <a:t> Maidu cemented their presence in the Roseville area.</a:t>
            </a:r>
          </a:p>
          <a:p>
            <a:r>
              <a:rPr lang="en-US" b="1" dirty="0" smtClean="0"/>
              <a:t>Managing The Land</a:t>
            </a:r>
            <a:r>
              <a:rPr lang="en-US" dirty="0" smtClean="0"/>
              <a:t/>
            </a:r>
            <a:br>
              <a:rPr lang="en-US" dirty="0" smtClean="0"/>
            </a:br>
            <a:r>
              <a:rPr lang="en-US" dirty="0" smtClean="0"/>
              <a:t>	For over 2,000 years the </a:t>
            </a:r>
            <a:r>
              <a:rPr lang="en-US" dirty="0" err="1" smtClean="0"/>
              <a:t>Nisenan</a:t>
            </a:r>
            <a:r>
              <a:rPr lang="en-US" dirty="0" smtClean="0"/>
              <a:t> people and culture thrived and grew until our region became one of the most densely populated areas of a hunter-gatherer culture in all of North America. What was the secret to their success? Through selective burning, gathering and pruning, the </a:t>
            </a:r>
            <a:r>
              <a:rPr lang="en-US" dirty="0" err="1" smtClean="0"/>
              <a:t>Nisenan</a:t>
            </a:r>
            <a:r>
              <a:rPr lang="en-US" dirty="0" smtClean="0"/>
              <a:t> helped the land to prosper and produce an abundance of food and material resources that in its "wild" state could not have sustained or supported their growing population.</a:t>
            </a:r>
          </a:p>
          <a:p>
            <a:r>
              <a:rPr lang="en-US" b="1" dirty="0" smtClean="0"/>
              <a:t>The Food Quest</a:t>
            </a:r>
            <a:r>
              <a:rPr lang="en-US" dirty="0" smtClean="0"/>
              <a:t/>
            </a:r>
            <a:br>
              <a:rPr lang="en-US" dirty="0" smtClean="0"/>
            </a:br>
            <a:r>
              <a:rPr lang="en-US" dirty="0" smtClean="0"/>
              <a:t>	The "Eden" reported by so many later travelers was not the "wild untamed west" of fiction but a carefully managed natural garden, based on the stewardship of Roseville's first permanent residents. If you look carefully, you can witness the remnants of this ancient horticulture in a few remaining undisturbed parcels of land in Roseville. Careful viewing will show dense stands of </a:t>
            </a:r>
            <a:r>
              <a:rPr lang="en-US" dirty="0" err="1" smtClean="0"/>
              <a:t>brodiaea</a:t>
            </a:r>
            <a:r>
              <a:rPr lang="en-US" dirty="0" smtClean="0"/>
              <a:t> and other flowering plants that supplied tasty and nutritious bulbs. Countless generations of Native women used digging sticks to gather this valuable food resource that could be eaten raw, steamed, boiled or stored for future use.</a:t>
            </a:r>
          </a:p>
          <a:p>
            <a:r>
              <a:rPr lang="en-US" dirty="0" smtClean="0"/>
              <a:t>	The staple food of the </a:t>
            </a:r>
            <a:r>
              <a:rPr lang="en-US" dirty="0" err="1" smtClean="0"/>
              <a:t>Nisenan</a:t>
            </a:r>
            <a:r>
              <a:rPr lang="en-US" dirty="0" smtClean="0"/>
              <a:t> was the nut of the oak tree, the acorn. Valley and Blue oak acorns were favorites and plentiful, but the Black oak acorns were prized and often traded down from the high foothills. Acorns were very nutritious and could be stored. Acorns stored during high yield years were especially helpful during times when the oaks failed to produce. An incredible variety of plant foods and seeds were gathered and stored.  </a:t>
            </a:r>
            <a:br>
              <a:rPr lang="en-US" dirty="0" smtClean="0"/>
            </a:br>
            <a:r>
              <a:rPr lang="en-US" dirty="0" smtClean="0"/>
              <a:t>	Fish and other aquatic resources were carefully managed to ensure all peoples along the watershed could partake of this bounty. The lower Sacramento, American, Bear and Feather rivers and their tributaries received seasonal runs of </a:t>
            </a:r>
            <a:r>
              <a:rPr lang="en-US" dirty="0" err="1" smtClean="0"/>
              <a:t>anadromous</a:t>
            </a:r>
            <a:r>
              <a:rPr lang="en-US" dirty="0" smtClean="0"/>
              <a:t> fish: King salmon in spring and fall, steelhead from fall through early spring and Pacific lamprey in spring. All could be cooked and eaten fresh, although salmon was also dried and stored for later use and trade. </a:t>
            </a:r>
            <a:br>
              <a:rPr lang="en-US" dirty="0" smtClean="0"/>
            </a:br>
            <a:r>
              <a:rPr lang="en-US" dirty="0" smtClean="0"/>
              <a:t>	Herds of large game animals afforded year-round hunting resources, supplemented by squirrels, rabbits and hares from the fertile woods and valleys of the region. Pigeons, doves and countless waterfowl provided food and feathers. Acorn, hazel and pine nuts, plant bulbs and corms provided an almost limitless supply of vegetable starch, protein and oils. Crickets, wasp larvae, seasonal greens including clover and miner’s lettuce, together with fruits such as blackberries, strawberries, wild plums and grapes rounded out the complex diet of the </a:t>
            </a:r>
            <a:r>
              <a:rPr lang="en-US" dirty="0" err="1" smtClean="0"/>
              <a:t>Nisenan</a:t>
            </a:r>
            <a:r>
              <a:rPr lang="en-US" dirty="0" smtClean="0"/>
              <a:t>. Their encyclopedic knowledge of the plant world provided myriad medicines and remedies to treat diseases, injuries and ailments.</a:t>
            </a:r>
          </a:p>
          <a:p>
            <a:r>
              <a:rPr lang="en-US" b="1" dirty="0" smtClean="0"/>
              <a:t>Landscape and Shelter</a:t>
            </a:r>
            <a:r>
              <a:rPr lang="en-US" dirty="0" smtClean="0"/>
              <a:t/>
            </a:r>
            <a:br>
              <a:rPr lang="en-US" dirty="0" smtClean="0"/>
            </a:br>
            <a:r>
              <a:rPr lang="en-US" dirty="0" smtClean="0"/>
              <a:t>	The combined valley and foothill topography of Roseville has always offered the same climactic challenges, the heat of summer and the bone-chilling, moist cold of winter. Summer time for the </a:t>
            </a:r>
            <a:r>
              <a:rPr lang="en-US" dirty="0" err="1" smtClean="0"/>
              <a:t>Nisenan</a:t>
            </a:r>
            <a:r>
              <a:rPr lang="en-US" dirty="0" smtClean="0"/>
              <a:t> meant leaving their hometowns and heading to higher elevations to follow the seasonal flora and fauna. Towns were not abandoned though as the elderly and young remained.</a:t>
            </a:r>
            <a:br>
              <a:rPr lang="en-US" dirty="0" smtClean="0"/>
            </a:br>
            <a:r>
              <a:rPr lang="en-US" dirty="0" smtClean="0"/>
              <a:t>	A more lasting way of dealing with the seasonal weather variations was the ingenious design of dwellings that changed by elevation. On the valley floor, subterranean, earthen-roofed structures were both cool in the summer and warm in the winter, while </a:t>
            </a:r>
            <a:r>
              <a:rPr lang="en-US" dirty="0" err="1" smtClean="0"/>
              <a:t>tule</a:t>
            </a:r>
            <a:r>
              <a:rPr lang="en-US" dirty="0" smtClean="0"/>
              <a:t> or grass-covered, willow-framed round huts were sufficient for the middle elevations of the lower foothills. In the higher foothills, a tripod of sturdy poles was covered with overlapping slabs of pine or cedar bark, which made them warm and structurally sound enough to support the snows of winter. </a:t>
            </a:r>
            <a:br>
              <a:rPr lang="en-US" dirty="0" smtClean="0"/>
            </a:br>
            <a:r>
              <a:rPr lang="en-US" dirty="0" smtClean="0"/>
              <a:t>	Although scant clothing was worn regardless of the season, sewed hides and skins or more often, a blanket of woven rabbit skins were used to stay warm. Hide moccasins and snowshoes were worn in the higher elevations.</a:t>
            </a:r>
            <a:br>
              <a:rPr lang="en-US" dirty="0" smtClean="0"/>
            </a:br>
            <a:r>
              <a:rPr lang="en-US" dirty="0" smtClean="0"/>
              <a:t>	The most significant structures erected by the </a:t>
            </a:r>
            <a:r>
              <a:rPr lang="en-US" dirty="0" err="1" smtClean="0"/>
              <a:t>Nisenan</a:t>
            </a:r>
            <a:r>
              <a:rPr lang="en-US" dirty="0" smtClean="0"/>
              <a:t> were ceremonial Roundhouses found in larger town sites. The Roundhouse was a combination spiritual and social center and provided a large work area during inclement weather. Other structures seen in even the smallest of villages would be acorn granaries, open-sided shelters providing shade for outside activities, a women's menstrual hut and a sweathouse for ritual healing and cleansing.</a:t>
            </a:r>
            <a:br>
              <a:rPr lang="en-US" dirty="0" smtClean="0"/>
            </a:br>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3505200"/>
            <a:ext cx="9144000" cy="2585323"/>
          </a:xfrm>
          <a:prstGeom prst="rect">
            <a:avLst/>
          </a:prstGeom>
        </p:spPr>
        <p:txBody>
          <a:bodyPr wrap="square">
            <a:spAutoFit/>
          </a:bodyPr>
          <a:lstStyle/>
          <a:p>
            <a:r>
              <a:rPr lang="en-US" dirty="0" smtClean="0">
                <a:hlinkClick r:id="rId2"/>
              </a:rPr>
              <a:t>https://en.wikipedia.org/wiki/Native_American_peoples_of_Oregon</a:t>
            </a:r>
            <a:endParaRPr lang="en-US" dirty="0" smtClean="0"/>
          </a:p>
          <a:p>
            <a:r>
              <a:rPr lang="en-US" b="1" dirty="0" smtClean="0"/>
              <a:t>CALIFORNIA NATIVES</a:t>
            </a:r>
          </a:p>
          <a:p>
            <a:r>
              <a:rPr lang="en-US" dirty="0" smtClean="0"/>
              <a:t>	There are significant populations of native peoples residing in Oregon as a result of the terrorization and attempted extermination of native peoples in California due to the settler gold rush. More than one hundred thousand Californian native people were killed in the twenty-five year period from 1845 to 1870 and thousands more were forcefully removed to reservations in Oregon and Oklahoma.</a:t>
            </a:r>
            <a:r>
              <a:rPr lang="en-US" baseline="30000" dirty="0" smtClean="0"/>
              <a:t> </a:t>
            </a:r>
            <a:endParaRPr lang="en-US" dirty="0" smtClean="0"/>
          </a:p>
          <a:p>
            <a:endParaRPr lang="en-US" dirty="0" smtClean="0"/>
          </a:p>
          <a:p>
            <a:r>
              <a:rPr lang="en-US" dirty="0" smtClean="0"/>
              <a:t>	</a:t>
            </a:r>
          </a:p>
        </p:txBody>
      </p:sp>
      <p:sp>
        <p:nvSpPr>
          <p:cNvPr id="3" name="Rectangle 2"/>
          <p:cNvSpPr/>
          <p:nvPr/>
        </p:nvSpPr>
        <p:spPr>
          <a:xfrm>
            <a:off x="0" y="0"/>
            <a:ext cx="9144000" cy="3416320"/>
          </a:xfrm>
          <a:prstGeom prst="rect">
            <a:avLst/>
          </a:prstGeom>
        </p:spPr>
        <p:txBody>
          <a:bodyPr wrap="square">
            <a:spAutoFit/>
          </a:bodyPr>
          <a:lstStyle/>
          <a:p>
            <a:r>
              <a:rPr lang="en-US" dirty="0" smtClean="0">
                <a:hlinkClick r:id="rId3"/>
              </a:rPr>
              <a:t>http://www.courts.ca.gov/3066.htm</a:t>
            </a:r>
            <a:endParaRPr lang="en-US" dirty="0" smtClean="0"/>
          </a:p>
          <a:p>
            <a:r>
              <a:rPr lang="en-US" dirty="0" smtClean="0"/>
              <a:t>	According to most recent census data, California is home to more people of Native American/ Alaska Native heritage than any other state in the Country.  There are currently 109 federally recognized Indian tribes in California and 78 entities petitioning for recognition. Tribes in California currently have nearly 100 separate reservations or Rancherias.  There are also a number of individual Indian trust allotments.  These lands constitute “Indian Country”, and a different jurisdictional applies in Indian Country.</a:t>
            </a:r>
          </a:p>
          <a:p>
            <a:r>
              <a:rPr lang="en-US" dirty="0" smtClean="0"/>
              <a:t>	 In 2010, California had the largest population of American Indian/Alaskan Native (AI/AN)  alone (362,801); the second-largest AI/AN population was in Oklahoma (321,687), followed by Arizona (296,529). California represented 12 percent of the total AI/AN-alone population in the United States. California had more than 720,000 AI/AN citizens (alone or in combination with another race) residing in both rural and urban communities.</a:t>
            </a:r>
            <a:endParaRPr lang="en-US" dirty="0"/>
          </a:p>
        </p:txBody>
      </p:sp>
    </p:spTree>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1371600" y="0"/>
            <a:ext cx="7315200" cy="12095619"/>
          </a:xfrm>
          <a:prstGeom prst="rect">
            <a:avLst/>
          </a:prstGeom>
        </p:spPr>
        <p:txBody>
          <a:bodyPr wrap="square">
            <a:spAutoFit/>
          </a:bodyPr>
          <a:lstStyle/>
          <a:p>
            <a:r>
              <a:rPr lang="en-US" sz="2400" dirty="0" smtClean="0">
                <a:hlinkClick r:id="rId2"/>
              </a:rPr>
              <a:t>Source:  http://www.militarymuseum.org/HistoryIW.html</a:t>
            </a:r>
            <a:endParaRPr lang="en-US" sz="2400" dirty="0" smtClean="0"/>
          </a:p>
          <a:p>
            <a:endParaRPr lang="en-US" sz="2400" b="1" dirty="0" smtClean="0"/>
          </a:p>
          <a:p>
            <a:r>
              <a:rPr lang="en-US" sz="2400" b="1" dirty="0" smtClean="0"/>
              <a:t>	 HOSTILE ENGAGEMENTS:  1846-1860</a:t>
            </a:r>
            <a:r>
              <a:rPr lang="en-US" sz="2400" dirty="0" smtClean="0"/>
              <a:t>	</a:t>
            </a:r>
          </a:p>
          <a:p>
            <a:endParaRPr lang="en-US" sz="2400" b="1" dirty="0" smtClean="0"/>
          </a:p>
          <a:p>
            <a:pPr marL="407988"/>
            <a:r>
              <a:rPr lang="en-US" sz="2400" dirty="0" smtClean="0"/>
              <a:t>Walla Walla Invasion, 1846</a:t>
            </a:r>
          </a:p>
          <a:p>
            <a:pPr marL="407988" lvl="1"/>
            <a:r>
              <a:rPr lang="en-US" sz="2400" dirty="0" smtClean="0"/>
              <a:t>Yuma Indian Depredation, 1850</a:t>
            </a:r>
          </a:p>
          <a:p>
            <a:pPr marL="407988" lvl="1"/>
            <a:r>
              <a:rPr lang="en-US" sz="2400" dirty="0" err="1" smtClean="0"/>
              <a:t>Glanton</a:t>
            </a:r>
            <a:r>
              <a:rPr lang="en-US" sz="2400" dirty="0" smtClean="0"/>
              <a:t> Massacre, 1850 </a:t>
            </a:r>
          </a:p>
          <a:p>
            <a:pPr marL="407988" lvl="1"/>
            <a:r>
              <a:rPr lang="en-US" sz="2400" dirty="0" smtClean="0"/>
              <a:t>Gila Expedition, 1850 </a:t>
            </a:r>
          </a:p>
          <a:p>
            <a:pPr marL="407988"/>
            <a:r>
              <a:rPr lang="en-US" sz="2400" dirty="0" smtClean="0"/>
              <a:t>Pitt River Expeditions, 1850, 1857 &amp; 1859</a:t>
            </a:r>
          </a:p>
          <a:p>
            <a:pPr marL="407988"/>
            <a:r>
              <a:rPr lang="en-US" sz="2400" dirty="0" smtClean="0"/>
              <a:t>Bloody Island (Clear Lake) Massacre, 1850 </a:t>
            </a:r>
          </a:p>
          <a:p>
            <a:pPr marL="407988"/>
            <a:r>
              <a:rPr lang="en-US" sz="2400" dirty="0" smtClean="0"/>
              <a:t>El Dorado Expeditions, 1850-1851 </a:t>
            </a:r>
          </a:p>
          <a:p>
            <a:pPr marL="407988"/>
            <a:r>
              <a:rPr lang="en-US" sz="2400" dirty="0" smtClean="0"/>
              <a:t>Mariposa Indian War, 1850-1851</a:t>
            </a:r>
          </a:p>
          <a:p>
            <a:pPr marL="407988"/>
            <a:r>
              <a:rPr lang="en-US" sz="2400" dirty="0" err="1" smtClean="0"/>
              <a:t>Garra</a:t>
            </a:r>
            <a:r>
              <a:rPr lang="en-US" sz="2400" dirty="0" smtClean="0"/>
              <a:t> Uprising, 1851</a:t>
            </a:r>
          </a:p>
          <a:p>
            <a:pPr marL="407988"/>
            <a:r>
              <a:rPr lang="en-US" sz="2400" dirty="0" smtClean="0"/>
              <a:t>Bridge Gulch (Hayfork) Massacre, 1852</a:t>
            </a:r>
          </a:p>
          <a:p>
            <a:pPr marL="407988"/>
            <a:r>
              <a:rPr lang="en-US" sz="2400" dirty="0" err="1" smtClean="0"/>
              <a:t>Yontoket</a:t>
            </a:r>
            <a:r>
              <a:rPr lang="en-US" sz="2400" dirty="0" smtClean="0"/>
              <a:t> (Burnt Ranch) Massacre, 1853</a:t>
            </a:r>
          </a:p>
          <a:p>
            <a:pPr marL="407988"/>
            <a:r>
              <a:rPr lang="en-US" sz="2400" dirty="0" err="1" smtClean="0"/>
              <a:t>Achulet</a:t>
            </a:r>
            <a:r>
              <a:rPr lang="en-US" sz="2400" dirty="0" smtClean="0"/>
              <a:t> Massacre, 1854</a:t>
            </a:r>
          </a:p>
          <a:p>
            <a:pPr marL="407988"/>
            <a:r>
              <a:rPr lang="en-US" sz="2400" dirty="0" err="1" smtClean="0"/>
              <a:t>Asbill</a:t>
            </a:r>
            <a:r>
              <a:rPr lang="en-US" sz="2400" dirty="0" smtClean="0"/>
              <a:t> Massacre, 1854</a:t>
            </a:r>
          </a:p>
          <a:p>
            <a:pPr marL="407988"/>
            <a:r>
              <a:rPr lang="en-US" sz="2400" dirty="0" err="1" smtClean="0"/>
              <a:t>Kabyai</a:t>
            </a:r>
            <a:r>
              <a:rPr lang="en-US" sz="2400" dirty="0" smtClean="0"/>
              <a:t> (</a:t>
            </a:r>
            <a:r>
              <a:rPr lang="en-US" sz="2400" dirty="0" err="1" smtClean="0"/>
              <a:t>Kaibai</a:t>
            </a:r>
            <a:r>
              <a:rPr lang="en-US" sz="2400" dirty="0" smtClean="0"/>
              <a:t>) Massacre, 1854</a:t>
            </a:r>
          </a:p>
          <a:p>
            <a:pPr marL="407988"/>
            <a:r>
              <a:rPr lang="en-US" sz="2400" dirty="0" smtClean="0"/>
              <a:t>Klamath War (Red Cap War), 1854</a:t>
            </a:r>
          </a:p>
          <a:p>
            <a:pPr marL="407988"/>
            <a:r>
              <a:rPr lang="en-US" sz="2400" dirty="0" smtClean="0"/>
              <a:t>Tule River War, 1956</a:t>
            </a:r>
          </a:p>
          <a:p>
            <a:pPr marL="407988"/>
            <a:r>
              <a:rPr lang="en-US" sz="2400" dirty="0" smtClean="0"/>
              <a:t>Bald Hills War, 1858-1864</a:t>
            </a:r>
          </a:p>
          <a:p>
            <a:pPr marL="407988"/>
            <a:r>
              <a:rPr lang="en-US" sz="2400" dirty="0" smtClean="0"/>
              <a:t>Mohave War, 1858-1859</a:t>
            </a:r>
          </a:p>
          <a:p>
            <a:pPr marL="407988"/>
            <a:r>
              <a:rPr lang="en-US" sz="2400" dirty="0" err="1" smtClean="0"/>
              <a:t>Wintoon</a:t>
            </a:r>
            <a:r>
              <a:rPr lang="en-US" sz="2400" dirty="0" smtClean="0"/>
              <a:t> War, 1858-1859</a:t>
            </a:r>
          </a:p>
          <a:p>
            <a:pPr marL="407988"/>
            <a:r>
              <a:rPr lang="en-US" sz="2400" dirty="0" smtClean="0"/>
              <a:t>Indian Island Massacre, 1860</a:t>
            </a:r>
          </a:p>
          <a:p>
            <a:pPr marL="407988" lvl="1"/>
            <a:r>
              <a:rPr lang="en-US" sz="2400" dirty="0" err="1" smtClean="0"/>
              <a:t>Mendicino</a:t>
            </a:r>
            <a:r>
              <a:rPr lang="en-US" sz="2400" dirty="0" smtClean="0"/>
              <a:t> War, 1859-1860</a:t>
            </a:r>
          </a:p>
          <a:p>
            <a:pPr marL="407988"/>
            <a:r>
              <a:rPr lang="en-US" sz="2400" dirty="0" smtClean="0"/>
              <a:t>Paiute War, 1860</a:t>
            </a:r>
          </a:p>
          <a:p>
            <a:pPr marL="407988" lvl="1"/>
            <a:r>
              <a:rPr lang="en-US" sz="2400" dirty="0" smtClean="0"/>
              <a:t>Carleton's </a:t>
            </a:r>
            <a:r>
              <a:rPr lang="en-US" sz="2400" dirty="0" err="1" smtClean="0"/>
              <a:t>Pah</a:t>
            </a:r>
            <a:r>
              <a:rPr lang="en-US" sz="2400" dirty="0" smtClean="0"/>
              <a:t>-Ute Campaign, 1860</a:t>
            </a:r>
          </a:p>
          <a:p>
            <a:pPr marL="407988"/>
            <a:r>
              <a:rPr lang="en-US" sz="2400" dirty="0" smtClean="0"/>
              <a:t>Battle of Pyramid Lake</a:t>
            </a:r>
          </a:p>
          <a:p>
            <a:pPr marL="407988"/>
            <a:r>
              <a:rPr lang="en-US" sz="2400" dirty="0" smtClean="0"/>
              <a:t>Bitter Spring Expedition, 1860</a:t>
            </a:r>
          </a:p>
          <a:p>
            <a:pPr marL="407988"/>
            <a:endParaRPr lang="en-US" sz="2400" dirty="0" smtClean="0"/>
          </a:p>
          <a:p>
            <a:pPr marL="407988"/>
            <a:r>
              <a:rPr lang="en-US" dirty="0" smtClean="0">
                <a:hlinkClick r:id="rId2"/>
              </a:rPr>
              <a:t>Source:  http://www.militarymuseum.org/HistoryIW.html</a:t>
            </a:r>
            <a:endParaRPr lang="en-US" dirty="0" smtClean="0"/>
          </a:p>
          <a:p>
            <a:pPr marL="407988"/>
            <a:endParaRPr lang="en-US" sz="2400" dirty="0" smtClean="0"/>
          </a:p>
          <a:p>
            <a:pPr marL="407988"/>
            <a:endParaRPr lang="en-US" sz="2400" dirty="0"/>
          </a:p>
        </p:txBody>
      </p:sp>
    </p:spTree>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37160" y="758952"/>
            <a:ext cx="9870097" cy="6327648"/>
            <a:chOff x="-137160" y="758952"/>
            <a:chExt cx="9870097" cy="6327648"/>
          </a:xfrm>
        </p:grpSpPr>
        <p:pic>
          <p:nvPicPr>
            <p:cNvPr id="44" name="Picture 2" descr="File:United States 1838-1842.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pic>
          <p:nvPicPr>
            <p:cNvPr id="45" name="Picture 44"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46"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47"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48"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nvGrpSpPr>
            <p:cNvPr id="49" name="Group 2"/>
            <p:cNvGrpSpPr/>
            <p:nvPr/>
          </p:nvGrpSpPr>
          <p:grpSpPr>
            <a:xfrm>
              <a:off x="21351" y="928596"/>
              <a:ext cx="9711586" cy="6158004"/>
              <a:chOff x="21351" y="928596"/>
              <a:chExt cx="9711586" cy="6158004"/>
            </a:xfrm>
            <a:solidFill>
              <a:schemeClr val="bg1"/>
            </a:solidFill>
          </p:grpSpPr>
          <p:sp>
            <p:nvSpPr>
              <p:cNvPr id="50" name="Freeform 49"/>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11"/>
              <p:cNvGrpSpPr/>
              <p:nvPr/>
            </p:nvGrpSpPr>
            <p:grpSpPr>
              <a:xfrm>
                <a:off x="21351" y="5294193"/>
                <a:ext cx="3435447" cy="1792407"/>
                <a:chOff x="-152400" y="5257800"/>
                <a:chExt cx="3505200" cy="1828800"/>
              </a:xfrm>
              <a:grpFill/>
            </p:grpSpPr>
            <p:sp>
              <p:nvSpPr>
                <p:cNvPr id="54" name="Rectangle 5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ectangle 5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51"/>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Freeform 52"/>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7" name="Rectangle 1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42"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nvGrpSpPr>
          <p:cNvPr id="43" name="Group 42"/>
          <p:cNvGrpSpPr/>
          <p:nvPr/>
        </p:nvGrpSpPr>
        <p:grpSpPr>
          <a:xfrm>
            <a:off x="-157939" y="-1413694"/>
            <a:ext cx="9301939" cy="9952136"/>
            <a:chOff x="-157939" y="-1413694"/>
            <a:chExt cx="9301939" cy="9952136"/>
          </a:xfrm>
        </p:grpSpPr>
        <p:pic>
          <p:nvPicPr>
            <p:cNvPr id="16" name="Picture 4"/>
            <p:cNvPicPr>
              <a:picLocks noChangeAspect="1" noChangeArrowheads="1"/>
            </p:cNvPicPr>
            <p:nvPr/>
          </p:nvPicPr>
          <p:blipFill>
            <a:blip r:embed="rId5"/>
            <a:srcRect/>
            <a:stretch>
              <a:fillRect/>
            </a:stretch>
          </p:blipFill>
          <p:spPr bwMode="auto">
            <a:xfrm>
              <a:off x="-157939" y="1447800"/>
              <a:ext cx="9301939" cy="2133600"/>
            </a:xfrm>
            <a:prstGeom prst="rect">
              <a:avLst/>
            </a:prstGeom>
            <a:noFill/>
            <a:ln w="9525">
              <a:noFill/>
              <a:miter lim="800000"/>
              <a:headEnd/>
              <a:tailEnd/>
            </a:ln>
            <a:effectLst/>
          </p:spPr>
        </p:pic>
        <p:cxnSp>
          <p:nvCxnSpPr>
            <p:cNvPr id="19" name="Straight Connector 18"/>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41" name="TextBox 40"/>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4" name="Group 22"/>
            <p:cNvGrpSpPr/>
            <p:nvPr/>
          </p:nvGrpSpPr>
          <p:grpSpPr>
            <a:xfrm>
              <a:off x="3447288" y="2743200"/>
              <a:ext cx="5696712" cy="461665"/>
              <a:chOff x="3447288" y="2743200"/>
              <a:chExt cx="5696712" cy="461665"/>
            </a:xfrm>
          </p:grpSpPr>
          <p:cxnSp>
            <p:nvCxnSpPr>
              <p:cNvPr id="38" name="Straight Connector 3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5" name="Group 27"/>
            <p:cNvGrpSpPr/>
            <p:nvPr/>
          </p:nvGrpSpPr>
          <p:grpSpPr>
            <a:xfrm>
              <a:off x="2496312" y="3046412"/>
              <a:ext cx="566928" cy="855028"/>
              <a:chOff x="2496312" y="3046412"/>
              <a:chExt cx="566928" cy="855028"/>
            </a:xfrm>
          </p:grpSpPr>
          <p:cxnSp>
            <p:nvCxnSpPr>
              <p:cNvPr id="36" name="Straight Connector 35"/>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69"/>
            <p:cNvGrpSpPr/>
            <p:nvPr/>
          </p:nvGrpSpPr>
          <p:grpSpPr>
            <a:xfrm>
              <a:off x="2667000" y="714390"/>
              <a:ext cx="1048306" cy="2486010"/>
              <a:chOff x="2667000" y="714390"/>
              <a:chExt cx="1048306" cy="2486010"/>
            </a:xfrm>
          </p:grpSpPr>
          <p:cxnSp>
            <p:nvCxnSpPr>
              <p:cNvPr id="33" name="Straight Connector 32"/>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4" name="TextBox 33"/>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35" name="Picture 2"/>
              <p:cNvPicPr>
                <a:picLocks noChangeAspect="1" noChangeArrowheads="1"/>
              </p:cNvPicPr>
              <p:nvPr/>
            </p:nvPicPr>
            <p:blipFill>
              <a:blip r:embed="rId6"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6" name="Straight Connector 25"/>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29"/>
            <p:cNvGrpSpPr/>
            <p:nvPr/>
          </p:nvGrpSpPr>
          <p:grpSpPr>
            <a:xfrm>
              <a:off x="1524000" y="850901"/>
              <a:ext cx="1012598" cy="2273299"/>
              <a:chOff x="1524000" y="850901"/>
              <a:chExt cx="1012598" cy="2273299"/>
            </a:xfrm>
          </p:grpSpPr>
          <p:grpSp>
            <p:nvGrpSpPr>
              <p:cNvPr id="8" name="Group 70"/>
              <p:cNvGrpSpPr/>
              <p:nvPr/>
            </p:nvGrpSpPr>
            <p:grpSpPr>
              <a:xfrm>
                <a:off x="1601949" y="1981201"/>
                <a:ext cx="755335" cy="1142999"/>
                <a:chOff x="1530665" y="1981201"/>
                <a:chExt cx="755335" cy="1142999"/>
              </a:xfrm>
            </p:grpSpPr>
            <p:cxnSp>
              <p:nvCxnSpPr>
                <p:cNvPr id="31" name="Straight Connector 30"/>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32" name="TextBox 31"/>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30" name="Picture 2"/>
              <p:cNvPicPr>
                <a:picLocks noChangeAspect="1" noChangeArrowheads="1"/>
              </p:cNvPicPr>
              <p:nvPr/>
            </p:nvPicPr>
            <p:blipFill>
              <a:blip r:embed="rId7" cstate="print"/>
              <a:srcRect/>
              <a:stretch>
                <a:fillRect/>
              </a:stretch>
            </p:blipFill>
            <p:spPr bwMode="auto">
              <a:xfrm>
                <a:off x="1524000" y="850901"/>
                <a:ext cx="1012598" cy="1206499"/>
              </a:xfrm>
              <a:prstGeom prst="rect">
                <a:avLst/>
              </a:prstGeom>
              <a:noFill/>
              <a:ln w="9525">
                <a:noFill/>
                <a:miter lim="800000"/>
                <a:headEnd/>
                <a:tailEnd/>
              </a:ln>
              <a:effectLst/>
            </p:spPr>
          </p:pic>
        </p:grpSp>
        <p:cxnSp>
          <p:nvCxnSpPr>
            <p:cNvPr id="28" name="Straight Connector 2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3"/>
                                        </p:tgtEl>
                                      </p:cBhvr>
                                    </p:animEffect>
                                    <p:set>
                                      <p:cBhvr>
                                        <p:cTn id="7" dur="1" fill="hold">
                                          <p:stCondLst>
                                            <p:cond delay="999"/>
                                          </p:stCondLst>
                                        </p:cTn>
                                        <p:tgtEl>
                                          <p:spTgt spid="43"/>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1000" fill="hold"/>
                                        <p:tgtEl>
                                          <p:spTgt spid="42"/>
                                        </p:tgtEl>
                                      </p:cBhvr>
                                      <p:by x="200000" y="200000"/>
                                    </p:animScale>
                                  </p:childTnLst>
                                </p:cTn>
                              </p:par>
                              <p:par>
                                <p:cTn id="10" presetID="42" presetClass="path" presetSubtype="0" accel="50000" decel="50000" fill="hold" nodeType="withEffect">
                                  <p:stCondLst>
                                    <p:cond delay="0"/>
                                  </p:stCondLst>
                                  <p:childTnLst>
                                    <p:animMotion origin="layout" path="M 4.44444E-6 -0.00533 L 0.02569 0.06713 " pathEditMode="relative" rAng="0" ptsTypes="AA">
                                      <p:cBhvr>
                                        <p:cTn id="11" dur="1000" fill="hold"/>
                                        <p:tgtEl>
                                          <p:spTgt spid="42"/>
                                        </p:tgtEl>
                                        <p:attrNameLst>
                                          <p:attrName>ppt_x</p:attrName>
                                          <p:attrName>ppt_y</p:attrName>
                                        </p:attrNameLst>
                                      </p:cBhvr>
                                      <p:rCtr x="13" y="36"/>
                                    </p:animMotion>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1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TextBox 28"/>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pic>
        <p:nvPicPr>
          <p:cNvPr id="307202" name="Picture 2" descr="File:United States 1838-184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 name="Picture 2"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4"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5"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pic>
        <p:nvPicPr>
          <p:cNvPr id="6" name="Picture 2" descr="File:United States 1837-03-1838.png"/>
          <p:cNvPicPr>
            <a:picLocks noChangeAspect="1" noChangeArrowheads="1"/>
          </p:cNvPicPr>
          <p:nvPr/>
        </p:nvPicPr>
        <p:blipFill>
          <a:blip r:embed="rId4"/>
          <a:srcRect l="34103" t="51830" r="57738" b="39740"/>
          <a:stretch>
            <a:fillRect/>
          </a:stretch>
        </p:blipFill>
        <p:spPr bwMode="auto">
          <a:xfrm>
            <a:off x="2819400" y="4419600"/>
            <a:ext cx="1066800" cy="533400"/>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8" name="Freeform 7"/>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a:grpFill/>
          </p:grpSpPr>
          <p:sp>
            <p:nvSpPr>
              <p:cNvPr id="12" name="Rectangle 1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Rectangle 1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6" name="5-Point Star 15"/>
          <p:cNvSpPr>
            <a:spLocks noChangeAspect="1"/>
          </p:cNvSpPr>
          <p:nvPr/>
        </p:nvSpPr>
        <p:spPr>
          <a:xfrm>
            <a:off x="609600" y="39624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7" name="Freeform 16"/>
          <p:cNvSpPr/>
          <p:nvPr/>
        </p:nvSpPr>
        <p:spPr>
          <a:xfrm>
            <a:off x="-163286" y="3861707"/>
            <a:ext cx="772886" cy="176893"/>
          </a:xfrm>
          <a:custGeom>
            <a:avLst/>
            <a:gdLst>
              <a:gd name="connsiteX0" fmla="*/ 0 w 669472"/>
              <a:gd name="connsiteY0" fmla="*/ 73479 h 220436"/>
              <a:gd name="connsiteX1" fmla="*/ 244929 w 669472"/>
              <a:gd name="connsiteY1" fmla="*/ 24493 h 220436"/>
              <a:gd name="connsiteX2" fmla="*/ 669472 w 669472"/>
              <a:gd name="connsiteY2" fmla="*/ 220436 h 220436"/>
            </a:gdLst>
            <a:ahLst/>
            <a:cxnLst>
              <a:cxn ang="0">
                <a:pos x="connsiteX0" y="connsiteY0"/>
              </a:cxn>
              <a:cxn ang="0">
                <a:pos x="connsiteX1" y="connsiteY1"/>
              </a:cxn>
              <a:cxn ang="0">
                <a:pos x="connsiteX2" y="connsiteY2"/>
              </a:cxn>
            </a:cxnLst>
            <a:rect l="l" t="t" r="r" b="b"/>
            <a:pathLst>
              <a:path w="669472" h="220436">
                <a:moveTo>
                  <a:pt x="0" y="73479"/>
                </a:moveTo>
                <a:cubicBezTo>
                  <a:pt x="66675" y="36739"/>
                  <a:pt x="133350" y="0"/>
                  <a:pt x="244929" y="24493"/>
                </a:cubicBezTo>
                <a:cubicBezTo>
                  <a:pt x="356508" y="48986"/>
                  <a:pt x="512990" y="134711"/>
                  <a:pt x="669472" y="220436"/>
                </a:cubicBezTo>
              </a:path>
            </a:pathLst>
          </a:custGeom>
          <a:ln w="127000">
            <a:solidFill>
              <a:srgbClr val="004F8A"/>
            </a:solidFill>
            <a:tailEnd type="triangle" w="med"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a:off x="2286000" y="813137"/>
            <a:ext cx="6705600" cy="553998"/>
          </a:xfrm>
          <a:prstGeom prst="rect">
            <a:avLst/>
          </a:prstGeom>
          <a:solidFill>
            <a:schemeClr val="bg1"/>
          </a:solidFill>
        </p:spPr>
        <p:txBody>
          <a:bodyPr wrap="square" rtlCol="0">
            <a:spAutoFit/>
          </a:bodyPr>
          <a:lstStyle/>
          <a:p>
            <a:r>
              <a:rPr lang="en-US" sz="2900" b="1" dirty="0" smtClean="0"/>
              <a:t>- 1839 arrived by sea, built Sutter’s Fort</a:t>
            </a:r>
          </a:p>
        </p:txBody>
      </p:sp>
      <p:sp>
        <p:nvSpPr>
          <p:cNvPr id="19" name="TextBox 18"/>
          <p:cNvSpPr txBox="1"/>
          <p:nvPr/>
        </p:nvSpPr>
        <p:spPr>
          <a:xfrm>
            <a:off x="2209800" y="1346537"/>
            <a:ext cx="6934200" cy="538609"/>
          </a:xfrm>
          <a:prstGeom prst="rect">
            <a:avLst/>
          </a:prstGeom>
          <a:solidFill>
            <a:schemeClr val="bg1"/>
          </a:solidFill>
        </p:spPr>
        <p:txBody>
          <a:bodyPr wrap="square" rtlCol="0">
            <a:spAutoFit/>
          </a:bodyPr>
          <a:lstStyle/>
          <a:p>
            <a:r>
              <a:rPr lang="en-US" sz="2900" b="1" dirty="0" smtClean="0"/>
              <a:t>- 1847 hires James Marshall to build sawmill</a:t>
            </a:r>
          </a:p>
        </p:txBody>
      </p:sp>
      <p:sp>
        <p:nvSpPr>
          <p:cNvPr id="20" name="TextBox 19"/>
          <p:cNvSpPr txBox="1"/>
          <p:nvPr/>
        </p:nvSpPr>
        <p:spPr>
          <a:xfrm>
            <a:off x="2209800" y="1879937"/>
            <a:ext cx="6934200" cy="553998"/>
          </a:xfrm>
          <a:prstGeom prst="rect">
            <a:avLst/>
          </a:prstGeom>
          <a:solidFill>
            <a:schemeClr val="bg1"/>
          </a:solidFill>
        </p:spPr>
        <p:txBody>
          <a:bodyPr wrap="square" rtlCol="0">
            <a:spAutoFit/>
          </a:bodyPr>
          <a:lstStyle/>
          <a:p>
            <a:r>
              <a:rPr lang="en-US" sz="2900" b="1" dirty="0" smtClean="0"/>
              <a:t>- 1848 Marshall finds 1</a:t>
            </a:r>
            <a:r>
              <a:rPr lang="en-US" sz="2900" b="1" baseline="30000" dirty="0" smtClean="0"/>
              <a:t>st</a:t>
            </a:r>
            <a:r>
              <a:rPr lang="en-US" sz="2900" b="1" dirty="0" smtClean="0"/>
              <a:t> gold at sawmill</a:t>
            </a:r>
          </a:p>
        </p:txBody>
      </p:sp>
      <p:pic>
        <p:nvPicPr>
          <p:cNvPr id="21" name="Picture 2"/>
          <p:cNvPicPr>
            <a:picLocks noChangeAspect="1" noChangeArrowheads="1"/>
          </p:cNvPicPr>
          <p:nvPr/>
        </p:nvPicPr>
        <p:blipFill>
          <a:blip r:embed="rId5" cstate="print"/>
          <a:srcRect/>
          <a:stretch>
            <a:fillRect/>
          </a:stretch>
        </p:blipFill>
        <p:spPr bwMode="auto">
          <a:xfrm>
            <a:off x="6858000" y="4267200"/>
            <a:ext cx="2143930" cy="2590800"/>
          </a:xfrm>
          <a:prstGeom prst="rect">
            <a:avLst/>
          </a:prstGeom>
          <a:noFill/>
          <a:ln w="9525">
            <a:noFill/>
            <a:miter lim="800000"/>
            <a:headEnd/>
            <a:tailEnd/>
          </a:ln>
          <a:effectLst/>
        </p:spPr>
      </p:pic>
      <p:sp>
        <p:nvSpPr>
          <p:cNvPr id="22" name="5-Point Star 21"/>
          <p:cNvSpPr>
            <a:spLocks noChangeAspect="1"/>
          </p:cNvSpPr>
          <p:nvPr/>
        </p:nvSpPr>
        <p:spPr>
          <a:xfrm>
            <a:off x="825500" y="379476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315394" name="Picture 2"/>
          <p:cNvPicPr>
            <a:picLocks noChangeAspect="1" noChangeArrowheads="1"/>
          </p:cNvPicPr>
          <p:nvPr/>
        </p:nvPicPr>
        <p:blipFill>
          <a:blip r:embed="rId6"/>
          <a:srcRect/>
          <a:stretch>
            <a:fillRect/>
          </a:stretch>
        </p:blipFill>
        <p:spPr bwMode="auto">
          <a:xfrm rot="20659096">
            <a:off x="1912823" y="3352184"/>
            <a:ext cx="3272864" cy="3327748"/>
          </a:xfrm>
          <a:prstGeom prst="rect">
            <a:avLst/>
          </a:prstGeom>
          <a:noFill/>
          <a:ln w="9525">
            <a:noFill/>
            <a:miter lim="800000"/>
            <a:headEnd/>
            <a:tailEnd/>
          </a:ln>
          <a:effectLst/>
        </p:spPr>
      </p:pic>
      <p:pic>
        <p:nvPicPr>
          <p:cNvPr id="15" name="Picture 3"/>
          <p:cNvPicPr>
            <a:picLocks noChangeAspect="1" noChangeArrowheads="1"/>
          </p:cNvPicPr>
          <p:nvPr/>
        </p:nvPicPr>
        <p:blipFill>
          <a:blip r:embed="rId7" cstate="print"/>
          <a:srcRect/>
          <a:stretch>
            <a:fillRect/>
          </a:stretch>
        </p:blipFill>
        <p:spPr bwMode="auto">
          <a:xfrm>
            <a:off x="82296" y="182880"/>
            <a:ext cx="2111534" cy="2294424"/>
          </a:xfrm>
          <a:prstGeom prst="rect">
            <a:avLst/>
          </a:prstGeom>
          <a:noFill/>
          <a:ln w="9525">
            <a:noFill/>
            <a:miter lim="800000"/>
            <a:headEnd/>
            <a:tailEnd/>
          </a:ln>
          <a:effectLst/>
        </p:spPr>
      </p:pic>
      <p:sp>
        <p:nvSpPr>
          <p:cNvPr id="28" name="5-Point Star 27"/>
          <p:cNvSpPr>
            <a:spLocks noChangeAspect="1"/>
          </p:cNvSpPr>
          <p:nvPr/>
        </p:nvSpPr>
        <p:spPr>
          <a:xfrm>
            <a:off x="-685800" y="26670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1000"/>
                                        <p:tgtEl>
                                          <p:spTgt spid="17"/>
                                        </p:tgtEl>
                                      </p:cBhvr>
                                    </p:animEffec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fltVal val="0"/>
                                          </p:val>
                                        </p:tav>
                                        <p:tav tm="100000">
                                          <p:val>
                                            <p:strVal val="#ppt_w"/>
                                          </p:val>
                                        </p:tav>
                                      </p:tavLst>
                                    </p:anim>
                                    <p:anim calcmode="lin" valueType="num">
                                      <p:cBhvr>
                                        <p:cTn id="15" dur="1000" fill="hold"/>
                                        <p:tgtEl>
                                          <p:spTgt spid="16"/>
                                        </p:tgtEl>
                                        <p:attrNameLst>
                                          <p:attrName>ppt_h</p:attrName>
                                        </p:attrNameLst>
                                      </p:cBhvr>
                                      <p:tavLst>
                                        <p:tav tm="0">
                                          <p:val>
                                            <p:fltVal val="0"/>
                                          </p:val>
                                        </p:tav>
                                        <p:tav tm="100000">
                                          <p:val>
                                            <p:strVal val="#ppt_h"/>
                                          </p:val>
                                        </p:tav>
                                      </p:tavLst>
                                    </p:anim>
                                    <p:anim calcmode="lin" valueType="num">
                                      <p:cBhvr>
                                        <p:cTn id="16" dur="1000" fill="hold"/>
                                        <p:tgtEl>
                                          <p:spTgt spid="16"/>
                                        </p:tgtEl>
                                        <p:attrNameLst>
                                          <p:attrName>style.rotation</p:attrName>
                                        </p:attrNameLst>
                                      </p:cBhvr>
                                      <p:tavLst>
                                        <p:tav tm="0">
                                          <p:val>
                                            <p:fltVal val="360"/>
                                          </p:val>
                                        </p:tav>
                                        <p:tav tm="100000">
                                          <p:val>
                                            <p:fltVal val="0"/>
                                          </p:val>
                                        </p:tav>
                                      </p:tavLst>
                                    </p:anim>
                                    <p:animEffect transition="in" filter="fade">
                                      <p:cBhvr>
                                        <p:cTn id="17" dur="10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childTnLst>
                                </p:cTn>
                              </p:par>
                              <p:par>
                                <p:cTn id="23" presetID="10" presetClass="exit" presetSubtype="0" fill="hold" grpId="1" nodeType="withEffect">
                                  <p:stCondLst>
                                    <p:cond delay="0"/>
                                  </p:stCondLst>
                                  <p:childTnLst>
                                    <p:animEffect transition="out" filter="fade">
                                      <p:cBhvr>
                                        <p:cTn id="24" dur="1000"/>
                                        <p:tgtEl>
                                          <p:spTgt spid="17"/>
                                        </p:tgtEl>
                                      </p:cBhvr>
                                    </p:animEffect>
                                    <p:set>
                                      <p:cBhvr>
                                        <p:cTn id="25" dur="1" fill="hold">
                                          <p:stCondLst>
                                            <p:cond delay="999"/>
                                          </p:stCondLst>
                                        </p:cTn>
                                        <p:tgtEl>
                                          <p:spTgt spid="17"/>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childTnLst>
                                </p:cTn>
                              </p:par>
                            </p:childTnLst>
                          </p:cTn>
                        </p:par>
                        <p:par>
                          <p:cTn id="29" fill="hold">
                            <p:stCondLst>
                              <p:cond delay="1000"/>
                            </p:stCondLst>
                            <p:childTnLst>
                              <p:par>
                                <p:cTn id="30" presetID="49" presetClass="entr" presetSubtype="0" decel="10000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1000" fill="hold"/>
                                        <p:tgtEl>
                                          <p:spTgt spid="22"/>
                                        </p:tgtEl>
                                        <p:attrNameLst>
                                          <p:attrName>ppt_w</p:attrName>
                                        </p:attrNameLst>
                                      </p:cBhvr>
                                      <p:tavLst>
                                        <p:tav tm="0">
                                          <p:val>
                                            <p:fltVal val="0"/>
                                          </p:val>
                                        </p:tav>
                                        <p:tav tm="100000">
                                          <p:val>
                                            <p:strVal val="#ppt_w"/>
                                          </p:val>
                                        </p:tav>
                                      </p:tavLst>
                                    </p:anim>
                                    <p:anim calcmode="lin" valueType="num">
                                      <p:cBhvr>
                                        <p:cTn id="33" dur="1000" fill="hold"/>
                                        <p:tgtEl>
                                          <p:spTgt spid="22"/>
                                        </p:tgtEl>
                                        <p:attrNameLst>
                                          <p:attrName>ppt_h</p:attrName>
                                        </p:attrNameLst>
                                      </p:cBhvr>
                                      <p:tavLst>
                                        <p:tav tm="0">
                                          <p:val>
                                            <p:fltVal val="0"/>
                                          </p:val>
                                        </p:tav>
                                        <p:tav tm="100000">
                                          <p:val>
                                            <p:strVal val="#ppt_h"/>
                                          </p:val>
                                        </p:tav>
                                      </p:tavLst>
                                    </p:anim>
                                    <p:anim calcmode="lin" valueType="num">
                                      <p:cBhvr>
                                        <p:cTn id="34" dur="1000" fill="hold"/>
                                        <p:tgtEl>
                                          <p:spTgt spid="22"/>
                                        </p:tgtEl>
                                        <p:attrNameLst>
                                          <p:attrName>style.rotation</p:attrName>
                                        </p:attrNameLst>
                                      </p:cBhvr>
                                      <p:tavLst>
                                        <p:tav tm="0">
                                          <p:val>
                                            <p:fltVal val="360"/>
                                          </p:val>
                                        </p:tav>
                                        <p:tav tm="100000">
                                          <p:val>
                                            <p:fltVal val="0"/>
                                          </p:val>
                                        </p:tav>
                                      </p:tavLst>
                                    </p:anim>
                                    <p:animEffect transition="in" filter="fade">
                                      <p:cBhvr>
                                        <p:cTn id="35" dur="100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1000"/>
                                        <p:tgtEl>
                                          <p:spTgt spid="20"/>
                                        </p:tgtEl>
                                      </p:cBhvr>
                                    </p:animEffect>
                                  </p:childTnLst>
                                </p:cTn>
                              </p:par>
                              <p:par>
                                <p:cTn id="41" presetID="53" presetClass="entr" presetSubtype="0" fill="hold" nodeType="withEffect">
                                  <p:stCondLst>
                                    <p:cond delay="0"/>
                                  </p:stCondLst>
                                  <p:childTnLst>
                                    <p:set>
                                      <p:cBhvr>
                                        <p:cTn id="42" dur="1" fill="hold">
                                          <p:stCondLst>
                                            <p:cond delay="0"/>
                                          </p:stCondLst>
                                        </p:cTn>
                                        <p:tgtEl>
                                          <p:spTgt spid="315394"/>
                                        </p:tgtEl>
                                        <p:attrNameLst>
                                          <p:attrName>style.visibility</p:attrName>
                                        </p:attrNameLst>
                                      </p:cBhvr>
                                      <p:to>
                                        <p:strVal val="visible"/>
                                      </p:to>
                                    </p:set>
                                    <p:anim calcmode="lin" valueType="num">
                                      <p:cBhvr>
                                        <p:cTn id="43" dur="1000" fill="hold"/>
                                        <p:tgtEl>
                                          <p:spTgt spid="315394"/>
                                        </p:tgtEl>
                                        <p:attrNameLst>
                                          <p:attrName>ppt_w</p:attrName>
                                        </p:attrNameLst>
                                      </p:cBhvr>
                                      <p:tavLst>
                                        <p:tav tm="0">
                                          <p:val>
                                            <p:fltVal val="0"/>
                                          </p:val>
                                        </p:tav>
                                        <p:tav tm="100000">
                                          <p:val>
                                            <p:strVal val="#ppt_w"/>
                                          </p:val>
                                        </p:tav>
                                      </p:tavLst>
                                    </p:anim>
                                    <p:anim calcmode="lin" valueType="num">
                                      <p:cBhvr>
                                        <p:cTn id="44" dur="1000" fill="hold"/>
                                        <p:tgtEl>
                                          <p:spTgt spid="315394"/>
                                        </p:tgtEl>
                                        <p:attrNameLst>
                                          <p:attrName>ppt_h</p:attrName>
                                        </p:attrNameLst>
                                      </p:cBhvr>
                                      <p:tavLst>
                                        <p:tav tm="0">
                                          <p:val>
                                            <p:fltVal val="0"/>
                                          </p:val>
                                        </p:tav>
                                        <p:tav tm="100000">
                                          <p:val>
                                            <p:strVal val="#ppt_h"/>
                                          </p:val>
                                        </p:tav>
                                      </p:tavLst>
                                    </p:anim>
                                    <p:animEffect transition="in" filter="fade">
                                      <p:cBhvr>
                                        <p:cTn id="45" dur="1000"/>
                                        <p:tgtEl>
                                          <p:spTgt spid="315394"/>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nodeType="clickEffect">
                                  <p:stCondLst>
                                    <p:cond delay="0"/>
                                  </p:stCondLst>
                                  <p:childTnLst>
                                    <p:animEffect transition="out" filter="fade">
                                      <p:cBhvr>
                                        <p:cTn id="49" dur="1000"/>
                                        <p:tgtEl>
                                          <p:spTgt spid="315394"/>
                                        </p:tgtEl>
                                      </p:cBhvr>
                                    </p:animEffect>
                                    <p:set>
                                      <p:cBhvr>
                                        <p:cTn id="50" dur="1" fill="hold">
                                          <p:stCondLst>
                                            <p:cond delay="999"/>
                                          </p:stCondLst>
                                        </p:cTn>
                                        <p:tgtEl>
                                          <p:spTgt spid="315394"/>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21"/>
                                        </p:tgtEl>
                                      </p:cBhvr>
                                    </p:animEffect>
                                    <p:set>
                                      <p:cBhvr>
                                        <p:cTn id="53" dur="1" fill="hold">
                                          <p:stCondLst>
                                            <p:cond delay="999"/>
                                          </p:stCondLst>
                                        </p:cTn>
                                        <p:tgtEl>
                                          <p:spTgt spid="21"/>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20"/>
                                        </p:tgtEl>
                                      </p:cBhvr>
                                    </p:animEffect>
                                    <p:set>
                                      <p:cBhvr>
                                        <p:cTn id="56" dur="1" fill="hold">
                                          <p:stCondLst>
                                            <p:cond delay="999"/>
                                          </p:stCondLst>
                                        </p:cTn>
                                        <p:tgtEl>
                                          <p:spTgt spid="20"/>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19"/>
                                        </p:tgtEl>
                                      </p:cBhvr>
                                    </p:animEffect>
                                    <p:set>
                                      <p:cBhvr>
                                        <p:cTn id="59" dur="1" fill="hold">
                                          <p:stCondLst>
                                            <p:cond delay="999"/>
                                          </p:stCondLst>
                                        </p:cTn>
                                        <p:tgtEl>
                                          <p:spTgt spid="19"/>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18"/>
                                        </p:tgtEl>
                                      </p:cBhvr>
                                    </p:animEffect>
                                    <p:set>
                                      <p:cBhvr>
                                        <p:cTn id="62" dur="1" fill="hold">
                                          <p:stCondLst>
                                            <p:cond delay="999"/>
                                          </p:stCondLst>
                                        </p:cTn>
                                        <p:tgtEl>
                                          <p:spTgt spid="18"/>
                                        </p:tgtEl>
                                        <p:attrNameLst>
                                          <p:attrName>style.visibility</p:attrName>
                                        </p:attrNameLst>
                                      </p:cBhvr>
                                      <p:to>
                                        <p:strVal val="hidden"/>
                                      </p:to>
                                    </p:set>
                                  </p:childTnLst>
                                </p:cTn>
                              </p:par>
                              <p:par>
                                <p:cTn id="63" presetID="49" presetClass="entr" presetSubtype="0" decel="10000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 calcmode="lin" valueType="num">
                                      <p:cBhvr>
                                        <p:cTn id="65" dur="1000" fill="hold"/>
                                        <p:tgtEl>
                                          <p:spTgt spid="28"/>
                                        </p:tgtEl>
                                        <p:attrNameLst>
                                          <p:attrName>ppt_w</p:attrName>
                                        </p:attrNameLst>
                                      </p:cBhvr>
                                      <p:tavLst>
                                        <p:tav tm="0">
                                          <p:val>
                                            <p:fltVal val="0"/>
                                          </p:val>
                                        </p:tav>
                                        <p:tav tm="100000">
                                          <p:val>
                                            <p:strVal val="#ppt_w"/>
                                          </p:val>
                                        </p:tav>
                                      </p:tavLst>
                                    </p:anim>
                                    <p:anim calcmode="lin" valueType="num">
                                      <p:cBhvr>
                                        <p:cTn id="66" dur="1000" fill="hold"/>
                                        <p:tgtEl>
                                          <p:spTgt spid="28"/>
                                        </p:tgtEl>
                                        <p:attrNameLst>
                                          <p:attrName>ppt_h</p:attrName>
                                        </p:attrNameLst>
                                      </p:cBhvr>
                                      <p:tavLst>
                                        <p:tav tm="0">
                                          <p:val>
                                            <p:fltVal val="0"/>
                                          </p:val>
                                        </p:tav>
                                        <p:tav tm="100000">
                                          <p:val>
                                            <p:strVal val="#ppt_h"/>
                                          </p:val>
                                        </p:tav>
                                      </p:tavLst>
                                    </p:anim>
                                    <p:anim calcmode="lin" valueType="num">
                                      <p:cBhvr>
                                        <p:cTn id="67" dur="1000" fill="hold"/>
                                        <p:tgtEl>
                                          <p:spTgt spid="28"/>
                                        </p:tgtEl>
                                        <p:attrNameLst>
                                          <p:attrName>style.rotation</p:attrName>
                                        </p:attrNameLst>
                                      </p:cBhvr>
                                      <p:tavLst>
                                        <p:tav tm="0">
                                          <p:val>
                                            <p:fltVal val="360"/>
                                          </p:val>
                                        </p:tav>
                                        <p:tav tm="100000">
                                          <p:val>
                                            <p:fltVal val="0"/>
                                          </p:val>
                                        </p:tav>
                                      </p:tavLst>
                                    </p:anim>
                                    <p:animEffect transition="in" filter="fade">
                                      <p:cBhvr>
                                        <p:cTn id="68" dur="1000"/>
                                        <p:tgtEl>
                                          <p:spTgt spid="28"/>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1000" fill="hold"/>
                                        <p:tgtEl>
                                          <p:spTgt spid="29"/>
                                        </p:tgtEl>
                                        <p:attrNameLst>
                                          <p:attrName>ppt_w</p:attrName>
                                        </p:attrNameLst>
                                      </p:cBhvr>
                                      <p:tavLst>
                                        <p:tav tm="0">
                                          <p:val>
                                            <p:fltVal val="0"/>
                                          </p:val>
                                        </p:tav>
                                        <p:tav tm="100000">
                                          <p:val>
                                            <p:strVal val="#ppt_w"/>
                                          </p:val>
                                        </p:tav>
                                      </p:tavLst>
                                    </p:anim>
                                    <p:anim calcmode="lin" valueType="num">
                                      <p:cBhvr>
                                        <p:cTn id="72" dur="1000" fill="hold"/>
                                        <p:tgtEl>
                                          <p:spTgt spid="29"/>
                                        </p:tgtEl>
                                        <p:attrNameLst>
                                          <p:attrName>ppt_h</p:attrName>
                                        </p:attrNameLst>
                                      </p:cBhvr>
                                      <p:tavLst>
                                        <p:tav tm="0">
                                          <p:val>
                                            <p:fltVal val="0"/>
                                          </p:val>
                                        </p:tav>
                                        <p:tav tm="100000">
                                          <p:val>
                                            <p:strVal val="#ppt_h"/>
                                          </p:val>
                                        </p:tav>
                                      </p:tavLst>
                                    </p:anim>
                                    <p:anim calcmode="lin" valueType="num">
                                      <p:cBhvr>
                                        <p:cTn id="73" dur="1000" fill="hold"/>
                                        <p:tgtEl>
                                          <p:spTgt spid="29"/>
                                        </p:tgtEl>
                                        <p:attrNameLst>
                                          <p:attrName>style.rotation</p:attrName>
                                        </p:attrNameLst>
                                      </p:cBhvr>
                                      <p:tavLst>
                                        <p:tav tm="0">
                                          <p:val>
                                            <p:fltVal val="360"/>
                                          </p:val>
                                        </p:tav>
                                        <p:tav tm="100000">
                                          <p:val>
                                            <p:fltVal val="0"/>
                                          </p:val>
                                        </p:tav>
                                      </p:tavLst>
                                    </p:anim>
                                    <p:animEffect transition="in" filter="fade">
                                      <p:cBhvr>
                                        <p:cTn id="74"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6" grpId="0" animBg="1"/>
      <p:bldP spid="17" grpId="0" animBg="1"/>
      <p:bldP spid="17" grpId="1" animBg="1"/>
      <p:bldP spid="18" grpId="0" animBg="1"/>
      <p:bldP spid="18" grpId="1" animBg="1"/>
      <p:bldP spid="19" grpId="0" animBg="1"/>
      <p:bldP spid="19" grpId="1" animBg="1"/>
      <p:bldP spid="20" grpId="0" animBg="1"/>
      <p:bldP spid="20" grpId="1" animBg="1"/>
      <p:bldP spid="22" grpId="0" animBg="1"/>
      <p:bldP spid="28"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15" name="Group 14"/>
          <p:cNvGrpSpPr/>
          <p:nvPr/>
        </p:nvGrpSpPr>
        <p:grpSpPr>
          <a:xfrm>
            <a:off x="-137160" y="758952"/>
            <a:ext cx="9339702" cy="6327648"/>
            <a:chOff x="-137160" y="758952"/>
            <a:chExt cx="9339702" cy="6327648"/>
          </a:xfrm>
        </p:grpSpPr>
        <p:pic>
          <p:nvPicPr>
            <p:cNvPr id="16" name="Picture 2" descr="File:United States 1838-184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7" name="Picture 16"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18"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19"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pic>
          <p:nvPicPr>
            <p:cNvPr id="20" name="Picture 2" descr="File:United States 1837-03-1838.png"/>
            <p:cNvPicPr>
              <a:picLocks noChangeAspect="1" noChangeArrowheads="1"/>
            </p:cNvPicPr>
            <p:nvPr/>
          </p:nvPicPr>
          <p:blipFill>
            <a:blip r:embed="rId4"/>
            <a:srcRect l="34103" t="51830" r="57738" b="39740"/>
            <a:stretch>
              <a:fillRect/>
            </a:stretch>
          </p:blipFill>
          <p:spPr bwMode="auto">
            <a:xfrm>
              <a:off x="2819400" y="4419600"/>
              <a:ext cx="1066800" cy="533400"/>
            </a:xfrm>
            <a:prstGeom prst="rect">
              <a:avLst/>
            </a:prstGeom>
            <a:noFill/>
          </p:spPr>
        </p:pic>
      </p:grpSp>
      <p:pic>
        <p:nvPicPr>
          <p:cNvPr id="319490" name="Picture 2" descr="File:United States 1848-08-1849.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4" name="Group 2"/>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5-Point Star 10"/>
          <p:cNvSpPr>
            <a:spLocks noChangeAspect="1"/>
          </p:cNvSpPr>
          <p:nvPr/>
        </p:nvSpPr>
        <p:spPr>
          <a:xfrm>
            <a:off x="609600" y="39624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2" name="5-Point Star 11"/>
          <p:cNvSpPr>
            <a:spLocks noChangeAspect="1"/>
          </p:cNvSpPr>
          <p:nvPr/>
        </p:nvSpPr>
        <p:spPr>
          <a:xfrm>
            <a:off x="825500" y="379476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13" name="Picture 3"/>
          <p:cNvPicPr>
            <a:picLocks noChangeAspect="1" noChangeArrowheads="1"/>
          </p:cNvPicPr>
          <p:nvPr/>
        </p:nvPicPr>
        <p:blipFill>
          <a:blip r:embed="rId6" cstate="print"/>
          <a:srcRect/>
          <a:stretch>
            <a:fillRect/>
          </a:stretch>
        </p:blipFill>
        <p:spPr bwMode="auto">
          <a:xfrm>
            <a:off x="82296" y="182880"/>
            <a:ext cx="2111534" cy="2294424"/>
          </a:xfrm>
          <a:prstGeom prst="rect">
            <a:avLst/>
          </a:prstGeom>
          <a:noFill/>
          <a:ln w="9525">
            <a:noFill/>
            <a:miter lim="800000"/>
            <a:headEnd/>
            <a:tailEnd/>
          </a:ln>
          <a:effectLst/>
        </p:spPr>
      </p:pic>
      <p:sp>
        <p:nvSpPr>
          <p:cNvPr id="14" name="Rectangle 1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1" name="TextBox 20"/>
          <p:cNvSpPr txBox="1"/>
          <p:nvPr/>
        </p:nvSpPr>
        <p:spPr>
          <a:xfrm>
            <a:off x="0" y="5385137"/>
            <a:ext cx="9144000" cy="1015663"/>
          </a:xfrm>
          <a:prstGeom prst="rect">
            <a:avLst/>
          </a:prstGeom>
          <a:solidFill>
            <a:schemeClr val="bg1"/>
          </a:solidFill>
        </p:spPr>
        <p:txBody>
          <a:bodyPr wrap="square" rtlCol="0">
            <a:spAutoFit/>
          </a:bodyPr>
          <a:lstStyle/>
          <a:p>
            <a:pPr>
              <a:buFontTx/>
              <a:buChar char="-"/>
            </a:pPr>
            <a:r>
              <a:rPr lang="en-US" sz="3000" b="1" dirty="0" smtClean="0"/>
              <a:t> 1850s with workers gone to gold fields, he loses mill &amp;  </a:t>
            </a:r>
          </a:p>
          <a:p>
            <a:r>
              <a:rPr lang="en-US" sz="3000" b="1" dirty="0" smtClean="0"/>
              <a:t>              fort;  moves to farmstead on Feather River</a:t>
            </a:r>
          </a:p>
        </p:txBody>
      </p:sp>
      <p:sp>
        <p:nvSpPr>
          <p:cNvPr id="22" name="TextBox 21"/>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- 1865: vandalism &amp; arsonist’s fire destroy farm</a:t>
            </a:r>
          </a:p>
        </p:txBody>
      </p:sp>
      <p:pic>
        <p:nvPicPr>
          <p:cNvPr id="23" name="Picture 3"/>
          <p:cNvPicPr>
            <a:picLocks noChangeAspect="1" noChangeArrowheads="1"/>
          </p:cNvPicPr>
          <p:nvPr/>
        </p:nvPicPr>
        <p:blipFill>
          <a:blip r:embed="rId7"/>
          <a:srcRect/>
          <a:stretch>
            <a:fillRect/>
          </a:stretch>
        </p:blipFill>
        <p:spPr bwMode="auto">
          <a:xfrm>
            <a:off x="4495800" y="838200"/>
            <a:ext cx="4095536" cy="2695575"/>
          </a:xfrm>
          <a:prstGeom prst="rect">
            <a:avLst/>
          </a:prstGeom>
          <a:noFill/>
          <a:ln w="50800">
            <a:solidFill>
              <a:schemeClr val="accent6">
                <a:lumMod val="50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dissolve">
                                      <p:cBhvr>
                                        <p:cTn id="7" dur="1000"/>
                                        <p:tgtEl>
                                          <p:spTgt spid="31949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childTnLst>
                                </p:cTn>
                              </p:par>
                              <p:par>
                                <p:cTn id="13" presetID="49" presetClass="exit" presetSubtype="0" accel="100000" fill="hold" grpId="0" nodeType="withEffect">
                                  <p:stCondLst>
                                    <p:cond delay="0"/>
                                  </p:stCondLst>
                                  <p:childTnLst>
                                    <p:anim calcmode="lin" valueType="num">
                                      <p:cBhvr>
                                        <p:cTn id="14" dur="1000"/>
                                        <p:tgtEl>
                                          <p:spTgt spid="12"/>
                                        </p:tgtEl>
                                        <p:attrNameLst>
                                          <p:attrName>ppt_w</p:attrName>
                                        </p:attrNameLst>
                                      </p:cBhvr>
                                      <p:tavLst>
                                        <p:tav tm="0">
                                          <p:val>
                                            <p:strVal val="ppt_w"/>
                                          </p:val>
                                        </p:tav>
                                        <p:tav tm="100000">
                                          <p:val>
                                            <p:fltVal val="0"/>
                                          </p:val>
                                        </p:tav>
                                      </p:tavLst>
                                    </p:anim>
                                    <p:anim calcmode="lin" valueType="num">
                                      <p:cBhvr>
                                        <p:cTn id="15" dur="1000"/>
                                        <p:tgtEl>
                                          <p:spTgt spid="12"/>
                                        </p:tgtEl>
                                        <p:attrNameLst>
                                          <p:attrName>ppt_h</p:attrName>
                                        </p:attrNameLst>
                                      </p:cBhvr>
                                      <p:tavLst>
                                        <p:tav tm="0">
                                          <p:val>
                                            <p:strVal val="ppt_h"/>
                                          </p:val>
                                        </p:tav>
                                        <p:tav tm="100000">
                                          <p:val>
                                            <p:fltVal val="0"/>
                                          </p:val>
                                        </p:tav>
                                      </p:tavLst>
                                    </p:anim>
                                    <p:anim calcmode="lin" valueType="num">
                                      <p:cBhvr>
                                        <p:cTn id="16" dur="1000"/>
                                        <p:tgtEl>
                                          <p:spTgt spid="12"/>
                                        </p:tgtEl>
                                        <p:attrNameLst>
                                          <p:attrName>style.rotation</p:attrName>
                                        </p:attrNameLst>
                                      </p:cBhvr>
                                      <p:tavLst>
                                        <p:tav tm="0">
                                          <p:val>
                                            <p:fltVal val="0"/>
                                          </p:val>
                                        </p:tav>
                                        <p:tav tm="100000">
                                          <p:val>
                                            <p:fltVal val="360"/>
                                          </p:val>
                                        </p:tav>
                                      </p:tavLst>
                                    </p:anim>
                                    <p:animEffect transition="out" filter="fade">
                                      <p:cBhvr>
                                        <p:cTn id="17" dur="1000"/>
                                        <p:tgtEl>
                                          <p:spTgt spid="12"/>
                                        </p:tgtEl>
                                      </p:cBhvr>
                                    </p:animEffect>
                                    <p:set>
                                      <p:cBhvr>
                                        <p:cTn id="18" dur="1" fill="hold">
                                          <p:stCondLst>
                                            <p:cond delay="999"/>
                                          </p:stCondLst>
                                        </p:cTn>
                                        <p:tgtEl>
                                          <p:spTgt spid="12"/>
                                        </p:tgtEl>
                                        <p:attrNameLst>
                                          <p:attrName>style.visibility</p:attrName>
                                        </p:attrNameLst>
                                      </p:cBhvr>
                                      <p:to>
                                        <p:strVal val="hidden"/>
                                      </p:to>
                                    </p:set>
                                  </p:childTnLst>
                                </p:cTn>
                              </p:par>
                              <p:par>
                                <p:cTn id="19" presetID="64" presetClass="path" presetSubtype="0" accel="50000" decel="50000" fill="hold" grpId="2" nodeType="withEffect">
                                  <p:stCondLst>
                                    <p:cond delay="0"/>
                                  </p:stCondLst>
                                  <p:childTnLst>
                                    <p:animMotion origin="layout" path="M 0.00069 -0.00116 L 2.22222E-6 -0.06898 " pathEditMode="relative" rAng="0" ptsTypes="AA">
                                      <p:cBhvr>
                                        <p:cTn id="20" dur="1000" fill="hold"/>
                                        <p:tgtEl>
                                          <p:spTgt spid="11"/>
                                        </p:tgtEl>
                                        <p:attrNameLst>
                                          <p:attrName>ppt_x</p:attrName>
                                          <p:attrName>ppt_y</p:attrName>
                                        </p:attrNameLst>
                                      </p:cBhvr>
                                      <p:rCtr x="0" y="-34"/>
                                    </p:animMotion>
                                  </p:childTnLst>
                                </p:cTn>
                              </p:par>
                              <p:par>
                                <p:cTn id="21" presetID="10" presetClass="exit" presetSubtype="0" fill="hold" grpId="0" nodeType="withEffect">
                                  <p:stCondLst>
                                    <p:cond delay="0"/>
                                  </p:stCondLst>
                                  <p:childTnLst>
                                    <p:animEffect transition="out" filter="fade">
                                      <p:cBhvr>
                                        <p:cTn id="22" dur="1000"/>
                                        <p:tgtEl>
                                          <p:spTgt spid="3"/>
                                        </p:tgtEl>
                                      </p:cBhvr>
                                    </p:animEffect>
                                    <p:set>
                                      <p:cBhvr>
                                        <p:cTn id="23" dur="1" fill="hold">
                                          <p:stCondLst>
                                            <p:cond delay="999"/>
                                          </p:stCondLst>
                                        </p:cTn>
                                        <p:tgtEl>
                                          <p:spTgt spid="3"/>
                                        </p:tgtEl>
                                        <p:attrNameLst>
                                          <p:attrName>style.visibility</p:attrName>
                                        </p:attrNameLst>
                                      </p:cBhvr>
                                      <p:to>
                                        <p:strVal val="hidden"/>
                                      </p:to>
                                    </p:se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childTnLst>
                                </p:cTn>
                              </p:par>
                              <p:par>
                                <p:cTn id="33" presetID="49" presetClass="exit" presetSubtype="0" accel="100000" fill="hold" nodeType="withEffect">
                                  <p:stCondLst>
                                    <p:cond delay="0"/>
                                  </p:stCondLst>
                                  <p:childTnLst>
                                    <p:anim calcmode="lin" valueType="num">
                                      <p:cBhvr>
                                        <p:cTn id="34" dur="1000"/>
                                        <p:tgtEl>
                                          <p:spTgt spid="23"/>
                                        </p:tgtEl>
                                        <p:attrNameLst>
                                          <p:attrName>ppt_w</p:attrName>
                                        </p:attrNameLst>
                                      </p:cBhvr>
                                      <p:tavLst>
                                        <p:tav tm="0">
                                          <p:val>
                                            <p:strVal val="ppt_w"/>
                                          </p:val>
                                        </p:tav>
                                        <p:tav tm="100000">
                                          <p:val>
                                            <p:fltVal val="0"/>
                                          </p:val>
                                        </p:tav>
                                      </p:tavLst>
                                    </p:anim>
                                    <p:anim calcmode="lin" valueType="num">
                                      <p:cBhvr>
                                        <p:cTn id="35" dur="1000"/>
                                        <p:tgtEl>
                                          <p:spTgt spid="23"/>
                                        </p:tgtEl>
                                        <p:attrNameLst>
                                          <p:attrName>ppt_h</p:attrName>
                                        </p:attrNameLst>
                                      </p:cBhvr>
                                      <p:tavLst>
                                        <p:tav tm="0">
                                          <p:val>
                                            <p:strVal val="ppt_h"/>
                                          </p:val>
                                        </p:tav>
                                        <p:tav tm="100000">
                                          <p:val>
                                            <p:fltVal val="0"/>
                                          </p:val>
                                        </p:tav>
                                      </p:tavLst>
                                    </p:anim>
                                    <p:anim calcmode="lin" valueType="num">
                                      <p:cBhvr>
                                        <p:cTn id="36" dur="1000"/>
                                        <p:tgtEl>
                                          <p:spTgt spid="23"/>
                                        </p:tgtEl>
                                        <p:attrNameLst>
                                          <p:attrName>style.rotation</p:attrName>
                                        </p:attrNameLst>
                                      </p:cBhvr>
                                      <p:tavLst>
                                        <p:tav tm="0">
                                          <p:val>
                                            <p:fltVal val="0"/>
                                          </p:val>
                                        </p:tav>
                                        <p:tav tm="100000">
                                          <p:val>
                                            <p:fltVal val="360"/>
                                          </p:val>
                                        </p:tav>
                                      </p:tavLst>
                                    </p:anim>
                                    <p:animEffect transition="out" filter="fade">
                                      <p:cBhvr>
                                        <p:cTn id="37" dur="1000"/>
                                        <p:tgtEl>
                                          <p:spTgt spid="23"/>
                                        </p:tgtEl>
                                      </p:cBhvr>
                                    </p:animEffect>
                                    <p:set>
                                      <p:cBhvr>
                                        <p:cTn id="38" dur="1" fill="hold">
                                          <p:stCondLst>
                                            <p:cond delay="999"/>
                                          </p:stCondLst>
                                        </p:cTn>
                                        <p:tgtEl>
                                          <p:spTgt spid="23"/>
                                        </p:tgtEl>
                                        <p:attrNameLst>
                                          <p:attrName>style.visibility</p:attrName>
                                        </p:attrNameLst>
                                      </p:cBhvr>
                                      <p:to>
                                        <p:strVal val="hidden"/>
                                      </p:to>
                                    </p:set>
                                  </p:childTnLst>
                                </p:cTn>
                              </p:par>
                            </p:childTnLst>
                          </p:cTn>
                        </p:par>
                        <p:par>
                          <p:cTn id="39" fill="hold">
                            <p:stCondLst>
                              <p:cond delay="1000"/>
                            </p:stCondLst>
                            <p:childTnLst>
                              <p:par>
                                <p:cTn id="40" presetID="10" presetClass="exit" presetSubtype="0" fill="hold" nodeType="afterEffect">
                                  <p:stCondLst>
                                    <p:cond delay="0"/>
                                  </p:stCondLst>
                                  <p:childTnLst>
                                    <p:animEffect transition="out" filter="fade">
                                      <p:cBhvr>
                                        <p:cTn id="41" dur="1000"/>
                                        <p:tgtEl>
                                          <p:spTgt spid="15"/>
                                        </p:tgtEl>
                                      </p:cBhvr>
                                    </p:animEffect>
                                    <p:set>
                                      <p:cBhvr>
                                        <p:cTn id="42" dur="1" fill="hold">
                                          <p:stCondLst>
                                            <p:cond delay="9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2" animBg="1"/>
      <p:bldP spid="12" grpId="0" animBg="1"/>
      <p:bldP spid="22"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https://www.octa-trails.org/articles/life-and-death-on-the-oregon-trail/</a:t>
            </a:r>
            <a:endParaRPr lang="en-US" dirty="0" smtClean="0"/>
          </a:p>
          <a:p>
            <a:endParaRPr lang="en-US" dirty="0" smtClean="0"/>
          </a:p>
          <a:p>
            <a:r>
              <a:rPr lang="en-US" dirty="0" smtClean="0"/>
              <a:t>The Oregon Trail is this nation’s longest graveyard. Over a 25 year span, up to 65,000 deaths occurred along the western overland emigrant trails. If evenly spaced along the length of the Oregon Trail, there would be a grave every 50 yards from Missouri to Oregon City. </a:t>
            </a:r>
            <a:endParaRPr lang="en-US" dirty="0"/>
          </a:p>
        </p:txBody>
      </p:sp>
    </p:spTree>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0" name="TextBox 39"/>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1865</a:t>
            </a:r>
            <a:endParaRPr lang="en-US" sz="4800" b="1" dirty="0">
              <a:solidFill>
                <a:srgbClr val="FF0000"/>
              </a:solidFill>
              <a:effectLst>
                <a:outerShdw dist="50800" dir="5400000" algn="ctr" rotWithShape="0">
                  <a:schemeClr val="tx1"/>
                </a:outerShdw>
              </a:effectLst>
            </a:endParaRPr>
          </a:p>
        </p:txBody>
      </p:sp>
      <p:pic>
        <p:nvPicPr>
          <p:cNvPr id="30" name="Picture 2" descr="File:United States 1848-08-1849.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25634" name="Picture 2" descr="File:United States 1865-1866.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1" name="Group 2"/>
          <p:cNvGrpSpPr/>
          <p:nvPr/>
        </p:nvGrpSpPr>
        <p:grpSpPr>
          <a:xfrm>
            <a:off x="21351" y="928596"/>
            <a:ext cx="9711586" cy="6158004"/>
            <a:chOff x="21351" y="928596"/>
            <a:chExt cx="9711586" cy="6158004"/>
          </a:xfrm>
          <a:solidFill>
            <a:schemeClr val="bg1"/>
          </a:solidFill>
        </p:grpSpPr>
        <p:sp>
          <p:nvSpPr>
            <p:cNvPr id="32" name="Freeform 3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11"/>
            <p:cNvGrpSpPr/>
            <p:nvPr/>
          </p:nvGrpSpPr>
          <p:grpSpPr>
            <a:xfrm>
              <a:off x="21351" y="5294193"/>
              <a:ext cx="3435447" cy="1792407"/>
              <a:chOff x="-152400" y="5257800"/>
              <a:chExt cx="3505200" cy="1828800"/>
            </a:xfrm>
            <a:grpFill/>
          </p:grpSpPr>
          <p:sp>
            <p:nvSpPr>
              <p:cNvPr id="36" name="Rectangle 3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Freeform 3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 name="Freeform 3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8" name="TextBox 37"/>
          <p:cNvSpPr txBox="1"/>
          <p:nvPr/>
        </p:nvSpPr>
        <p:spPr>
          <a:xfrm>
            <a:off x="0" y="5385137"/>
            <a:ext cx="9144000" cy="1015663"/>
          </a:xfrm>
          <a:prstGeom prst="rect">
            <a:avLst/>
          </a:prstGeom>
          <a:solidFill>
            <a:schemeClr val="bg1"/>
          </a:solidFill>
        </p:spPr>
        <p:txBody>
          <a:bodyPr wrap="square" rtlCol="0">
            <a:spAutoFit/>
          </a:bodyPr>
          <a:lstStyle/>
          <a:p>
            <a:pPr>
              <a:buFontTx/>
              <a:buChar char="-"/>
            </a:pPr>
            <a:r>
              <a:rPr lang="en-US" sz="3000" b="1" dirty="0" smtClean="0"/>
              <a:t> 1850s with workers gone to gold fields, he loses mill &amp;  </a:t>
            </a:r>
          </a:p>
          <a:p>
            <a:r>
              <a:rPr lang="en-US" sz="3000" b="1" dirty="0" smtClean="0"/>
              <a:t>              fort;  moves to farmstead on Feather River</a:t>
            </a:r>
          </a:p>
        </p:txBody>
      </p:sp>
      <p:sp>
        <p:nvSpPr>
          <p:cNvPr id="39" name="TextBox 38"/>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- 1865: vandalism &amp; arsonist’s fire destroy farm</a:t>
            </a:r>
          </a:p>
        </p:txBody>
      </p:sp>
      <p:sp>
        <p:nvSpPr>
          <p:cNvPr id="42" name="Rectangle 4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3" name="5-Point Star 42"/>
          <p:cNvSpPr>
            <a:spLocks noChangeAspect="1"/>
          </p:cNvSpPr>
          <p:nvPr/>
        </p:nvSpPr>
        <p:spPr>
          <a:xfrm>
            <a:off x="609600" y="35052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4" name="TextBox 43"/>
          <p:cNvSpPr txBox="1"/>
          <p:nvPr/>
        </p:nvSpPr>
        <p:spPr>
          <a:xfrm>
            <a:off x="2209800" y="889337"/>
            <a:ext cx="6934200" cy="1015663"/>
          </a:xfrm>
          <a:prstGeom prst="rect">
            <a:avLst/>
          </a:prstGeom>
          <a:solidFill>
            <a:schemeClr val="bg1"/>
          </a:solidFill>
        </p:spPr>
        <p:txBody>
          <a:bodyPr wrap="square" rtlCol="0">
            <a:spAutoFit/>
          </a:bodyPr>
          <a:lstStyle/>
          <a:p>
            <a:pPr>
              <a:buFontTx/>
              <a:buChar char="-"/>
            </a:pPr>
            <a:r>
              <a:rPr lang="en-US" sz="3000" b="1" dirty="0" smtClean="0"/>
              <a:t>1865, to DC to petition for restitution</a:t>
            </a:r>
          </a:p>
          <a:p>
            <a:r>
              <a:rPr lang="en-US" sz="3000" b="1" dirty="0" smtClean="0"/>
              <a:t>   for losses caused by gold rush</a:t>
            </a:r>
          </a:p>
        </p:txBody>
      </p:sp>
      <p:sp>
        <p:nvSpPr>
          <p:cNvPr id="45" name="TextBox 44"/>
          <p:cNvSpPr txBox="1"/>
          <p:nvPr/>
        </p:nvSpPr>
        <p:spPr>
          <a:xfrm>
            <a:off x="2209800" y="1859339"/>
            <a:ext cx="6934200" cy="553998"/>
          </a:xfrm>
          <a:prstGeom prst="rect">
            <a:avLst/>
          </a:prstGeom>
          <a:solidFill>
            <a:schemeClr val="bg1"/>
          </a:solidFill>
        </p:spPr>
        <p:txBody>
          <a:bodyPr wrap="square" rtlCol="0">
            <a:spAutoFit/>
          </a:bodyPr>
          <a:lstStyle/>
          <a:p>
            <a:r>
              <a:rPr lang="en-US" sz="3000" b="1" dirty="0" smtClean="0"/>
              <a:t>- 1871, settles in Lititz, PA </a:t>
            </a:r>
          </a:p>
        </p:txBody>
      </p:sp>
      <p:pic>
        <p:nvPicPr>
          <p:cNvPr id="46" name="Picture 2" descr="John Augustus Sutter House, National Register of Historic Places, Lititz, PA"/>
          <p:cNvPicPr>
            <a:picLocks noChangeAspect="1" noChangeArrowheads="1"/>
          </p:cNvPicPr>
          <p:nvPr/>
        </p:nvPicPr>
        <p:blipFill>
          <a:blip r:embed="rId5"/>
          <a:srcRect/>
          <a:stretch>
            <a:fillRect/>
          </a:stretch>
        </p:blipFill>
        <p:spPr bwMode="auto">
          <a:xfrm>
            <a:off x="0" y="3810000"/>
            <a:ext cx="4064000" cy="3048000"/>
          </a:xfrm>
          <a:prstGeom prst="rect">
            <a:avLst/>
          </a:prstGeom>
          <a:noFill/>
          <a:ln w="50800">
            <a:solidFill>
              <a:srgbClr val="004F8A"/>
            </a:solidFill>
          </a:ln>
        </p:spPr>
      </p:pic>
      <p:sp>
        <p:nvSpPr>
          <p:cNvPr id="47" name="TextBox 46"/>
          <p:cNvSpPr txBox="1"/>
          <p:nvPr/>
        </p:nvSpPr>
        <p:spPr>
          <a:xfrm>
            <a:off x="76200" y="2413337"/>
            <a:ext cx="9067800" cy="1015663"/>
          </a:xfrm>
          <a:prstGeom prst="rect">
            <a:avLst/>
          </a:prstGeom>
          <a:solidFill>
            <a:schemeClr val="bg1"/>
          </a:solidFill>
        </p:spPr>
        <p:txBody>
          <a:bodyPr wrap="square" rtlCol="0">
            <a:spAutoFit/>
          </a:bodyPr>
          <a:lstStyle/>
          <a:p>
            <a:pPr>
              <a:buFontTx/>
              <a:buChar char="-"/>
            </a:pPr>
            <a:r>
              <a:rPr lang="en-US" sz="3000" b="1" dirty="0" smtClean="0"/>
              <a:t> 1880, Congress adjourns w/out approving $50,000 </a:t>
            </a:r>
          </a:p>
          <a:p>
            <a:r>
              <a:rPr lang="en-US" sz="3000" b="1" dirty="0" smtClean="0"/>
              <a:t>   payment for losses;  2 days later John Sutter dies</a:t>
            </a:r>
          </a:p>
        </p:txBody>
      </p:sp>
      <p:pic>
        <p:nvPicPr>
          <p:cNvPr id="41" name="Picture 3"/>
          <p:cNvPicPr>
            <a:picLocks noChangeAspect="1" noChangeArrowheads="1"/>
          </p:cNvPicPr>
          <p:nvPr/>
        </p:nvPicPr>
        <p:blipFill>
          <a:blip r:embed="rId6" cstate="print"/>
          <a:srcRect/>
          <a:stretch>
            <a:fillRect/>
          </a:stretch>
        </p:blipFill>
        <p:spPr bwMode="auto">
          <a:xfrm>
            <a:off x="82296" y="182880"/>
            <a:ext cx="2111534" cy="2294424"/>
          </a:xfrm>
          <a:prstGeom prst="rect">
            <a:avLst/>
          </a:prstGeom>
          <a:noFill/>
          <a:ln w="9525">
            <a:noFill/>
            <a:miter lim="800000"/>
            <a:headEnd/>
            <a:tailEnd/>
          </a:ln>
          <a:effectLst/>
        </p:spPr>
      </p:pic>
      <p:pic>
        <p:nvPicPr>
          <p:cNvPr id="325638" name="Picture 6" descr="Image result for john sutter grave lititz pa"/>
          <p:cNvPicPr>
            <a:picLocks noChangeAspect="1" noChangeArrowheads="1"/>
          </p:cNvPicPr>
          <p:nvPr/>
        </p:nvPicPr>
        <p:blipFill>
          <a:blip r:embed="rId7" cstate="print"/>
          <a:srcRect l="22500" t="13333" r="19167" b="26667"/>
          <a:stretch>
            <a:fillRect/>
          </a:stretch>
        </p:blipFill>
        <p:spPr bwMode="auto">
          <a:xfrm>
            <a:off x="0" y="3810001"/>
            <a:ext cx="4038600" cy="3047999"/>
          </a:xfrm>
          <a:prstGeom prst="rect">
            <a:avLst/>
          </a:prstGeom>
          <a:noFill/>
          <a:ln w="50800">
            <a:solidFill>
              <a:srgbClr val="004F8A"/>
            </a:solidFill>
          </a:ln>
        </p:spPr>
      </p:pic>
      <p:pic>
        <p:nvPicPr>
          <p:cNvPr id="325639" name="Picture 7"/>
          <p:cNvPicPr>
            <a:picLocks noChangeAspect="1" noChangeArrowheads="1"/>
          </p:cNvPicPr>
          <p:nvPr/>
        </p:nvPicPr>
        <p:blipFill>
          <a:blip r:embed="rId8"/>
          <a:srcRect/>
          <a:stretch>
            <a:fillRect/>
          </a:stretch>
        </p:blipFill>
        <p:spPr bwMode="auto">
          <a:xfrm>
            <a:off x="76200" y="198437"/>
            <a:ext cx="2139950" cy="2316163"/>
          </a:xfrm>
          <a:prstGeom prst="rect">
            <a:avLst/>
          </a:prstGeom>
          <a:noFill/>
          <a:ln w="9525">
            <a:noFill/>
            <a:miter lim="800000"/>
            <a:headEnd/>
            <a:tailEnd/>
          </a:ln>
          <a:effectLst/>
        </p:spPr>
      </p:pic>
      <p:sp>
        <p:nvSpPr>
          <p:cNvPr id="53" name="TextBox 52"/>
          <p:cNvSpPr txBox="1"/>
          <p:nvPr/>
        </p:nvSpPr>
        <p:spPr>
          <a:xfrm>
            <a:off x="6019800" y="5334000"/>
            <a:ext cx="1976823" cy="584775"/>
          </a:xfrm>
          <a:prstGeom prst="rect">
            <a:avLst/>
          </a:prstGeom>
          <a:solidFill>
            <a:srgbClr val="004F8A"/>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1803-1880</a:t>
            </a:r>
            <a:endParaRPr lang="en-US" sz="3200" b="1" dirty="0">
              <a:solidFill>
                <a:schemeClr val="bg1"/>
              </a:solidFill>
              <a:effectLst>
                <a:outerShdw dist="50800" dir="5400000" algn="ctr" rotWithShape="0">
                  <a:schemeClr val="tx1"/>
                </a:outerShdw>
              </a:effectLst>
            </a:endParaRPr>
          </a:p>
        </p:txBody>
      </p:sp>
      <p:sp>
        <p:nvSpPr>
          <p:cNvPr id="54" name="TextBox 53"/>
          <p:cNvSpPr txBox="1"/>
          <p:nvPr/>
        </p:nvSpPr>
        <p:spPr>
          <a:xfrm>
            <a:off x="0" y="762000"/>
            <a:ext cx="9144000" cy="553998"/>
          </a:xfrm>
          <a:prstGeom prst="rect">
            <a:avLst/>
          </a:prstGeom>
          <a:noFill/>
        </p:spPr>
        <p:txBody>
          <a:bodyPr wrap="square" rtlCol="0">
            <a:spAutoFit/>
          </a:bodyPr>
          <a:lstStyle/>
          <a:p>
            <a:pPr algn="ctr"/>
            <a:r>
              <a:rPr lang="en-US" sz="3000" b="1" dirty="0" smtClean="0">
                <a:ln>
                  <a:solidFill>
                    <a:srgbClr val="007A37"/>
                  </a:solidFill>
                </a:ln>
                <a:solidFill>
                  <a:srgbClr val="007A37"/>
                </a:solidFill>
                <a:effectLst>
                  <a:outerShdw dist="50800" dir="7200000" algn="ctr" rotWithShape="0">
                    <a:schemeClr val="tx1"/>
                  </a:outerShdw>
                </a:effectLst>
                <a:latin typeface="Tempus Sans ITC" pitchFamily="82" charset="0"/>
              </a:rPr>
              <a:t>Meanwhile, what’s happening with James Marshall?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39"/>
                                        </p:tgtEl>
                                      </p:cBhvr>
                                    </p:animEffect>
                                    <p:set>
                                      <p:cBhvr>
                                        <p:cTn id="10" dur="1" fill="hold">
                                          <p:stCondLst>
                                            <p:cond delay="999"/>
                                          </p:stCondLst>
                                        </p:cTn>
                                        <p:tgtEl>
                                          <p:spTgt spid="39"/>
                                        </p:tgtEl>
                                        <p:attrNameLst>
                                          <p:attrName>style.visibility</p:attrName>
                                        </p:attrNameLst>
                                      </p:cBhvr>
                                      <p:to>
                                        <p:strVal val="hidden"/>
                                      </p:to>
                                    </p:se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1000" fill="hold"/>
                                        <p:tgtEl>
                                          <p:spTgt spid="40"/>
                                        </p:tgtEl>
                                        <p:attrNameLst>
                                          <p:attrName>ppt_w</p:attrName>
                                        </p:attrNameLst>
                                      </p:cBhvr>
                                      <p:tavLst>
                                        <p:tav tm="0">
                                          <p:val>
                                            <p:fltVal val="0"/>
                                          </p:val>
                                        </p:tav>
                                        <p:tav tm="100000">
                                          <p:val>
                                            <p:strVal val="#ppt_w"/>
                                          </p:val>
                                        </p:tav>
                                      </p:tavLst>
                                    </p:anim>
                                    <p:anim calcmode="lin" valueType="num">
                                      <p:cBhvr>
                                        <p:cTn id="15" dur="1000" fill="hold"/>
                                        <p:tgtEl>
                                          <p:spTgt spid="40"/>
                                        </p:tgtEl>
                                        <p:attrNameLst>
                                          <p:attrName>ppt_h</p:attrName>
                                        </p:attrNameLst>
                                      </p:cBhvr>
                                      <p:tavLst>
                                        <p:tav tm="0">
                                          <p:val>
                                            <p:fltVal val="0"/>
                                          </p:val>
                                        </p:tav>
                                        <p:tav tm="100000">
                                          <p:val>
                                            <p:strVal val="#ppt_h"/>
                                          </p:val>
                                        </p:tav>
                                      </p:tavLst>
                                    </p:anim>
                                    <p:anim calcmode="lin" valueType="num">
                                      <p:cBhvr>
                                        <p:cTn id="16" dur="1000" fill="hold"/>
                                        <p:tgtEl>
                                          <p:spTgt spid="40"/>
                                        </p:tgtEl>
                                        <p:attrNameLst>
                                          <p:attrName>style.rotation</p:attrName>
                                        </p:attrNameLst>
                                      </p:cBhvr>
                                      <p:tavLst>
                                        <p:tav tm="0">
                                          <p:val>
                                            <p:fltVal val="360"/>
                                          </p:val>
                                        </p:tav>
                                        <p:tav tm="100000">
                                          <p:val>
                                            <p:fltVal val="0"/>
                                          </p:val>
                                        </p:tav>
                                      </p:tavLst>
                                    </p:anim>
                                    <p:animEffect transition="in" filter="fade">
                                      <p:cBhvr>
                                        <p:cTn id="17" dur="1000"/>
                                        <p:tgtEl>
                                          <p:spTgt spid="40"/>
                                        </p:tgtEl>
                                      </p:cBhvr>
                                    </p:animEffect>
                                  </p:childTnLst>
                                </p:cTn>
                              </p:par>
                            </p:childTnLst>
                          </p:cTn>
                        </p:par>
                        <p:par>
                          <p:cTn id="18" fill="hold">
                            <p:stCondLst>
                              <p:cond delay="2000"/>
                            </p:stCondLst>
                            <p:childTnLst>
                              <p:par>
                                <p:cTn id="19" presetID="9" presetClass="entr" presetSubtype="0" fill="hold" nodeType="afterEffect">
                                  <p:stCondLst>
                                    <p:cond delay="0"/>
                                  </p:stCondLst>
                                  <p:childTnLst>
                                    <p:set>
                                      <p:cBhvr>
                                        <p:cTn id="20" dur="1" fill="hold">
                                          <p:stCondLst>
                                            <p:cond delay="0"/>
                                          </p:stCondLst>
                                        </p:cTn>
                                        <p:tgtEl>
                                          <p:spTgt spid="325634"/>
                                        </p:tgtEl>
                                        <p:attrNameLst>
                                          <p:attrName>style.visibility</p:attrName>
                                        </p:attrNameLst>
                                      </p:cBhvr>
                                      <p:to>
                                        <p:strVal val="visible"/>
                                      </p:to>
                                    </p:set>
                                    <p:animEffect transition="in" filter="dissolve">
                                      <p:cBhvr>
                                        <p:cTn id="21" dur="1000"/>
                                        <p:tgtEl>
                                          <p:spTgt spid="325634"/>
                                        </p:tgtEl>
                                      </p:cBhvr>
                                    </p:animEffect>
                                  </p:childTnLst>
                                </p:cTn>
                              </p:par>
                            </p:childTnLst>
                          </p:cTn>
                        </p:par>
                        <p:par>
                          <p:cTn id="22" fill="hold">
                            <p:stCondLst>
                              <p:cond delay="3000"/>
                            </p:stCondLst>
                            <p:childTnLst>
                              <p:par>
                                <p:cTn id="23" presetID="10" presetClass="exit" presetSubtype="0" fill="hold" nodeType="afterEffect">
                                  <p:stCondLst>
                                    <p:cond delay="0"/>
                                  </p:stCondLst>
                                  <p:childTnLst>
                                    <p:animEffect transition="out" filter="fade">
                                      <p:cBhvr>
                                        <p:cTn id="24" dur="1000"/>
                                        <p:tgtEl>
                                          <p:spTgt spid="30"/>
                                        </p:tgtEl>
                                      </p:cBhvr>
                                    </p:animEffect>
                                    <p:set>
                                      <p:cBhvr>
                                        <p:cTn id="25" dur="1" fill="hold">
                                          <p:stCondLst>
                                            <p:cond delay="999"/>
                                          </p:stCondLst>
                                        </p:cTn>
                                        <p:tgtEl>
                                          <p:spTgt spid="30"/>
                                        </p:tgtEl>
                                        <p:attrNameLst>
                                          <p:attrName>style.visibility</p:attrName>
                                        </p:attrNameLst>
                                      </p:cBhvr>
                                      <p:to>
                                        <p:strVal val="hidden"/>
                                      </p:to>
                                    </p:set>
                                  </p:childTnLst>
                                </p:cTn>
                              </p:par>
                            </p:childTnLst>
                          </p:cTn>
                        </p:par>
                        <p:par>
                          <p:cTn id="26" fill="hold">
                            <p:stCondLst>
                              <p:cond delay="4000"/>
                            </p:stCondLst>
                            <p:childTnLst>
                              <p:par>
                                <p:cTn id="27" presetID="9" presetClass="entr" presetSubtype="0" fill="hold" nodeType="afterEffect">
                                  <p:stCondLst>
                                    <p:cond delay="0"/>
                                  </p:stCondLst>
                                  <p:childTnLst>
                                    <p:set>
                                      <p:cBhvr>
                                        <p:cTn id="28" dur="1" fill="hold">
                                          <p:stCondLst>
                                            <p:cond delay="0"/>
                                          </p:stCondLst>
                                        </p:cTn>
                                        <p:tgtEl>
                                          <p:spTgt spid="325639"/>
                                        </p:tgtEl>
                                        <p:attrNameLst>
                                          <p:attrName>style.visibility</p:attrName>
                                        </p:attrNameLst>
                                      </p:cBhvr>
                                      <p:to>
                                        <p:strVal val="visible"/>
                                      </p:to>
                                    </p:set>
                                    <p:animEffect transition="in" filter="dissolve">
                                      <p:cBhvr>
                                        <p:cTn id="29" dur="1000"/>
                                        <p:tgtEl>
                                          <p:spTgt spid="325639"/>
                                        </p:tgtEl>
                                      </p:cBhvr>
                                    </p:animEffect>
                                  </p:childTnLst>
                                </p:cTn>
                              </p:par>
                            </p:childTnLst>
                          </p:cTn>
                        </p:par>
                        <p:par>
                          <p:cTn id="30" fill="hold">
                            <p:stCondLst>
                              <p:cond delay="5000"/>
                            </p:stCondLst>
                            <p:childTnLst>
                              <p:par>
                                <p:cTn id="31" presetID="10" presetClass="exit" presetSubtype="0" fill="hold" nodeType="afterEffect">
                                  <p:stCondLst>
                                    <p:cond delay="0"/>
                                  </p:stCondLst>
                                  <p:childTnLst>
                                    <p:animEffect transition="out" filter="fade">
                                      <p:cBhvr>
                                        <p:cTn id="32" dur="1000"/>
                                        <p:tgtEl>
                                          <p:spTgt spid="41"/>
                                        </p:tgtEl>
                                      </p:cBhvr>
                                    </p:animEffect>
                                    <p:set>
                                      <p:cBhvr>
                                        <p:cTn id="33" dur="1" fill="hold">
                                          <p:stCondLst>
                                            <p:cond delay="999"/>
                                          </p:stCondLst>
                                        </p:cTn>
                                        <p:tgtEl>
                                          <p:spTgt spid="41"/>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1000"/>
                                        <p:tgtEl>
                                          <p:spTgt spid="44"/>
                                        </p:tgtEl>
                                      </p:cBhvr>
                                    </p:animEffect>
                                  </p:childTnLst>
                                </p:cTn>
                              </p:par>
                            </p:childTnLst>
                          </p:cTn>
                        </p:par>
                        <p:par>
                          <p:cTn id="39" fill="hold">
                            <p:stCondLst>
                              <p:cond delay="1000"/>
                            </p:stCondLst>
                            <p:childTnLst>
                              <p:par>
                                <p:cTn id="40" presetID="63" presetClass="path" presetSubtype="0" accel="50000" decel="50000" fill="hold" grpId="0" nodeType="afterEffect">
                                  <p:stCondLst>
                                    <p:cond delay="0"/>
                                  </p:stCondLst>
                                  <p:childTnLst>
                                    <p:animMotion origin="layout" path="M 2.22222E-6 -7.40741E-7 L 0.7743 -0.01227 " pathEditMode="relative" rAng="0" ptsTypes="AA">
                                      <p:cBhvr>
                                        <p:cTn id="41" dur="2000" fill="hold"/>
                                        <p:tgtEl>
                                          <p:spTgt spid="43"/>
                                        </p:tgtEl>
                                        <p:attrNameLst>
                                          <p:attrName>ppt_x</p:attrName>
                                          <p:attrName>ppt_y</p:attrName>
                                        </p:attrNameLst>
                                      </p:cBhvr>
                                      <p:rCtr x="387" y="-6"/>
                                    </p:animMotion>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childTnLst>
                                </p:cTn>
                              </p:par>
                              <p:par>
                                <p:cTn id="47" presetID="10" presetClass="exit" presetSubtype="0" fill="hold" grpId="1" nodeType="withEffect">
                                  <p:stCondLst>
                                    <p:cond delay="0"/>
                                  </p:stCondLst>
                                  <p:childTnLst>
                                    <p:animEffect transition="out" filter="fade">
                                      <p:cBhvr>
                                        <p:cTn id="48" dur="1000"/>
                                        <p:tgtEl>
                                          <p:spTgt spid="40"/>
                                        </p:tgtEl>
                                      </p:cBhvr>
                                    </p:animEffect>
                                    <p:set>
                                      <p:cBhvr>
                                        <p:cTn id="49" dur="1" fill="hold">
                                          <p:stCondLst>
                                            <p:cond delay="999"/>
                                          </p:stCondLst>
                                        </p:cTn>
                                        <p:tgtEl>
                                          <p:spTgt spid="40"/>
                                        </p:tgtEl>
                                        <p:attrNameLst>
                                          <p:attrName>style.visibility</p:attrName>
                                        </p:attrNameLst>
                                      </p:cBhvr>
                                      <p:to>
                                        <p:strVal val="hidden"/>
                                      </p:to>
                                    </p:set>
                                  </p:childTnLst>
                                </p:cTn>
                              </p:par>
                            </p:childTnLst>
                          </p:cTn>
                        </p:par>
                        <p:par>
                          <p:cTn id="50" fill="hold">
                            <p:stCondLst>
                              <p:cond delay="1000"/>
                            </p:stCondLst>
                            <p:childTnLst>
                              <p:par>
                                <p:cTn id="51" presetID="64" presetClass="path" presetSubtype="0" accel="50000" decel="50000" fill="hold" grpId="1" nodeType="afterEffect">
                                  <p:stCondLst>
                                    <p:cond delay="0"/>
                                  </p:stCondLst>
                                  <p:childTnLst>
                                    <p:animMotion origin="layout" path="M 0.7743 -0.01227 L 0.75764 -0.09005 " pathEditMode="relative" rAng="0" ptsTypes="AA">
                                      <p:cBhvr>
                                        <p:cTn id="52" dur="1000" fill="hold"/>
                                        <p:tgtEl>
                                          <p:spTgt spid="43"/>
                                        </p:tgtEl>
                                        <p:attrNameLst>
                                          <p:attrName>ppt_x</p:attrName>
                                          <p:attrName>ppt_y</p:attrName>
                                        </p:attrNameLst>
                                      </p:cBhvr>
                                      <p:rCtr x="-8" y="-39"/>
                                    </p:animMotion>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1000"/>
                                        <p:tgtEl>
                                          <p:spTgt spid="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1000"/>
                                        <p:tgtEl>
                                          <p:spTgt spid="47"/>
                                        </p:tgtEl>
                                      </p:cBhvr>
                                    </p:animEffect>
                                  </p:childTnLst>
                                </p:cTn>
                              </p:par>
                            </p:childTnLst>
                          </p:cTn>
                        </p:par>
                        <p:par>
                          <p:cTn id="62" fill="hold">
                            <p:stCondLst>
                              <p:cond delay="1000"/>
                            </p:stCondLst>
                            <p:childTnLst>
                              <p:par>
                                <p:cTn id="63" presetID="10" presetClass="exit" presetSubtype="0" fill="hold" nodeType="afterEffect">
                                  <p:stCondLst>
                                    <p:cond delay="0"/>
                                  </p:stCondLst>
                                  <p:childTnLst>
                                    <p:animEffect transition="out" filter="fade">
                                      <p:cBhvr>
                                        <p:cTn id="64" dur="1000"/>
                                        <p:tgtEl>
                                          <p:spTgt spid="46"/>
                                        </p:tgtEl>
                                      </p:cBhvr>
                                    </p:animEffect>
                                    <p:set>
                                      <p:cBhvr>
                                        <p:cTn id="65" dur="1" fill="hold">
                                          <p:stCondLst>
                                            <p:cond delay="999"/>
                                          </p:stCondLst>
                                        </p:cTn>
                                        <p:tgtEl>
                                          <p:spTgt spid="46"/>
                                        </p:tgtEl>
                                        <p:attrNameLst>
                                          <p:attrName>style.visibility</p:attrName>
                                        </p:attrNameLst>
                                      </p:cBhvr>
                                      <p:to>
                                        <p:strVal val="hidden"/>
                                      </p:to>
                                    </p:set>
                                  </p:childTnLst>
                                </p:cTn>
                              </p:par>
                              <p:par>
                                <p:cTn id="66" presetID="10" presetClass="entr" presetSubtype="0" fill="hold" nodeType="withEffect">
                                  <p:stCondLst>
                                    <p:cond delay="0"/>
                                  </p:stCondLst>
                                  <p:childTnLst>
                                    <p:set>
                                      <p:cBhvr>
                                        <p:cTn id="67" dur="1" fill="hold">
                                          <p:stCondLst>
                                            <p:cond delay="0"/>
                                          </p:stCondLst>
                                        </p:cTn>
                                        <p:tgtEl>
                                          <p:spTgt spid="325638"/>
                                        </p:tgtEl>
                                        <p:attrNameLst>
                                          <p:attrName>style.visibility</p:attrName>
                                        </p:attrNameLst>
                                      </p:cBhvr>
                                      <p:to>
                                        <p:strVal val="visible"/>
                                      </p:to>
                                    </p:set>
                                    <p:animEffect transition="in" filter="fade">
                                      <p:cBhvr>
                                        <p:cTn id="68" dur="1000"/>
                                        <p:tgtEl>
                                          <p:spTgt spid="32563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grpId="1" nodeType="clickEffect">
                                  <p:stCondLst>
                                    <p:cond delay="0"/>
                                  </p:stCondLst>
                                  <p:childTnLst>
                                    <p:animEffect transition="out" filter="fade">
                                      <p:cBhvr>
                                        <p:cTn id="72" dur="1000"/>
                                        <p:tgtEl>
                                          <p:spTgt spid="44"/>
                                        </p:tgtEl>
                                      </p:cBhvr>
                                    </p:animEffect>
                                    <p:set>
                                      <p:cBhvr>
                                        <p:cTn id="73" dur="1" fill="hold">
                                          <p:stCondLst>
                                            <p:cond delay="999"/>
                                          </p:stCondLst>
                                        </p:cTn>
                                        <p:tgtEl>
                                          <p:spTgt spid="44"/>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45"/>
                                        </p:tgtEl>
                                      </p:cBhvr>
                                    </p:animEffect>
                                    <p:set>
                                      <p:cBhvr>
                                        <p:cTn id="76" dur="1" fill="hold">
                                          <p:stCondLst>
                                            <p:cond delay="999"/>
                                          </p:stCondLst>
                                        </p:cTn>
                                        <p:tgtEl>
                                          <p:spTgt spid="45"/>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47"/>
                                        </p:tgtEl>
                                      </p:cBhvr>
                                    </p:animEffect>
                                    <p:set>
                                      <p:cBhvr>
                                        <p:cTn id="79" dur="1" fill="hold">
                                          <p:stCondLst>
                                            <p:cond delay="999"/>
                                          </p:stCondLst>
                                        </p:cTn>
                                        <p:tgtEl>
                                          <p:spTgt spid="47"/>
                                        </p:tgtEl>
                                        <p:attrNameLst>
                                          <p:attrName>style.visibility</p:attrName>
                                        </p:attrNameLst>
                                      </p:cBhvr>
                                      <p:to>
                                        <p:strVal val="hidden"/>
                                      </p:to>
                                    </p:set>
                                  </p:childTnLst>
                                </p:cTn>
                              </p:par>
                            </p:childTnLst>
                          </p:cTn>
                        </p:par>
                        <p:par>
                          <p:cTn id="80" fill="hold">
                            <p:stCondLst>
                              <p:cond delay="1000"/>
                            </p:stCondLst>
                            <p:childTnLst>
                              <p:par>
                                <p:cTn id="81" presetID="6" presetClass="emph" presetSubtype="0" fill="hold" nodeType="afterEffect">
                                  <p:stCondLst>
                                    <p:cond delay="0"/>
                                  </p:stCondLst>
                                  <p:childTnLst>
                                    <p:animScale>
                                      <p:cBhvr>
                                        <p:cTn id="82" dur="1000" fill="hold"/>
                                        <p:tgtEl>
                                          <p:spTgt spid="325639"/>
                                        </p:tgtEl>
                                      </p:cBhvr>
                                      <p:by x="150000" y="150000"/>
                                    </p:animScale>
                                  </p:childTnLst>
                                </p:cTn>
                              </p:par>
                              <p:par>
                                <p:cTn id="83" presetID="63" presetClass="path" presetSubtype="0" accel="50000" decel="50000" fill="hold" nodeType="withEffect">
                                  <p:stCondLst>
                                    <p:cond delay="0"/>
                                  </p:stCondLst>
                                  <p:childTnLst>
                                    <p:animMotion origin="layout" path="M 2.77778E-6 4.81481E-6 L 0.61632 0.33564 " pathEditMode="relative" rAng="0" ptsTypes="AA">
                                      <p:cBhvr>
                                        <p:cTn id="84" dur="1000" fill="hold"/>
                                        <p:tgtEl>
                                          <p:spTgt spid="325639"/>
                                        </p:tgtEl>
                                        <p:attrNameLst>
                                          <p:attrName>ppt_x</p:attrName>
                                          <p:attrName>ppt_y</p:attrName>
                                        </p:attrNameLst>
                                      </p:cBhvr>
                                      <p:rCtr x="308" y="168"/>
                                    </p:animMotion>
                                  </p:childTnLst>
                                </p:cTn>
                              </p:par>
                            </p:childTnLst>
                          </p:cTn>
                        </p:par>
                        <p:par>
                          <p:cTn id="85" fill="hold">
                            <p:stCondLst>
                              <p:cond delay="2000"/>
                            </p:stCondLst>
                            <p:childTnLst>
                              <p:par>
                                <p:cTn id="86" presetID="49" presetClass="entr" presetSubtype="0" decel="100000" fill="hold" grpId="0" nodeType="afterEffect">
                                  <p:stCondLst>
                                    <p:cond delay="0"/>
                                  </p:stCondLst>
                                  <p:childTnLst>
                                    <p:set>
                                      <p:cBhvr>
                                        <p:cTn id="87" dur="1" fill="hold">
                                          <p:stCondLst>
                                            <p:cond delay="0"/>
                                          </p:stCondLst>
                                        </p:cTn>
                                        <p:tgtEl>
                                          <p:spTgt spid="53"/>
                                        </p:tgtEl>
                                        <p:attrNameLst>
                                          <p:attrName>style.visibility</p:attrName>
                                        </p:attrNameLst>
                                      </p:cBhvr>
                                      <p:to>
                                        <p:strVal val="visible"/>
                                      </p:to>
                                    </p:set>
                                    <p:anim calcmode="lin" valueType="num">
                                      <p:cBhvr>
                                        <p:cTn id="88" dur="1000" fill="hold"/>
                                        <p:tgtEl>
                                          <p:spTgt spid="53"/>
                                        </p:tgtEl>
                                        <p:attrNameLst>
                                          <p:attrName>ppt_w</p:attrName>
                                        </p:attrNameLst>
                                      </p:cBhvr>
                                      <p:tavLst>
                                        <p:tav tm="0">
                                          <p:val>
                                            <p:fltVal val="0"/>
                                          </p:val>
                                        </p:tav>
                                        <p:tav tm="100000">
                                          <p:val>
                                            <p:strVal val="#ppt_w"/>
                                          </p:val>
                                        </p:tav>
                                      </p:tavLst>
                                    </p:anim>
                                    <p:anim calcmode="lin" valueType="num">
                                      <p:cBhvr>
                                        <p:cTn id="89" dur="1000" fill="hold"/>
                                        <p:tgtEl>
                                          <p:spTgt spid="53"/>
                                        </p:tgtEl>
                                        <p:attrNameLst>
                                          <p:attrName>ppt_h</p:attrName>
                                        </p:attrNameLst>
                                      </p:cBhvr>
                                      <p:tavLst>
                                        <p:tav tm="0">
                                          <p:val>
                                            <p:fltVal val="0"/>
                                          </p:val>
                                        </p:tav>
                                        <p:tav tm="100000">
                                          <p:val>
                                            <p:strVal val="#ppt_h"/>
                                          </p:val>
                                        </p:tav>
                                      </p:tavLst>
                                    </p:anim>
                                    <p:anim calcmode="lin" valueType="num">
                                      <p:cBhvr>
                                        <p:cTn id="90" dur="1000" fill="hold"/>
                                        <p:tgtEl>
                                          <p:spTgt spid="53"/>
                                        </p:tgtEl>
                                        <p:attrNameLst>
                                          <p:attrName>style.rotation</p:attrName>
                                        </p:attrNameLst>
                                      </p:cBhvr>
                                      <p:tavLst>
                                        <p:tav tm="0">
                                          <p:val>
                                            <p:fltVal val="360"/>
                                          </p:val>
                                        </p:tav>
                                        <p:tav tm="100000">
                                          <p:val>
                                            <p:fltVal val="0"/>
                                          </p:val>
                                        </p:tav>
                                      </p:tavLst>
                                    </p:anim>
                                    <p:animEffect transition="in" filter="fade">
                                      <p:cBhvr>
                                        <p:cTn id="91" dur="1000"/>
                                        <p:tgtEl>
                                          <p:spTgt spid="53"/>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xit" presetSubtype="0" fill="hold" nodeType="clickEffect">
                                  <p:stCondLst>
                                    <p:cond delay="0"/>
                                  </p:stCondLst>
                                  <p:childTnLst>
                                    <p:animEffect transition="out" filter="fade">
                                      <p:cBhvr>
                                        <p:cTn id="95" dur="1000"/>
                                        <p:tgtEl>
                                          <p:spTgt spid="325639"/>
                                        </p:tgtEl>
                                      </p:cBhvr>
                                    </p:animEffect>
                                    <p:set>
                                      <p:cBhvr>
                                        <p:cTn id="96" dur="1" fill="hold">
                                          <p:stCondLst>
                                            <p:cond delay="999"/>
                                          </p:stCondLst>
                                        </p:cTn>
                                        <p:tgtEl>
                                          <p:spTgt spid="325639"/>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1000"/>
                                        <p:tgtEl>
                                          <p:spTgt spid="53"/>
                                        </p:tgtEl>
                                      </p:cBhvr>
                                    </p:animEffect>
                                    <p:set>
                                      <p:cBhvr>
                                        <p:cTn id="99" dur="1" fill="hold">
                                          <p:stCondLst>
                                            <p:cond delay="999"/>
                                          </p:stCondLst>
                                        </p:cTn>
                                        <p:tgtEl>
                                          <p:spTgt spid="53"/>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1000"/>
                                        <p:tgtEl>
                                          <p:spTgt spid="325638"/>
                                        </p:tgtEl>
                                      </p:cBhvr>
                                    </p:animEffect>
                                    <p:set>
                                      <p:cBhvr>
                                        <p:cTn id="102" dur="1" fill="hold">
                                          <p:stCondLst>
                                            <p:cond delay="999"/>
                                          </p:stCondLst>
                                        </p:cTn>
                                        <p:tgtEl>
                                          <p:spTgt spid="325638"/>
                                        </p:tgtEl>
                                        <p:attrNameLst>
                                          <p:attrName>style.visibility</p:attrName>
                                        </p:attrNameLst>
                                      </p:cBhvr>
                                      <p:to>
                                        <p:strVal val="hidden"/>
                                      </p:to>
                                    </p:set>
                                  </p:childTnLst>
                                </p:cTn>
                              </p:par>
                              <p:par>
                                <p:cTn id="103" presetID="10" presetClass="exit" presetSubtype="0" fill="hold" grpId="2" nodeType="withEffect">
                                  <p:stCondLst>
                                    <p:cond delay="0"/>
                                  </p:stCondLst>
                                  <p:childTnLst>
                                    <p:animEffect transition="out" filter="fade">
                                      <p:cBhvr>
                                        <p:cTn id="104" dur="1000"/>
                                        <p:tgtEl>
                                          <p:spTgt spid="43"/>
                                        </p:tgtEl>
                                      </p:cBhvr>
                                    </p:animEffect>
                                    <p:set>
                                      <p:cBhvr>
                                        <p:cTn id="105" dur="1" fill="hold">
                                          <p:stCondLst>
                                            <p:cond delay="999"/>
                                          </p:stCondLst>
                                        </p:cTn>
                                        <p:tgtEl>
                                          <p:spTgt spid="43"/>
                                        </p:tgtEl>
                                        <p:attrNameLst>
                                          <p:attrName>style.visibility</p:attrName>
                                        </p:attrNameLst>
                                      </p:cBhvr>
                                      <p:to>
                                        <p:strVal val="hidden"/>
                                      </p:to>
                                    </p:set>
                                  </p:childTnLst>
                                </p:cTn>
                              </p:par>
                            </p:childTnLst>
                          </p:cTn>
                        </p:par>
                        <p:par>
                          <p:cTn id="106" fill="hold">
                            <p:stCondLst>
                              <p:cond delay="1000"/>
                            </p:stCondLst>
                            <p:childTnLst>
                              <p:par>
                                <p:cTn id="107" presetID="22" presetClass="entr" presetSubtype="8" fill="hold" grpId="0" nodeType="afterEffect">
                                  <p:stCondLst>
                                    <p:cond delay="0"/>
                                  </p:stCondLst>
                                  <p:childTnLst>
                                    <p:set>
                                      <p:cBhvr>
                                        <p:cTn id="108" dur="1" fill="hold">
                                          <p:stCondLst>
                                            <p:cond delay="0"/>
                                          </p:stCondLst>
                                        </p:cTn>
                                        <p:tgtEl>
                                          <p:spTgt spid="54"/>
                                        </p:tgtEl>
                                        <p:attrNameLst>
                                          <p:attrName>style.visibility</p:attrName>
                                        </p:attrNameLst>
                                      </p:cBhvr>
                                      <p:to>
                                        <p:strVal val="visible"/>
                                      </p:to>
                                    </p:set>
                                    <p:animEffect transition="in" filter="wipe(left)">
                                      <p:cBhvr>
                                        <p:cTn id="109"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38" grpId="0" animBg="1"/>
      <p:bldP spid="39" grpId="0" animBg="1"/>
      <p:bldP spid="43" grpId="0" animBg="1"/>
      <p:bldP spid="43" grpId="1" animBg="1"/>
      <p:bldP spid="43" grpId="2" animBg="1"/>
      <p:bldP spid="44" grpId="0" animBg="1"/>
      <p:bldP spid="44" grpId="1" animBg="1"/>
      <p:bldP spid="45" grpId="0" animBg="1"/>
      <p:bldP spid="45" grpId="1" animBg="1"/>
      <p:bldP spid="47" grpId="0" animBg="1"/>
      <p:bldP spid="47" grpId="1" animBg="1"/>
      <p:bldP spid="53" grpId="0" animBg="1"/>
      <p:bldP spid="53" grpId="1" animBg="1"/>
      <p:bldP spid="54" grpId="0"/>
    </p:bld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228600"/>
            <a:ext cx="9144000" cy="9233297"/>
          </a:xfrm>
          <a:prstGeom prst="rect">
            <a:avLst/>
          </a:prstGeom>
        </p:spPr>
        <p:txBody>
          <a:bodyPr wrap="square">
            <a:spAutoFit/>
          </a:bodyPr>
          <a:lstStyle/>
          <a:p>
            <a:r>
              <a:rPr lang="en-US" dirty="0" smtClean="0">
                <a:hlinkClick r:id="rId2"/>
              </a:rPr>
              <a:t>https://en.wikipedia.org/wiki/John_Sutter</a:t>
            </a:r>
            <a:endParaRPr lang="en-US" dirty="0" smtClean="0"/>
          </a:p>
          <a:p>
            <a:r>
              <a:rPr lang="en-US" dirty="0" smtClean="0"/>
              <a:t>	Sutter's attempt at keeping the gold discovery quiet failed when merchant and newspaper publisher Samuel Brannan returned from Sutter's Mill to San Francisco with gold he had acquired there and began publicizing the find. Large crowds of people overran the land and destroyed nearly everything Sutter had worked for. To avoid losing everything, Sutter deeded his remaining land to his son John Augustus Sutter Jr. The younger Sutter, who had come from Switzerland and joined his father in September 1848, saw the commercial possibilities of the land and promptly started plans for building a new town he named Sacramento, after the </a:t>
            </a:r>
          </a:p>
          <a:p>
            <a:r>
              <a:rPr lang="en-US" dirty="0" smtClean="0"/>
              <a:t>Sacramento River. The elder Sutter deeply resented this; he had wanted the town named </a:t>
            </a:r>
            <a:r>
              <a:rPr lang="en-US" dirty="0" err="1" smtClean="0"/>
              <a:t>Sutterville</a:t>
            </a:r>
            <a:r>
              <a:rPr lang="en-US" dirty="0" smtClean="0"/>
              <a:t> (for them) and for it to be built near New Helvetia.</a:t>
            </a:r>
          </a:p>
          <a:p>
            <a:r>
              <a:rPr lang="en-US" dirty="0" smtClean="0"/>
              <a:t>	Sutter gave up New Helvetia to pay the last of his debts. He rejoined his family and lived in Hock Farm (in California along the Feather River).</a:t>
            </a:r>
          </a:p>
          <a:p>
            <a:r>
              <a:rPr lang="en-US" dirty="0" smtClean="0"/>
              <a:t>	Sutter's El </a:t>
            </a:r>
            <a:r>
              <a:rPr lang="en-US" dirty="0" err="1" smtClean="0"/>
              <a:t>Sobrante</a:t>
            </a:r>
            <a:r>
              <a:rPr lang="en-US" dirty="0" smtClean="0"/>
              <a:t> (Spanish for leftover) land grant was challenged by the Squatter's Association, and in 1858 the U.S. Supreme Court denied its validity.  Sutter got a letter  of </a:t>
            </a:r>
          </a:p>
          <a:p>
            <a:r>
              <a:rPr lang="en-US" dirty="0" smtClean="0"/>
              <a:t>introduction to the Congress of the United States from the governor of California. He moved to Washington D.C. at the end of 1865, after Hock Farm was destroyed by fire in June 1865.</a:t>
            </a:r>
          </a:p>
          <a:p>
            <a:r>
              <a:rPr lang="en-US" dirty="0" smtClean="0"/>
              <a:t>	Sutter sought reimbursement of his losses associated with the Gold Rush. He received a pension of US$250 a month as a reimbursement of taxes paid on the </a:t>
            </a:r>
            <a:r>
              <a:rPr lang="en-US" dirty="0" err="1" smtClean="0"/>
              <a:t>Sobrante</a:t>
            </a:r>
            <a:r>
              <a:rPr lang="en-US" dirty="0" smtClean="0"/>
              <a:t> grant at the time Sutter considered it his own. He and wife Annette moved to Lititz, Pennsylvania in 1871. The proximity to Washington, D.C. along with the reputed healing qualities of Lititz Springs appealed to the aging Sutter. He also wanted three of his grandchildren (he had grandchildren in Acapulco, Mexico, as well) to have the benefits of the fine private Moravian Schools. John Sutter spent the rest of his life trying to get the government to pay him for his losses, but he never had any luck. After having prospectors destroy his crops and slaughter cows leaving everything but his own gold.</a:t>
            </a:r>
          </a:p>
          <a:p>
            <a:r>
              <a:rPr lang="en-US" dirty="0" smtClean="0"/>
              <a:t>	Sutter built his home across from the Lititz Springs Hotel, the present-day General Sutter Inn. For more than fifteen years, Sutter petitioned Congress for restitution but little was done. On June 16, 1880, Congress adjourned, once again, without action on a bill which would have given Sutter US$50,000. Two days later, on June 18, 1880, Sutter died in the </a:t>
            </a:r>
            <a:r>
              <a:rPr lang="en-US" dirty="0" err="1" smtClean="0"/>
              <a:t>Made's</a:t>
            </a:r>
            <a:r>
              <a:rPr lang="en-US" dirty="0" smtClean="0"/>
              <a:t> Hotel in Washington D.C. He was returned to Lititz and is buried in God's Acre, the Moravian </a:t>
            </a:r>
          </a:p>
          <a:p>
            <a:r>
              <a:rPr lang="en-US" dirty="0" smtClean="0"/>
              <a:t>Graveyard; Anna Sutter died the following January and is buried with him.</a:t>
            </a:r>
          </a:p>
          <a:p>
            <a:endParaRPr lang="en-US" dirty="0"/>
          </a:p>
        </p:txBody>
      </p:sp>
    </p:spTree>
  </p:cSld>
  <p:clrMapOvr>
    <a:masterClrMapping/>
  </p:clrMapOvr>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6858000" cy="24191238"/>
          </a:xfrm>
          <a:prstGeom prst="rect">
            <a:avLst/>
          </a:prstGeom>
        </p:spPr>
        <p:txBody>
          <a:bodyPr wrap="square">
            <a:spAutoFit/>
          </a:bodyPr>
          <a:lstStyle/>
          <a:p>
            <a:r>
              <a:rPr lang="en-US" dirty="0" smtClean="0">
                <a:hlinkClick r:id="rId2"/>
              </a:rPr>
              <a:t>https://en.wikipedia.org/wiki/John_Sutter</a:t>
            </a:r>
            <a:endParaRPr lang="en-US" dirty="0" smtClean="0"/>
          </a:p>
          <a:p>
            <a:r>
              <a:rPr lang="en-US" dirty="0" smtClean="0"/>
              <a:t>	</a:t>
            </a:r>
            <a:r>
              <a:rPr lang="en-US" b="1" dirty="0" smtClean="0"/>
              <a:t> John Augustus Sutter</a:t>
            </a:r>
            <a:r>
              <a:rPr lang="en-US" dirty="0" smtClean="0"/>
              <a:t> (February 23, 1803 – June 18, 1880), was a German-born Swiss pioneer of California, with Mexican and </a:t>
            </a:r>
          </a:p>
          <a:p>
            <a:r>
              <a:rPr lang="en-US" dirty="0" smtClean="0"/>
              <a:t>American citizenship, known for establishing Sutter's Fort in the area that would eventually become Sacramento, California, the state's </a:t>
            </a:r>
          </a:p>
          <a:p>
            <a:r>
              <a:rPr lang="en-US" dirty="0" smtClean="0"/>
              <a:t>capital.  Although he became famous following the discovery of gold by his employee James W. Marshall and the mill making team at Sutter's Mill, Sutter saw his own business ventures fail during the California Gold Rush. Those of his elder son, John Augustus Sutter Jr., were more successful.</a:t>
            </a:r>
          </a:p>
          <a:p>
            <a:r>
              <a:rPr lang="en-US" dirty="0" smtClean="0"/>
              <a:t>	 John August Sutter was born on February 23, 1803, </a:t>
            </a:r>
          </a:p>
          <a:p>
            <a:r>
              <a:rPr lang="en-US" dirty="0" smtClean="0"/>
              <a:t>in </a:t>
            </a:r>
            <a:r>
              <a:rPr lang="en-US" dirty="0" err="1" smtClean="0"/>
              <a:t>Kandern</a:t>
            </a:r>
            <a:r>
              <a:rPr lang="en-US" dirty="0" smtClean="0"/>
              <a:t>, Baden, Germany, and his father came from the nearby town of </a:t>
            </a:r>
            <a:r>
              <a:rPr lang="en-US" dirty="0" err="1" smtClean="0"/>
              <a:t>Rünenberg</a:t>
            </a:r>
            <a:r>
              <a:rPr lang="en-US" dirty="0" smtClean="0"/>
              <a:t> in Switzerland.</a:t>
            </a:r>
          </a:p>
          <a:p>
            <a:r>
              <a:rPr lang="en-US" dirty="0" smtClean="0"/>
              <a:t>	Johann went to school in Neuchâtel, Switzerland. At age 21, he married the daughter of a rich widow. He operated a store but was more interested in spending money than earning it. Because of family and mounting debts, Johann faced charges that would have him placed in jail. So he decided to dodge trial and ventured to America; he styled his name to Captain John Augustus Sutter.</a:t>
            </a:r>
          </a:p>
          <a:p>
            <a:r>
              <a:rPr lang="en-US" dirty="0" smtClean="0"/>
              <a:t>	In May 1834, he left his wife and five children behind in </a:t>
            </a:r>
            <a:r>
              <a:rPr lang="en-US" dirty="0" err="1" smtClean="0"/>
              <a:t>Burgdorf</a:t>
            </a:r>
            <a:r>
              <a:rPr lang="en-US" dirty="0" smtClean="0"/>
              <a:t>, Switzerland, and with a French passport he boarded the ship </a:t>
            </a:r>
            <a:r>
              <a:rPr lang="en-US" i="1" dirty="0" smtClean="0"/>
              <a:t>Sully</a:t>
            </a:r>
            <a:r>
              <a:rPr lang="en-US" dirty="0" smtClean="0"/>
              <a:t> which travelled from Le Havre, France, to New York City where it arrived on July 14, 1834.</a:t>
            </a:r>
          </a:p>
          <a:p>
            <a:r>
              <a:rPr lang="en-US" dirty="0" smtClean="0"/>
              <a:t>	 In North America, John August Sutter undertook extensive travels. Before he went to the U.S., he had learned Spanish and English in addition to Swiss French. Sutter headed west for Missouri where he worked as a merchant and innkeeper for several years. All the while he dreamed of establishing his own agricultural empire somewhere out west.</a:t>
            </a:r>
          </a:p>
          <a:p>
            <a:r>
              <a:rPr lang="en-US" dirty="0" smtClean="0"/>
              <a:t> 	He and 35 Germans moved from the St. Louis area to Santa Fe, New Mexico, a province of Mexico, then moved to the town of Westport, Oregon Territory. On April 1, 1838, he joined a group of missionaries, led by the fur trapper Andrew Drips, and traveled the Oregon Trail to Fort Vancouver in Oregon Territory, which they reached in October. Sutter originally planned to cross the Siskiyou Mountains during the winter, but acting chief factor James Douglas convinced him that such an attempt would be perilous. Sutter was charged £21 by Douglas to arrange transportation on the British bark </a:t>
            </a:r>
            <a:r>
              <a:rPr lang="en-US" i="1" dirty="0" smtClean="0"/>
              <a:t>Columbia</a:t>
            </a:r>
            <a:r>
              <a:rPr lang="en-US" dirty="0" smtClean="0"/>
              <a:t> for himself and his eight followers.</a:t>
            </a:r>
          </a:p>
          <a:p>
            <a:r>
              <a:rPr lang="en-US" dirty="0" smtClean="0"/>
              <a:t>	The Columbia departed Fort Vancouver on November 11 and sailed to the Kingdom of Hawaii, reaching Honolulu on December 9. Sutter had missed the only ship inbound for the Alta California, and had to remain in the Kingdom for four months. Over the months Sutter gained friendly relations with the Euro-American community, dining with the Consuls of the United States of America and the United Kingdom of Great Britain and Ireland, John Coffin Jones and Richard Charlton along with merchants such as American </a:t>
            </a:r>
            <a:r>
              <a:rPr lang="en-US" dirty="0" err="1" smtClean="0"/>
              <a:t>Faxon</a:t>
            </a:r>
            <a:r>
              <a:rPr lang="en-US" dirty="0" smtClean="0"/>
              <a:t> Atherton.</a:t>
            </a:r>
            <a:r>
              <a:rPr lang="en-US" baseline="30000" dirty="0" smtClean="0"/>
              <a:t> </a:t>
            </a:r>
            <a:r>
              <a:rPr lang="en-US" dirty="0" smtClean="0"/>
              <a:t>The brig </a:t>
            </a:r>
            <a:r>
              <a:rPr lang="en-US" i="1" dirty="0" smtClean="0"/>
              <a:t>Clementine</a:t>
            </a:r>
            <a:r>
              <a:rPr lang="en-US" dirty="0" smtClean="0"/>
              <a:t> was eventually hired by Sutter to take freight provisions and general merchandise for New Archangel (now known as Sitka), the capital of the Russian-American Company colonies in Russian America. Joining the crew as unpaid supercargo, Sutter, 10 Native Hawaiians </a:t>
            </a:r>
          </a:p>
          <a:p>
            <a:r>
              <a:rPr lang="en-US" dirty="0" smtClean="0"/>
              <a:t>laborers and several other followers embarked on April 20, 1839.</a:t>
            </a:r>
            <a:r>
              <a:rPr lang="en-US" baseline="30000" dirty="0" smtClean="0"/>
              <a:t> </a:t>
            </a:r>
            <a:r>
              <a:rPr lang="en-US" dirty="0" smtClean="0"/>
              <a:t>Staying at New Archangel for a month, Sutter joined several balls </a:t>
            </a:r>
          </a:p>
          <a:p>
            <a:r>
              <a:rPr lang="en-US" dirty="0" smtClean="0"/>
              <a:t>hosted by Governor </a:t>
            </a:r>
            <a:r>
              <a:rPr lang="en-US" dirty="0" err="1" smtClean="0"/>
              <a:t>Kupreyanov</a:t>
            </a:r>
            <a:r>
              <a:rPr lang="en-US" dirty="0" smtClean="0"/>
              <a:t>, who likely gave help in determining the course of the Sacramento River.</a:t>
            </a:r>
            <a:r>
              <a:rPr lang="en-US" baseline="30000" dirty="0" smtClean="0"/>
              <a:t> </a:t>
            </a:r>
            <a:r>
              <a:rPr lang="en-US" dirty="0" smtClean="0"/>
              <a:t>The </a:t>
            </a:r>
            <a:r>
              <a:rPr lang="en-US" i="1" dirty="0" smtClean="0"/>
              <a:t>Clementine</a:t>
            </a:r>
            <a:r>
              <a:rPr lang="en-US" dirty="0" smtClean="0"/>
              <a:t> then sailed for Alta California, arriving on July 1, 1839, at Yerba Buena (now San Francisco), which at that time was only a small seaport town.</a:t>
            </a:r>
          </a:p>
          <a:p>
            <a:r>
              <a:rPr lang="en-US" dirty="0" smtClean="0"/>
              <a:t>	At the time of Sutter's arrival in California, Alta California was a province of Mexico, and had a population of only about 1,000 Europeans and an estimated 100,000-700,000 Native Americans. Sutter had to go to the capital at Monterey to obtain permission from the governor, Juan Bautista Alvarado, to settle in the territory. Alvarado saw Sutter's plan of establishing a colony in Central Valley as useful in "buttressing the frontier which he was trying to maintain against Indians, Russians, Americans and British.”</a:t>
            </a:r>
          </a:p>
          <a:p>
            <a:r>
              <a:rPr lang="en-US" dirty="0" smtClean="0"/>
              <a:t>	The governor stipulated however that for Sutter to qualify for land ownership, he had to reside in the territory for a year and become a Mexican citizen, which he did on August 29, 1840.</a:t>
            </a:r>
            <a:r>
              <a:rPr lang="en-US" baseline="30000" dirty="0" smtClean="0"/>
              <a:t> </a:t>
            </a:r>
            <a:r>
              <a:rPr lang="en-US" dirty="0" smtClean="0"/>
              <a:t>Construction was begun in August 1839 on a fortified settlement which Sutter named New Helvetia, or "New Switzerland," after his homeland, "Helvetia" being the Latin name for Switzerland. Sutter often began to identify himself as 'Captain Sutter of the Swiss Guard'. When the settlement was completed in 1841, on June 18, he received title to 48,827 acres (197.60 km</a:t>
            </a:r>
            <a:r>
              <a:rPr lang="en-US" baseline="30000" dirty="0" smtClean="0"/>
              <a:t>2</a:t>
            </a:r>
            <a:r>
              <a:rPr lang="en-US" dirty="0" smtClean="0"/>
              <a:t>) on the Sacramento River. The site is now part of the California state capital of Sacramento.</a:t>
            </a:r>
          </a:p>
          <a:p>
            <a:r>
              <a:rPr lang="en-US" dirty="0" smtClean="0"/>
              <a:t>	A Francophile, Sutter threatened to raise the French flag over California and place New Helvetia under French protection, but in 1846 California was occupied by the United States in the Mexican–American War. Sutter at first supported the establishment of an independent </a:t>
            </a:r>
          </a:p>
          <a:p>
            <a:r>
              <a:rPr lang="en-US" dirty="0" smtClean="0"/>
              <a:t>California Republic but when United States troops under John C. Fremont briefly seized control of his fort, Sutter did not resist because he was outnumbered.</a:t>
            </a:r>
          </a:p>
          <a:p>
            <a:r>
              <a:rPr lang="en-US" dirty="0" smtClean="0"/>
              <a:t>	</a:t>
            </a:r>
          </a:p>
          <a:p>
            <a:endParaRPr lang="en-US" dirty="0" smtClean="0"/>
          </a:p>
          <a:p>
            <a:r>
              <a:rPr lang="en-US" baseline="30000" dirty="0" smtClean="0"/>
              <a:t>	 </a:t>
            </a:r>
            <a:endParaRPr lang="en-US" dirty="0" smtClean="0"/>
          </a:p>
          <a:p>
            <a:endParaRPr lang="en-US" dirty="0"/>
          </a:p>
        </p:txBody>
      </p:sp>
      <p:pic>
        <p:nvPicPr>
          <p:cNvPr id="20482" name="Picture 2" descr="http://score.rims.k12.ca.us/activity/suttersfort/images/ysutter.jpg"/>
          <p:cNvPicPr>
            <a:picLocks noChangeAspect="1" noChangeArrowheads="1"/>
          </p:cNvPicPr>
          <p:nvPr/>
        </p:nvPicPr>
        <p:blipFill>
          <a:blip r:embed="rId3"/>
          <a:srcRect/>
          <a:stretch>
            <a:fillRect/>
          </a:stretch>
        </p:blipFill>
        <p:spPr bwMode="auto">
          <a:xfrm>
            <a:off x="7086600" y="228600"/>
            <a:ext cx="2057400" cy="3838576"/>
          </a:xfrm>
          <a:prstGeom prst="rect">
            <a:avLst/>
          </a:prstGeom>
          <a:noFill/>
        </p:spPr>
      </p:pic>
      <p:pic>
        <p:nvPicPr>
          <p:cNvPr id="20484" name="Picture 4" descr="http://score.rims.k12.ca.us/activity/suttersfort/images/sosutter.jpeg"/>
          <p:cNvPicPr>
            <a:picLocks noChangeAspect="1" noChangeArrowheads="1"/>
          </p:cNvPicPr>
          <p:nvPr/>
        </p:nvPicPr>
        <p:blipFill>
          <a:blip r:embed="rId4"/>
          <a:srcRect/>
          <a:stretch>
            <a:fillRect/>
          </a:stretch>
        </p:blipFill>
        <p:spPr bwMode="auto">
          <a:xfrm>
            <a:off x="7000875" y="4124324"/>
            <a:ext cx="2143125" cy="2733676"/>
          </a:xfrm>
          <a:prstGeom prst="rect">
            <a:avLst/>
          </a:prstGeom>
          <a:noFill/>
        </p:spPr>
      </p:pic>
    </p:spTree>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https://www.britannica.com/biography/John-Sutter</a:t>
            </a:r>
            <a:endParaRPr lang="en-US" dirty="0" smtClean="0"/>
          </a:p>
          <a:p>
            <a:pPr fontAlgn="base"/>
            <a:r>
              <a:rPr lang="en-US" dirty="0" smtClean="0"/>
              <a:t>	Discovery of gold on his land brought disaster to Sutter. In the process of building a water-powered sawmill, a carpenter named James W. Marshall found flakes of gold in a streambed (January 24, 1848). The two men tried to keep the find a secret, but the news leaked out. Workers deserted the colony. Gold seekers and squatters overran Sutter’s land, stealing and destroying his goods and livestock. When the U.S. courts denied title to his Mexican grants, his ruin was complete. By 1852 he was bankrupt.</a:t>
            </a:r>
          </a:p>
          <a:p>
            <a:pPr fontAlgn="base"/>
            <a:r>
              <a:rPr lang="en-US" dirty="0" smtClean="0"/>
              <a:t>	In the early 1850s Sutter moved to Hock Farm, his estate on the Feather River, and in 1864 he was awarded a monthly pension by the California legislature. The following year, however, arsonists destroyed his home, and by 1871 Sutter had settled in Lititz, Pennsylvania. He frequently traveled to Washington, D.C</a:t>
            </a:r>
            <a:r>
              <a:rPr lang="en-US" dirty="0" smtClean="0">
                <a:hlinkClick r:id="rId3"/>
              </a:rPr>
              <a:t>.</a:t>
            </a:r>
            <a:r>
              <a:rPr lang="en-US" dirty="0" smtClean="0"/>
              <a:t>, continuing his attempt to gain redress through the U.S. Congress. Sutter Street, in San Francisco, and Sutter County commemorate his name.</a:t>
            </a:r>
          </a:p>
          <a:p>
            <a:endParaRPr lang="en-US" dirty="0"/>
          </a:p>
        </p:txBody>
      </p:sp>
      <p:sp useBgFill="1">
        <p:nvSpPr>
          <p:cNvPr id="4" name="Rectangle 3"/>
          <p:cNvSpPr/>
          <p:nvPr/>
        </p:nvSpPr>
        <p:spPr>
          <a:xfrm>
            <a:off x="0" y="3657600"/>
            <a:ext cx="9144000" cy="5355312"/>
          </a:xfrm>
          <a:prstGeom prst="rect">
            <a:avLst/>
          </a:prstGeom>
        </p:spPr>
        <p:txBody>
          <a:bodyPr wrap="square">
            <a:spAutoFit/>
          </a:bodyPr>
          <a:lstStyle/>
          <a:p>
            <a:r>
              <a:rPr lang="en-US" dirty="0" smtClean="0">
                <a:hlinkClick r:id="rId4"/>
              </a:rPr>
              <a:t>https://en.wikipedia.org/wiki/Sutter_Hock_Farm</a:t>
            </a:r>
            <a:endParaRPr lang="en-US" dirty="0" smtClean="0"/>
          </a:p>
          <a:p>
            <a:r>
              <a:rPr lang="en-US" dirty="0" smtClean="0"/>
              <a:t>	Located on the Feather River, Hock Farm was intended</a:t>
            </a:r>
          </a:p>
          <a:p>
            <a:r>
              <a:rPr lang="en-US" dirty="0" smtClean="0"/>
              <a:t> by Sutter to be a retirement location where he would relocate </a:t>
            </a:r>
          </a:p>
          <a:p>
            <a:r>
              <a:rPr lang="en-US" dirty="0" smtClean="0"/>
              <a:t>his wife and children. By 1864-65 Sutter could no longer</a:t>
            </a:r>
          </a:p>
          <a:p>
            <a:r>
              <a:rPr lang="en-US" dirty="0" smtClean="0"/>
              <a:t> maintain the farm as the California Gold Rush had depleted </a:t>
            </a:r>
          </a:p>
          <a:p>
            <a:r>
              <a:rPr lang="en-US" dirty="0" smtClean="0"/>
              <a:t>the area of manpower and Sutter could no longer hire workers</a:t>
            </a:r>
          </a:p>
          <a:p>
            <a:r>
              <a:rPr lang="en-US" dirty="0" smtClean="0"/>
              <a:t> due to his dwindling financial situation, squatters looting </a:t>
            </a:r>
          </a:p>
          <a:p>
            <a:r>
              <a:rPr lang="en-US" dirty="0" smtClean="0"/>
              <a:t>his beloved property of its cattle and timber.</a:t>
            </a:r>
          </a:p>
          <a:p>
            <a:r>
              <a:rPr lang="en-US" dirty="0" smtClean="0"/>
              <a:t>	 The Mansion located on Hock Farm was destroyed by an arson fire on June 21, 1865 deliberately set by a vagrant ex-soldier, whom Sutter allowed to loaf around the farm, who retaliated against Sutter for having him bound and whipped after being caught stealing. The blaze destroyed all of Sutter's personal records of his pioneer life as well as works of art and priceless relics except for a few treasured medals and portraits that Sutter was able to save. 	Despite the vast land holdings given him by the Mexican government Sutter ultimately lost Hock Farm as well due to the enormous cost of litigation trying to perfect his land titles in the now United States courts. Sutter left Hock Farm and California completely five months after the fire and went to Washington DC to petition congress for redress, where he died in a Pennsylvania hotel room in 1880 never seeing the justice he fought for.</a:t>
            </a:r>
          </a:p>
          <a:p>
            <a:r>
              <a:rPr lang="en-US" dirty="0" smtClean="0"/>
              <a:t>	</a:t>
            </a:r>
            <a:endParaRPr lang="en-US" dirty="0"/>
          </a:p>
        </p:txBody>
      </p:sp>
      <p:pic>
        <p:nvPicPr>
          <p:cNvPr id="310274" name="Picture 2" descr="Sutters hock farm 1.jpg"/>
          <p:cNvPicPr>
            <a:picLocks noChangeAspect="1" noChangeArrowheads="1"/>
          </p:cNvPicPr>
          <p:nvPr/>
        </p:nvPicPr>
        <p:blipFill>
          <a:blip r:embed="rId5"/>
          <a:srcRect/>
          <a:stretch>
            <a:fillRect/>
          </a:stretch>
        </p:blipFill>
        <p:spPr bwMode="auto">
          <a:xfrm>
            <a:off x="6158953" y="3810000"/>
            <a:ext cx="2775497" cy="1676400"/>
          </a:xfrm>
          <a:prstGeom prst="rect">
            <a:avLst/>
          </a:prstGeom>
          <a:noFill/>
        </p:spPr>
      </p:pic>
    </p:spTree>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158270"/>
          </a:xfrm>
          <a:prstGeom prst="rect">
            <a:avLst/>
          </a:prstGeom>
        </p:spPr>
        <p:txBody>
          <a:bodyPr wrap="square">
            <a:spAutoFit/>
          </a:bodyPr>
          <a:lstStyle/>
          <a:p>
            <a:r>
              <a:rPr lang="en-US" dirty="0" smtClean="0">
                <a:hlinkClick r:id="rId2"/>
              </a:rPr>
              <a:t>http://www.livingplaces.com/PA/Lancaster_County/Lititz_Borough/John_Augustus_Sutter_House.html</a:t>
            </a:r>
            <a:endParaRPr lang="en-US" dirty="0" smtClean="0"/>
          </a:p>
          <a:p>
            <a:pPr fontAlgn="base"/>
            <a:r>
              <a:rPr lang="en-US" dirty="0" smtClean="0"/>
              <a:t>	The John Augustus Sutter House (17-19 East Main Street) was listed on the National Register of Historic Places in 1982. Portions of the content on this web page were adapted from a copy of the original nomination document. [1] Adaptation copyright © 2008, The </a:t>
            </a:r>
            <a:r>
              <a:rPr lang="en-US" dirty="0" err="1" smtClean="0"/>
              <a:t>Gombach</a:t>
            </a:r>
            <a:r>
              <a:rPr lang="en-US" dirty="0" smtClean="0"/>
              <a:t> Group.</a:t>
            </a:r>
          </a:p>
          <a:p>
            <a:pPr fontAlgn="base"/>
            <a:r>
              <a:rPr lang="en-US" dirty="0" smtClean="0"/>
              <a:t>Significance</a:t>
            </a:r>
          </a:p>
          <a:p>
            <a:pPr fontAlgn="base"/>
            <a:r>
              <a:rPr lang="en-US" dirty="0" smtClean="0"/>
              <a:t>	The Sutter House at 17-19 East Main Street, Lititz is one of the few remaining sites associated with this early explorer and settler.</a:t>
            </a:r>
          </a:p>
          <a:p>
            <a:pPr fontAlgn="base"/>
            <a:r>
              <a:rPr lang="en-US" dirty="0" smtClean="0"/>
              <a:t>	The General Johann (John) Augustus Sutter House is a 2 1/2 story gable roof brick house executed in the common bond style. It measures 30 feet wide (three bays) by 42 feet deep (2 bays) and has brick chimneys at each gable end.</a:t>
            </a:r>
          </a:p>
          <a:p>
            <a:pPr fontAlgn="base"/>
            <a:r>
              <a:rPr lang="en-US" dirty="0" smtClean="0"/>
              <a:t>	As built, all windows were 2 over 2 double hung sash painted white and two panel green shutters. All of the windows and the main entrance (front right bay) had ornamental hood-type heads supported by brackets. An applied foliage design appeared below the arch of all heads. The entrance was comprised of double doors each having a large round headed glass and small raised panel below. Both the window heads and a block-type sill extended beyond the vertical plane of the window frame.</a:t>
            </a:r>
          </a:p>
          <a:p>
            <a:pPr fontAlgn="base"/>
            <a:r>
              <a:rPr lang="en-US" dirty="0" smtClean="0"/>
              <a:t>	The cornice which is evident only on the front is large, has a return and has applied molding. The same molding appears on the barge boards on the gable ends. A large fascia board with 8 pairs of brackets is located beneath the cornice.</a:t>
            </a:r>
          </a:p>
          <a:p>
            <a:pPr fontAlgn="base"/>
            <a:r>
              <a:rPr lang="en-US" dirty="0" smtClean="0"/>
              <a:t>	Modifications to the structure date from the 1930's. At that time, the interior was gutted with only the stair left in place. The entire first floor front was replaced by a store front and a smaller door to the second floor. M A two story brick addition was added to the rear of the Sutter House and a concrete block addition to the rear of that.</a:t>
            </a:r>
          </a:p>
          <a:p>
            <a:pPr fontAlgn="base"/>
            <a:r>
              <a:rPr lang="en-US" dirty="0" smtClean="0"/>
              <a:t>	Johann </a:t>
            </a:r>
            <a:r>
              <a:rPr lang="en-US" dirty="0" err="1" smtClean="0"/>
              <a:t>Agustus</a:t>
            </a:r>
            <a:r>
              <a:rPr lang="en-US" dirty="0" smtClean="0"/>
              <a:t> Sutter was born in Switzerland in 1803. He studied at a military academy and entered the Swiss Army attaining a rank of captain. In 1826 he was married, the result of which was four children. In 1834 he sailed to </a:t>
            </a:r>
            <a:r>
              <a:rPr lang="en-US" dirty="0" smtClean="0">
                <a:hlinkClick r:id="rId3"/>
              </a:rPr>
              <a:t>New York</a:t>
            </a:r>
            <a:r>
              <a:rPr lang="en-US" dirty="0" smtClean="0"/>
              <a:t> and proceeded to </a:t>
            </a:r>
            <a:r>
              <a:rPr lang="en-US" dirty="0" smtClean="0">
                <a:hlinkClick r:id="rId4"/>
              </a:rPr>
              <a:t>St. Louis</a:t>
            </a:r>
            <a:r>
              <a:rPr lang="en-US" dirty="0" smtClean="0"/>
              <a:t> where he settled briefly, 1836 found him in </a:t>
            </a:r>
            <a:r>
              <a:rPr lang="en-US" dirty="0" err="1" smtClean="0"/>
              <a:t>Sante</a:t>
            </a:r>
            <a:r>
              <a:rPr lang="en-US" dirty="0" smtClean="0"/>
              <a:t> Fe and 1838 in </a:t>
            </a:r>
            <a:r>
              <a:rPr lang="en-US" dirty="0" smtClean="0">
                <a:hlinkClick r:id="rId5"/>
              </a:rPr>
              <a:t>Oregon</a:t>
            </a:r>
            <a:r>
              <a:rPr lang="en-US" dirty="0" smtClean="0"/>
              <a:t> with his quest for </a:t>
            </a:r>
            <a:r>
              <a:rPr lang="en-US" dirty="0" smtClean="0">
                <a:hlinkClick r:id="rId6"/>
              </a:rPr>
              <a:t>California</a:t>
            </a:r>
            <a:r>
              <a:rPr lang="en-US" dirty="0" smtClean="0"/>
              <a:t> yet unrealized. He finally reached </a:t>
            </a:r>
            <a:r>
              <a:rPr lang="en-US" dirty="0" smtClean="0">
                <a:hlinkClick r:id="rId7"/>
              </a:rPr>
              <a:t>San Francisco</a:t>
            </a:r>
            <a:r>
              <a:rPr lang="en-US" dirty="0" smtClean="0"/>
              <a:t> in 1839 via </a:t>
            </a:r>
            <a:r>
              <a:rPr lang="en-US" dirty="0" smtClean="0">
                <a:hlinkClick r:id="rId8"/>
              </a:rPr>
              <a:t>Honolulu</a:t>
            </a:r>
            <a:r>
              <a:rPr lang="en-US" dirty="0" smtClean="0"/>
              <a:t> and </a:t>
            </a:r>
            <a:r>
              <a:rPr lang="en-US" dirty="0" smtClean="0">
                <a:hlinkClick r:id="rId9"/>
              </a:rPr>
              <a:t>Sitka</a:t>
            </a:r>
            <a:r>
              <a:rPr lang="en-US" dirty="0" smtClean="0"/>
              <a:t>.</a:t>
            </a:r>
          </a:p>
          <a:p>
            <a:pPr fontAlgn="base"/>
            <a:r>
              <a:rPr lang="en-US" dirty="0" smtClean="0"/>
              <a:t>In the year of his arrival, he petitioned the Mexican Governor for a permit to establish a colony. Forty-nine thousand acres were provided to him on the provision that he construct a fortified post and settle the land. The land which he settled and called Nueva Helvetia was located on the south bank of the American River near its junction with the Sacramento River. With the assistance of Indians associated with the missions and some Hawaiians he began to clear the land and build his colonial estate. Irrigation ditches were dug to sustain his orchards, vineyards and </a:t>
            </a:r>
            <a:r>
              <a:rPr lang="en-US" dirty="0" err="1" smtClean="0"/>
              <a:t>grainfields</a:t>
            </a:r>
            <a:r>
              <a:rPr lang="en-US" dirty="0" smtClean="0"/>
              <a:t>. He built a mill, distillery, tannery, blanket factory and blacksmith shop. He traded furs and established a route to Sacramento using his schooner and other boats.</a:t>
            </a:r>
          </a:p>
          <a:p>
            <a:pPr fontAlgn="base"/>
            <a:r>
              <a:rPr lang="en-US" dirty="0" smtClean="0"/>
              <a:t>	In 1841 he was made a Mexican citizen. He provided military help to Governor </a:t>
            </a:r>
            <a:r>
              <a:rPr lang="en-US" dirty="0" err="1" smtClean="0"/>
              <a:t>Micheltorena</a:t>
            </a:r>
            <a:r>
              <a:rPr lang="en-US" dirty="0" smtClean="0"/>
              <a:t> for which he was amply repaid with an additional 98,000 acres. About this time, the title </a:t>
            </a:r>
            <a:r>
              <a:rPr lang="en-US" i="1" dirty="0" smtClean="0"/>
              <a:t>General</a:t>
            </a:r>
            <a:r>
              <a:rPr lang="en-US" dirty="0" smtClean="0"/>
              <a:t> was ascribed to him although no basis was provided for it. After the Bear Flag Revolt of 1846, Sutter's land was confiscated by the United States Government and its interest. It was later restored to him.</a:t>
            </a:r>
          </a:p>
          <a:p>
            <a:pPr fontAlgn="base"/>
            <a:r>
              <a:rPr lang="en-US" dirty="0" smtClean="0"/>
              <a:t>	Sutter was delegated to the convention which drafted the constitution for California and later he ran, without success, for Governor of the State.</a:t>
            </a:r>
          </a:p>
          <a:p>
            <a:pPr fontAlgn="base"/>
            <a:r>
              <a:rPr lang="en-US" dirty="0" smtClean="0"/>
              <a:t>	In 1848 while excavating the mill race for a new mill which he built, Sutter tried to conceal the discovery of gold on January 24, but was unable. Soon after the news spread, his land was inundated with prospectors, many of whom were the workmen he hired. With his workmen's attention and labor turned to gold he found it difficult to maintain the baronial estate which he had amassed. In 1852 he went bankrupt. To make matters worse, the 98,000 acres of land granted to him by Governor </a:t>
            </a:r>
            <a:r>
              <a:rPr lang="en-US" dirty="0" err="1" smtClean="0"/>
              <a:t>Micheltorena</a:t>
            </a:r>
            <a:r>
              <a:rPr lang="en-US" dirty="0" smtClean="0"/>
              <a:t> were declared invalid.</a:t>
            </a:r>
          </a:p>
          <a:p>
            <a:pPr fontAlgn="base"/>
            <a:r>
              <a:rPr lang="en-US" dirty="0" smtClean="0"/>
              <a:t>	Although his earlier land grant from the Mexicans was declared valid, he did not have sufficient funds to recover the property through litigation. Most of the financial resources which were left, were ordered by the court to be paid to those with subtitles to his land. In 1864 he was provided a pension of $250 a month by the California legislature. His house on the Feather River burned in the following year. In 1871 he came to build a house in Lititz. Johann </a:t>
            </a:r>
            <a:r>
              <a:rPr lang="en-US" dirty="0" err="1" smtClean="0"/>
              <a:t>Agustus</a:t>
            </a:r>
            <a:r>
              <a:rPr lang="en-US" dirty="0" smtClean="0"/>
              <a:t> Sutter died in June of 1880 and is buried in Lititz.</a:t>
            </a:r>
          </a:p>
          <a:p>
            <a:endParaRPr lang="en-US" dirty="0"/>
          </a:p>
        </p:txBody>
      </p:sp>
    </p:spTree>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8"/>
          <p:cNvGrpSpPr/>
          <p:nvPr/>
        </p:nvGrpSpPr>
        <p:grpSpPr>
          <a:xfrm>
            <a:off x="-157939" y="-1413694"/>
            <a:ext cx="9301939" cy="9952136"/>
            <a:chOff x="-157939" y="-1413694"/>
            <a:chExt cx="9301939" cy="9952136"/>
          </a:xfrm>
        </p:grpSpPr>
        <p:grpSp>
          <p:nvGrpSpPr>
            <p:cNvPr id="24" name="Group 27"/>
            <p:cNvGrpSpPr/>
            <p:nvPr/>
          </p:nvGrpSpPr>
          <p:grpSpPr>
            <a:xfrm>
              <a:off x="-157939" y="-1413694"/>
              <a:ext cx="9301939" cy="9952136"/>
              <a:chOff x="-157939" y="-1413694"/>
              <a:chExt cx="9301939" cy="9952136"/>
            </a:xfrm>
          </p:grpSpPr>
          <p:pic>
            <p:nvPicPr>
              <p:cNvPr id="28" name="Picture 27"/>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cxnSp>
            <p:nvCxnSpPr>
              <p:cNvPr id="29" name="Straight Connector 3"/>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4"/>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5"/>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6"/>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33" name="TextBox 7"/>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34" name="Group 22"/>
              <p:cNvGrpSpPr/>
              <p:nvPr/>
            </p:nvGrpSpPr>
            <p:grpSpPr>
              <a:xfrm>
                <a:off x="3447288" y="2743200"/>
                <a:ext cx="5696712" cy="461665"/>
                <a:chOff x="3447288" y="2743200"/>
                <a:chExt cx="5696712" cy="461665"/>
              </a:xfrm>
            </p:grpSpPr>
            <p:cxnSp>
              <p:nvCxnSpPr>
                <p:cNvPr id="46" name="Straight Connector 45"/>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35" name="Group 27"/>
              <p:cNvGrpSpPr/>
              <p:nvPr/>
            </p:nvGrpSpPr>
            <p:grpSpPr>
              <a:xfrm>
                <a:off x="2496312" y="3046412"/>
                <a:ext cx="566928" cy="855028"/>
                <a:chOff x="2496312" y="3046412"/>
                <a:chExt cx="566928" cy="855028"/>
              </a:xfrm>
            </p:grpSpPr>
            <p:cxnSp>
              <p:nvCxnSpPr>
                <p:cNvPr id="44" name="Straight Connector 4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oup 69"/>
              <p:cNvGrpSpPr/>
              <p:nvPr/>
            </p:nvGrpSpPr>
            <p:grpSpPr>
              <a:xfrm>
                <a:off x="2667000" y="714390"/>
                <a:ext cx="1048306" cy="2486010"/>
                <a:chOff x="2667000" y="714390"/>
                <a:chExt cx="1048306" cy="2486010"/>
              </a:xfrm>
            </p:grpSpPr>
            <p:cxnSp>
              <p:nvCxnSpPr>
                <p:cNvPr id="41" name="Straight Connector 40"/>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42" name="TextBox 41"/>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43" name="Picture 2"/>
                <p:cNvPicPr>
                  <a:picLocks noChangeAspect="1" noChangeArrowheads="1"/>
                </p:cNvPicPr>
                <p:nvPr/>
              </p:nvPicPr>
              <p:blipFill>
                <a:blip r:embed="rId3"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37" name="Straight Connector 36"/>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13"/>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14"/>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pic>
            <p:nvPicPr>
              <p:cNvPr id="40"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25" name="Group 70"/>
            <p:cNvGrpSpPr/>
            <p:nvPr/>
          </p:nvGrpSpPr>
          <p:grpSpPr>
            <a:xfrm>
              <a:off x="1601949" y="1981201"/>
              <a:ext cx="755335" cy="1142999"/>
              <a:chOff x="1530665" y="1981201"/>
              <a:chExt cx="755335" cy="1142999"/>
            </a:xfrm>
          </p:grpSpPr>
          <p:cxnSp>
            <p:nvCxnSpPr>
              <p:cNvPr id="26" name="Straight Connector 25"/>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27" name="TextBox 26"/>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grpSp>
      <p:pic>
        <p:nvPicPr>
          <p:cNvPr id="48"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nvGrpSpPr>
          <p:cNvPr id="22" name="Group 21"/>
          <p:cNvGrpSpPr/>
          <p:nvPr/>
        </p:nvGrpSpPr>
        <p:grpSpPr>
          <a:xfrm>
            <a:off x="-137160" y="758952"/>
            <a:ext cx="9870097" cy="6327648"/>
            <a:chOff x="-137160" y="758952"/>
            <a:chExt cx="9870097" cy="6327648"/>
          </a:xfrm>
        </p:grpSpPr>
        <p:pic>
          <p:nvPicPr>
            <p:cNvPr id="2" name="Picture 2" descr="File:United States 1865-1866.png"/>
            <p:cNvPicPr>
              <a:picLocks noChangeAspect="1" noChangeArrowheads="1"/>
            </p:cNvPicPr>
            <p:nvPr/>
          </p:nvPicPr>
          <p:blipFill>
            <a:blip r:embed="rId6"/>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Rectangle 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1" name="TextBox 10"/>
          <p:cNvSpPr txBox="1"/>
          <p:nvPr/>
        </p:nvSpPr>
        <p:spPr>
          <a:xfrm>
            <a:off x="0" y="762000"/>
            <a:ext cx="9144000" cy="553998"/>
          </a:xfrm>
          <a:prstGeom prst="rect">
            <a:avLst/>
          </a:prstGeom>
          <a:noFill/>
        </p:spPr>
        <p:txBody>
          <a:bodyPr wrap="square" rtlCol="0">
            <a:spAutoFit/>
          </a:bodyPr>
          <a:lstStyle/>
          <a:p>
            <a:pPr algn="ctr"/>
            <a:r>
              <a:rPr lang="en-US" sz="3000" b="1" dirty="0" smtClean="0">
                <a:ln>
                  <a:solidFill>
                    <a:srgbClr val="007A37"/>
                  </a:solidFill>
                </a:ln>
                <a:solidFill>
                  <a:srgbClr val="007A37"/>
                </a:solidFill>
                <a:effectLst>
                  <a:outerShdw dist="50800" dir="7200000" algn="ctr" rotWithShape="0">
                    <a:schemeClr val="tx1"/>
                  </a:outerShdw>
                </a:effectLst>
                <a:latin typeface="Tempus Sans ITC" pitchFamily="82" charset="0"/>
              </a:rPr>
              <a:t>Meanwhile, what’s happening with James Marshall?</a:t>
            </a:r>
          </a:p>
        </p:txBody>
      </p:sp>
      <p:pic>
        <p:nvPicPr>
          <p:cNvPr id="328706" name="Picture 2" descr="Image result for sutters mill"/>
          <p:cNvPicPr>
            <a:picLocks noChangeAspect="1" noChangeArrowheads="1"/>
          </p:cNvPicPr>
          <p:nvPr/>
        </p:nvPicPr>
        <p:blipFill>
          <a:blip r:embed="rId7"/>
          <a:srcRect/>
          <a:stretch>
            <a:fillRect/>
          </a:stretch>
        </p:blipFill>
        <p:spPr bwMode="auto">
          <a:xfrm>
            <a:off x="304800" y="3810000"/>
            <a:ext cx="5029200" cy="2977817"/>
          </a:xfrm>
          <a:prstGeom prst="rect">
            <a:avLst/>
          </a:prstGeom>
          <a:noFill/>
          <a:ln w="50800">
            <a:solidFill>
              <a:srgbClr val="007A37"/>
            </a:solidFill>
          </a:ln>
        </p:spPr>
      </p:pic>
      <p:sp useBgFill="1">
        <p:nvSpPr>
          <p:cNvPr id="14" name="TextBox 13"/>
          <p:cNvSpPr txBox="1"/>
          <p:nvPr/>
        </p:nvSpPr>
        <p:spPr>
          <a:xfrm>
            <a:off x="0" y="1295400"/>
            <a:ext cx="6934200" cy="553998"/>
          </a:xfrm>
          <a:prstGeom prst="rect">
            <a:avLst/>
          </a:prstGeom>
        </p:spPr>
        <p:txBody>
          <a:bodyPr wrap="square" rtlCol="0">
            <a:spAutoFit/>
          </a:bodyPr>
          <a:lstStyle/>
          <a:p>
            <a:r>
              <a:rPr lang="en-US" sz="3000" b="1" dirty="0" smtClean="0"/>
              <a:t>  1848: when sawmill fails, he leaves area</a:t>
            </a:r>
          </a:p>
        </p:txBody>
      </p:sp>
      <p:sp useBgFill="1">
        <p:nvSpPr>
          <p:cNvPr id="15" name="TextBox 14"/>
          <p:cNvSpPr txBox="1"/>
          <p:nvPr/>
        </p:nvSpPr>
        <p:spPr>
          <a:xfrm>
            <a:off x="0" y="1808202"/>
            <a:ext cx="6934200" cy="553998"/>
          </a:xfrm>
          <a:prstGeom prst="rect">
            <a:avLst/>
          </a:prstGeom>
        </p:spPr>
        <p:txBody>
          <a:bodyPr wrap="square" rtlCol="0">
            <a:spAutoFit/>
          </a:bodyPr>
          <a:lstStyle/>
          <a:p>
            <a:r>
              <a:rPr lang="en-US" sz="3000" b="1" dirty="0" smtClean="0"/>
              <a:t>  1857: he returns to Coloma as a vintner</a:t>
            </a:r>
          </a:p>
        </p:txBody>
      </p:sp>
      <p:sp useBgFill="1">
        <p:nvSpPr>
          <p:cNvPr id="16" name="TextBox 15"/>
          <p:cNvSpPr txBox="1"/>
          <p:nvPr/>
        </p:nvSpPr>
        <p:spPr>
          <a:xfrm>
            <a:off x="0" y="2341602"/>
            <a:ext cx="6934200" cy="1015663"/>
          </a:xfrm>
          <a:prstGeom prst="rect">
            <a:avLst/>
          </a:prstGeom>
        </p:spPr>
        <p:txBody>
          <a:bodyPr wrap="square" rtlCol="0">
            <a:spAutoFit/>
          </a:bodyPr>
          <a:lstStyle/>
          <a:p>
            <a:r>
              <a:rPr lang="en-US" sz="3000" b="1" dirty="0" smtClean="0"/>
              <a:t>  1860: vineyard fails, he partners in a gold</a:t>
            </a:r>
          </a:p>
          <a:p>
            <a:r>
              <a:rPr lang="en-US" sz="3000" b="1" dirty="0" smtClean="0"/>
              <a:t>    mining venture in Kelsey  CA;  bankrupt!</a:t>
            </a:r>
          </a:p>
        </p:txBody>
      </p:sp>
      <p:sp useBgFill="1">
        <p:nvSpPr>
          <p:cNvPr id="17" name="TextBox 16"/>
          <p:cNvSpPr txBox="1"/>
          <p:nvPr/>
        </p:nvSpPr>
        <p:spPr>
          <a:xfrm>
            <a:off x="0" y="3276600"/>
            <a:ext cx="6934200" cy="553998"/>
          </a:xfrm>
          <a:prstGeom prst="rect">
            <a:avLst/>
          </a:prstGeom>
        </p:spPr>
        <p:txBody>
          <a:bodyPr wrap="square" rtlCol="0">
            <a:spAutoFit/>
          </a:bodyPr>
          <a:lstStyle/>
          <a:p>
            <a:r>
              <a:rPr lang="en-US" sz="3000" b="1" dirty="0" smtClean="0"/>
              <a:t>  1872: receives 6 year pension from CA </a:t>
            </a:r>
          </a:p>
        </p:txBody>
      </p:sp>
      <p:pic>
        <p:nvPicPr>
          <p:cNvPr id="18" name="Picture 2" descr="https://upload.wikimedia.org/wikipedia/commons/thumb/7/71/James_Marshall_cabin_in_Coloma_California.jpg/220px-James_Marshall_cabin_in_Coloma_California.jpg"/>
          <p:cNvPicPr>
            <a:picLocks noChangeAspect="1" noChangeArrowheads="1"/>
          </p:cNvPicPr>
          <p:nvPr/>
        </p:nvPicPr>
        <p:blipFill>
          <a:blip r:embed="rId8"/>
          <a:srcRect/>
          <a:stretch>
            <a:fillRect/>
          </a:stretch>
        </p:blipFill>
        <p:spPr bwMode="auto">
          <a:xfrm>
            <a:off x="228600" y="3886198"/>
            <a:ext cx="3962400" cy="2971802"/>
          </a:xfrm>
          <a:prstGeom prst="rect">
            <a:avLst/>
          </a:prstGeom>
          <a:noFill/>
          <a:ln w="63500">
            <a:solidFill>
              <a:srgbClr val="007A37"/>
            </a:solidFill>
          </a:ln>
        </p:spPr>
      </p:pic>
      <p:sp useBgFill="1">
        <p:nvSpPr>
          <p:cNvPr id="19" name="TextBox 18"/>
          <p:cNvSpPr txBox="1"/>
          <p:nvPr/>
        </p:nvSpPr>
        <p:spPr>
          <a:xfrm>
            <a:off x="4267200" y="4267200"/>
            <a:ext cx="4876800" cy="707886"/>
          </a:xfrm>
          <a:prstGeom prst="rect">
            <a:avLst/>
          </a:prstGeom>
        </p:spPr>
        <p:txBody>
          <a:bodyPr wrap="square" rtlCol="0">
            <a:spAutoFit/>
          </a:bodyPr>
          <a:lstStyle/>
          <a:p>
            <a:r>
              <a:rPr lang="en-US" sz="4000" b="1" dirty="0" smtClean="0"/>
              <a:t> 1885: dies penniless!</a:t>
            </a:r>
          </a:p>
        </p:txBody>
      </p:sp>
      <p:pic>
        <p:nvPicPr>
          <p:cNvPr id="12" name="Picture 2"/>
          <p:cNvPicPr>
            <a:picLocks noChangeAspect="1" noChangeArrowheads="1"/>
          </p:cNvPicPr>
          <p:nvPr/>
        </p:nvPicPr>
        <p:blipFill>
          <a:blip r:embed="rId3" cstate="print"/>
          <a:srcRect/>
          <a:stretch>
            <a:fillRect/>
          </a:stretch>
        </p:blipFill>
        <p:spPr bwMode="auto">
          <a:xfrm>
            <a:off x="6934200" y="1295400"/>
            <a:ext cx="2143930" cy="2590800"/>
          </a:xfrm>
          <a:prstGeom prst="rect">
            <a:avLst/>
          </a:prstGeom>
          <a:noFill/>
          <a:ln w="9525">
            <a:noFill/>
            <a:miter lim="800000"/>
            <a:headEnd/>
            <a:tailEnd/>
          </a:ln>
          <a:effectLst/>
        </p:spPr>
      </p:pic>
      <p:pic>
        <p:nvPicPr>
          <p:cNvPr id="328708" name="Picture 4" descr="Image result for john marshall gold statue"/>
          <p:cNvPicPr>
            <a:picLocks noChangeAspect="1" noChangeArrowheads="1"/>
          </p:cNvPicPr>
          <p:nvPr/>
        </p:nvPicPr>
        <p:blipFill>
          <a:blip r:embed="rId9"/>
          <a:srcRect l="13855" t="601" r="13855"/>
          <a:stretch>
            <a:fillRect/>
          </a:stretch>
        </p:blipFill>
        <p:spPr bwMode="auto">
          <a:xfrm>
            <a:off x="1676400" y="1371600"/>
            <a:ext cx="2364658" cy="4886960"/>
          </a:xfrm>
          <a:prstGeom prst="rect">
            <a:avLst/>
          </a:prstGeom>
          <a:noFill/>
          <a:ln w="50800">
            <a:solidFill>
              <a:srgbClr val="007A37"/>
            </a:solidFill>
          </a:ln>
        </p:spPr>
      </p:pic>
      <p:sp useBgFill="1">
        <p:nvSpPr>
          <p:cNvPr id="21" name="TextBox 20"/>
          <p:cNvSpPr txBox="1"/>
          <p:nvPr/>
        </p:nvSpPr>
        <p:spPr>
          <a:xfrm>
            <a:off x="0" y="6304002"/>
            <a:ext cx="9144000" cy="553998"/>
          </a:xfrm>
          <a:prstGeom prst="rect">
            <a:avLst/>
          </a:prstGeom>
        </p:spPr>
        <p:txBody>
          <a:bodyPr wrap="square" rtlCol="0">
            <a:spAutoFit/>
          </a:bodyPr>
          <a:lstStyle/>
          <a:p>
            <a:pPr algn="ctr"/>
            <a:r>
              <a:rPr lang="en-US" sz="3000" b="1" dirty="0" smtClean="0"/>
              <a:t>statue of the first Californian to find gold!</a:t>
            </a:r>
          </a:p>
        </p:txBody>
      </p:sp>
      <p:sp>
        <p:nvSpPr>
          <p:cNvPr id="49" name="TextBox 48"/>
          <p:cNvSpPr txBox="1"/>
          <p:nvPr/>
        </p:nvSpPr>
        <p:spPr>
          <a:xfrm>
            <a:off x="5562600" y="5511225"/>
            <a:ext cx="1976823" cy="584775"/>
          </a:xfrm>
          <a:prstGeom prst="rect">
            <a:avLst/>
          </a:prstGeom>
          <a:solidFill>
            <a:schemeClr val="accent3">
              <a:lumMod val="75000"/>
            </a:schemeClr>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1810-1885</a:t>
            </a:r>
            <a:endParaRPr lang="en-US" sz="3200" b="1" dirty="0">
              <a:solidFill>
                <a:schemeClr val="bg1"/>
              </a:solidFill>
              <a:effectLst>
                <a:outerShdw dist="50800" dir="54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1000"/>
                                        <p:tgtEl>
                                          <p:spTgt spid="12"/>
                                        </p:tgtEl>
                                      </p:cBhvr>
                                    </p:animEffect>
                                  </p:childTnLst>
                                </p:cTn>
                              </p:par>
                              <p:par>
                                <p:cTn id="11" presetID="10" presetClass="entr" presetSubtype="0" fill="hold" nodeType="withEffect">
                                  <p:stCondLst>
                                    <p:cond delay="0"/>
                                  </p:stCondLst>
                                  <p:childTnLst>
                                    <p:set>
                                      <p:cBhvr>
                                        <p:cTn id="12" dur="1" fill="hold">
                                          <p:stCondLst>
                                            <p:cond delay="0"/>
                                          </p:stCondLst>
                                        </p:cTn>
                                        <p:tgtEl>
                                          <p:spTgt spid="328706"/>
                                        </p:tgtEl>
                                        <p:attrNameLst>
                                          <p:attrName>style.visibility</p:attrName>
                                        </p:attrNameLst>
                                      </p:cBhvr>
                                      <p:to>
                                        <p:strVal val="visible"/>
                                      </p:to>
                                    </p:set>
                                    <p:animEffect transition="in" filter="fade">
                                      <p:cBhvr>
                                        <p:cTn id="13" dur="1000"/>
                                        <p:tgtEl>
                                          <p:spTgt spid="32870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1"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par>
                                <p:cTn id="19" presetID="42" presetClass="exit" presetSubtype="0" fill="hold" nodeType="withEffect">
                                  <p:stCondLst>
                                    <p:cond delay="0"/>
                                  </p:stCondLst>
                                  <p:childTnLst>
                                    <p:animEffect transition="out" filter="fade">
                                      <p:cBhvr>
                                        <p:cTn id="20" dur="1000"/>
                                        <p:tgtEl>
                                          <p:spTgt spid="328706"/>
                                        </p:tgtEl>
                                      </p:cBhvr>
                                    </p:animEffect>
                                    <p:anim calcmode="lin" valueType="num">
                                      <p:cBhvr>
                                        <p:cTn id="21" dur="1000"/>
                                        <p:tgtEl>
                                          <p:spTgt spid="328706"/>
                                        </p:tgtEl>
                                        <p:attrNameLst>
                                          <p:attrName>ppt_x</p:attrName>
                                        </p:attrNameLst>
                                      </p:cBhvr>
                                      <p:tavLst>
                                        <p:tav tm="0">
                                          <p:val>
                                            <p:strVal val="ppt_x"/>
                                          </p:val>
                                        </p:tav>
                                        <p:tav tm="100000">
                                          <p:val>
                                            <p:strVal val="ppt_x"/>
                                          </p:val>
                                        </p:tav>
                                      </p:tavLst>
                                    </p:anim>
                                    <p:anim calcmode="lin" valueType="num">
                                      <p:cBhvr>
                                        <p:cTn id="22" dur="1000"/>
                                        <p:tgtEl>
                                          <p:spTgt spid="328706"/>
                                        </p:tgtEl>
                                        <p:attrNameLst>
                                          <p:attrName>ppt_y</p:attrName>
                                        </p:attrNameLst>
                                      </p:cBhvr>
                                      <p:tavLst>
                                        <p:tav tm="0">
                                          <p:val>
                                            <p:strVal val="ppt_y"/>
                                          </p:val>
                                        </p:tav>
                                        <p:tav tm="100000">
                                          <p:val>
                                            <p:strVal val="ppt_y+.1"/>
                                          </p:val>
                                        </p:tav>
                                      </p:tavLst>
                                    </p:anim>
                                    <p:set>
                                      <p:cBhvr>
                                        <p:cTn id="23" dur="1" fill="hold">
                                          <p:stCondLst>
                                            <p:cond delay="999"/>
                                          </p:stCondLst>
                                        </p:cTn>
                                        <p:tgtEl>
                                          <p:spTgt spid="328706"/>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1"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1"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10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10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1"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10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1000"/>
                                        <p:tgtEl>
                                          <p:spTgt spid="1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0" nodeType="clickEffect">
                                  <p:stCondLst>
                                    <p:cond delay="0"/>
                                  </p:stCondLst>
                                  <p:childTnLst>
                                    <p:animEffect transition="out" filter="fade">
                                      <p:cBhvr>
                                        <p:cTn id="50" dur="1000"/>
                                        <p:tgtEl>
                                          <p:spTgt spid="14"/>
                                        </p:tgtEl>
                                      </p:cBhvr>
                                    </p:animEffect>
                                    <p:set>
                                      <p:cBhvr>
                                        <p:cTn id="51" dur="1" fill="hold">
                                          <p:stCondLst>
                                            <p:cond delay="999"/>
                                          </p:stCondLst>
                                        </p:cTn>
                                        <p:tgtEl>
                                          <p:spTgt spid="14"/>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1000"/>
                                        <p:tgtEl>
                                          <p:spTgt spid="15"/>
                                        </p:tgtEl>
                                      </p:cBhvr>
                                    </p:animEffect>
                                    <p:set>
                                      <p:cBhvr>
                                        <p:cTn id="54" dur="1" fill="hold">
                                          <p:stCondLst>
                                            <p:cond delay="999"/>
                                          </p:stCondLst>
                                        </p:cTn>
                                        <p:tgtEl>
                                          <p:spTgt spid="15"/>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1000"/>
                                        <p:tgtEl>
                                          <p:spTgt spid="16"/>
                                        </p:tgtEl>
                                      </p:cBhvr>
                                    </p:animEffect>
                                    <p:set>
                                      <p:cBhvr>
                                        <p:cTn id="57" dur="1" fill="hold">
                                          <p:stCondLst>
                                            <p:cond delay="999"/>
                                          </p:stCondLst>
                                        </p:cTn>
                                        <p:tgtEl>
                                          <p:spTgt spid="16"/>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1000"/>
                                        <p:tgtEl>
                                          <p:spTgt spid="17"/>
                                        </p:tgtEl>
                                      </p:cBhvr>
                                    </p:animEffect>
                                    <p:set>
                                      <p:cBhvr>
                                        <p:cTn id="60" dur="1" fill="hold">
                                          <p:stCondLst>
                                            <p:cond delay="999"/>
                                          </p:stCondLst>
                                        </p:cTn>
                                        <p:tgtEl>
                                          <p:spTgt spid="17"/>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19"/>
                                        </p:tgtEl>
                                      </p:cBhvr>
                                    </p:animEffect>
                                    <p:set>
                                      <p:cBhvr>
                                        <p:cTn id="63" dur="1" fill="hold">
                                          <p:stCondLst>
                                            <p:cond delay="999"/>
                                          </p:stCondLst>
                                        </p:cTn>
                                        <p:tgtEl>
                                          <p:spTgt spid="19"/>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1000"/>
                                        <p:tgtEl>
                                          <p:spTgt spid="18"/>
                                        </p:tgtEl>
                                      </p:cBhvr>
                                    </p:animEffect>
                                    <p:set>
                                      <p:cBhvr>
                                        <p:cTn id="66" dur="1" fill="hold">
                                          <p:stCondLst>
                                            <p:cond delay="999"/>
                                          </p:stCondLst>
                                        </p:cTn>
                                        <p:tgtEl>
                                          <p:spTgt spid="18"/>
                                        </p:tgtEl>
                                        <p:attrNameLst>
                                          <p:attrName>style.visibility</p:attrName>
                                        </p:attrNameLst>
                                      </p:cBhvr>
                                      <p:to>
                                        <p:strVal val="hidden"/>
                                      </p:to>
                                    </p:set>
                                  </p:childTnLst>
                                </p:cTn>
                              </p:par>
                            </p:childTnLst>
                          </p:cTn>
                        </p:par>
                        <p:par>
                          <p:cTn id="67" fill="hold">
                            <p:stCondLst>
                              <p:cond delay="2000"/>
                            </p:stCondLst>
                            <p:childTnLst>
                              <p:par>
                                <p:cTn id="68" presetID="6" presetClass="emph" presetSubtype="0" fill="hold" nodeType="afterEffect">
                                  <p:stCondLst>
                                    <p:cond delay="0"/>
                                  </p:stCondLst>
                                  <p:childTnLst>
                                    <p:animScale>
                                      <p:cBhvr>
                                        <p:cTn id="69" dur="1000" fill="hold"/>
                                        <p:tgtEl>
                                          <p:spTgt spid="12"/>
                                        </p:tgtEl>
                                      </p:cBhvr>
                                      <p:by x="150000" y="150000"/>
                                    </p:animScale>
                                  </p:childTnLst>
                                </p:cTn>
                              </p:par>
                              <p:par>
                                <p:cTn id="70" presetID="35" presetClass="path" presetSubtype="0" accel="50000" decel="50000" fill="hold" nodeType="withEffect">
                                  <p:stCondLst>
                                    <p:cond delay="0"/>
                                  </p:stCondLst>
                                  <p:childTnLst>
                                    <p:animMotion origin="layout" path="M -8.33333E-7 2.22222E-6 L -0.16719 0.14444 " pathEditMode="relative" rAng="0" ptsTypes="AA">
                                      <p:cBhvr>
                                        <p:cTn id="71" dur="1000" fill="hold"/>
                                        <p:tgtEl>
                                          <p:spTgt spid="12"/>
                                        </p:tgtEl>
                                        <p:attrNameLst>
                                          <p:attrName>ppt_x</p:attrName>
                                          <p:attrName>ppt_y</p:attrName>
                                        </p:attrNameLst>
                                      </p:cBhvr>
                                      <p:rCtr x="-84" y="72"/>
                                    </p:animMotion>
                                  </p:childTnLst>
                                </p:cTn>
                              </p:par>
                            </p:childTnLst>
                          </p:cTn>
                        </p:par>
                        <p:par>
                          <p:cTn id="72" fill="hold">
                            <p:stCondLst>
                              <p:cond delay="3000"/>
                            </p:stCondLst>
                            <p:childTnLst>
                              <p:par>
                                <p:cTn id="73" presetID="49" presetClass="entr" presetSubtype="0" decel="100000"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 calcmode="lin" valueType="num">
                                      <p:cBhvr>
                                        <p:cTn id="75" dur="1000" fill="hold"/>
                                        <p:tgtEl>
                                          <p:spTgt spid="49"/>
                                        </p:tgtEl>
                                        <p:attrNameLst>
                                          <p:attrName>ppt_w</p:attrName>
                                        </p:attrNameLst>
                                      </p:cBhvr>
                                      <p:tavLst>
                                        <p:tav tm="0">
                                          <p:val>
                                            <p:fltVal val="0"/>
                                          </p:val>
                                        </p:tav>
                                        <p:tav tm="100000">
                                          <p:val>
                                            <p:strVal val="#ppt_w"/>
                                          </p:val>
                                        </p:tav>
                                      </p:tavLst>
                                    </p:anim>
                                    <p:anim calcmode="lin" valueType="num">
                                      <p:cBhvr>
                                        <p:cTn id="76" dur="1000" fill="hold"/>
                                        <p:tgtEl>
                                          <p:spTgt spid="49"/>
                                        </p:tgtEl>
                                        <p:attrNameLst>
                                          <p:attrName>ppt_h</p:attrName>
                                        </p:attrNameLst>
                                      </p:cBhvr>
                                      <p:tavLst>
                                        <p:tav tm="0">
                                          <p:val>
                                            <p:fltVal val="0"/>
                                          </p:val>
                                        </p:tav>
                                        <p:tav tm="100000">
                                          <p:val>
                                            <p:strVal val="#ppt_h"/>
                                          </p:val>
                                        </p:tav>
                                      </p:tavLst>
                                    </p:anim>
                                    <p:anim calcmode="lin" valueType="num">
                                      <p:cBhvr>
                                        <p:cTn id="77" dur="1000" fill="hold"/>
                                        <p:tgtEl>
                                          <p:spTgt spid="49"/>
                                        </p:tgtEl>
                                        <p:attrNameLst>
                                          <p:attrName>style.rotation</p:attrName>
                                        </p:attrNameLst>
                                      </p:cBhvr>
                                      <p:tavLst>
                                        <p:tav tm="0">
                                          <p:val>
                                            <p:fltVal val="360"/>
                                          </p:val>
                                        </p:tav>
                                        <p:tav tm="100000">
                                          <p:val>
                                            <p:fltVal val="0"/>
                                          </p:val>
                                        </p:tav>
                                      </p:tavLst>
                                    </p:anim>
                                    <p:animEffect transition="in" filter="fade">
                                      <p:cBhvr>
                                        <p:cTn id="78" dur="1000"/>
                                        <p:tgtEl>
                                          <p:spTgt spid="49"/>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1" nodeType="clickEffect">
                                  <p:stCondLst>
                                    <p:cond delay="0"/>
                                  </p:stCondLst>
                                  <p:childTnLst>
                                    <p:set>
                                      <p:cBhvr>
                                        <p:cTn id="82" dur="1" fill="hold">
                                          <p:stCondLst>
                                            <p:cond delay="0"/>
                                          </p:stCondLst>
                                        </p:cTn>
                                        <p:tgtEl>
                                          <p:spTgt spid="21"/>
                                        </p:tgtEl>
                                        <p:attrNameLst>
                                          <p:attrName>style.visibility</p:attrName>
                                        </p:attrNameLst>
                                      </p:cBhvr>
                                      <p:to>
                                        <p:strVal val="visible"/>
                                      </p:to>
                                    </p:set>
                                    <p:animEffect transition="in" filter="fade">
                                      <p:cBhvr>
                                        <p:cTn id="83" dur="1000"/>
                                        <p:tgtEl>
                                          <p:spTgt spid="21"/>
                                        </p:tgtEl>
                                      </p:cBhvr>
                                    </p:animEffect>
                                  </p:childTnLst>
                                </p:cTn>
                              </p:par>
                            </p:childTnLst>
                          </p:cTn>
                        </p:par>
                        <p:par>
                          <p:cTn id="84" fill="hold">
                            <p:stCondLst>
                              <p:cond delay="1000"/>
                            </p:stCondLst>
                            <p:childTnLst>
                              <p:par>
                                <p:cTn id="85" presetID="22" presetClass="entr" presetSubtype="4" fill="hold" nodeType="afterEffect">
                                  <p:stCondLst>
                                    <p:cond delay="0"/>
                                  </p:stCondLst>
                                  <p:childTnLst>
                                    <p:set>
                                      <p:cBhvr>
                                        <p:cTn id="86" dur="1" fill="hold">
                                          <p:stCondLst>
                                            <p:cond delay="0"/>
                                          </p:stCondLst>
                                        </p:cTn>
                                        <p:tgtEl>
                                          <p:spTgt spid="328708"/>
                                        </p:tgtEl>
                                        <p:attrNameLst>
                                          <p:attrName>style.visibility</p:attrName>
                                        </p:attrNameLst>
                                      </p:cBhvr>
                                      <p:to>
                                        <p:strVal val="visible"/>
                                      </p:to>
                                    </p:set>
                                    <p:animEffect transition="in" filter="wipe(down)">
                                      <p:cBhvr>
                                        <p:cTn id="87" dur="1000"/>
                                        <p:tgtEl>
                                          <p:spTgt spid="328708"/>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nodeType="clickEffect">
                                  <p:stCondLst>
                                    <p:cond delay="0"/>
                                  </p:stCondLst>
                                  <p:childTnLst>
                                    <p:animEffect transition="out" filter="fade">
                                      <p:cBhvr>
                                        <p:cTn id="91" dur="1000"/>
                                        <p:tgtEl>
                                          <p:spTgt spid="328708"/>
                                        </p:tgtEl>
                                      </p:cBhvr>
                                    </p:animEffect>
                                    <p:set>
                                      <p:cBhvr>
                                        <p:cTn id="92" dur="1" fill="hold">
                                          <p:stCondLst>
                                            <p:cond delay="999"/>
                                          </p:stCondLst>
                                        </p:cTn>
                                        <p:tgtEl>
                                          <p:spTgt spid="328708"/>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12"/>
                                        </p:tgtEl>
                                      </p:cBhvr>
                                    </p:animEffect>
                                    <p:set>
                                      <p:cBhvr>
                                        <p:cTn id="95" dur="1" fill="hold">
                                          <p:stCondLst>
                                            <p:cond delay="999"/>
                                          </p:stCondLst>
                                        </p:cTn>
                                        <p:tgtEl>
                                          <p:spTgt spid="12"/>
                                        </p:tgtEl>
                                        <p:attrNameLst>
                                          <p:attrName>style.visibility</p:attrName>
                                        </p:attrNameLst>
                                      </p:cBhvr>
                                      <p:to>
                                        <p:strVal val="hidden"/>
                                      </p:to>
                                    </p:set>
                                  </p:childTnLst>
                                </p:cTn>
                              </p:par>
                              <p:par>
                                <p:cTn id="96" presetID="10" presetClass="exit" presetSubtype="0" fill="hold" grpId="2" nodeType="withEffect">
                                  <p:stCondLst>
                                    <p:cond delay="0"/>
                                  </p:stCondLst>
                                  <p:childTnLst>
                                    <p:animEffect transition="out" filter="fade">
                                      <p:cBhvr>
                                        <p:cTn id="97" dur="1000"/>
                                        <p:tgtEl>
                                          <p:spTgt spid="21"/>
                                        </p:tgtEl>
                                      </p:cBhvr>
                                    </p:animEffect>
                                    <p:set>
                                      <p:cBhvr>
                                        <p:cTn id="98" dur="1" fill="hold">
                                          <p:stCondLst>
                                            <p:cond delay="999"/>
                                          </p:stCondLst>
                                        </p:cTn>
                                        <p:tgtEl>
                                          <p:spTgt spid="21"/>
                                        </p:tgtEl>
                                        <p:attrNameLst>
                                          <p:attrName>style.visibility</p:attrName>
                                        </p:attrNameLst>
                                      </p:cBhvr>
                                      <p:to>
                                        <p:strVal val="hidden"/>
                                      </p:to>
                                    </p:set>
                                  </p:childTnLst>
                                </p:cTn>
                              </p:par>
                              <p:par>
                                <p:cTn id="99" presetID="10" presetClass="exit" presetSubtype="0" fill="hold" grpId="0" nodeType="withEffect">
                                  <p:stCondLst>
                                    <p:cond delay="0"/>
                                  </p:stCondLst>
                                  <p:childTnLst>
                                    <p:animEffect transition="out" filter="fade">
                                      <p:cBhvr>
                                        <p:cTn id="100" dur="1000"/>
                                        <p:tgtEl>
                                          <p:spTgt spid="11"/>
                                        </p:tgtEl>
                                      </p:cBhvr>
                                    </p:animEffect>
                                    <p:set>
                                      <p:cBhvr>
                                        <p:cTn id="101" dur="1" fill="hold">
                                          <p:stCondLst>
                                            <p:cond delay="999"/>
                                          </p:stCondLst>
                                        </p:cTn>
                                        <p:tgtEl>
                                          <p:spTgt spid="11"/>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9"/>
                                        </p:tgtEl>
                                      </p:cBhvr>
                                    </p:animEffect>
                                    <p:set>
                                      <p:cBhvr>
                                        <p:cTn id="104" dur="1" fill="hold">
                                          <p:stCondLst>
                                            <p:cond delay="999"/>
                                          </p:stCondLst>
                                        </p:cTn>
                                        <p:tgtEl>
                                          <p:spTgt spid="49"/>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fade">
                                      <p:cBhvr>
                                        <p:cTn id="107" dur="1000"/>
                                        <p:tgtEl>
                                          <p:spTgt spid="23"/>
                                        </p:tgtEl>
                                      </p:cBhvr>
                                    </p:animEffect>
                                  </p:childTnLst>
                                </p:cTn>
                              </p:par>
                              <p:par>
                                <p:cTn id="108" presetID="10" presetClass="entr" presetSubtype="0" fill="hold" nodeType="withEffect">
                                  <p:stCondLst>
                                    <p:cond delay="0"/>
                                  </p:stCondLst>
                                  <p:childTnLst>
                                    <p:set>
                                      <p:cBhvr>
                                        <p:cTn id="109" dur="1" fill="hold">
                                          <p:stCondLst>
                                            <p:cond delay="0"/>
                                          </p:stCondLst>
                                        </p:cTn>
                                        <p:tgtEl>
                                          <p:spTgt spid="48"/>
                                        </p:tgtEl>
                                        <p:attrNameLst>
                                          <p:attrName>style.visibility</p:attrName>
                                        </p:attrNameLst>
                                      </p:cBhvr>
                                      <p:to>
                                        <p:strVal val="visible"/>
                                      </p:to>
                                    </p:set>
                                    <p:animEffect transition="in" filter="fade">
                                      <p:cBhvr>
                                        <p:cTn id="110"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animBg="1"/>
      <p:bldP spid="14" grpId="1" animBg="1"/>
      <p:bldP spid="15" grpId="0" animBg="1"/>
      <p:bldP spid="15" grpId="1" animBg="1"/>
      <p:bldP spid="16" grpId="0" animBg="1"/>
      <p:bldP spid="16" grpId="1" animBg="1"/>
      <p:bldP spid="17" grpId="0" animBg="1"/>
      <p:bldP spid="17" grpId="1" animBg="1"/>
      <p:bldP spid="19" grpId="0" animBg="1"/>
      <p:bldP spid="19" grpId="1" animBg="1"/>
      <p:bldP spid="21" grpId="1" animBg="1"/>
      <p:bldP spid="21" grpId="2" animBg="1"/>
      <p:bldP spid="49" grpId="0" animBg="1"/>
      <p:bldP spid="49" grpId="1" animBg="1"/>
    </p:bld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219277"/>
          </a:xfrm>
          <a:prstGeom prst="rect">
            <a:avLst/>
          </a:prstGeom>
        </p:spPr>
        <p:txBody>
          <a:bodyPr wrap="square">
            <a:spAutoFit/>
          </a:bodyPr>
          <a:lstStyle/>
          <a:p>
            <a:r>
              <a:rPr lang="en-US" dirty="0" smtClean="0">
                <a:hlinkClick r:id="rId2"/>
              </a:rPr>
              <a:t>https://en.wikipedia.org/wiki/James_W._Marshall</a:t>
            </a:r>
            <a:endParaRPr lang="en-US" dirty="0" smtClean="0"/>
          </a:p>
          <a:p>
            <a:r>
              <a:rPr lang="en-US" dirty="0" smtClean="0"/>
              <a:t>	</a:t>
            </a:r>
            <a:r>
              <a:rPr lang="en-US" b="1" dirty="0" smtClean="0"/>
              <a:t> James Wilson Marshall</a:t>
            </a:r>
            <a:r>
              <a:rPr lang="en-US" dirty="0" smtClean="0"/>
              <a:t> (October 8, 1810 – August 10,</a:t>
            </a:r>
          </a:p>
          <a:p>
            <a:r>
              <a:rPr lang="en-US" dirty="0" smtClean="0"/>
              <a:t> 1885) was an American carpenter and sawmill operator, who</a:t>
            </a:r>
          </a:p>
          <a:p>
            <a:r>
              <a:rPr lang="en-US" dirty="0" smtClean="0"/>
              <a:t> reported the finding of gold at Coloma on the American River</a:t>
            </a:r>
          </a:p>
          <a:p>
            <a:r>
              <a:rPr lang="en-US" dirty="0" smtClean="0"/>
              <a:t> in California on January 24, 1848, the impetus for the California </a:t>
            </a:r>
          </a:p>
          <a:p>
            <a:r>
              <a:rPr lang="en-US" dirty="0" smtClean="0"/>
              <a:t>Gold Rush. The mill property was owned by Johann (John) </a:t>
            </a:r>
          </a:p>
          <a:p>
            <a:r>
              <a:rPr lang="en-US" dirty="0" smtClean="0"/>
              <a:t>Sutter who employed Marshall to build his mill. The wave of </a:t>
            </a:r>
          </a:p>
          <a:p>
            <a:r>
              <a:rPr lang="en-US" dirty="0" smtClean="0"/>
              <a:t>gold seekers turned everyone's attention away from the mill</a:t>
            </a:r>
          </a:p>
          <a:p>
            <a:r>
              <a:rPr lang="en-US" dirty="0" smtClean="0"/>
              <a:t> which eventually fell into disrepair and was never used as</a:t>
            </a:r>
          </a:p>
          <a:p>
            <a:r>
              <a:rPr lang="en-US" dirty="0" smtClean="0"/>
              <a:t> intended. Neither Marshall nor Sutter ever profited from</a:t>
            </a:r>
          </a:p>
          <a:p>
            <a:r>
              <a:rPr lang="en-US" dirty="0" smtClean="0"/>
              <a:t> the gold find.</a:t>
            </a:r>
            <a:endParaRPr lang="en-US" baseline="30000" dirty="0" smtClean="0"/>
          </a:p>
          <a:p>
            <a:r>
              <a:rPr lang="en-US" baseline="30000" dirty="0" smtClean="0"/>
              <a:t>	</a:t>
            </a:r>
            <a:r>
              <a:rPr lang="en-US" dirty="0" smtClean="0"/>
              <a:t> James Wilson Marshall, of English descent, was born </a:t>
            </a:r>
          </a:p>
          <a:p>
            <a:r>
              <a:rPr lang="en-US" dirty="0" smtClean="0"/>
              <a:t>to Philip Marshall and Sarah Wilson (married 1808) at the family</a:t>
            </a:r>
          </a:p>
          <a:p>
            <a:r>
              <a:rPr lang="en-US" dirty="0" smtClean="0"/>
              <a:t> homestead in Hopewell Township, New Jersey on October 8, </a:t>
            </a:r>
          </a:p>
          <a:p>
            <a:r>
              <a:rPr lang="en-US" dirty="0" smtClean="0"/>
              <a:t>1810. The family homestead was known as the Round Mountain</a:t>
            </a:r>
          </a:p>
          <a:p>
            <a:r>
              <a:rPr lang="en-US" dirty="0" smtClean="0"/>
              <a:t> Farm and is still known as Marshall's Corner.</a:t>
            </a:r>
            <a:r>
              <a:rPr lang="en-US" baseline="30000" dirty="0" smtClean="0"/>
              <a:t> </a:t>
            </a:r>
            <a:r>
              <a:rPr lang="en-US" dirty="0" smtClean="0"/>
              <a:t> He was the oldest</a:t>
            </a:r>
          </a:p>
          <a:p>
            <a:r>
              <a:rPr lang="en-US" dirty="0" smtClean="0"/>
              <a:t> of four children, and the only male. In 1816, the Marshall</a:t>
            </a:r>
          </a:p>
          <a:p>
            <a:r>
              <a:rPr lang="en-US" dirty="0" smtClean="0"/>
              <a:t> family relocated to nearby Lambertville, where Philip constructed</a:t>
            </a:r>
          </a:p>
          <a:p>
            <a:r>
              <a:rPr lang="en-US" dirty="0" smtClean="0"/>
              <a:t> a house on approximately five acres of land.</a:t>
            </a:r>
          </a:p>
          <a:p>
            <a:r>
              <a:rPr lang="en-US" dirty="0" smtClean="0"/>
              <a:t>	James left New Jersey in 1834 and headed west. After</a:t>
            </a:r>
          </a:p>
          <a:p>
            <a:r>
              <a:rPr lang="en-US" dirty="0" smtClean="0"/>
              <a:t> spending time in Indiana and Illinois, he settled in Missouri in </a:t>
            </a:r>
          </a:p>
          <a:p>
            <a:r>
              <a:rPr lang="en-US" dirty="0" smtClean="0"/>
              <a:t>1844, and began farming along the Missouri River. It was there</a:t>
            </a:r>
          </a:p>
          <a:p>
            <a:r>
              <a:rPr lang="en-US" dirty="0" smtClean="0"/>
              <a:t> that he contracted malaria, a common affliction in the area. </a:t>
            </a:r>
          </a:p>
          <a:p>
            <a:r>
              <a:rPr lang="en-US" dirty="0" smtClean="0"/>
              <a:t>On the advice of his doctor, Marshall left Missouri in the hopes </a:t>
            </a:r>
          </a:p>
          <a:p>
            <a:r>
              <a:rPr lang="en-US" dirty="0" smtClean="0"/>
              <a:t>of improving his health. He joined an emigrant train heading </a:t>
            </a:r>
          </a:p>
          <a:p>
            <a:r>
              <a:rPr lang="en-US" dirty="0" smtClean="0"/>
              <a:t>west and arrived in Oregon's Willamette Valley in the spring of 1845. He left Oregon in June 1845 and headed south along the Siskiyou Trail into California, eventually reaching Sutter's Fort, California, an agricultural settlement, in mid-July. John Sutter, the founder of Sutter's Fort, was also the </a:t>
            </a:r>
            <a:r>
              <a:rPr lang="en-US" i="1" dirty="0" err="1" smtClean="0"/>
              <a:t>alcalde</a:t>
            </a:r>
            <a:r>
              <a:rPr lang="en-US" dirty="0" smtClean="0"/>
              <a:t> of the area, as California was still a Mexican possession in 1845. Sutter hired Marshall to assist with work at the sawmill, and around the fort (carpentry, primarily). He also helped Marshall to buy two leagues of land on the north side of Butte Creek  (a tributary of the Sacramento River) and provided him with cattle. It was here that Marshall began his second stint as a farmer.</a:t>
            </a:r>
          </a:p>
          <a:p>
            <a:r>
              <a:rPr lang="en-US" dirty="0" smtClean="0"/>
              <a:t>	Soon after this, the Mexican–American War began in May 1846. Marshall volunteered and served under Captain John C. </a:t>
            </a:r>
            <a:r>
              <a:rPr lang="en-US" dirty="0" err="1" smtClean="0"/>
              <a:t>Frémont's</a:t>
            </a:r>
            <a:r>
              <a:rPr lang="en-US" dirty="0" smtClean="0"/>
              <a:t> California Battalion during the Bear Flag Revolt. When he left the battalion and returned to his ranch in early 1847, he found that all his cattle had either strayed or been stolen. With his sole source of income gone, Marshall lost his land</a:t>
            </a:r>
          </a:p>
          <a:p>
            <a:r>
              <a:rPr lang="en-US" dirty="0" smtClean="0"/>
              <a:t>	Marshall soon entered into a partnership with Sutter for the construction of a sawmill. Marshall was to oversee the construction and operation of the mill, and would in return receive a portion of the lumber. After scouting nearby areas for a suitable location, he eventually decided upon Coloma, located roughly 40 miles (64 km) upstream of Sutter's Fort on the American River. He proposed his plan to Sutter, and construction began in late August. His crew consisted mainly of local Native Americans and veterans of the Mormon Battalion on their way to Salt Lake City, Utah.</a:t>
            </a:r>
          </a:p>
          <a:p>
            <a:r>
              <a:rPr lang="en-US" dirty="0" smtClean="0"/>
              <a:t>	Construction continued into January 1848, when it was discovered that the tailrace portion of the mill (the ditch that drained water away from the waterwheel) was too narrow and shallow for the volume of water needed to operate the saw. Marshall decided to use the natural force of the river to excavate and enlarge the tailrace. This could only be done at night, so as not to endanger the lives of the men working on the mill during the day. Every morning Marshall examined the results of the previous night's excavation.</a:t>
            </a:r>
          </a:p>
          <a:p>
            <a:r>
              <a:rPr lang="en-US" dirty="0" smtClean="0"/>
              <a:t>	</a:t>
            </a:r>
            <a:endParaRPr lang="en-US" dirty="0"/>
          </a:p>
        </p:txBody>
      </p:sp>
      <p:pic>
        <p:nvPicPr>
          <p:cNvPr id="18434" name="Picture 2" descr="James W. Marshall, the discoverer of gold in California"/>
          <p:cNvPicPr>
            <a:picLocks noChangeAspect="1" noChangeArrowheads="1"/>
          </p:cNvPicPr>
          <p:nvPr/>
        </p:nvPicPr>
        <p:blipFill>
          <a:blip r:embed="rId3"/>
          <a:srcRect/>
          <a:stretch>
            <a:fillRect/>
          </a:stretch>
        </p:blipFill>
        <p:spPr bwMode="auto">
          <a:xfrm>
            <a:off x="6182258" y="0"/>
            <a:ext cx="2961741" cy="3124200"/>
          </a:xfrm>
          <a:prstGeom prst="rect">
            <a:avLst/>
          </a:prstGeom>
          <a:noFill/>
        </p:spPr>
      </p:pic>
      <p:pic>
        <p:nvPicPr>
          <p:cNvPr id="18436" name="Picture 4" descr=" James Wilson Marshall"/>
          <p:cNvPicPr>
            <a:picLocks noChangeAspect="1" noChangeArrowheads="1"/>
          </p:cNvPicPr>
          <p:nvPr/>
        </p:nvPicPr>
        <p:blipFill>
          <a:blip r:embed="rId4"/>
          <a:srcRect/>
          <a:stretch>
            <a:fillRect/>
          </a:stretch>
        </p:blipFill>
        <p:spPr bwMode="auto">
          <a:xfrm>
            <a:off x="6248400" y="3368800"/>
            <a:ext cx="2895600" cy="3489200"/>
          </a:xfrm>
          <a:prstGeom prst="rect">
            <a:avLst/>
          </a:prstGeom>
          <a:noFill/>
        </p:spPr>
      </p:pic>
    </p:spTree>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5" name="Rectangle 4"/>
          <p:cNvSpPr/>
          <p:nvPr/>
        </p:nvSpPr>
        <p:spPr>
          <a:xfrm>
            <a:off x="0" y="0"/>
            <a:ext cx="9144000" cy="13665279"/>
          </a:xfrm>
          <a:prstGeom prst="rect">
            <a:avLst/>
          </a:prstGeom>
        </p:spPr>
        <p:txBody>
          <a:bodyPr wrap="square">
            <a:spAutoFit/>
          </a:bodyPr>
          <a:lstStyle/>
          <a:p>
            <a:r>
              <a:rPr lang="en-US" dirty="0" smtClean="0">
                <a:hlinkClick r:id="rId2"/>
              </a:rPr>
              <a:t>https://en.wikipedia.org/wiki/James_W._Marshall</a:t>
            </a:r>
            <a:r>
              <a:rPr lang="en-US" dirty="0" smtClean="0"/>
              <a:t> (continued)</a:t>
            </a:r>
          </a:p>
          <a:p>
            <a:r>
              <a:rPr lang="en-US" dirty="0" smtClean="0"/>
              <a:t>	On the morning of January 24, 1848 Marshall was examining the channel below the mill when he noticed some shiny flecks in the channel bed. As later recounted by Marshall:</a:t>
            </a:r>
          </a:p>
          <a:p>
            <a:pPr fontAlgn="t"/>
            <a:r>
              <a:rPr lang="en-US" b="1" dirty="0" smtClean="0"/>
              <a:t>“</a:t>
            </a:r>
            <a:r>
              <a:rPr lang="en-US" dirty="0" smtClean="0"/>
              <a:t>I picked up one or two pieces and examined them attentively; and having some general knowledge of minerals, I could not call to mind more than two which in any way resembled this, iron, very bright and brittle; and gold, bright, yet malleable. I then tried it between two rocks, and found that it could be beaten into a different shape, but not broken. I then collected four or five pieces and went up to Mr. Scott (who was working at the carpenter's bench making the mill wheel) with the pieces in my hand and said, "I have found it.""What is it?" inquired Scott.</a:t>
            </a:r>
            <a:br>
              <a:rPr lang="en-US" dirty="0" smtClean="0"/>
            </a:br>
            <a:r>
              <a:rPr lang="en-US" dirty="0" smtClean="0"/>
              <a:t>"Gold," I answered.</a:t>
            </a:r>
            <a:br>
              <a:rPr lang="en-US" dirty="0" smtClean="0"/>
            </a:br>
            <a:r>
              <a:rPr lang="en-US" dirty="0" smtClean="0"/>
              <a:t>"Oh! no," replied Scott, "That can't be."</a:t>
            </a:r>
            <a:br>
              <a:rPr lang="en-US" dirty="0" smtClean="0"/>
            </a:br>
            <a:r>
              <a:rPr lang="en-US" dirty="0" smtClean="0"/>
              <a:t>I said,--"I know it to be nothing else."</a:t>
            </a:r>
          </a:p>
          <a:p>
            <a:r>
              <a:rPr lang="en-US" b="1" dirty="0" smtClean="0"/>
              <a:t>	</a:t>
            </a:r>
            <a:r>
              <a:rPr lang="en-US" dirty="0" smtClean="0"/>
              <a:t>The metal was confirmed to be gold after members </a:t>
            </a:r>
          </a:p>
          <a:p>
            <a:r>
              <a:rPr lang="en-US" dirty="0" smtClean="0"/>
              <a:t>of Marshall's crew performed tests on the metal—boiling it in </a:t>
            </a:r>
          </a:p>
          <a:p>
            <a:r>
              <a:rPr lang="en-US" dirty="0" smtClean="0"/>
              <a:t>a lye solution and hammering it to test its malleability.</a:t>
            </a:r>
          </a:p>
          <a:p>
            <a:r>
              <a:rPr lang="en-US" dirty="0" smtClean="0"/>
              <a:t> Marshall, still primarily concerned with the completion of the</a:t>
            </a:r>
          </a:p>
          <a:p>
            <a:r>
              <a:rPr lang="en-US" dirty="0" smtClean="0"/>
              <a:t> sawmill, permitted his crew to search for gold during their</a:t>
            </a:r>
          </a:p>
          <a:p>
            <a:r>
              <a:rPr lang="en-US" dirty="0" smtClean="0"/>
              <a:t> free time.</a:t>
            </a:r>
          </a:p>
          <a:p>
            <a:r>
              <a:rPr lang="en-US" dirty="0" smtClean="0"/>
              <a:t>	By the time Marshall returned to Sutter's Fort, four </a:t>
            </a:r>
          </a:p>
          <a:p>
            <a:r>
              <a:rPr lang="en-US" dirty="0" smtClean="0"/>
              <a:t>days later, the war had ended and California was about to</a:t>
            </a:r>
          </a:p>
          <a:p>
            <a:r>
              <a:rPr lang="en-US" dirty="0" smtClean="0"/>
              <a:t> become an American possession. Marshall shared his discovery with Sutter, who performed further tests on the gold and told Marshall that it was "of the finest quality, of at least 23 karat [96% pure]."</a:t>
            </a:r>
          </a:p>
          <a:p>
            <a:r>
              <a:rPr lang="en-US" dirty="0" smtClean="0"/>
              <a:t>	News of the discovery soon reached around the world. The immediate impact for Marshall was negative.  His sawmill failed when all the able-bodied men in the area abandoned everything to search for gold. Before long, arriving hordes of prospectors forced him off his land. Marshall soon left the area.</a:t>
            </a:r>
          </a:p>
          <a:p>
            <a:r>
              <a:rPr lang="en-US" dirty="0" smtClean="0"/>
              <a:t>	Marshall returned to Coloma in 1857 and found some success in the 1860s with a vineyard he started. That venture ended in failure towards the end of the decade, due mostly to higher taxes and increased competition. He returned to prospecting in the hopes of finding success.</a:t>
            </a:r>
          </a:p>
          <a:p>
            <a:r>
              <a:rPr lang="en-US" dirty="0" smtClean="0"/>
              <a:t>	He became a partner in a gold mine near Kelsey, California but the mine yielded nothing and left Marshall practically bankrupt. The California State Legislature awarded him a two-year pension in 1872 in recognition of his role in an important era in California history. It was renewed in 1874 and 1876 but lapsed in 1878. Marshall, penniless, eventually ended up in a small cabin.</a:t>
            </a:r>
          </a:p>
          <a:p>
            <a:r>
              <a:rPr lang="en-US" dirty="0" smtClean="0"/>
              <a:t>	Marshall died in Kelsey on August 10, 1885.  In 1886, the members of the Native Sons of the Golden West, Placerville Parlor #9 felt that the "Discoverer of Gold" deserved a monument to mark his final resting place. In May 1890, five years after Marshall's death, Placerville Parlor #9 of the Native Sons of the Golden West successfully advocated</a:t>
            </a:r>
            <a:r>
              <a:rPr lang="en-US" baseline="30000" dirty="0" smtClean="0"/>
              <a:t> </a:t>
            </a:r>
            <a:r>
              <a:rPr lang="en-US" dirty="0" smtClean="0"/>
              <a:t>the idea of a monument to the State Legislature, which appropriated a total of $9,000</a:t>
            </a:r>
            <a:r>
              <a:rPr lang="en-US" baseline="30000" dirty="0" smtClean="0"/>
              <a:t> </a:t>
            </a:r>
            <a:r>
              <a:rPr lang="en-US" dirty="0" smtClean="0"/>
              <a:t> for the construction of a monument and tomb which can be seen today, the first such monument erected in California. A statue of Marshall stands on top of the monument, pointing to the spot where he made his discovery in 1848. The monument was rededicated October 8, 2010 by the Native Sons of the Golden West, Georgetown Parlor #91 in honor of the 200th Anniversary of James W. Marshall's birth.</a:t>
            </a:r>
          </a:p>
          <a:p>
            <a:endParaRPr lang="en-US" dirty="0" smtClean="0"/>
          </a:p>
          <a:p>
            <a:endParaRPr lang="en-US" dirty="0" smtClean="0"/>
          </a:p>
          <a:p>
            <a:endParaRPr lang="en-US" dirty="0" smtClean="0"/>
          </a:p>
        </p:txBody>
      </p:sp>
      <p:sp>
        <p:nvSpPr>
          <p:cNvPr id="4" name="Rectangle 3"/>
          <p:cNvSpPr/>
          <p:nvPr/>
        </p:nvSpPr>
        <p:spPr>
          <a:xfrm>
            <a:off x="5981186" y="2667000"/>
            <a:ext cx="3086614" cy="369332"/>
          </a:xfrm>
          <a:prstGeom prst="rect">
            <a:avLst/>
          </a:prstGeom>
        </p:spPr>
        <p:txBody>
          <a:bodyPr wrap="none">
            <a:spAutoFit/>
          </a:bodyPr>
          <a:lstStyle/>
          <a:p>
            <a:r>
              <a:rPr lang="it-IT" dirty="0" smtClean="0"/>
              <a:t>Marshall's cabin in Coloma, Ca</a:t>
            </a:r>
            <a:endParaRPr lang="en-US" dirty="0"/>
          </a:p>
        </p:txBody>
      </p:sp>
      <p:pic>
        <p:nvPicPr>
          <p:cNvPr id="294914" name="Picture 2" descr="https://upload.wikimedia.org/wikipedia/commons/thumb/7/71/James_Marshall_cabin_in_Coloma_California.jpg/220px-James_Marshall_cabin_in_Coloma_California.jpg"/>
          <p:cNvPicPr>
            <a:picLocks noChangeAspect="1" noChangeArrowheads="1"/>
          </p:cNvPicPr>
          <p:nvPr/>
        </p:nvPicPr>
        <p:blipFill>
          <a:blip r:embed="rId3"/>
          <a:srcRect/>
          <a:stretch>
            <a:fillRect/>
          </a:stretch>
        </p:blipFill>
        <p:spPr bwMode="auto">
          <a:xfrm>
            <a:off x="6096002" y="3124200"/>
            <a:ext cx="3047998" cy="2286000"/>
          </a:xfrm>
          <a:prstGeom prst="rect">
            <a:avLst/>
          </a:prstGeom>
          <a:noFill/>
        </p:spPr>
      </p:pic>
    </p:spTree>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37160" y="758952"/>
            <a:ext cx="9870097" cy="6327648"/>
            <a:chOff x="-137160" y="758952"/>
            <a:chExt cx="9870097" cy="6327648"/>
          </a:xfrm>
        </p:grpSpPr>
        <p:pic>
          <p:nvPicPr>
            <p:cNvPr id="31" name="Picture 2" descr="File:United States 1846-12-1848-02.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32" name="Group 2"/>
            <p:cNvGrpSpPr/>
            <p:nvPr/>
          </p:nvGrpSpPr>
          <p:grpSpPr>
            <a:xfrm>
              <a:off x="21351" y="928596"/>
              <a:ext cx="9711586" cy="6158004"/>
              <a:chOff x="21351" y="928596"/>
              <a:chExt cx="9711586" cy="6158004"/>
            </a:xfrm>
            <a:solidFill>
              <a:schemeClr val="bg1"/>
            </a:solidFill>
          </p:grpSpPr>
          <p:sp>
            <p:nvSpPr>
              <p:cNvPr id="33"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11"/>
              <p:cNvGrpSpPr/>
              <p:nvPr/>
            </p:nvGrpSpPr>
            <p:grpSpPr>
              <a:xfrm>
                <a:off x="21351" y="5294193"/>
                <a:ext cx="3435447" cy="1792407"/>
                <a:chOff x="-152400" y="5257800"/>
                <a:chExt cx="3505200" cy="1828800"/>
              </a:xfrm>
              <a:grpFill/>
            </p:grpSpPr>
            <p:sp>
              <p:nvSpPr>
                <p:cNvPr id="37" name="Rectangle 3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3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Freeform 35"/>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useBgFill="1">
        <p:nvSpPr>
          <p:cNvPr id="29" name="Rectangle 28"/>
          <p:cNvSpPr/>
          <p:nvPr/>
        </p:nvSpPr>
        <p:spPr>
          <a:xfrm>
            <a:off x="0" y="838200"/>
            <a:ext cx="9144000" cy="60198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2" name="Group 28"/>
          <p:cNvGrpSpPr/>
          <p:nvPr/>
        </p:nvGrpSpPr>
        <p:grpSpPr>
          <a:xfrm>
            <a:off x="-157939" y="-1413694"/>
            <a:ext cx="9301939" cy="9952136"/>
            <a:chOff x="-157939" y="-1413694"/>
            <a:chExt cx="9301939" cy="9952136"/>
          </a:xfrm>
        </p:grpSpPr>
        <p:grpSp>
          <p:nvGrpSpPr>
            <p:cNvPr id="9" name="Group 27"/>
            <p:cNvGrpSpPr/>
            <p:nvPr/>
          </p:nvGrpSpPr>
          <p:grpSpPr>
            <a:xfrm>
              <a:off x="-157939" y="-1413694"/>
              <a:ext cx="9301939" cy="9952136"/>
              <a:chOff x="-157939" y="-1413694"/>
              <a:chExt cx="9301939" cy="9952136"/>
            </a:xfrm>
          </p:grpSpPr>
          <p:pic>
            <p:nvPicPr>
              <p:cNvPr id="3" name="Picture 4"/>
              <p:cNvPicPr>
                <a:picLocks noChangeAspect="1" noChangeArrowheads="1"/>
              </p:cNvPicPr>
              <p:nvPr/>
            </p:nvPicPr>
            <p:blipFill>
              <a:blip r:embed="rId3"/>
              <a:srcRect/>
              <a:stretch>
                <a:fillRect/>
              </a:stretch>
            </p:blipFill>
            <p:spPr bwMode="auto">
              <a:xfrm>
                <a:off x="-157939" y="1447800"/>
                <a:ext cx="9301939" cy="2133600"/>
              </a:xfrm>
              <a:prstGeom prst="rect">
                <a:avLst/>
              </a:prstGeom>
              <a:noFill/>
              <a:ln w="9525">
                <a:noFill/>
                <a:miter lim="800000"/>
                <a:headEnd/>
                <a:tailEnd/>
              </a:ln>
              <a:effectLst/>
            </p:spPr>
          </p:pic>
          <p:cxnSp>
            <p:nvCxnSpPr>
              <p:cNvPr id="4" name="Straight Connector 3"/>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8" name="TextBox 7"/>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10" name="Group 22"/>
              <p:cNvGrpSpPr/>
              <p:nvPr/>
            </p:nvGrpSpPr>
            <p:grpSpPr>
              <a:xfrm>
                <a:off x="3447288" y="2743200"/>
                <a:ext cx="5696712" cy="461665"/>
                <a:chOff x="3447288" y="2743200"/>
                <a:chExt cx="5696712" cy="461665"/>
              </a:xfrm>
            </p:grpSpPr>
            <p:cxnSp>
              <p:nvCxnSpPr>
                <p:cNvPr id="25" name="Straight Connector 24"/>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11" name="Group 27"/>
              <p:cNvGrpSpPr/>
              <p:nvPr/>
            </p:nvGrpSpPr>
            <p:grpSpPr>
              <a:xfrm>
                <a:off x="2496312" y="3046412"/>
                <a:ext cx="566928" cy="855028"/>
                <a:chOff x="2496312" y="3046412"/>
                <a:chExt cx="566928" cy="855028"/>
              </a:xfrm>
            </p:grpSpPr>
            <p:cxnSp>
              <p:nvCxnSpPr>
                <p:cNvPr id="23" name="Straight Connector 22"/>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69"/>
              <p:cNvGrpSpPr/>
              <p:nvPr/>
            </p:nvGrpSpPr>
            <p:grpSpPr>
              <a:xfrm>
                <a:off x="2667000" y="714390"/>
                <a:ext cx="1048306" cy="2486010"/>
                <a:chOff x="2667000" y="714390"/>
                <a:chExt cx="1048306" cy="2486010"/>
              </a:xfrm>
            </p:grpSpPr>
            <p:cxnSp>
              <p:nvCxnSpPr>
                <p:cNvPr id="20" name="Straight Connector 19"/>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21" name="TextBox 20"/>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2"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12" name="Straight Connector 11"/>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pic>
            <p:nvPicPr>
              <p:cNvPr id="27" name="Picture 3"/>
              <p:cNvPicPr>
                <a:picLocks noChangeAspect="1" noChangeArrowheads="1"/>
              </p:cNvPicPr>
              <p:nvPr/>
            </p:nvPicPr>
            <p:blipFill>
              <a:blip r:embed="rId5"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16" name="Group 70"/>
            <p:cNvGrpSpPr/>
            <p:nvPr/>
          </p:nvGrpSpPr>
          <p:grpSpPr>
            <a:xfrm>
              <a:off x="1601949" y="1981201"/>
              <a:ext cx="755335" cy="1142999"/>
              <a:chOff x="1530665" y="1981201"/>
              <a:chExt cx="755335" cy="1142999"/>
            </a:xfrm>
          </p:grpSpPr>
          <p:cxnSp>
            <p:nvCxnSpPr>
              <p:cNvPr id="18" name="Straight Connector 17"/>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19" name="TextBox 18"/>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grpSp>
      <p:pic>
        <p:nvPicPr>
          <p:cNvPr id="17" name="Picture 2"/>
          <p:cNvPicPr>
            <a:picLocks noChangeAspect="1" noChangeArrowheads="1"/>
          </p:cNvPicPr>
          <p:nvPr/>
        </p:nvPicPr>
        <p:blipFill>
          <a:blip r:embed="rId6" cstate="print"/>
          <a:srcRect/>
          <a:stretch>
            <a:fillRect/>
          </a:stretch>
        </p:blipFill>
        <p:spPr bwMode="auto">
          <a:xfrm>
            <a:off x="1524000" y="850901"/>
            <a:ext cx="1012598" cy="1206499"/>
          </a:xfrm>
          <a:prstGeom prst="rect">
            <a:avLst/>
          </a:prstGeom>
          <a:noFill/>
          <a:ln w="9525">
            <a:noFill/>
            <a:miter lim="800000"/>
            <a:headEnd/>
            <a:tailEnd/>
          </a:ln>
          <a:effectLst/>
        </p:spPr>
      </p:pic>
      <p:sp>
        <p:nvSpPr>
          <p:cNvPr id="28" name="Rectangle 2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17"/>
                                        </p:tgtEl>
                                      </p:cBhvr>
                                      <p:by x="150000" y="150000"/>
                                    </p:animScale>
                                  </p:childTnLst>
                                </p:cTn>
                              </p:par>
                              <p:par>
                                <p:cTn id="7" presetID="35" presetClass="path" presetSubtype="0" accel="50000" decel="50000" fill="hold" nodeType="withEffect">
                                  <p:stCondLst>
                                    <p:cond delay="0"/>
                                  </p:stCondLst>
                                  <p:childTnLst>
                                    <p:animMotion origin="layout" path="M 1.38889E-6 2.96296E-6 L -0.12205 -0.0676 " pathEditMode="relative" rAng="0" ptsTypes="AA">
                                      <p:cBhvr>
                                        <p:cTn id="8" dur="1000" fill="hold"/>
                                        <p:tgtEl>
                                          <p:spTgt spid="17"/>
                                        </p:tgtEl>
                                        <p:attrNameLst>
                                          <p:attrName>ppt_x</p:attrName>
                                          <p:attrName>ppt_y</p:attrName>
                                        </p:attrNameLst>
                                      </p:cBhvr>
                                      <p:rCtr x="-61" y="-34"/>
                                    </p:animMotion>
                                  </p:childTnLst>
                                </p:cTn>
                              </p:par>
                              <p:par>
                                <p:cTn id="9" presetID="10" presetClass="exit" presetSubtype="0" fill="hold" nodeType="withEffect">
                                  <p:stCondLst>
                                    <p:cond delay="0"/>
                                  </p:stCondLst>
                                  <p:childTnLst>
                                    <p:animEffect transition="out" filter="fade">
                                      <p:cBhvr>
                                        <p:cTn id="10" dur="1000"/>
                                        <p:tgtEl>
                                          <p:spTgt spid="2"/>
                                        </p:tgtEl>
                                      </p:cBhvr>
                                    </p:animEffect>
                                    <p:set>
                                      <p:cBhvr>
                                        <p:cTn id="11" dur="1" fill="hold">
                                          <p:stCondLst>
                                            <p:cond delay="999"/>
                                          </p:stCondLst>
                                        </p:cTn>
                                        <p:tgtEl>
                                          <p:spTgt spid="2"/>
                                        </p:tgtEl>
                                        <p:attrNameLst>
                                          <p:attrName>style.visibility</p:attrName>
                                        </p:attrNameLst>
                                      </p:cBhvr>
                                      <p:to>
                                        <p:strVal val="hidden"/>
                                      </p:to>
                                    </p:set>
                                  </p:childTnLst>
                                </p:cTn>
                              </p:par>
                              <p:par>
                                <p:cTn id="12" presetID="10" presetClass="exit" presetSubtype="0" fill="hold" grpId="0" nodeType="withEffect">
                                  <p:stCondLst>
                                    <p:cond delay="0"/>
                                  </p:stCondLst>
                                  <p:childTnLst>
                                    <p:animEffect transition="out" filter="fade">
                                      <p:cBhvr>
                                        <p:cTn id="13" dur="1000"/>
                                        <p:tgtEl>
                                          <p:spTgt spid="29"/>
                                        </p:tgtEl>
                                      </p:cBhvr>
                                    </p:animEffect>
                                    <p:set>
                                      <p:cBhvr>
                                        <p:cTn id="14" dur="1" fill="hold">
                                          <p:stCondLst>
                                            <p:cond delay="999"/>
                                          </p:stCondLst>
                                        </p:cTn>
                                        <p:tgtEl>
                                          <p:spTgt spid="29"/>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TextBox 12"/>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grpSp>
        <p:nvGrpSpPr>
          <p:cNvPr id="10" name="Group 9"/>
          <p:cNvGrpSpPr/>
          <p:nvPr/>
        </p:nvGrpSpPr>
        <p:grpSpPr>
          <a:xfrm>
            <a:off x="-137160" y="758952"/>
            <a:ext cx="9870097" cy="6327648"/>
            <a:chOff x="-137160" y="758952"/>
            <a:chExt cx="9870097" cy="6327648"/>
          </a:xfrm>
        </p:grpSpPr>
        <p:pic>
          <p:nvPicPr>
            <p:cNvPr id="329730"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3" descr="Wpdms nasa topo oregon trail.jpg">
            <a:hlinkClick r:id="rId4"/>
          </p:cNvPr>
          <p:cNvPicPr>
            <a:picLocks noChangeAspect="1" noChangeArrowheads="1"/>
          </p:cNvPicPr>
          <p:nvPr/>
        </p:nvPicPr>
        <p:blipFill>
          <a:blip r:embed="rId5"/>
          <a:srcRect/>
          <a:stretch>
            <a:fillRect/>
          </a:stretch>
        </p:blipFill>
        <p:spPr bwMode="auto">
          <a:xfrm rot="548484">
            <a:off x="1717" y="1080263"/>
            <a:ext cx="5246231" cy="3507789"/>
          </a:xfrm>
          <a:prstGeom prst="rect">
            <a:avLst/>
          </a:prstGeom>
          <a:noFill/>
          <a:ln>
            <a:noFill/>
          </a:ln>
        </p:spPr>
      </p:pic>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TextBox 13"/>
          <p:cNvSpPr txBox="1"/>
          <p:nvPr/>
        </p:nvSpPr>
        <p:spPr>
          <a:xfrm>
            <a:off x="0" y="4724400"/>
            <a:ext cx="9144000" cy="553998"/>
          </a:xfrm>
          <a:prstGeom prst="rect">
            <a:avLst/>
          </a:prstGeom>
          <a:solidFill>
            <a:schemeClr val="bg1"/>
          </a:solidFill>
        </p:spPr>
        <p:txBody>
          <a:bodyPr wrap="square" rtlCol="0">
            <a:spAutoFit/>
          </a:bodyPr>
          <a:lstStyle/>
          <a:p>
            <a:pPr>
              <a:buFontTx/>
              <a:buChar char="-"/>
            </a:pPr>
            <a:r>
              <a:rPr lang="en-US" sz="3000" b="1" dirty="0" smtClean="0"/>
              <a:t> Donner-Reed Wagon Train leaves for California</a:t>
            </a:r>
          </a:p>
        </p:txBody>
      </p:sp>
      <p:sp>
        <p:nvSpPr>
          <p:cNvPr id="15" name="Freeform 1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51653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52196 w 3983064"/>
              <a:gd name="connsiteY7" fmla="*/ 152434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52196 w 3983064"/>
              <a:gd name="connsiteY6" fmla="*/ 1524342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52535" y="1796978"/>
                  <a:pt x="3572359" y="1746142"/>
                </a:cubicBezTo>
                <a:cubicBezTo>
                  <a:pt x="3492184" y="1695306"/>
                  <a:pt x="3256659" y="1571085"/>
                  <a:pt x="3153299" y="1534118"/>
                </a:cubicBezTo>
                <a:cubicBezTo>
                  <a:pt x="3049939" y="1497151"/>
                  <a:pt x="3030878" y="1558747"/>
                  <a:pt x="2952196" y="1524342"/>
                </a:cubicBezTo>
                <a:cubicBezTo>
                  <a:pt x="2873514" y="1489937"/>
                  <a:pt x="2756076" y="1388877"/>
                  <a:pt x="2681206" y="1327688"/>
                </a:cubicBezTo>
                <a:cubicBezTo>
                  <a:pt x="2606336" y="1266499"/>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rgbClr val="004F8A"/>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Freeform 15"/>
          <p:cNvSpPr/>
          <p:nvPr/>
        </p:nvSpPr>
        <p:spPr>
          <a:xfrm>
            <a:off x="629920" y="2661920"/>
            <a:ext cx="1574800" cy="509693"/>
          </a:xfrm>
          <a:custGeom>
            <a:avLst/>
            <a:gdLst>
              <a:gd name="connsiteX0" fmla="*/ 1574800 w 1574800"/>
              <a:gd name="connsiteY0" fmla="*/ 0 h 509693"/>
              <a:gd name="connsiteX1" fmla="*/ 1503680 w 1574800"/>
              <a:gd name="connsiteY1" fmla="*/ 203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 name="connsiteX0" fmla="*/ 1574800 w 1574800"/>
              <a:gd name="connsiteY0" fmla="*/ 0 h 509693"/>
              <a:gd name="connsiteX1" fmla="*/ 1503680 w 1574800"/>
              <a:gd name="connsiteY1" fmla="*/ 2489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4800" h="509693">
                <a:moveTo>
                  <a:pt x="1574800" y="0"/>
                </a:moveTo>
                <a:cubicBezTo>
                  <a:pt x="1557866" y="1693"/>
                  <a:pt x="1540933" y="231987"/>
                  <a:pt x="1503680" y="248920"/>
                </a:cubicBezTo>
                <a:cubicBezTo>
                  <a:pt x="1466427" y="265853"/>
                  <a:pt x="1393613" y="107527"/>
                  <a:pt x="1351280" y="101600"/>
                </a:cubicBezTo>
                <a:cubicBezTo>
                  <a:pt x="1308947" y="95673"/>
                  <a:pt x="1293707" y="182880"/>
                  <a:pt x="1249680" y="213360"/>
                </a:cubicBezTo>
                <a:cubicBezTo>
                  <a:pt x="1205653" y="243840"/>
                  <a:pt x="1131147" y="260773"/>
                  <a:pt x="1087120" y="284480"/>
                </a:cubicBezTo>
                <a:cubicBezTo>
                  <a:pt x="1043093" y="308187"/>
                  <a:pt x="1012613" y="355600"/>
                  <a:pt x="985520" y="355600"/>
                </a:cubicBezTo>
                <a:cubicBezTo>
                  <a:pt x="958427" y="355600"/>
                  <a:pt x="949960" y="291253"/>
                  <a:pt x="924560" y="284480"/>
                </a:cubicBezTo>
                <a:cubicBezTo>
                  <a:pt x="899160" y="277707"/>
                  <a:pt x="861907" y="320040"/>
                  <a:pt x="833120" y="314960"/>
                </a:cubicBezTo>
                <a:cubicBezTo>
                  <a:pt x="804333" y="309880"/>
                  <a:pt x="778933" y="277707"/>
                  <a:pt x="751840" y="254000"/>
                </a:cubicBezTo>
                <a:cubicBezTo>
                  <a:pt x="724747" y="230293"/>
                  <a:pt x="701040" y="174413"/>
                  <a:pt x="670560" y="172720"/>
                </a:cubicBezTo>
                <a:cubicBezTo>
                  <a:pt x="640080" y="171027"/>
                  <a:pt x="602827" y="223520"/>
                  <a:pt x="568960" y="243840"/>
                </a:cubicBezTo>
                <a:cubicBezTo>
                  <a:pt x="535093" y="264160"/>
                  <a:pt x="491067" y="274320"/>
                  <a:pt x="467360" y="294640"/>
                </a:cubicBezTo>
                <a:cubicBezTo>
                  <a:pt x="443653" y="314960"/>
                  <a:pt x="448733" y="342053"/>
                  <a:pt x="426720" y="365760"/>
                </a:cubicBezTo>
                <a:cubicBezTo>
                  <a:pt x="404707" y="389467"/>
                  <a:pt x="357293" y="425027"/>
                  <a:pt x="335280" y="436880"/>
                </a:cubicBezTo>
                <a:cubicBezTo>
                  <a:pt x="313267" y="448733"/>
                  <a:pt x="294640" y="436880"/>
                  <a:pt x="294640" y="436880"/>
                </a:cubicBezTo>
                <a:cubicBezTo>
                  <a:pt x="274320" y="436880"/>
                  <a:pt x="245533" y="430107"/>
                  <a:pt x="213360" y="436880"/>
                </a:cubicBezTo>
                <a:cubicBezTo>
                  <a:pt x="181187" y="443653"/>
                  <a:pt x="137160" y="465667"/>
                  <a:pt x="101600" y="477520"/>
                </a:cubicBezTo>
                <a:cubicBezTo>
                  <a:pt x="66040" y="489373"/>
                  <a:pt x="18627" y="509693"/>
                  <a:pt x="0" y="508000"/>
                </a:cubicBezTo>
              </a:path>
            </a:pathLst>
          </a:custGeom>
          <a:ln w="63500" cap="sq">
            <a:solidFill>
              <a:srgbClr val="FF0000"/>
            </a:solidFill>
            <a:prstDash val="solid"/>
          </a:ln>
          <a:effectLst>
            <a:outerShdw dist="50800" dir="5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1" name="Picture 2"/>
          <p:cNvPicPr preferRelativeResize="0">
            <a:picLocks noChangeAspect="1" noChangeArrowheads="1"/>
          </p:cNvPicPr>
          <p:nvPr/>
        </p:nvPicPr>
        <p:blipFill>
          <a:blip r:embed="rId6"/>
          <a:srcRect/>
          <a:stretch>
            <a:fillRect/>
          </a:stretch>
        </p:blipFill>
        <p:spPr bwMode="auto">
          <a:xfrm>
            <a:off x="155448" y="82296"/>
            <a:ext cx="1518897" cy="1809749"/>
          </a:xfrm>
          <a:prstGeom prst="rect">
            <a:avLst/>
          </a:prstGeom>
          <a:noFill/>
          <a:ln w="9525">
            <a:noFill/>
            <a:miter lim="800000"/>
            <a:headEnd/>
            <a:tailEnd/>
          </a:ln>
          <a:effectLst/>
        </p:spPr>
      </p:pic>
      <p:sp>
        <p:nvSpPr>
          <p:cNvPr id="17" name="Oval 16"/>
          <p:cNvSpPr/>
          <p:nvPr/>
        </p:nvSpPr>
        <p:spPr>
          <a:xfrm>
            <a:off x="4724400" y="3810000"/>
            <a:ext cx="381000" cy="3048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8" name="TextBox 17"/>
          <p:cNvSpPr txBox="1"/>
          <p:nvPr/>
        </p:nvSpPr>
        <p:spPr>
          <a:xfrm>
            <a:off x="0" y="5257800"/>
            <a:ext cx="9144000" cy="553998"/>
          </a:xfrm>
          <a:prstGeom prst="rect">
            <a:avLst/>
          </a:prstGeom>
          <a:solidFill>
            <a:schemeClr val="bg1"/>
          </a:solidFill>
        </p:spPr>
        <p:txBody>
          <a:bodyPr wrap="square" rtlCol="0">
            <a:spAutoFit/>
          </a:bodyPr>
          <a:lstStyle/>
          <a:p>
            <a:r>
              <a:rPr lang="en-US" sz="3000" b="1" dirty="0" smtClean="0"/>
              <a:t>- Virginia, age 13, travels with her family &amp; step-siblings </a:t>
            </a:r>
          </a:p>
        </p:txBody>
      </p:sp>
      <p:sp>
        <p:nvSpPr>
          <p:cNvPr id="19" name="TextBox 18"/>
          <p:cNvSpPr txBox="1"/>
          <p:nvPr/>
        </p:nvSpPr>
        <p:spPr>
          <a:xfrm>
            <a:off x="0" y="5791200"/>
            <a:ext cx="9144000" cy="553998"/>
          </a:xfrm>
          <a:prstGeom prst="rect">
            <a:avLst/>
          </a:prstGeom>
          <a:solidFill>
            <a:schemeClr val="bg1"/>
          </a:solidFill>
        </p:spPr>
        <p:txBody>
          <a:bodyPr wrap="square" rtlCol="0">
            <a:spAutoFit/>
          </a:bodyPr>
          <a:lstStyle/>
          <a:p>
            <a:r>
              <a:rPr lang="en-US" sz="3000" b="1" dirty="0" smtClean="0"/>
              <a:t>- from Fort Bridger, they continue on Hastings Cut-off </a:t>
            </a:r>
          </a:p>
        </p:txBody>
      </p:sp>
      <p:sp>
        <p:nvSpPr>
          <p:cNvPr id="20" name="TextBox 19"/>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delays leave them snow-bound in Sierra Nevada </a:t>
            </a:r>
            <a:r>
              <a:rPr lang="en-US" sz="3000" b="1" dirty="0" err="1" smtClean="0"/>
              <a:t>Mts</a:t>
            </a:r>
            <a:r>
              <a:rPr lang="en-US" sz="3000" b="1" dirty="0" smtClean="0"/>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360"/>
                                          </p:val>
                                        </p:tav>
                                        <p:tav tm="100000">
                                          <p:val>
                                            <p:fltVal val="0"/>
                                          </p:val>
                                        </p:tav>
                                      </p:tavLst>
                                    </p:anim>
                                    <p:animEffect transition="in" filter="fade">
                                      <p:cBhvr>
                                        <p:cTn id="10" dur="10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childTnLst>
                                </p:cTn>
                              </p:par>
                              <p:par>
                                <p:cTn id="28" presetID="0" presetClass="path" presetSubtype="0" accel="50000" decel="50000" fill="hold" grpId="1" nodeType="withEffect">
                                  <p:stCondLst>
                                    <p:cond delay="0"/>
                                  </p:stCondLst>
                                  <p:childTnLst>
                                    <p:animMotion origin="layout" path="M 0 0 C -0.00104 -0.00833 -0.00035 -0.02593 -0.00903 -0.02871 C -0.01475 -0.03056 -0.02083 -0.03033 -0.02673 -0.03102 C -0.0342 -0.05903 -0.02222 -0.01551 -0.03212 -0.04537 C -0.0368 -0.05949 -0.03767 -0.06713 -0.04826 -0.07616 C -0.05 -0.0794 -0.05104 -0.0838 -0.05364 -0.08588 C -0.05781 -0.08935 -0.06354 -0.0875 -0.06788 -0.09051 C -0.08576 -0.10255 -0.09531 -0.10509 -0.11614 -0.10949 C -0.1191 -0.11181 -0.12222 -0.11389 -0.125 -0.11667 C -0.12708 -0.11875 -0.12812 -0.12222 -0.13038 -0.12384 C -0.13368 -0.12639 -0.14114 -0.12871 -0.14114 -0.12871 C -0.14357 -0.13102 -0.14566 -0.13403 -0.14826 -0.13588 C -0.15989 -0.14375 -0.15191 -0.13125 -0.15903 -0.14537 C -0.16371 -0.1706 -0.15729 -0.14074 -0.16423 -0.16204 C -0.16528 -0.16505 -0.16423 -0.16945 -0.16614 -0.17153 C -0.16892 -0.17477 -0.17326 -0.17454 -0.17673 -0.17616 C -0.19132 -0.18241 -0.20694 -0.17894 -0.22153 -0.18588 C -0.225 -0.18496 -0.22899 -0.18565 -0.23212 -0.18333 C -0.24236 -0.17546 -0.24392 -0.16482 -0.25538 -0.15949 C -0.25712 -0.16042 -0.25937 -0.16042 -0.26076 -0.16204 C -0.26232 -0.16389 -0.26371 -0.16644 -0.26423 -0.16921 C -0.26562 -0.17616 -0.26232 -0.18542 -0.26614 -0.19051 C -0.26944 -0.19491 -0.27569 -0.19051 -0.28038 -0.19051 " pathEditMode="relative" ptsTypes="ffffffffffffffffffffffA">
                                      <p:cBhvr>
                                        <p:cTn id="29" dur="5000" fill="hold"/>
                                        <p:tgtEl>
                                          <p:spTgt spid="17"/>
                                        </p:tgtEl>
                                        <p:attrNameLst>
                                          <p:attrName>ppt_x</p:attrName>
                                          <p:attrName>ppt_y</p:attrName>
                                        </p:attrNameLst>
                                      </p:cBhvr>
                                    </p:animMotion>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childTnLst>
                                </p:cTn>
                              </p:par>
                            </p:childTnLst>
                          </p:cTn>
                        </p:par>
                        <p:par>
                          <p:cTn id="38" fill="hold">
                            <p:stCondLst>
                              <p:cond delay="1000"/>
                            </p:stCondLst>
                            <p:childTnLst>
                              <p:par>
                                <p:cTn id="39" presetID="0" presetClass="path" presetSubtype="0" accel="50000" decel="50000" fill="hold" grpId="2" nodeType="afterEffect">
                                  <p:stCondLst>
                                    <p:cond delay="0"/>
                                  </p:stCondLst>
                                  <p:childTnLst>
                                    <p:animMotion origin="layout" path="M -0.28038 -0.19051 C -0.29375 -0.20833 -0.29167 -0.20509 -0.31423 -0.20255 C -0.31337 -0.18102 -0.31007 -0.16111 -0.3125 -0.14051 C -0.3158 -0.15856 -0.32309 -0.15694 -0.33403 -0.16435 C -0.33698 -0.16366 -0.3408 -0.16481 -0.34288 -0.16204 C -0.3467 -0.15694 -0.34618 -0.14769 -0.35 -0.14282 C -0.35173 -0.14051 -0.35364 -0.13819 -0.35538 -0.13588 C -0.36319 -0.13819 -0.37153 -0.13843 -0.37864 -0.14282 C -0.38107 -0.14444 -0.38055 -0.14977 -0.38212 -0.15255 C -0.38646 -0.16042 -0.38923 -0.16204 -0.39462 -0.16667 C -0.39878 -0.16597 -0.40712 -0.16435 -0.40712 -0.16412 " pathEditMode="relative" rAng="0" ptsTypes="ffffffffffA">
                                      <p:cBhvr>
                                        <p:cTn id="40" dur="5000" fill="hold"/>
                                        <p:tgtEl>
                                          <p:spTgt spid="17"/>
                                        </p:tgtEl>
                                        <p:attrNameLst>
                                          <p:attrName>ppt_x</p:attrName>
                                          <p:attrName>ppt_y</p:attrName>
                                        </p:attrNameLst>
                                      </p:cBhvr>
                                      <p:rCtr x="-63" y="18"/>
                                    </p:animMotion>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18"/>
                                        </p:tgtEl>
                                      </p:cBhvr>
                                    </p:animEffect>
                                    <p:set>
                                      <p:cBhvr>
                                        <p:cTn id="57" dur="1" fill="hold">
                                          <p:stCondLst>
                                            <p:cond delay="999"/>
                                          </p:stCondLst>
                                        </p:cTn>
                                        <p:tgtEl>
                                          <p:spTgt spid="18"/>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19"/>
                                        </p:tgtEl>
                                      </p:cBhvr>
                                    </p:animEffect>
                                    <p:set>
                                      <p:cBhvr>
                                        <p:cTn id="60" dur="1" fill="hold">
                                          <p:stCondLst>
                                            <p:cond delay="999"/>
                                          </p:stCondLst>
                                        </p:cTn>
                                        <p:tgtEl>
                                          <p:spTgt spid="1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20"/>
                                        </p:tgtEl>
                                      </p:cBhvr>
                                    </p:animEffect>
                                    <p:set>
                                      <p:cBhvr>
                                        <p:cTn id="63" dur="1" fill="hold">
                                          <p:stCondLst>
                                            <p:cond delay="999"/>
                                          </p:stCondLst>
                                        </p:cTn>
                                        <p:tgtEl>
                                          <p:spTgt spid="20"/>
                                        </p:tgtEl>
                                        <p:attrNameLst>
                                          <p:attrName>style.visibility</p:attrName>
                                        </p:attrNameLst>
                                      </p:cBhvr>
                                      <p:to>
                                        <p:strVal val="hidden"/>
                                      </p:to>
                                    </p:set>
                                  </p:childTnLst>
                                </p:cTn>
                              </p:par>
                            </p:childTnLst>
                          </p:cTn>
                        </p:par>
                        <p:par>
                          <p:cTn id="64" fill="hold">
                            <p:stCondLst>
                              <p:cond delay="1000"/>
                            </p:stCondLst>
                            <p:childTnLst>
                              <p:par>
                                <p:cTn id="65" presetID="10" presetClass="exit" presetSubtype="0" fill="hold" grpId="1" nodeType="afterEffect">
                                  <p:stCondLst>
                                    <p:cond delay="0"/>
                                  </p:stCondLst>
                                  <p:childTnLst>
                                    <p:animEffect transition="out" filter="fade">
                                      <p:cBhvr>
                                        <p:cTn id="66" dur="1000"/>
                                        <p:tgtEl>
                                          <p:spTgt spid="13"/>
                                        </p:tgtEl>
                                      </p:cBhvr>
                                    </p:animEffect>
                                    <p:set>
                                      <p:cBhvr>
                                        <p:cTn id="67" dur="1" fill="hold">
                                          <p:stCondLst>
                                            <p:cond delay="999"/>
                                          </p:stCondLst>
                                        </p:cTn>
                                        <p:tgtEl>
                                          <p:spTgt spid="13"/>
                                        </p:tgtEl>
                                        <p:attrNameLst>
                                          <p:attrName>style.visibility</p:attrName>
                                        </p:attrNameLst>
                                      </p:cBhvr>
                                      <p:to>
                                        <p:strVal val="hidden"/>
                                      </p:to>
                                    </p:set>
                                  </p:childTnLst>
                                </p:cTn>
                              </p:par>
                              <p:par>
                                <p:cTn id="68" presetID="49" presetClass="entr" presetSubtype="0" decel="100000" fill="hold" grpId="0" nodeType="withEffect">
                                  <p:stCondLst>
                                    <p:cond delay="0"/>
                                  </p:stCondLst>
                                  <p:childTnLst>
                                    <p:set>
                                      <p:cBhvr>
                                        <p:cTn id="69" dur="1" fill="hold">
                                          <p:stCondLst>
                                            <p:cond delay="0"/>
                                          </p:stCondLst>
                                        </p:cTn>
                                        <p:tgtEl>
                                          <p:spTgt spid="22"/>
                                        </p:tgtEl>
                                        <p:attrNameLst>
                                          <p:attrName>style.visibility</p:attrName>
                                        </p:attrNameLst>
                                      </p:cBhvr>
                                      <p:to>
                                        <p:strVal val="visible"/>
                                      </p:to>
                                    </p:set>
                                    <p:anim calcmode="lin" valueType="num">
                                      <p:cBhvr>
                                        <p:cTn id="70" dur="1000" fill="hold"/>
                                        <p:tgtEl>
                                          <p:spTgt spid="22"/>
                                        </p:tgtEl>
                                        <p:attrNameLst>
                                          <p:attrName>ppt_w</p:attrName>
                                        </p:attrNameLst>
                                      </p:cBhvr>
                                      <p:tavLst>
                                        <p:tav tm="0">
                                          <p:val>
                                            <p:fltVal val="0"/>
                                          </p:val>
                                        </p:tav>
                                        <p:tav tm="100000">
                                          <p:val>
                                            <p:strVal val="#ppt_w"/>
                                          </p:val>
                                        </p:tav>
                                      </p:tavLst>
                                    </p:anim>
                                    <p:anim calcmode="lin" valueType="num">
                                      <p:cBhvr>
                                        <p:cTn id="71" dur="1000" fill="hold"/>
                                        <p:tgtEl>
                                          <p:spTgt spid="22"/>
                                        </p:tgtEl>
                                        <p:attrNameLst>
                                          <p:attrName>ppt_h</p:attrName>
                                        </p:attrNameLst>
                                      </p:cBhvr>
                                      <p:tavLst>
                                        <p:tav tm="0">
                                          <p:val>
                                            <p:fltVal val="0"/>
                                          </p:val>
                                        </p:tav>
                                        <p:tav tm="100000">
                                          <p:val>
                                            <p:strVal val="#ppt_h"/>
                                          </p:val>
                                        </p:tav>
                                      </p:tavLst>
                                    </p:anim>
                                    <p:anim calcmode="lin" valueType="num">
                                      <p:cBhvr>
                                        <p:cTn id="72" dur="1000" fill="hold"/>
                                        <p:tgtEl>
                                          <p:spTgt spid="22"/>
                                        </p:tgtEl>
                                        <p:attrNameLst>
                                          <p:attrName>style.rotation</p:attrName>
                                        </p:attrNameLst>
                                      </p:cBhvr>
                                      <p:tavLst>
                                        <p:tav tm="0">
                                          <p:val>
                                            <p:fltVal val="360"/>
                                          </p:val>
                                        </p:tav>
                                        <p:tav tm="100000">
                                          <p:val>
                                            <p:fltVal val="0"/>
                                          </p:val>
                                        </p:tav>
                                      </p:tavLst>
                                    </p:anim>
                                    <p:animEffect transition="in" filter="fade">
                                      <p:cBhvr>
                                        <p:cTn id="73"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2" grpId="0" animBg="1"/>
      <p:bldP spid="14" grpId="0" animBg="1"/>
      <p:bldP spid="14" grpId="1" animBg="1"/>
      <p:bldP spid="15" grpId="0" animBg="1"/>
      <p:bldP spid="16" grpId="0" animBg="1"/>
      <p:bldP spid="17" grpId="0" animBg="1"/>
      <p:bldP spid="17" grpId="1" animBg="1"/>
      <p:bldP spid="17" grpId="2" animBg="1"/>
      <p:bldP spid="18" grpId="0" animBg="1"/>
      <p:bldP spid="18" grpId="1" animBg="1"/>
      <p:bldP spid="19" grpId="0" animBg="1"/>
      <p:bldP spid="19" grpId="1" animBg="1"/>
      <p:bldP spid="20" grpId="0" animBg="1"/>
      <p:bldP spid="20" grpId="1" animBg="1"/>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2862322"/>
          </a:xfrm>
          <a:prstGeom prst="rect">
            <a:avLst/>
          </a:prstGeom>
        </p:spPr>
        <p:txBody>
          <a:bodyPr wrap="square">
            <a:spAutoFit/>
          </a:bodyPr>
          <a:lstStyle/>
          <a:p>
            <a:r>
              <a:rPr lang="en-US" dirty="0" smtClean="0">
                <a:hlinkClick r:id="rId2"/>
              </a:rPr>
              <a:t>https://www.octa-trails.org/articles/life-and-death-on-the-oregon-trail/</a:t>
            </a:r>
            <a:endParaRPr lang="en-US" dirty="0" smtClean="0"/>
          </a:p>
          <a:p>
            <a:r>
              <a:rPr lang="en-US" dirty="0" smtClean="0"/>
              <a:t>	 Nearly one in ten who set off on the Oregon Trail did not survive. The two biggest causes of death were disease and accidents. The disease with the worst reputation was Asiatic cholera, known as the “unseen destroyer.” Cholera crept silently, caused by unsanitary conditions: people camped amid garbage left by previous parties, picked up the disease, and then went about spreading it, themselves. People in good spirits in the morning could be in agony by noon and dead by evening. Symptoms started with a stomach ache that grew to intense pain within minutes. Then came diarrhea and vomiting that quickly dehydrated the victim. Within hours the skin was wrinkling and turning blue. If death did not occur within the first 12 to 24 hours, the victim usually recovered. </a:t>
            </a:r>
            <a:endParaRPr lang="en-US" dirty="0"/>
          </a:p>
        </p:txBody>
      </p:sp>
      <p:sp useBgFill="1">
        <p:nvSpPr>
          <p:cNvPr id="5" name="Rectangle 4"/>
          <p:cNvSpPr/>
          <p:nvPr/>
        </p:nvSpPr>
        <p:spPr>
          <a:xfrm>
            <a:off x="0" y="2971800"/>
            <a:ext cx="9144000" cy="11449288"/>
          </a:xfrm>
          <a:prstGeom prst="rect">
            <a:avLst/>
          </a:prstGeom>
        </p:spPr>
        <p:txBody>
          <a:bodyPr wrap="square">
            <a:spAutoFit/>
          </a:bodyPr>
          <a:lstStyle/>
          <a:p>
            <a:r>
              <a:rPr lang="en-US" dirty="0" smtClean="0">
                <a:hlinkClick r:id="rId3"/>
              </a:rPr>
              <a:t>https://en.wikipedia.org/wiki/Oregon_Trail#Deaths</a:t>
            </a:r>
            <a:endParaRPr lang="en-US" dirty="0" smtClean="0"/>
          </a:p>
          <a:p>
            <a:r>
              <a:rPr lang="en-US" dirty="0" smtClean="0"/>
              <a:t>	The number of deaths on the trail is not known with</a:t>
            </a:r>
          </a:p>
          <a:p>
            <a:r>
              <a:rPr lang="en-US" dirty="0" smtClean="0"/>
              <a:t> any precision; there are only wildly varying estimates.</a:t>
            </a:r>
          </a:p>
          <a:p>
            <a:r>
              <a:rPr lang="en-US" dirty="0" smtClean="0"/>
              <a:t> Estimating is difficult because of the common practice of</a:t>
            </a:r>
          </a:p>
          <a:p>
            <a:r>
              <a:rPr lang="en-US" dirty="0" smtClean="0"/>
              <a:t> burying people in unmarked graves that were intentionally </a:t>
            </a:r>
          </a:p>
          <a:p>
            <a:r>
              <a:rPr lang="en-US" dirty="0" smtClean="0"/>
              <a:t>disguised to avoid being dug up by animals or Indians. Graves </a:t>
            </a:r>
          </a:p>
          <a:p>
            <a:r>
              <a:rPr lang="en-US" dirty="0" smtClean="0"/>
              <a:t>were often put in the middle of a trail and then run over by </a:t>
            </a:r>
          </a:p>
          <a:p>
            <a:r>
              <a:rPr lang="en-US" dirty="0" smtClean="0"/>
              <a:t>the livestock to make them difficult to find. Disease was the </a:t>
            </a:r>
          </a:p>
          <a:p>
            <a:r>
              <a:rPr lang="en-US" dirty="0" smtClean="0"/>
              <a:t>main killer of trail travelers; cholera killed up to 3 percent of</a:t>
            </a:r>
          </a:p>
          <a:p>
            <a:r>
              <a:rPr lang="en-US" dirty="0" smtClean="0"/>
              <a:t> all travelers in the epidemic years from 1849 to 1855.</a:t>
            </a:r>
          </a:p>
          <a:p>
            <a:r>
              <a:rPr lang="en-US" dirty="0" smtClean="0"/>
              <a:t>	Indian attacks increased significantly after 1860, </a:t>
            </a:r>
          </a:p>
          <a:p>
            <a:r>
              <a:rPr lang="en-US" dirty="0" smtClean="0"/>
              <a:t>when most of the army troops were withdrawn, and miners</a:t>
            </a:r>
          </a:p>
          <a:p>
            <a:r>
              <a:rPr lang="en-US" dirty="0" smtClean="0"/>
              <a:t> and ranchers began fanning out all over the country, often encroaching on Indian territory. Increased attacks along the Humboldt led to most travelers' taking the Central Nevada Route. The </a:t>
            </a:r>
            <a:r>
              <a:rPr lang="en-US" dirty="0" err="1" smtClean="0"/>
              <a:t>Goodall</a:t>
            </a:r>
            <a:r>
              <a:rPr lang="en-US" dirty="0" smtClean="0"/>
              <a:t> cutoff, developed in Idaho in 1862, kept Oregon bound travelers away from much of the Indian trouble nearer the Snake River. Other trails were developed that traveled further along the South Platte to avoid local Indian hot spots.</a:t>
            </a:r>
          </a:p>
          <a:p>
            <a:r>
              <a:rPr lang="en-US" dirty="0" smtClean="0"/>
              <a:t>	Other common causes of death included hypothermia, drowning in river crossings, getting run over by wagons, and accidental gun deaths. Later, more family groups started traveling, and many more bridges and ferries were being put in, so fording a dangerous river became much less common and dangerous. Surprisingly few people were taught to swim in this era. Being run over was a major cause of death, despite the wagons' only averaging 2–3 miles per hour. The wagons could not easily be stopped, and people, particularly children, were often trying to get on and off the wagons while they were moving—not always successfully. Another hazard was a dress getting caught in the wheels and pulling the person under. Accidental shootings declined significantly after Fort Laramie, as people became more familiar with their weapons and often just left them in their wagons. Carrying around a ten-pound rifle all day soon became tedious and usually unnecessary, as the perceived Indian threat faded and hunting opportunities receded.</a:t>
            </a:r>
          </a:p>
          <a:p>
            <a:r>
              <a:rPr lang="en-US" dirty="0" smtClean="0"/>
              <a:t>	A significant number of travelers were suffering from scurvy by the end of their trips. Their typical flour and salted pork/bacon diet had very little vitamin C in it. The diet in the mining camps was also typically low in fresh vegetables and fruit, which indirectly led to early deaths of many of the inhabitants. Some believe that scurvy deaths may have rivaled cholera as a killer, with most deaths occurring after the victim reached California.</a:t>
            </a:r>
          </a:p>
          <a:p>
            <a:r>
              <a:rPr lang="en-US" dirty="0" smtClean="0"/>
              <a:t>Miscellaneous deaths included deaths by childbirth, falling trees, flash floods, homicides, kicks by animals, lightning strikes, snake bites, and stampedes. According to an evaluation by John Unruh,</a:t>
            </a:r>
            <a:r>
              <a:rPr lang="en-US" baseline="30000" dirty="0" smtClean="0"/>
              <a:t> </a:t>
            </a:r>
            <a:r>
              <a:rPr lang="en-US" dirty="0" smtClean="0"/>
              <a:t> a 4 percent death rate or 16,000 out of 400,000 total pioneers on all trails may have died on the trail.</a:t>
            </a:r>
          </a:p>
          <a:p>
            <a:r>
              <a:rPr lang="en-US" dirty="0" smtClean="0"/>
              <a:t/>
            </a:r>
            <a:br>
              <a:rPr lang="en-US" dirty="0" smtClean="0"/>
            </a:br>
            <a:r>
              <a:rPr lang="en-US" dirty="0" smtClean="0"/>
              <a:t>	</a:t>
            </a:r>
            <a:endParaRPr lang="en-US" dirty="0"/>
          </a:p>
        </p:txBody>
      </p:sp>
      <p:pic>
        <p:nvPicPr>
          <p:cNvPr id="2051" name="Picture 3"/>
          <p:cNvPicPr>
            <a:picLocks noChangeAspect="1" noChangeArrowheads="1"/>
          </p:cNvPicPr>
          <p:nvPr/>
        </p:nvPicPr>
        <p:blipFill>
          <a:blip r:embed="rId4"/>
          <a:srcRect l="64056" t="21875" r="2562" b="10938"/>
          <a:stretch>
            <a:fillRect/>
          </a:stretch>
        </p:blipFill>
        <p:spPr bwMode="auto">
          <a:xfrm>
            <a:off x="6019800" y="2895600"/>
            <a:ext cx="2895600" cy="32766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2" name="TextBox 21"/>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grpSp>
        <p:nvGrpSpPr>
          <p:cNvPr id="2" name="Group 9"/>
          <p:cNvGrpSpPr/>
          <p:nvPr/>
        </p:nvGrpSpPr>
        <p:grpSpPr>
          <a:xfrm>
            <a:off x="-137160" y="758952"/>
            <a:ext cx="9870097" cy="6327648"/>
            <a:chOff x="-137160" y="758952"/>
            <a:chExt cx="9870097" cy="6327648"/>
          </a:xfrm>
        </p:grpSpPr>
        <p:pic>
          <p:nvPicPr>
            <p:cNvPr id="329730"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3" descr="Wpdms nasa topo oregon trail.jpg">
            <a:hlinkClick r:id="rId4"/>
          </p:cNvPr>
          <p:cNvPicPr>
            <a:picLocks noChangeAspect="1" noChangeArrowheads="1"/>
          </p:cNvPicPr>
          <p:nvPr/>
        </p:nvPicPr>
        <p:blipFill>
          <a:blip r:embed="rId5"/>
          <a:srcRect/>
          <a:stretch>
            <a:fillRect/>
          </a:stretch>
        </p:blipFill>
        <p:spPr bwMode="auto">
          <a:xfrm rot="548484">
            <a:off x="1717" y="1080263"/>
            <a:ext cx="5246231" cy="3507789"/>
          </a:xfrm>
          <a:prstGeom prst="rect">
            <a:avLst/>
          </a:prstGeom>
          <a:noFill/>
          <a:ln>
            <a:noFill/>
          </a:ln>
        </p:spPr>
      </p:pic>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5" name="Freeform 1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51653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52196 w 3983064"/>
              <a:gd name="connsiteY7" fmla="*/ 152434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52196 w 3983064"/>
              <a:gd name="connsiteY6" fmla="*/ 1524342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52535" y="1796978"/>
                  <a:pt x="3572359" y="1746142"/>
                </a:cubicBezTo>
                <a:cubicBezTo>
                  <a:pt x="3492184" y="1695306"/>
                  <a:pt x="3256659" y="1571085"/>
                  <a:pt x="3153299" y="1534118"/>
                </a:cubicBezTo>
                <a:cubicBezTo>
                  <a:pt x="3049939" y="1497151"/>
                  <a:pt x="3030878" y="1558747"/>
                  <a:pt x="2952196" y="1524342"/>
                </a:cubicBezTo>
                <a:cubicBezTo>
                  <a:pt x="2873514" y="1489937"/>
                  <a:pt x="2756076" y="1388877"/>
                  <a:pt x="2681206" y="1327688"/>
                </a:cubicBezTo>
                <a:cubicBezTo>
                  <a:pt x="2606336" y="1266499"/>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rgbClr val="004F8A"/>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Freeform 15"/>
          <p:cNvSpPr/>
          <p:nvPr/>
        </p:nvSpPr>
        <p:spPr>
          <a:xfrm>
            <a:off x="629920" y="2661920"/>
            <a:ext cx="1574800" cy="509693"/>
          </a:xfrm>
          <a:custGeom>
            <a:avLst/>
            <a:gdLst>
              <a:gd name="connsiteX0" fmla="*/ 1574800 w 1574800"/>
              <a:gd name="connsiteY0" fmla="*/ 0 h 509693"/>
              <a:gd name="connsiteX1" fmla="*/ 1503680 w 1574800"/>
              <a:gd name="connsiteY1" fmla="*/ 203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 name="connsiteX0" fmla="*/ 1574800 w 1574800"/>
              <a:gd name="connsiteY0" fmla="*/ 0 h 509693"/>
              <a:gd name="connsiteX1" fmla="*/ 1503680 w 1574800"/>
              <a:gd name="connsiteY1" fmla="*/ 2489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4800" h="509693">
                <a:moveTo>
                  <a:pt x="1574800" y="0"/>
                </a:moveTo>
                <a:cubicBezTo>
                  <a:pt x="1557866" y="1693"/>
                  <a:pt x="1540933" y="231987"/>
                  <a:pt x="1503680" y="248920"/>
                </a:cubicBezTo>
                <a:cubicBezTo>
                  <a:pt x="1466427" y="265853"/>
                  <a:pt x="1393613" y="107527"/>
                  <a:pt x="1351280" y="101600"/>
                </a:cubicBezTo>
                <a:cubicBezTo>
                  <a:pt x="1308947" y="95673"/>
                  <a:pt x="1293707" y="182880"/>
                  <a:pt x="1249680" y="213360"/>
                </a:cubicBezTo>
                <a:cubicBezTo>
                  <a:pt x="1205653" y="243840"/>
                  <a:pt x="1131147" y="260773"/>
                  <a:pt x="1087120" y="284480"/>
                </a:cubicBezTo>
                <a:cubicBezTo>
                  <a:pt x="1043093" y="308187"/>
                  <a:pt x="1012613" y="355600"/>
                  <a:pt x="985520" y="355600"/>
                </a:cubicBezTo>
                <a:cubicBezTo>
                  <a:pt x="958427" y="355600"/>
                  <a:pt x="949960" y="291253"/>
                  <a:pt x="924560" y="284480"/>
                </a:cubicBezTo>
                <a:cubicBezTo>
                  <a:pt x="899160" y="277707"/>
                  <a:pt x="861907" y="320040"/>
                  <a:pt x="833120" y="314960"/>
                </a:cubicBezTo>
                <a:cubicBezTo>
                  <a:pt x="804333" y="309880"/>
                  <a:pt x="778933" y="277707"/>
                  <a:pt x="751840" y="254000"/>
                </a:cubicBezTo>
                <a:cubicBezTo>
                  <a:pt x="724747" y="230293"/>
                  <a:pt x="701040" y="174413"/>
                  <a:pt x="670560" y="172720"/>
                </a:cubicBezTo>
                <a:cubicBezTo>
                  <a:pt x="640080" y="171027"/>
                  <a:pt x="602827" y="223520"/>
                  <a:pt x="568960" y="243840"/>
                </a:cubicBezTo>
                <a:cubicBezTo>
                  <a:pt x="535093" y="264160"/>
                  <a:pt x="491067" y="274320"/>
                  <a:pt x="467360" y="294640"/>
                </a:cubicBezTo>
                <a:cubicBezTo>
                  <a:pt x="443653" y="314960"/>
                  <a:pt x="448733" y="342053"/>
                  <a:pt x="426720" y="365760"/>
                </a:cubicBezTo>
                <a:cubicBezTo>
                  <a:pt x="404707" y="389467"/>
                  <a:pt x="357293" y="425027"/>
                  <a:pt x="335280" y="436880"/>
                </a:cubicBezTo>
                <a:cubicBezTo>
                  <a:pt x="313267" y="448733"/>
                  <a:pt x="294640" y="436880"/>
                  <a:pt x="294640" y="436880"/>
                </a:cubicBezTo>
                <a:cubicBezTo>
                  <a:pt x="274320" y="436880"/>
                  <a:pt x="245533" y="430107"/>
                  <a:pt x="213360" y="436880"/>
                </a:cubicBezTo>
                <a:cubicBezTo>
                  <a:pt x="181187" y="443653"/>
                  <a:pt x="137160" y="465667"/>
                  <a:pt x="101600" y="477520"/>
                </a:cubicBezTo>
                <a:cubicBezTo>
                  <a:pt x="66040" y="489373"/>
                  <a:pt x="18627" y="509693"/>
                  <a:pt x="0" y="508000"/>
                </a:cubicBezTo>
              </a:path>
            </a:pathLst>
          </a:custGeom>
          <a:ln w="63500" cap="sq">
            <a:solidFill>
              <a:srgbClr val="FF0000"/>
            </a:solidFill>
            <a:prstDash val="solid"/>
          </a:ln>
          <a:effectLst>
            <a:outerShdw dist="50800" dir="5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990600" y="2743200"/>
            <a:ext cx="381000" cy="3048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3" name="TextBox 22"/>
          <p:cNvSpPr txBox="1"/>
          <p:nvPr/>
        </p:nvSpPr>
        <p:spPr>
          <a:xfrm>
            <a:off x="0" y="4648200"/>
            <a:ext cx="9144000" cy="2400657"/>
          </a:xfrm>
          <a:prstGeom prst="rect">
            <a:avLst/>
          </a:prstGeom>
          <a:solidFill>
            <a:schemeClr val="bg1"/>
          </a:solidFill>
        </p:spPr>
        <p:txBody>
          <a:bodyPr wrap="square" rtlCol="0">
            <a:spAutoFit/>
          </a:bodyPr>
          <a:lstStyle/>
          <a:p>
            <a:pPr>
              <a:buFontTx/>
              <a:buChar char="-"/>
            </a:pPr>
            <a:r>
              <a:rPr lang="en-US" sz="3000" b="1" dirty="0" smtClean="0"/>
              <a:t> Virginia prays: if they survive, she will become Catholic</a:t>
            </a:r>
          </a:p>
          <a:p>
            <a:pPr>
              <a:buFontTx/>
              <a:buChar char="-"/>
            </a:pPr>
            <a:endParaRPr lang="en-US" sz="3000" b="1" dirty="0" smtClean="0"/>
          </a:p>
          <a:p>
            <a:pPr>
              <a:buFontTx/>
              <a:buChar char="-"/>
            </a:pPr>
            <a:endParaRPr lang="en-US" sz="3000" b="1" dirty="0" smtClean="0"/>
          </a:p>
          <a:p>
            <a:pPr>
              <a:buFontTx/>
              <a:buChar char="-"/>
            </a:pPr>
            <a:endParaRPr lang="en-US" sz="3000" b="1" dirty="0" smtClean="0"/>
          </a:p>
          <a:p>
            <a:endParaRPr lang="en-US" sz="3000" b="1" dirty="0" smtClean="0"/>
          </a:p>
        </p:txBody>
      </p:sp>
      <p:sp>
        <p:nvSpPr>
          <p:cNvPr id="24" name="TextBox 23"/>
          <p:cNvSpPr txBox="1"/>
          <p:nvPr/>
        </p:nvSpPr>
        <p:spPr>
          <a:xfrm>
            <a:off x="0" y="5161002"/>
            <a:ext cx="9144000" cy="553998"/>
          </a:xfrm>
          <a:prstGeom prst="rect">
            <a:avLst/>
          </a:prstGeom>
          <a:solidFill>
            <a:schemeClr val="bg1"/>
          </a:solidFill>
        </p:spPr>
        <p:txBody>
          <a:bodyPr wrap="square" rtlCol="0">
            <a:spAutoFit/>
          </a:bodyPr>
          <a:lstStyle/>
          <a:p>
            <a:pPr>
              <a:buFontTx/>
              <a:buChar char="-"/>
            </a:pPr>
            <a:r>
              <a:rPr lang="en-US" sz="3000" b="1" dirty="0" smtClean="0"/>
              <a:t> after a horrific winter, the group is rescued</a:t>
            </a:r>
          </a:p>
        </p:txBody>
      </p:sp>
      <p:pic>
        <p:nvPicPr>
          <p:cNvPr id="333826" name="Picture 2" descr="Image result for donner rescue images"/>
          <p:cNvPicPr>
            <a:picLocks noChangeAspect="1" noChangeArrowheads="1"/>
          </p:cNvPicPr>
          <p:nvPr/>
        </p:nvPicPr>
        <p:blipFill>
          <a:blip r:embed="rId6"/>
          <a:srcRect/>
          <a:stretch>
            <a:fillRect/>
          </a:stretch>
        </p:blipFill>
        <p:spPr bwMode="auto">
          <a:xfrm>
            <a:off x="4209220" y="762000"/>
            <a:ext cx="4858580" cy="3810000"/>
          </a:xfrm>
          <a:prstGeom prst="rect">
            <a:avLst/>
          </a:prstGeom>
          <a:noFill/>
          <a:ln w="50800">
            <a:solidFill>
              <a:srgbClr val="FF0000"/>
            </a:solidFill>
          </a:ln>
        </p:spPr>
      </p:pic>
      <p:sp>
        <p:nvSpPr>
          <p:cNvPr id="28" name="TextBox 27"/>
          <p:cNvSpPr txBox="1"/>
          <p:nvPr/>
        </p:nvSpPr>
        <p:spPr>
          <a:xfrm>
            <a:off x="0" y="5694402"/>
            <a:ext cx="9144000" cy="553998"/>
          </a:xfrm>
          <a:prstGeom prst="rect">
            <a:avLst/>
          </a:prstGeom>
          <a:solidFill>
            <a:schemeClr val="bg1"/>
          </a:solidFill>
        </p:spPr>
        <p:txBody>
          <a:bodyPr wrap="square" rtlCol="0">
            <a:spAutoFit/>
          </a:bodyPr>
          <a:lstStyle/>
          <a:p>
            <a:pPr>
              <a:buFontTx/>
              <a:buChar char="-"/>
            </a:pPr>
            <a:r>
              <a:rPr lang="en-US" sz="3000" b="1" dirty="0" smtClean="0"/>
              <a:t> Virginia’s parents &amp; all siblings survive the ordeal</a:t>
            </a:r>
          </a:p>
        </p:txBody>
      </p:sp>
      <p:pic>
        <p:nvPicPr>
          <p:cNvPr id="333829" name="Picture 5" descr="C:\Users\Sandra\AppData\Local\Microsoft\Windows\INetCache\IE\XTNHX9F4\Anonymous_praying_hands[1].png"/>
          <p:cNvPicPr>
            <a:picLocks noChangeAspect="1" noChangeArrowheads="1"/>
          </p:cNvPicPr>
          <p:nvPr/>
        </p:nvPicPr>
        <p:blipFill>
          <a:blip r:embed="rId7"/>
          <a:srcRect/>
          <a:stretch>
            <a:fillRect/>
          </a:stretch>
        </p:blipFill>
        <p:spPr bwMode="auto">
          <a:xfrm rot="653784">
            <a:off x="7595902" y="5288651"/>
            <a:ext cx="1424094" cy="1447800"/>
          </a:xfrm>
          <a:prstGeom prst="rect">
            <a:avLst/>
          </a:prstGeom>
          <a:noFill/>
        </p:spPr>
      </p:pic>
      <p:pic>
        <p:nvPicPr>
          <p:cNvPr id="333830" name="Picture 6"/>
          <p:cNvPicPr>
            <a:picLocks noChangeAspect="1" noChangeArrowheads="1"/>
          </p:cNvPicPr>
          <p:nvPr/>
        </p:nvPicPr>
        <p:blipFill>
          <a:blip r:embed="rId8"/>
          <a:srcRect/>
          <a:stretch>
            <a:fillRect/>
          </a:stretch>
        </p:blipFill>
        <p:spPr bwMode="auto">
          <a:xfrm>
            <a:off x="4011910" y="838200"/>
            <a:ext cx="5041603" cy="3733800"/>
          </a:xfrm>
          <a:prstGeom prst="rect">
            <a:avLst/>
          </a:prstGeom>
          <a:noFill/>
          <a:ln w="50800">
            <a:solidFill>
              <a:srgbClr val="FF0000"/>
            </a:solidFill>
            <a:miter lim="800000"/>
            <a:headEnd/>
            <a:tailEnd/>
          </a:ln>
          <a:effectLst/>
        </p:spPr>
      </p:pic>
      <p:sp>
        <p:nvSpPr>
          <p:cNvPr id="30" name="TextBox 29"/>
          <p:cNvSpPr txBox="1"/>
          <p:nvPr/>
        </p:nvSpPr>
        <p:spPr>
          <a:xfrm>
            <a:off x="1600200" y="6211669"/>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pic>
        <p:nvPicPr>
          <p:cNvPr id="31" name="Picture 2"/>
          <p:cNvPicPr preferRelativeResize="0">
            <a:picLocks noChangeAspect="1" noChangeArrowheads="1"/>
          </p:cNvPicPr>
          <p:nvPr/>
        </p:nvPicPr>
        <p:blipFill>
          <a:blip r:embed="rId9"/>
          <a:srcRect/>
          <a:stretch>
            <a:fillRect/>
          </a:stretch>
        </p:blipFill>
        <p:spPr bwMode="auto">
          <a:xfrm>
            <a:off x="155448" y="82296"/>
            <a:ext cx="1518897" cy="1809749"/>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31" presetClass="entr" presetSubtype="0" fill="hold" nodeType="withEffect">
                                  <p:stCondLst>
                                    <p:cond delay="0"/>
                                  </p:stCondLst>
                                  <p:iterate type="lt">
                                    <p:tmPct val="5000"/>
                                  </p:iterate>
                                  <p:childTnLst>
                                    <p:set>
                                      <p:cBhvr>
                                        <p:cTn id="9" dur="1" fill="hold">
                                          <p:stCondLst>
                                            <p:cond delay="0"/>
                                          </p:stCondLst>
                                        </p:cTn>
                                        <p:tgtEl>
                                          <p:spTgt spid="333829"/>
                                        </p:tgtEl>
                                        <p:attrNameLst>
                                          <p:attrName>style.visibility</p:attrName>
                                        </p:attrNameLst>
                                      </p:cBhvr>
                                      <p:to>
                                        <p:strVal val="visible"/>
                                      </p:to>
                                    </p:set>
                                    <p:anim calcmode="lin" valueType="num">
                                      <p:cBhvr>
                                        <p:cTn id="10" dur="1000" fill="hold"/>
                                        <p:tgtEl>
                                          <p:spTgt spid="333829"/>
                                        </p:tgtEl>
                                        <p:attrNameLst>
                                          <p:attrName>ppt_w</p:attrName>
                                        </p:attrNameLst>
                                      </p:cBhvr>
                                      <p:tavLst>
                                        <p:tav tm="0">
                                          <p:val>
                                            <p:fltVal val="0"/>
                                          </p:val>
                                        </p:tav>
                                        <p:tav tm="100000">
                                          <p:val>
                                            <p:strVal val="#ppt_w"/>
                                          </p:val>
                                        </p:tav>
                                      </p:tavLst>
                                    </p:anim>
                                    <p:anim calcmode="lin" valueType="num">
                                      <p:cBhvr>
                                        <p:cTn id="11" dur="1000" fill="hold"/>
                                        <p:tgtEl>
                                          <p:spTgt spid="333829"/>
                                        </p:tgtEl>
                                        <p:attrNameLst>
                                          <p:attrName>ppt_h</p:attrName>
                                        </p:attrNameLst>
                                      </p:cBhvr>
                                      <p:tavLst>
                                        <p:tav tm="0">
                                          <p:val>
                                            <p:fltVal val="0"/>
                                          </p:val>
                                        </p:tav>
                                        <p:tav tm="100000">
                                          <p:val>
                                            <p:strVal val="#ppt_h"/>
                                          </p:val>
                                        </p:tav>
                                      </p:tavLst>
                                    </p:anim>
                                    <p:anim calcmode="lin" valueType="num">
                                      <p:cBhvr>
                                        <p:cTn id="12" dur="1000" fill="hold"/>
                                        <p:tgtEl>
                                          <p:spTgt spid="333829"/>
                                        </p:tgtEl>
                                        <p:attrNameLst>
                                          <p:attrName>style.rotation</p:attrName>
                                        </p:attrNameLst>
                                      </p:cBhvr>
                                      <p:tavLst>
                                        <p:tav tm="0">
                                          <p:val>
                                            <p:fltVal val="90"/>
                                          </p:val>
                                        </p:tav>
                                        <p:tav tm="100000">
                                          <p:val>
                                            <p:fltVal val="0"/>
                                          </p:val>
                                        </p:tav>
                                      </p:tavLst>
                                    </p:anim>
                                    <p:animEffect transition="in" filter="fade">
                                      <p:cBhvr>
                                        <p:cTn id="13" dur="1000"/>
                                        <p:tgtEl>
                                          <p:spTgt spid="33382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childTnLst>
                                </p:cTn>
                              </p:par>
                              <p:par>
                                <p:cTn id="19" presetID="10" presetClass="exit" presetSubtype="0" fill="hold" nodeType="withEffect">
                                  <p:stCondLst>
                                    <p:cond delay="0"/>
                                  </p:stCondLst>
                                  <p:iterate type="lt">
                                    <p:tmPct val="0"/>
                                  </p:iterate>
                                  <p:childTnLst>
                                    <p:animEffect transition="out" filter="fade">
                                      <p:cBhvr>
                                        <p:cTn id="20" dur="1000"/>
                                        <p:tgtEl>
                                          <p:spTgt spid="333829"/>
                                        </p:tgtEl>
                                      </p:cBhvr>
                                    </p:animEffect>
                                    <p:set>
                                      <p:cBhvr>
                                        <p:cTn id="21" dur="1" fill="hold">
                                          <p:stCondLst>
                                            <p:cond delay="999"/>
                                          </p:stCondLst>
                                        </p:cTn>
                                        <p:tgtEl>
                                          <p:spTgt spid="333829"/>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33826"/>
                                        </p:tgtEl>
                                        <p:attrNameLst>
                                          <p:attrName>style.visibility</p:attrName>
                                        </p:attrNameLst>
                                      </p:cBhvr>
                                      <p:to>
                                        <p:strVal val="visible"/>
                                      </p:to>
                                    </p:set>
                                    <p:animEffect transition="in" filter="fade">
                                      <p:cBhvr>
                                        <p:cTn id="25" dur="1000"/>
                                        <p:tgtEl>
                                          <p:spTgt spid="333826"/>
                                        </p:tgtEl>
                                      </p:cBhvr>
                                    </p:animEffect>
                                  </p:childTnLst>
                                </p:cTn>
                              </p:par>
                            </p:childTnLst>
                          </p:cTn>
                        </p:par>
                        <p:par>
                          <p:cTn id="26" fill="hold">
                            <p:stCondLst>
                              <p:cond delay="2000"/>
                            </p:stCondLst>
                            <p:childTnLst>
                              <p:par>
                                <p:cTn id="27" presetID="0" presetClass="path" presetSubtype="0" accel="50000" decel="50000" fill="hold" grpId="0" nodeType="afterEffect">
                                  <p:stCondLst>
                                    <p:cond delay="0"/>
                                  </p:stCondLst>
                                  <p:childTnLst>
                                    <p:animMotion origin="layout" path="M -7.22222E-6 2.96296E-6 L -0.06442 0.03796 " pathEditMode="relative" ptsTypes="AA">
                                      <p:cBhvr>
                                        <p:cTn id="28" dur="2000" fill="hold"/>
                                        <p:tgtEl>
                                          <p:spTgt spid="17"/>
                                        </p:tgtEl>
                                        <p:attrNameLst>
                                          <p:attrName>ppt_x</p:attrName>
                                          <p:attrName>ppt_y</p:attrName>
                                        </p:attrNameLst>
                                      </p:cBhvr>
                                    </p:animMotion>
                                  </p:childTnLst>
                                </p:cTn>
                              </p:par>
                            </p:childTnLst>
                          </p:cTn>
                        </p:par>
                        <p:par>
                          <p:cTn id="29" fill="hold">
                            <p:stCondLst>
                              <p:cond delay="4000"/>
                            </p:stCondLst>
                            <p:childTnLst>
                              <p:par>
                                <p:cTn id="30" presetID="10" presetClass="entr" presetSubtype="0" fill="hold" nodeType="afterEffect">
                                  <p:stCondLst>
                                    <p:cond delay="0"/>
                                  </p:stCondLst>
                                  <p:childTnLst>
                                    <p:set>
                                      <p:cBhvr>
                                        <p:cTn id="31" dur="1" fill="hold">
                                          <p:stCondLst>
                                            <p:cond delay="0"/>
                                          </p:stCondLst>
                                        </p:cTn>
                                        <p:tgtEl>
                                          <p:spTgt spid="333830"/>
                                        </p:tgtEl>
                                        <p:attrNameLst>
                                          <p:attrName>style.visibility</p:attrName>
                                        </p:attrNameLst>
                                      </p:cBhvr>
                                      <p:to>
                                        <p:strVal val="visible"/>
                                      </p:to>
                                    </p:set>
                                    <p:animEffect transition="in" filter="fade">
                                      <p:cBhvr>
                                        <p:cTn id="32" dur="1000"/>
                                        <p:tgtEl>
                                          <p:spTgt spid="333830"/>
                                        </p:tgtEl>
                                      </p:cBhvr>
                                    </p:animEffect>
                                  </p:childTnLst>
                                </p:cTn>
                              </p:par>
                              <p:par>
                                <p:cTn id="33" presetID="10" presetClass="exit" presetSubtype="0" fill="hold" nodeType="withEffect">
                                  <p:stCondLst>
                                    <p:cond delay="500"/>
                                  </p:stCondLst>
                                  <p:childTnLst>
                                    <p:animEffect transition="out" filter="fade">
                                      <p:cBhvr>
                                        <p:cTn id="34" dur="1000"/>
                                        <p:tgtEl>
                                          <p:spTgt spid="333826"/>
                                        </p:tgtEl>
                                      </p:cBhvr>
                                    </p:animEffect>
                                    <p:set>
                                      <p:cBhvr>
                                        <p:cTn id="35" dur="1" fill="hold">
                                          <p:stCondLst>
                                            <p:cond delay="999"/>
                                          </p:stCondLst>
                                        </p:cTn>
                                        <p:tgtEl>
                                          <p:spTgt spid="333826"/>
                                        </p:tgtEl>
                                        <p:attrNameLst>
                                          <p:attrName>style.visibility</p:attrName>
                                        </p:attrNameLst>
                                      </p:cBhvr>
                                      <p:to>
                                        <p:strVal val="hidden"/>
                                      </p:to>
                                    </p:set>
                                  </p:childTnLst>
                                </p:cTn>
                              </p:par>
                              <p:par>
                                <p:cTn id="36" presetID="10" presetClass="exit" presetSubtype="0" fill="hold" nodeType="withEffect">
                                  <p:stCondLst>
                                    <p:cond delay="500"/>
                                  </p:stCondLst>
                                  <p:childTnLst>
                                    <p:animEffect transition="out" filter="fade">
                                      <p:cBhvr>
                                        <p:cTn id="37" dur="1000"/>
                                        <p:tgtEl>
                                          <p:spTgt spid="21"/>
                                        </p:tgtEl>
                                      </p:cBhvr>
                                    </p:animEffect>
                                    <p:set>
                                      <p:cBhvr>
                                        <p:cTn id="38" dur="1" fill="hold">
                                          <p:stCondLst>
                                            <p:cond delay="999"/>
                                          </p:stCondLst>
                                        </p:cTn>
                                        <p:tgtEl>
                                          <p:spTgt spid="2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1000"/>
                                        <p:tgtEl>
                                          <p:spTgt spid="28"/>
                                        </p:tgtEl>
                                      </p:cBhvr>
                                    </p:animEffect>
                                    <p:set>
                                      <p:cBhvr>
                                        <p:cTn id="53" dur="1" fill="hold">
                                          <p:stCondLst>
                                            <p:cond delay="999"/>
                                          </p:stCondLst>
                                        </p:cTn>
                                        <p:tgtEl>
                                          <p:spTgt spid="28"/>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24"/>
                                        </p:tgtEl>
                                      </p:cBhvr>
                                    </p:animEffect>
                                    <p:set>
                                      <p:cBhvr>
                                        <p:cTn id="56" dur="1" fill="hold">
                                          <p:stCondLst>
                                            <p:cond delay="999"/>
                                          </p:stCondLst>
                                        </p:cTn>
                                        <p:tgtEl>
                                          <p:spTgt spid="24"/>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333830"/>
                                        </p:tgtEl>
                                      </p:cBhvr>
                                    </p:animEffect>
                                    <p:set>
                                      <p:cBhvr>
                                        <p:cTn id="62" dur="1" fill="hold">
                                          <p:stCondLst>
                                            <p:cond delay="999"/>
                                          </p:stCondLst>
                                        </p:cTn>
                                        <p:tgtEl>
                                          <p:spTgt spid="333830"/>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17"/>
                                        </p:tgtEl>
                                      </p:cBhvr>
                                    </p:animEffect>
                                    <p:set>
                                      <p:cBhvr>
                                        <p:cTn id="65" dur="1" fill="hold">
                                          <p:stCondLst>
                                            <p:cond delay="999"/>
                                          </p:stCondLst>
                                        </p:cTn>
                                        <p:tgtEl>
                                          <p:spTgt spid="17"/>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16"/>
                                        </p:tgtEl>
                                      </p:cBhvr>
                                    </p:animEffect>
                                    <p:set>
                                      <p:cBhvr>
                                        <p:cTn id="68" dur="1" fill="hold">
                                          <p:stCondLst>
                                            <p:cond delay="999"/>
                                          </p:stCondLst>
                                        </p:cTn>
                                        <p:tgtEl>
                                          <p:spTgt spid="16"/>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15"/>
                                        </p:tgtEl>
                                      </p:cBhvr>
                                    </p:animEffect>
                                    <p:set>
                                      <p:cBhvr>
                                        <p:cTn id="71" dur="1" fill="hold">
                                          <p:stCondLst>
                                            <p:cond delay="999"/>
                                          </p:stCondLst>
                                        </p:cTn>
                                        <p:tgtEl>
                                          <p:spTgt spid="15"/>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1000"/>
                                        <p:tgtEl>
                                          <p:spTgt spid="22"/>
                                        </p:tgtEl>
                                      </p:cBhvr>
                                    </p:animEffect>
                                    <p:set>
                                      <p:cBhvr>
                                        <p:cTn id="74" dur="1" fill="hold">
                                          <p:stCondLst>
                                            <p:cond delay="999"/>
                                          </p:stCondLst>
                                        </p:cTn>
                                        <p:tgtEl>
                                          <p:spTgt spid="22"/>
                                        </p:tgtEl>
                                        <p:attrNameLst>
                                          <p:attrName>style.visibility</p:attrName>
                                        </p:attrNameLst>
                                      </p:cBhvr>
                                      <p:to>
                                        <p:strVal val="hidden"/>
                                      </p:to>
                                    </p:set>
                                  </p:childTnLst>
                                </p:cTn>
                              </p:par>
                            </p:childTnLst>
                          </p:cTn>
                        </p:par>
                        <p:par>
                          <p:cTn id="75" fill="hold">
                            <p:stCondLst>
                              <p:cond delay="1000"/>
                            </p:stCondLst>
                            <p:childTnLst>
                              <p:par>
                                <p:cTn id="76" presetID="64" presetClass="path" presetSubtype="0" accel="50000" decel="50000" fill="hold" grpId="1" nodeType="afterEffect">
                                  <p:stCondLst>
                                    <p:cond delay="0"/>
                                  </p:stCondLst>
                                  <p:childTnLst>
                                    <p:animMotion origin="layout" path="M 3.33333E-6 2.22222E-6 L 0.06666 -0.79722 " pathEditMode="relative" rAng="0" ptsTypes="AA">
                                      <p:cBhvr>
                                        <p:cTn id="77" dur="1000" fill="hold"/>
                                        <p:tgtEl>
                                          <p:spTgt spid="30"/>
                                        </p:tgtEl>
                                        <p:attrNameLst>
                                          <p:attrName>ppt_x</p:attrName>
                                          <p:attrName>ppt_y</p:attrName>
                                        </p:attrNameLst>
                                      </p:cBhvr>
                                      <p:rCtr x="33" y="-399"/>
                                    </p:animMotion>
                                  </p:childTnLst>
                                </p:cTn>
                              </p:par>
                              <p:par>
                                <p:cTn id="78" presetID="6" presetClass="emph" presetSubtype="0" fill="hold" nodeType="withEffect">
                                  <p:stCondLst>
                                    <p:cond delay="0"/>
                                  </p:stCondLst>
                                  <p:childTnLst>
                                    <p:animScale>
                                      <p:cBhvr>
                                        <p:cTn id="79" dur="1000" fill="hold"/>
                                        <p:tgtEl>
                                          <p:spTgt spid="31"/>
                                        </p:tgtEl>
                                      </p:cBhvr>
                                      <p:by x="200000" y="200000"/>
                                    </p:animScale>
                                  </p:childTnLst>
                                </p:cTn>
                              </p:par>
                              <p:par>
                                <p:cTn id="80" presetID="42" presetClass="path" presetSubtype="0" accel="50000" decel="50000" fill="hold" nodeType="withEffect">
                                  <p:stCondLst>
                                    <p:cond delay="0"/>
                                  </p:stCondLst>
                                  <p:childTnLst>
                                    <p:animMotion origin="layout" path="M 0 -1.48148E-6 L 0.71667 0.51158 " pathEditMode="relative" rAng="0" ptsTypes="AA">
                                      <p:cBhvr>
                                        <p:cTn id="81" dur="1000" fill="hold"/>
                                        <p:tgtEl>
                                          <p:spTgt spid="31"/>
                                        </p:tgtEl>
                                        <p:attrNameLst>
                                          <p:attrName>ppt_x</p:attrName>
                                          <p:attrName>ppt_y</p:attrName>
                                        </p:attrNameLst>
                                      </p:cBhvr>
                                      <p:rCtr x="358" y="256"/>
                                    </p:animMotion>
                                  </p:childTnLst>
                                </p:cTn>
                              </p:par>
                            </p:childTnLst>
                          </p:cTn>
                        </p:par>
                        <p:par>
                          <p:cTn id="82" fill="hold">
                            <p:stCondLst>
                              <p:cond delay="2000"/>
                            </p:stCondLst>
                            <p:childTnLst>
                              <p:par>
                                <p:cTn id="83" presetID="49" presetClass="entr" presetSubtype="0" decel="100000" fill="hold" grpId="1" nodeType="after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1000" fill="hold"/>
                                        <p:tgtEl>
                                          <p:spTgt spid="22"/>
                                        </p:tgtEl>
                                        <p:attrNameLst>
                                          <p:attrName>ppt_w</p:attrName>
                                        </p:attrNameLst>
                                      </p:cBhvr>
                                      <p:tavLst>
                                        <p:tav tm="0">
                                          <p:val>
                                            <p:fltVal val="0"/>
                                          </p:val>
                                        </p:tav>
                                        <p:tav tm="100000">
                                          <p:val>
                                            <p:strVal val="#ppt_w"/>
                                          </p:val>
                                        </p:tav>
                                      </p:tavLst>
                                    </p:anim>
                                    <p:anim calcmode="lin" valueType="num">
                                      <p:cBhvr>
                                        <p:cTn id="86" dur="1000" fill="hold"/>
                                        <p:tgtEl>
                                          <p:spTgt spid="22"/>
                                        </p:tgtEl>
                                        <p:attrNameLst>
                                          <p:attrName>ppt_h</p:attrName>
                                        </p:attrNameLst>
                                      </p:cBhvr>
                                      <p:tavLst>
                                        <p:tav tm="0">
                                          <p:val>
                                            <p:fltVal val="0"/>
                                          </p:val>
                                        </p:tav>
                                        <p:tav tm="100000">
                                          <p:val>
                                            <p:strVal val="#ppt_h"/>
                                          </p:val>
                                        </p:tav>
                                      </p:tavLst>
                                    </p:anim>
                                    <p:anim calcmode="lin" valueType="num">
                                      <p:cBhvr>
                                        <p:cTn id="87" dur="1000" fill="hold"/>
                                        <p:tgtEl>
                                          <p:spTgt spid="22"/>
                                        </p:tgtEl>
                                        <p:attrNameLst>
                                          <p:attrName>style.rotation</p:attrName>
                                        </p:attrNameLst>
                                      </p:cBhvr>
                                      <p:tavLst>
                                        <p:tav tm="0">
                                          <p:val>
                                            <p:fltVal val="360"/>
                                          </p:val>
                                        </p:tav>
                                        <p:tav tm="100000">
                                          <p:val>
                                            <p:fltVal val="0"/>
                                          </p:val>
                                        </p:tav>
                                      </p:tavLst>
                                    </p:anim>
                                    <p:animEffect transition="in" filter="fade">
                                      <p:cBhvr>
                                        <p:cTn id="88"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15" grpId="0" animBg="1"/>
      <p:bldP spid="16" grpId="0" animBg="1"/>
      <p:bldP spid="17" grpId="0" animBg="1"/>
      <p:bldP spid="17" grpId="1" animBg="1"/>
      <p:bldP spid="23" grpId="0" animBg="1"/>
      <p:bldP spid="23" grpId="1" animBg="1"/>
      <p:bldP spid="24" grpId="0" animBg="1"/>
      <p:bldP spid="24" grpId="1" animBg="1"/>
      <p:bldP spid="28" grpId="0" animBg="1"/>
      <p:bldP spid="28" grpId="1" animBg="1"/>
      <p:bldP spid="30" grpId="0"/>
      <p:bldP spid="30" grpId="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TextBox 24"/>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sp useBgFill="1">
        <p:nvSpPr>
          <p:cNvPr id="26" name="TextBox 25"/>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1850</a:t>
            </a:r>
            <a:endParaRPr lang="en-US" sz="4800" b="1" dirty="0">
              <a:solidFill>
                <a:srgbClr val="FF0000"/>
              </a:solidFill>
              <a:effectLst>
                <a:outerShdw dist="50800" dir="5400000" algn="ctr" rotWithShape="0">
                  <a:schemeClr val="tx1"/>
                </a:outerShdw>
              </a:effectLst>
            </a:endParaRPr>
          </a:p>
        </p:txBody>
      </p:sp>
      <p:sp useBgFill="1">
        <p:nvSpPr>
          <p:cNvPr id="39" name="TextBox 38"/>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1921</a:t>
            </a:r>
            <a:endParaRPr lang="en-US" sz="4800" b="1" dirty="0">
              <a:solidFill>
                <a:srgbClr val="FF0000"/>
              </a:solidFill>
              <a:effectLst>
                <a:outerShdw dist="50800" dir="5400000" algn="ctr" rotWithShape="0">
                  <a:schemeClr val="tx1"/>
                </a:outerShdw>
              </a:effectLst>
            </a:endParaRPr>
          </a:p>
        </p:txBody>
      </p:sp>
      <p:pic>
        <p:nvPicPr>
          <p:cNvPr id="6"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4"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noFill/>
        </p:spPr>
      </p:pic>
      <p:grpSp>
        <p:nvGrpSpPr>
          <p:cNvPr id="7" name="Group 2"/>
          <p:cNvGrpSpPr/>
          <p:nvPr/>
        </p:nvGrpSpPr>
        <p:grpSpPr>
          <a:xfrm>
            <a:off x="21351" y="928596"/>
            <a:ext cx="9711586" cy="6158004"/>
            <a:chOff x="21351" y="928596"/>
            <a:chExt cx="9711586" cy="6158004"/>
          </a:xfrm>
          <a:solidFill>
            <a:schemeClr val="bg1"/>
          </a:solidFill>
        </p:grpSpPr>
        <p:sp>
          <p:nvSpPr>
            <p:cNvPr id="8"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21351" y="5294193"/>
              <a:ext cx="3435447" cy="1792407"/>
              <a:chOff x="-152400" y="5257800"/>
              <a:chExt cx="3505200" cy="1828800"/>
            </a:xfrm>
            <a:grpFill/>
          </p:grpSpPr>
          <p:sp>
            <p:nvSpPr>
              <p:cNvPr id="12" name="Rectangle 1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 name="TextBox 3"/>
          <p:cNvSpPr txBox="1"/>
          <p:nvPr/>
        </p:nvSpPr>
        <p:spPr>
          <a:xfrm>
            <a:off x="2209800" y="731520"/>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sp>
        <p:nvSpPr>
          <p:cNvPr id="27" name="TextBox 26"/>
          <p:cNvSpPr txBox="1"/>
          <p:nvPr/>
        </p:nvSpPr>
        <p:spPr>
          <a:xfrm>
            <a:off x="0" y="1295400"/>
            <a:ext cx="9144000" cy="553998"/>
          </a:xfrm>
          <a:prstGeom prst="rect">
            <a:avLst/>
          </a:prstGeom>
          <a:solidFill>
            <a:schemeClr val="bg1"/>
          </a:solidFill>
        </p:spPr>
        <p:txBody>
          <a:bodyPr wrap="square" rtlCol="0">
            <a:spAutoFit/>
          </a:bodyPr>
          <a:lstStyle/>
          <a:p>
            <a:pPr>
              <a:buFontTx/>
              <a:buChar char="-"/>
            </a:pPr>
            <a:r>
              <a:rPr lang="en-US" sz="3000" b="1" dirty="0" smtClean="0"/>
              <a:t> Virginia’s family settles in San Jose </a:t>
            </a:r>
          </a:p>
        </p:txBody>
      </p:sp>
      <p:sp>
        <p:nvSpPr>
          <p:cNvPr id="28" name="5-Point Star 27"/>
          <p:cNvSpPr>
            <a:spLocks noChangeAspect="1"/>
          </p:cNvSpPr>
          <p:nvPr/>
        </p:nvSpPr>
        <p:spPr>
          <a:xfrm>
            <a:off x="228600" y="3200400"/>
            <a:ext cx="317500" cy="320040"/>
          </a:xfrm>
          <a:prstGeom prst="star5">
            <a:avLst/>
          </a:prstGeom>
          <a:solidFill>
            <a:srgbClr val="FF0000"/>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a:off x="0" y="1752600"/>
            <a:ext cx="9144000" cy="553998"/>
          </a:xfrm>
          <a:prstGeom prst="rect">
            <a:avLst/>
          </a:prstGeom>
          <a:solidFill>
            <a:schemeClr val="bg1"/>
          </a:solidFill>
        </p:spPr>
        <p:txBody>
          <a:bodyPr wrap="square" rtlCol="0">
            <a:spAutoFit/>
          </a:bodyPr>
          <a:lstStyle/>
          <a:p>
            <a:pPr>
              <a:buFontTx/>
              <a:buChar char="-"/>
            </a:pPr>
            <a:r>
              <a:rPr lang="en-US" sz="3000" b="1" dirty="0" smtClean="0"/>
              <a:t> her step-father becomes a farmer &amp; civic leader</a:t>
            </a:r>
          </a:p>
        </p:txBody>
      </p:sp>
      <p:sp>
        <p:nvSpPr>
          <p:cNvPr id="30" name="TextBox 29"/>
          <p:cNvSpPr txBox="1"/>
          <p:nvPr/>
        </p:nvSpPr>
        <p:spPr>
          <a:xfrm>
            <a:off x="0" y="2209800"/>
            <a:ext cx="9144000" cy="553998"/>
          </a:xfrm>
          <a:prstGeom prst="rect">
            <a:avLst/>
          </a:prstGeom>
          <a:solidFill>
            <a:schemeClr val="bg1"/>
          </a:solidFill>
        </p:spPr>
        <p:txBody>
          <a:bodyPr wrap="square" rtlCol="0">
            <a:spAutoFit/>
          </a:bodyPr>
          <a:lstStyle/>
          <a:p>
            <a:pPr>
              <a:buFontTx/>
              <a:buChar char="-"/>
            </a:pPr>
            <a:r>
              <a:rPr lang="en-US" sz="3000" b="1" dirty="0" smtClean="0"/>
              <a:t> 1850 at age 17, Virginia marries John Murphy </a:t>
            </a:r>
          </a:p>
        </p:txBody>
      </p:sp>
      <p:sp>
        <p:nvSpPr>
          <p:cNvPr id="32" name="TextBox 31"/>
          <p:cNvSpPr txBox="1"/>
          <p:nvPr/>
        </p:nvSpPr>
        <p:spPr>
          <a:xfrm>
            <a:off x="0" y="5181600"/>
            <a:ext cx="6248400" cy="553998"/>
          </a:xfrm>
          <a:prstGeom prst="rect">
            <a:avLst/>
          </a:prstGeom>
          <a:solidFill>
            <a:schemeClr val="bg1"/>
          </a:solidFill>
        </p:spPr>
        <p:txBody>
          <a:bodyPr wrap="square" rtlCol="0">
            <a:spAutoFit/>
          </a:bodyPr>
          <a:lstStyle/>
          <a:p>
            <a:pPr>
              <a:buFontTx/>
              <a:buChar char="-"/>
            </a:pPr>
            <a:r>
              <a:rPr lang="en-US" sz="3000" b="1" dirty="0" smtClean="0"/>
              <a:t> they have nine children</a:t>
            </a:r>
          </a:p>
        </p:txBody>
      </p:sp>
      <p:pic>
        <p:nvPicPr>
          <p:cNvPr id="37" name="Picture 2"/>
          <p:cNvPicPr preferRelativeResize="0">
            <a:picLocks noChangeAspect="1" noChangeArrowheads="1"/>
          </p:cNvPicPr>
          <p:nvPr/>
        </p:nvPicPr>
        <p:blipFill>
          <a:blip r:embed="rId5"/>
          <a:srcRect/>
          <a:stretch>
            <a:fillRect/>
          </a:stretch>
        </p:blipFill>
        <p:spPr bwMode="auto">
          <a:xfrm>
            <a:off x="5953806" y="2667000"/>
            <a:ext cx="3037794" cy="3619498"/>
          </a:xfrm>
          <a:prstGeom prst="rect">
            <a:avLst/>
          </a:prstGeom>
          <a:noFill/>
          <a:ln w="9525">
            <a:noFill/>
            <a:miter lim="800000"/>
            <a:headEnd/>
            <a:tailEnd/>
          </a:ln>
          <a:effectLst/>
        </p:spPr>
      </p:pic>
      <p:pic>
        <p:nvPicPr>
          <p:cNvPr id="35" name="Picture 2" descr="Virginia Backenstoe Reed">
            <a:hlinkClick r:id="rId6"/>
          </p:cNvPr>
          <p:cNvPicPr>
            <a:picLocks noChangeAspect="1" noChangeArrowheads="1"/>
          </p:cNvPicPr>
          <p:nvPr/>
        </p:nvPicPr>
        <p:blipFill>
          <a:blip r:embed="rId7"/>
          <a:srcRect b="4225"/>
          <a:stretch>
            <a:fillRect/>
          </a:stretch>
        </p:blipFill>
        <p:spPr bwMode="auto">
          <a:xfrm>
            <a:off x="6324600" y="2743200"/>
            <a:ext cx="2286000" cy="3429000"/>
          </a:xfrm>
          <a:prstGeom prst="rect">
            <a:avLst/>
          </a:prstGeom>
          <a:noFill/>
          <a:ln w="63500">
            <a:solidFill>
              <a:srgbClr val="FF0000"/>
            </a:solidFill>
          </a:ln>
        </p:spPr>
      </p:pic>
      <p:pic>
        <p:nvPicPr>
          <p:cNvPr id="38" name="Picture 1"/>
          <p:cNvPicPr>
            <a:picLocks noChangeAspect="1" noChangeArrowheads="1"/>
          </p:cNvPicPr>
          <p:nvPr/>
        </p:nvPicPr>
        <p:blipFill>
          <a:blip r:embed="rId8"/>
          <a:srcRect/>
          <a:stretch>
            <a:fillRect/>
          </a:stretch>
        </p:blipFill>
        <p:spPr bwMode="auto">
          <a:xfrm>
            <a:off x="6019800" y="2833687"/>
            <a:ext cx="2932368" cy="3338513"/>
          </a:xfrm>
          <a:prstGeom prst="rect">
            <a:avLst/>
          </a:prstGeom>
          <a:noFill/>
          <a:ln w="50800">
            <a:solidFill>
              <a:srgbClr val="FF0000"/>
            </a:solidFill>
            <a:miter lim="800000"/>
            <a:headEnd/>
            <a:tailEnd/>
          </a:ln>
          <a:effectLst/>
        </p:spPr>
      </p:pic>
      <p:sp>
        <p:nvSpPr>
          <p:cNvPr id="40" name="TextBox 39"/>
          <p:cNvSpPr txBox="1"/>
          <p:nvPr/>
        </p:nvSpPr>
        <p:spPr>
          <a:xfrm>
            <a:off x="0" y="5715000"/>
            <a:ext cx="5943600" cy="553998"/>
          </a:xfrm>
          <a:prstGeom prst="rect">
            <a:avLst/>
          </a:prstGeom>
          <a:solidFill>
            <a:schemeClr val="bg1"/>
          </a:solidFill>
        </p:spPr>
        <p:txBody>
          <a:bodyPr wrap="square" rtlCol="0">
            <a:spAutoFit/>
          </a:bodyPr>
          <a:lstStyle/>
          <a:p>
            <a:pPr>
              <a:buFontTx/>
              <a:buChar char="-"/>
            </a:pPr>
            <a:r>
              <a:rPr lang="en-US" sz="3000" b="1" dirty="0" smtClean="0"/>
              <a:t> she converts to Catholicism</a:t>
            </a:r>
          </a:p>
        </p:txBody>
      </p:sp>
      <p:pic>
        <p:nvPicPr>
          <p:cNvPr id="42" name="Picture 5" descr="C:\Users\Sandra\AppData\Local\Microsoft\Windows\INetCache\IE\XTNHX9F4\Anonymous_praying_hands[1].png"/>
          <p:cNvPicPr>
            <a:picLocks noChangeAspect="1" noChangeArrowheads="1"/>
          </p:cNvPicPr>
          <p:nvPr/>
        </p:nvPicPr>
        <p:blipFill>
          <a:blip r:embed="rId9"/>
          <a:srcRect/>
          <a:stretch>
            <a:fillRect/>
          </a:stretch>
        </p:blipFill>
        <p:spPr bwMode="auto">
          <a:xfrm rot="653784">
            <a:off x="4696004" y="5288650"/>
            <a:ext cx="1424094" cy="1447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childTnLst>
                                </p:cTn>
                              </p:par>
                              <p:par>
                                <p:cTn id="8" presetID="30" presetClass="entr" presetSubtype="0" fill="hold" grpId="1" nodeType="withEffect">
                                  <p:stCondLst>
                                    <p:cond delay="10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800" decel="100000"/>
                                        <p:tgtEl>
                                          <p:spTgt spid="28"/>
                                        </p:tgtEl>
                                      </p:cBhvr>
                                    </p:animEffect>
                                    <p:anim calcmode="lin" valueType="num">
                                      <p:cBhvr>
                                        <p:cTn id="11" dur="800" decel="100000" fill="hold"/>
                                        <p:tgtEl>
                                          <p:spTgt spid="28"/>
                                        </p:tgtEl>
                                        <p:attrNameLst>
                                          <p:attrName>style.rotation</p:attrName>
                                        </p:attrNameLst>
                                      </p:cBhvr>
                                      <p:tavLst>
                                        <p:tav tm="0">
                                          <p:val>
                                            <p:fltVal val="-90"/>
                                          </p:val>
                                        </p:tav>
                                        <p:tav tm="100000">
                                          <p:val>
                                            <p:fltVal val="0"/>
                                          </p:val>
                                        </p:tav>
                                      </p:tavLst>
                                    </p:anim>
                                    <p:anim calcmode="lin" valueType="num">
                                      <p:cBhvr>
                                        <p:cTn id="12" dur="800" decel="100000" fill="hold"/>
                                        <p:tgtEl>
                                          <p:spTgt spid="28"/>
                                        </p:tgtEl>
                                        <p:attrNameLst>
                                          <p:attrName>ppt_x</p:attrName>
                                        </p:attrNameLst>
                                      </p:cBhvr>
                                      <p:tavLst>
                                        <p:tav tm="0">
                                          <p:val>
                                            <p:strVal val="#ppt_x+0.4"/>
                                          </p:val>
                                        </p:tav>
                                        <p:tav tm="100000">
                                          <p:val>
                                            <p:strVal val="#ppt_x-0.05"/>
                                          </p:val>
                                        </p:tav>
                                      </p:tavLst>
                                    </p:anim>
                                    <p:anim calcmode="lin" valueType="num">
                                      <p:cBhvr>
                                        <p:cTn id="13" dur="800" decel="100000" fill="hold"/>
                                        <p:tgtEl>
                                          <p:spTgt spid="28"/>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28"/>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28"/>
                                        </p:tgtEl>
                                        <p:attrNameLst>
                                          <p:attrName>ppt_y</p:attrName>
                                        </p:attrNameLst>
                                      </p:cBhvr>
                                      <p:tavLst>
                                        <p:tav tm="0">
                                          <p:val>
                                            <p:strVal val="#ppt_y+0.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1000"/>
                                        <p:tgtEl>
                                          <p:spTgt spid="2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0" nodeType="clickEffect">
                                  <p:stCondLst>
                                    <p:cond delay="0"/>
                                  </p:stCondLst>
                                  <p:childTnLst>
                                    <p:animEffect transition="out" filter="fade">
                                      <p:cBhvr>
                                        <p:cTn id="24" dur="1000"/>
                                        <p:tgtEl>
                                          <p:spTgt spid="25"/>
                                        </p:tgtEl>
                                      </p:cBhvr>
                                    </p:animEffect>
                                    <p:set>
                                      <p:cBhvr>
                                        <p:cTn id="25" dur="1" fill="hold">
                                          <p:stCondLst>
                                            <p:cond delay="999"/>
                                          </p:stCondLst>
                                        </p:cTn>
                                        <p:tgtEl>
                                          <p:spTgt spid="25"/>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1000" fill="hold"/>
                                        <p:tgtEl>
                                          <p:spTgt spid="26"/>
                                        </p:tgtEl>
                                        <p:attrNameLst>
                                          <p:attrName>ppt_w</p:attrName>
                                        </p:attrNameLst>
                                      </p:cBhvr>
                                      <p:tavLst>
                                        <p:tav tm="0">
                                          <p:val>
                                            <p:fltVal val="0"/>
                                          </p:val>
                                        </p:tav>
                                        <p:tav tm="100000">
                                          <p:val>
                                            <p:strVal val="#ppt_w"/>
                                          </p:val>
                                        </p:tav>
                                      </p:tavLst>
                                    </p:anim>
                                    <p:anim calcmode="lin" valueType="num">
                                      <p:cBhvr>
                                        <p:cTn id="29" dur="1000" fill="hold"/>
                                        <p:tgtEl>
                                          <p:spTgt spid="26"/>
                                        </p:tgtEl>
                                        <p:attrNameLst>
                                          <p:attrName>ppt_h</p:attrName>
                                        </p:attrNameLst>
                                      </p:cBhvr>
                                      <p:tavLst>
                                        <p:tav tm="0">
                                          <p:val>
                                            <p:fltVal val="0"/>
                                          </p:val>
                                        </p:tav>
                                        <p:tav tm="100000">
                                          <p:val>
                                            <p:strVal val="#ppt_h"/>
                                          </p:val>
                                        </p:tav>
                                      </p:tavLst>
                                    </p:anim>
                                    <p:anim calcmode="lin" valueType="num">
                                      <p:cBhvr>
                                        <p:cTn id="30" dur="1000" fill="hold"/>
                                        <p:tgtEl>
                                          <p:spTgt spid="26"/>
                                        </p:tgtEl>
                                        <p:attrNameLst>
                                          <p:attrName>style.rotation</p:attrName>
                                        </p:attrNameLst>
                                      </p:cBhvr>
                                      <p:tavLst>
                                        <p:tav tm="0">
                                          <p:val>
                                            <p:fltVal val="360"/>
                                          </p:val>
                                        </p:tav>
                                        <p:tav tm="100000">
                                          <p:val>
                                            <p:fltVal val="0"/>
                                          </p:val>
                                        </p:tav>
                                      </p:tavLst>
                                    </p:anim>
                                    <p:animEffect transition="in" filter="fade">
                                      <p:cBhvr>
                                        <p:cTn id="31" dur="1000"/>
                                        <p:tgtEl>
                                          <p:spTgt spid="26"/>
                                        </p:tgtEl>
                                      </p:cBhvr>
                                    </p:animEffect>
                                  </p:childTnLst>
                                </p:cTn>
                              </p:par>
                            </p:childTnLst>
                          </p:cTn>
                        </p:par>
                        <p:par>
                          <p:cTn id="32" fill="hold">
                            <p:stCondLst>
                              <p:cond delay="1000"/>
                            </p:stCondLst>
                            <p:childTnLst>
                              <p:par>
                                <p:cTn id="33" presetID="9"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dissolve">
                                      <p:cBhvr>
                                        <p:cTn id="35" dur="2000"/>
                                        <p:tgtEl>
                                          <p:spTgt spid="24"/>
                                        </p:tgtEl>
                                      </p:cBhvr>
                                    </p:animEffect>
                                  </p:childTnLst>
                                </p:cTn>
                              </p:par>
                            </p:childTnLst>
                          </p:cTn>
                        </p:par>
                        <p:par>
                          <p:cTn id="36" fill="hold">
                            <p:stCondLst>
                              <p:cond delay="3000"/>
                            </p:stCondLst>
                            <p:childTnLst>
                              <p:par>
                                <p:cTn id="37" presetID="10" presetClass="exit" presetSubtype="0" fill="hold" nodeType="afterEffect">
                                  <p:stCondLst>
                                    <p:cond delay="0"/>
                                  </p:stCondLst>
                                  <p:childTnLst>
                                    <p:animEffect transition="out" filter="fade">
                                      <p:cBhvr>
                                        <p:cTn id="38" dur="2000"/>
                                        <p:tgtEl>
                                          <p:spTgt spid="6"/>
                                        </p:tgtEl>
                                      </p:cBhvr>
                                    </p:animEffect>
                                    <p:set>
                                      <p:cBhvr>
                                        <p:cTn id="39" dur="1" fill="hold">
                                          <p:stCondLst>
                                            <p:cond delay="1999"/>
                                          </p:stCondLst>
                                        </p:cTn>
                                        <p:tgtEl>
                                          <p:spTgt spid="6"/>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par>
                          <p:cTn id="45" fill="hold">
                            <p:stCondLst>
                              <p:cond delay="1000"/>
                            </p:stCondLst>
                            <p:childTnLst>
                              <p:par>
                                <p:cTn id="46" presetID="10" presetClass="entr" presetSubtype="0" fill="hold"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1000"/>
                                        <p:tgtEl>
                                          <p:spTgt spid="35"/>
                                        </p:tgtEl>
                                      </p:cBhvr>
                                    </p:animEffect>
                                  </p:childTnLst>
                                </p:cTn>
                              </p:par>
                              <p:par>
                                <p:cTn id="49" presetID="17" presetClass="exit" presetSubtype="10" fill="hold" nodeType="withEffect">
                                  <p:stCondLst>
                                    <p:cond delay="0"/>
                                  </p:stCondLst>
                                  <p:childTnLst>
                                    <p:anim calcmode="lin" valueType="num">
                                      <p:cBhvr>
                                        <p:cTn id="50" dur="500"/>
                                        <p:tgtEl>
                                          <p:spTgt spid="37"/>
                                        </p:tgtEl>
                                        <p:attrNameLst>
                                          <p:attrName>ppt_w</p:attrName>
                                        </p:attrNameLst>
                                      </p:cBhvr>
                                      <p:tavLst>
                                        <p:tav tm="0">
                                          <p:val>
                                            <p:strVal val="ppt_w"/>
                                          </p:val>
                                        </p:tav>
                                        <p:tav tm="100000">
                                          <p:val>
                                            <p:fltVal val="0"/>
                                          </p:val>
                                        </p:tav>
                                      </p:tavLst>
                                    </p:anim>
                                    <p:anim calcmode="lin" valueType="num">
                                      <p:cBhvr>
                                        <p:cTn id="51" dur="500"/>
                                        <p:tgtEl>
                                          <p:spTgt spid="37"/>
                                        </p:tgtEl>
                                        <p:attrNameLst>
                                          <p:attrName>ppt_h</p:attrName>
                                        </p:attrNameLst>
                                      </p:cBhvr>
                                      <p:tavLst>
                                        <p:tav tm="0">
                                          <p:val>
                                            <p:strVal val="ppt_h"/>
                                          </p:val>
                                        </p:tav>
                                        <p:tav tm="100000">
                                          <p:val>
                                            <p:strVal val="ppt_h"/>
                                          </p:val>
                                        </p:tav>
                                      </p:tavLst>
                                    </p:anim>
                                    <p:set>
                                      <p:cBhvr>
                                        <p:cTn id="52" dur="1" fill="hold">
                                          <p:stCondLst>
                                            <p:cond delay="499"/>
                                          </p:stCondLst>
                                        </p:cTn>
                                        <p:tgtEl>
                                          <p:spTgt spid="37"/>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childTnLst>
                                </p:cTn>
                              </p:par>
                              <p:par>
                                <p:cTn id="58" presetID="10" presetClass="entr" presetSubtype="0" fill="hold"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1000"/>
                                        <p:tgtEl>
                                          <p:spTgt spid="38"/>
                                        </p:tgtEl>
                                      </p:cBhvr>
                                    </p:animEffect>
                                  </p:childTnLst>
                                </p:cTn>
                              </p:par>
                              <p:par>
                                <p:cTn id="61" presetID="17" presetClass="exit" presetSubtype="10" fill="hold" nodeType="withEffect">
                                  <p:stCondLst>
                                    <p:cond delay="0"/>
                                  </p:stCondLst>
                                  <p:childTnLst>
                                    <p:anim calcmode="lin" valueType="num">
                                      <p:cBhvr>
                                        <p:cTn id="62" dur="500"/>
                                        <p:tgtEl>
                                          <p:spTgt spid="35"/>
                                        </p:tgtEl>
                                        <p:attrNameLst>
                                          <p:attrName>ppt_w</p:attrName>
                                        </p:attrNameLst>
                                      </p:cBhvr>
                                      <p:tavLst>
                                        <p:tav tm="0">
                                          <p:val>
                                            <p:strVal val="ppt_w"/>
                                          </p:val>
                                        </p:tav>
                                        <p:tav tm="100000">
                                          <p:val>
                                            <p:fltVal val="0"/>
                                          </p:val>
                                        </p:tav>
                                      </p:tavLst>
                                    </p:anim>
                                    <p:anim calcmode="lin" valueType="num">
                                      <p:cBhvr>
                                        <p:cTn id="63" dur="500"/>
                                        <p:tgtEl>
                                          <p:spTgt spid="35"/>
                                        </p:tgtEl>
                                        <p:attrNameLst>
                                          <p:attrName>ppt_h</p:attrName>
                                        </p:attrNameLst>
                                      </p:cBhvr>
                                      <p:tavLst>
                                        <p:tav tm="0">
                                          <p:val>
                                            <p:strVal val="ppt_h"/>
                                          </p:val>
                                        </p:tav>
                                        <p:tav tm="100000">
                                          <p:val>
                                            <p:strVal val="ppt_h"/>
                                          </p:val>
                                        </p:tav>
                                      </p:tavLst>
                                    </p:anim>
                                    <p:set>
                                      <p:cBhvr>
                                        <p:cTn id="64" dur="1" fill="hold">
                                          <p:stCondLst>
                                            <p:cond delay="499"/>
                                          </p:stCondLst>
                                        </p:cTn>
                                        <p:tgtEl>
                                          <p:spTgt spid="35"/>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childTnLst>
                                </p:cTn>
                              </p:par>
                              <p:par>
                                <p:cTn id="70" presetID="31" presetClass="entr" presetSubtype="0" fill="hold" nodeType="withEffect">
                                  <p:stCondLst>
                                    <p:cond delay="0"/>
                                  </p:stCondLst>
                                  <p:iterate type="lt">
                                    <p:tmPct val="5000"/>
                                  </p:iterate>
                                  <p:childTnLst>
                                    <p:set>
                                      <p:cBhvr>
                                        <p:cTn id="71" dur="1" fill="hold">
                                          <p:stCondLst>
                                            <p:cond delay="0"/>
                                          </p:stCondLst>
                                        </p:cTn>
                                        <p:tgtEl>
                                          <p:spTgt spid="42"/>
                                        </p:tgtEl>
                                        <p:attrNameLst>
                                          <p:attrName>style.visibility</p:attrName>
                                        </p:attrNameLst>
                                      </p:cBhvr>
                                      <p:to>
                                        <p:strVal val="visible"/>
                                      </p:to>
                                    </p:set>
                                    <p:anim calcmode="lin" valueType="num">
                                      <p:cBhvr>
                                        <p:cTn id="72" dur="1000" fill="hold"/>
                                        <p:tgtEl>
                                          <p:spTgt spid="42"/>
                                        </p:tgtEl>
                                        <p:attrNameLst>
                                          <p:attrName>ppt_w</p:attrName>
                                        </p:attrNameLst>
                                      </p:cBhvr>
                                      <p:tavLst>
                                        <p:tav tm="0">
                                          <p:val>
                                            <p:fltVal val="0"/>
                                          </p:val>
                                        </p:tav>
                                        <p:tav tm="100000">
                                          <p:val>
                                            <p:strVal val="#ppt_w"/>
                                          </p:val>
                                        </p:tav>
                                      </p:tavLst>
                                    </p:anim>
                                    <p:anim calcmode="lin" valueType="num">
                                      <p:cBhvr>
                                        <p:cTn id="73" dur="1000" fill="hold"/>
                                        <p:tgtEl>
                                          <p:spTgt spid="42"/>
                                        </p:tgtEl>
                                        <p:attrNameLst>
                                          <p:attrName>ppt_h</p:attrName>
                                        </p:attrNameLst>
                                      </p:cBhvr>
                                      <p:tavLst>
                                        <p:tav tm="0">
                                          <p:val>
                                            <p:fltVal val="0"/>
                                          </p:val>
                                        </p:tav>
                                        <p:tav tm="100000">
                                          <p:val>
                                            <p:strVal val="#ppt_h"/>
                                          </p:val>
                                        </p:tav>
                                      </p:tavLst>
                                    </p:anim>
                                    <p:anim calcmode="lin" valueType="num">
                                      <p:cBhvr>
                                        <p:cTn id="74" dur="1000" fill="hold"/>
                                        <p:tgtEl>
                                          <p:spTgt spid="42"/>
                                        </p:tgtEl>
                                        <p:attrNameLst>
                                          <p:attrName>style.rotation</p:attrName>
                                        </p:attrNameLst>
                                      </p:cBhvr>
                                      <p:tavLst>
                                        <p:tav tm="0">
                                          <p:val>
                                            <p:fltVal val="90"/>
                                          </p:val>
                                        </p:tav>
                                        <p:tav tm="100000">
                                          <p:val>
                                            <p:fltVal val="0"/>
                                          </p:val>
                                        </p:tav>
                                      </p:tavLst>
                                    </p:anim>
                                    <p:animEffect transition="in" filter="fade">
                                      <p:cBhvr>
                                        <p:cTn id="75" dur="1000"/>
                                        <p:tgtEl>
                                          <p:spTgt spid="4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27"/>
                                        </p:tgtEl>
                                      </p:cBhvr>
                                    </p:animEffect>
                                    <p:set>
                                      <p:cBhvr>
                                        <p:cTn id="80" dur="1" fill="hold">
                                          <p:stCondLst>
                                            <p:cond delay="999"/>
                                          </p:stCondLst>
                                        </p:cTn>
                                        <p:tgtEl>
                                          <p:spTgt spid="27"/>
                                        </p:tgtEl>
                                        <p:attrNameLst>
                                          <p:attrName>style.visibility</p:attrName>
                                        </p:attrNameLst>
                                      </p:cBhvr>
                                      <p:to>
                                        <p:strVal val="hidden"/>
                                      </p:to>
                                    </p:set>
                                  </p:childTnLst>
                                </p:cTn>
                              </p:par>
                              <p:par>
                                <p:cTn id="81" presetID="49" presetClass="exit" presetSubtype="0" accel="100000" fill="hold" grpId="0" nodeType="withEffect">
                                  <p:stCondLst>
                                    <p:cond delay="0"/>
                                  </p:stCondLst>
                                  <p:childTnLst>
                                    <p:anim calcmode="lin" valueType="num">
                                      <p:cBhvr>
                                        <p:cTn id="82" dur="1000"/>
                                        <p:tgtEl>
                                          <p:spTgt spid="28"/>
                                        </p:tgtEl>
                                        <p:attrNameLst>
                                          <p:attrName>ppt_w</p:attrName>
                                        </p:attrNameLst>
                                      </p:cBhvr>
                                      <p:tavLst>
                                        <p:tav tm="0">
                                          <p:val>
                                            <p:strVal val="ppt_w"/>
                                          </p:val>
                                        </p:tav>
                                        <p:tav tm="100000">
                                          <p:val>
                                            <p:fltVal val="0"/>
                                          </p:val>
                                        </p:tav>
                                      </p:tavLst>
                                    </p:anim>
                                    <p:anim calcmode="lin" valueType="num">
                                      <p:cBhvr>
                                        <p:cTn id="83" dur="1000"/>
                                        <p:tgtEl>
                                          <p:spTgt spid="28"/>
                                        </p:tgtEl>
                                        <p:attrNameLst>
                                          <p:attrName>ppt_h</p:attrName>
                                        </p:attrNameLst>
                                      </p:cBhvr>
                                      <p:tavLst>
                                        <p:tav tm="0">
                                          <p:val>
                                            <p:strVal val="ppt_h"/>
                                          </p:val>
                                        </p:tav>
                                        <p:tav tm="100000">
                                          <p:val>
                                            <p:fltVal val="0"/>
                                          </p:val>
                                        </p:tav>
                                      </p:tavLst>
                                    </p:anim>
                                    <p:anim calcmode="lin" valueType="num">
                                      <p:cBhvr>
                                        <p:cTn id="84" dur="1000"/>
                                        <p:tgtEl>
                                          <p:spTgt spid="28"/>
                                        </p:tgtEl>
                                        <p:attrNameLst>
                                          <p:attrName>style.rotation</p:attrName>
                                        </p:attrNameLst>
                                      </p:cBhvr>
                                      <p:tavLst>
                                        <p:tav tm="0">
                                          <p:val>
                                            <p:fltVal val="0"/>
                                          </p:val>
                                        </p:tav>
                                        <p:tav tm="100000">
                                          <p:val>
                                            <p:fltVal val="360"/>
                                          </p:val>
                                        </p:tav>
                                      </p:tavLst>
                                    </p:anim>
                                    <p:animEffect transition="out" filter="fade">
                                      <p:cBhvr>
                                        <p:cTn id="85" dur="1000"/>
                                        <p:tgtEl>
                                          <p:spTgt spid="28"/>
                                        </p:tgtEl>
                                      </p:cBhvr>
                                    </p:animEffect>
                                    <p:set>
                                      <p:cBhvr>
                                        <p:cTn id="86" dur="1" fill="hold">
                                          <p:stCondLst>
                                            <p:cond delay="999"/>
                                          </p:stCondLst>
                                        </p:cTn>
                                        <p:tgtEl>
                                          <p:spTgt spid="28"/>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29"/>
                                        </p:tgtEl>
                                      </p:cBhvr>
                                    </p:animEffect>
                                    <p:set>
                                      <p:cBhvr>
                                        <p:cTn id="89" dur="1" fill="hold">
                                          <p:stCondLst>
                                            <p:cond delay="999"/>
                                          </p:stCondLst>
                                        </p:cTn>
                                        <p:tgtEl>
                                          <p:spTgt spid="29"/>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1000"/>
                                        <p:tgtEl>
                                          <p:spTgt spid="30"/>
                                        </p:tgtEl>
                                      </p:cBhvr>
                                    </p:animEffect>
                                    <p:set>
                                      <p:cBhvr>
                                        <p:cTn id="92" dur="1" fill="hold">
                                          <p:stCondLst>
                                            <p:cond delay="999"/>
                                          </p:stCondLst>
                                        </p:cTn>
                                        <p:tgtEl>
                                          <p:spTgt spid="30"/>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32"/>
                                        </p:tgtEl>
                                      </p:cBhvr>
                                    </p:animEffect>
                                    <p:set>
                                      <p:cBhvr>
                                        <p:cTn id="95" dur="1" fill="hold">
                                          <p:stCondLst>
                                            <p:cond delay="999"/>
                                          </p:stCondLst>
                                        </p:cTn>
                                        <p:tgtEl>
                                          <p:spTgt spid="32"/>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40"/>
                                        </p:tgtEl>
                                      </p:cBhvr>
                                    </p:animEffect>
                                    <p:set>
                                      <p:cBhvr>
                                        <p:cTn id="98" dur="1" fill="hold">
                                          <p:stCondLst>
                                            <p:cond delay="999"/>
                                          </p:stCondLst>
                                        </p:cTn>
                                        <p:tgtEl>
                                          <p:spTgt spid="40"/>
                                        </p:tgtEl>
                                        <p:attrNameLst>
                                          <p:attrName>style.visibility</p:attrName>
                                        </p:attrNameLst>
                                      </p:cBhvr>
                                      <p:to>
                                        <p:strVal val="hidden"/>
                                      </p:to>
                                    </p:set>
                                  </p:childTnLst>
                                </p:cTn>
                              </p:par>
                              <p:par>
                                <p:cTn id="99" presetID="10" presetClass="exit" presetSubtype="0" fill="hold" nodeType="withEffect">
                                  <p:stCondLst>
                                    <p:cond delay="0"/>
                                  </p:stCondLst>
                                  <p:iterate type="lt">
                                    <p:tmPct val="0"/>
                                  </p:iterate>
                                  <p:childTnLst>
                                    <p:animEffect transition="out" filter="fade">
                                      <p:cBhvr>
                                        <p:cTn id="100" dur="1000"/>
                                        <p:tgtEl>
                                          <p:spTgt spid="42"/>
                                        </p:tgtEl>
                                      </p:cBhvr>
                                    </p:animEffect>
                                    <p:set>
                                      <p:cBhvr>
                                        <p:cTn id="101" dur="1" fill="hold">
                                          <p:stCondLst>
                                            <p:cond delay="999"/>
                                          </p:stCondLst>
                                        </p:cTn>
                                        <p:tgtEl>
                                          <p:spTgt spid="42"/>
                                        </p:tgtEl>
                                        <p:attrNameLst>
                                          <p:attrName>style.visibility</p:attrName>
                                        </p:attrNameLst>
                                      </p:cBhvr>
                                      <p:to>
                                        <p:strVal val="hidden"/>
                                      </p:to>
                                    </p:set>
                                  </p:childTnLst>
                                </p:cTn>
                              </p:par>
                            </p:childTnLst>
                          </p:cTn>
                        </p:par>
                      </p:childTnLst>
                    </p:cTn>
                  </p:par>
                  <p:par>
                    <p:cTn id="102" fill="hold">
                      <p:stCondLst>
                        <p:cond delay="indefinite"/>
                      </p:stCondLst>
                      <p:childTnLst>
                        <p:par>
                          <p:cTn id="103" fill="hold">
                            <p:stCondLst>
                              <p:cond delay="0"/>
                            </p:stCondLst>
                            <p:childTnLst>
                              <p:par>
                                <p:cTn id="104" presetID="49" presetClass="exit" presetSubtype="0" accel="100000" fill="hold" grpId="1" nodeType="clickEffect">
                                  <p:stCondLst>
                                    <p:cond delay="0"/>
                                  </p:stCondLst>
                                  <p:childTnLst>
                                    <p:anim calcmode="lin" valueType="num">
                                      <p:cBhvr>
                                        <p:cTn id="105" dur="1000"/>
                                        <p:tgtEl>
                                          <p:spTgt spid="26"/>
                                        </p:tgtEl>
                                        <p:attrNameLst>
                                          <p:attrName>ppt_w</p:attrName>
                                        </p:attrNameLst>
                                      </p:cBhvr>
                                      <p:tavLst>
                                        <p:tav tm="0">
                                          <p:val>
                                            <p:strVal val="ppt_w"/>
                                          </p:val>
                                        </p:tav>
                                        <p:tav tm="100000">
                                          <p:val>
                                            <p:fltVal val="0"/>
                                          </p:val>
                                        </p:tav>
                                      </p:tavLst>
                                    </p:anim>
                                    <p:anim calcmode="lin" valueType="num">
                                      <p:cBhvr>
                                        <p:cTn id="106" dur="1000"/>
                                        <p:tgtEl>
                                          <p:spTgt spid="26"/>
                                        </p:tgtEl>
                                        <p:attrNameLst>
                                          <p:attrName>ppt_h</p:attrName>
                                        </p:attrNameLst>
                                      </p:cBhvr>
                                      <p:tavLst>
                                        <p:tav tm="0">
                                          <p:val>
                                            <p:strVal val="ppt_h"/>
                                          </p:val>
                                        </p:tav>
                                        <p:tav tm="100000">
                                          <p:val>
                                            <p:fltVal val="0"/>
                                          </p:val>
                                        </p:tav>
                                      </p:tavLst>
                                    </p:anim>
                                    <p:anim calcmode="lin" valueType="num">
                                      <p:cBhvr>
                                        <p:cTn id="107" dur="1000"/>
                                        <p:tgtEl>
                                          <p:spTgt spid="26"/>
                                        </p:tgtEl>
                                        <p:attrNameLst>
                                          <p:attrName>style.rotation</p:attrName>
                                        </p:attrNameLst>
                                      </p:cBhvr>
                                      <p:tavLst>
                                        <p:tav tm="0">
                                          <p:val>
                                            <p:fltVal val="0"/>
                                          </p:val>
                                        </p:tav>
                                        <p:tav tm="100000">
                                          <p:val>
                                            <p:fltVal val="360"/>
                                          </p:val>
                                        </p:tav>
                                      </p:tavLst>
                                    </p:anim>
                                    <p:animEffect transition="out" filter="fade">
                                      <p:cBhvr>
                                        <p:cTn id="108" dur="1000"/>
                                        <p:tgtEl>
                                          <p:spTgt spid="26"/>
                                        </p:tgtEl>
                                      </p:cBhvr>
                                    </p:animEffect>
                                    <p:set>
                                      <p:cBhvr>
                                        <p:cTn id="109" dur="1" fill="hold">
                                          <p:stCondLst>
                                            <p:cond delay="999"/>
                                          </p:stCondLst>
                                        </p:cTn>
                                        <p:tgtEl>
                                          <p:spTgt spid="26"/>
                                        </p:tgtEl>
                                        <p:attrNameLst>
                                          <p:attrName>style.visibility</p:attrName>
                                        </p:attrNameLst>
                                      </p:cBhvr>
                                      <p:to>
                                        <p:strVal val="hidden"/>
                                      </p:to>
                                    </p:set>
                                  </p:childTnLst>
                                </p:cTn>
                              </p:par>
                              <p:par>
                                <p:cTn id="110" presetID="49" presetClass="entr" presetSubtype="0" decel="100000" fill="hold" grpId="0" nodeType="with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p:cTn id="112" dur="1000" fill="hold"/>
                                        <p:tgtEl>
                                          <p:spTgt spid="39"/>
                                        </p:tgtEl>
                                        <p:attrNameLst>
                                          <p:attrName>ppt_w</p:attrName>
                                        </p:attrNameLst>
                                      </p:cBhvr>
                                      <p:tavLst>
                                        <p:tav tm="0">
                                          <p:val>
                                            <p:fltVal val="0"/>
                                          </p:val>
                                        </p:tav>
                                        <p:tav tm="100000">
                                          <p:val>
                                            <p:strVal val="#ppt_w"/>
                                          </p:val>
                                        </p:tav>
                                      </p:tavLst>
                                    </p:anim>
                                    <p:anim calcmode="lin" valueType="num">
                                      <p:cBhvr>
                                        <p:cTn id="113" dur="1000" fill="hold"/>
                                        <p:tgtEl>
                                          <p:spTgt spid="39"/>
                                        </p:tgtEl>
                                        <p:attrNameLst>
                                          <p:attrName>ppt_h</p:attrName>
                                        </p:attrNameLst>
                                      </p:cBhvr>
                                      <p:tavLst>
                                        <p:tav tm="0">
                                          <p:val>
                                            <p:fltVal val="0"/>
                                          </p:val>
                                        </p:tav>
                                        <p:tav tm="100000">
                                          <p:val>
                                            <p:strVal val="#ppt_h"/>
                                          </p:val>
                                        </p:tav>
                                      </p:tavLst>
                                    </p:anim>
                                    <p:anim calcmode="lin" valueType="num">
                                      <p:cBhvr>
                                        <p:cTn id="114" dur="1000" fill="hold"/>
                                        <p:tgtEl>
                                          <p:spTgt spid="39"/>
                                        </p:tgtEl>
                                        <p:attrNameLst>
                                          <p:attrName>style.rotation</p:attrName>
                                        </p:attrNameLst>
                                      </p:cBhvr>
                                      <p:tavLst>
                                        <p:tav tm="0">
                                          <p:val>
                                            <p:fltVal val="360"/>
                                          </p:val>
                                        </p:tav>
                                        <p:tav tm="100000">
                                          <p:val>
                                            <p:fltVal val="0"/>
                                          </p:val>
                                        </p:tav>
                                      </p:tavLst>
                                    </p:anim>
                                    <p:animEffect transition="in" filter="fade">
                                      <p:cBhvr>
                                        <p:cTn id="115"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6" grpId="1" animBg="1"/>
      <p:bldP spid="39" grpId="0" animBg="1"/>
      <p:bldP spid="27" grpId="0" animBg="1"/>
      <p:bldP spid="27" grpId="1" animBg="1"/>
      <p:bldP spid="28" grpId="0" animBg="1"/>
      <p:bldP spid="28" grpId="1" animBg="1"/>
      <p:bldP spid="29" grpId="0" animBg="1"/>
      <p:bldP spid="29" grpId="1" animBg="1"/>
      <p:bldP spid="30" grpId="0" animBg="1"/>
      <p:bldP spid="30" grpId="1" animBg="1"/>
      <p:bldP spid="32" grpId="0" animBg="1"/>
      <p:bldP spid="32" grpId="1" animBg="1"/>
      <p:bldP spid="40" grpId="0" animBg="1"/>
      <p:bldP spid="40" grpId="1"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327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1921</a:t>
            </a:r>
          </a:p>
        </p:txBody>
      </p:sp>
      <p:pic>
        <p:nvPicPr>
          <p:cNvPr id="12"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pic>
        <p:nvPicPr>
          <p:cNvPr id="256002" name="Picture 2" descr="File:United States 1912-02-1912-08.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p:cNvSpPr txBox="1"/>
          <p:nvPr/>
        </p:nvSpPr>
        <p:spPr>
          <a:xfrm>
            <a:off x="2209800" y="731520"/>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sp>
        <p:nvSpPr>
          <p:cNvPr id="14" name="TextBox 13"/>
          <p:cNvSpPr txBox="1"/>
          <p:nvPr/>
        </p:nvSpPr>
        <p:spPr>
          <a:xfrm>
            <a:off x="6400800" y="6172200"/>
            <a:ext cx="1976823" cy="584775"/>
          </a:xfrm>
          <a:prstGeom prst="rect">
            <a:avLst/>
          </a:prstGeom>
          <a:solidFill>
            <a:srgbClr val="FF0000"/>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1833-1921</a:t>
            </a:r>
            <a:endParaRPr lang="en-US" sz="3200" b="1" dirty="0">
              <a:solidFill>
                <a:schemeClr val="bg1"/>
              </a:solidFill>
              <a:effectLst>
                <a:outerShdw dist="50800" dir="5400000" algn="ctr" rotWithShape="0">
                  <a:schemeClr val="tx1"/>
                </a:outerShdw>
              </a:effectLst>
            </a:endParaRPr>
          </a:p>
        </p:txBody>
      </p:sp>
      <p:pic>
        <p:nvPicPr>
          <p:cNvPr id="15" name="Picture 1"/>
          <p:cNvPicPr>
            <a:picLocks noChangeAspect="1" noChangeArrowheads="1"/>
          </p:cNvPicPr>
          <p:nvPr/>
        </p:nvPicPr>
        <p:blipFill>
          <a:blip r:embed="rId5"/>
          <a:srcRect/>
          <a:stretch>
            <a:fillRect/>
          </a:stretch>
        </p:blipFill>
        <p:spPr bwMode="auto">
          <a:xfrm>
            <a:off x="6019800" y="2833687"/>
            <a:ext cx="2932368" cy="3338513"/>
          </a:xfrm>
          <a:prstGeom prst="rect">
            <a:avLst/>
          </a:prstGeom>
          <a:noFill/>
          <a:ln w="50800">
            <a:solidFill>
              <a:srgbClr val="FF0000"/>
            </a:solidFill>
            <a:miter lim="800000"/>
            <a:headEnd/>
            <a:tailEnd/>
          </a:ln>
          <a:effectLst/>
        </p:spPr>
      </p:pic>
      <p:sp>
        <p:nvSpPr>
          <p:cNvPr id="16" name="TextBox 15"/>
          <p:cNvSpPr txBox="1"/>
          <p:nvPr/>
        </p:nvSpPr>
        <p:spPr>
          <a:xfrm>
            <a:off x="762000" y="1905000"/>
            <a:ext cx="5943600" cy="646331"/>
          </a:xfrm>
          <a:prstGeom prst="rect">
            <a:avLst/>
          </a:prstGeom>
          <a:solidFill>
            <a:schemeClr val="bg1"/>
          </a:solidFill>
        </p:spPr>
        <p:txBody>
          <a:bodyPr wrap="square" rtlCol="0">
            <a:spAutoFit/>
          </a:bodyPr>
          <a:lstStyle/>
          <a:p>
            <a:pPr algn="ctr"/>
            <a:r>
              <a:rPr lang="en-US" sz="3600" b="1" dirty="0" smtClean="0">
                <a:solidFill>
                  <a:srgbClr val="FF0000"/>
                </a:solidFill>
                <a:effectLst>
                  <a:outerShdw dist="50800" dir="7200000" algn="ctr" rotWithShape="0">
                    <a:schemeClr val="tx1"/>
                  </a:outerShdw>
                </a:effectLst>
              </a:rPr>
              <a:t>Virginia dies in 1921 at age 88</a:t>
            </a:r>
          </a:p>
        </p:txBody>
      </p:sp>
      <p:grpSp>
        <p:nvGrpSpPr>
          <p:cNvPr id="21" name="Group 20"/>
          <p:cNvGrpSpPr/>
          <p:nvPr/>
        </p:nvGrpSpPr>
        <p:grpSpPr>
          <a:xfrm>
            <a:off x="3216213" y="2819400"/>
            <a:ext cx="2651187" cy="3937575"/>
            <a:chOff x="3216213" y="2819400"/>
            <a:chExt cx="2651187" cy="3937575"/>
          </a:xfrm>
        </p:grpSpPr>
        <p:pic>
          <p:nvPicPr>
            <p:cNvPr id="17" name="Picture 2"/>
            <p:cNvPicPr>
              <a:picLocks noChangeAspect="1" noChangeArrowheads="1"/>
            </p:cNvPicPr>
            <p:nvPr/>
          </p:nvPicPr>
          <p:blipFill>
            <a:blip r:embed="rId6" cstate="print"/>
            <a:srcRect/>
            <a:stretch>
              <a:fillRect/>
            </a:stretch>
          </p:blipFill>
          <p:spPr bwMode="auto">
            <a:xfrm>
              <a:off x="3216213" y="2819400"/>
              <a:ext cx="2651187" cy="3352800"/>
            </a:xfrm>
            <a:prstGeom prst="rect">
              <a:avLst/>
            </a:prstGeom>
            <a:noFill/>
            <a:ln w="9525">
              <a:noFill/>
              <a:miter lim="800000"/>
              <a:headEnd/>
              <a:tailEnd/>
            </a:ln>
            <a:effectLst/>
          </p:spPr>
        </p:pic>
        <p:sp>
          <p:nvSpPr>
            <p:cNvPr id="18" name="TextBox 17"/>
            <p:cNvSpPr txBox="1"/>
            <p:nvPr/>
          </p:nvSpPr>
          <p:spPr>
            <a:xfrm>
              <a:off x="3581400" y="6172200"/>
              <a:ext cx="1976823" cy="584775"/>
            </a:xfrm>
            <a:prstGeom prst="rect">
              <a:avLst/>
            </a:prstGeom>
            <a:solidFill>
              <a:schemeClr val="accent3">
                <a:lumMod val="75000"/>
              </a:schemeClr>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1810-1885</a:t>
              </a:r>
              <a:endParaRPr lang="en-US" sz="3200" b="1" dirty="0">
                <a:solidFill>
                  <a:schemeClr val="bg1"/>
                </a:solidFill>
                <a:effectLst>
                  <a:outerShdw dist="50800" dir="5400000" algn="ctr" rotWithShape="0">
                    <a:schemeClr val="tx1"/>
                  </a:outerShdw>
                </a:effectLst>
              </a:endParaRPr>
            </a:p>
          </p:txBody>
        </p:sp>
      </p:grpSp>
      <p:grpSp>
        <p:nvGrpSpPr>
          <p:cNvPr id="22" name="Group 21"/>
          <p:cNvGrpSpPr/>
          <p:nvPr/>
        </p:nvGrpSpPr>
        <p:grpSpPr>
          <a:xfrm>
            <a:off x="155959" y="2819400"/>
            <a:ext cx="2857809" cy="3901729"/>
            <a:chOff x="-568665" y="2186764"/>
            <a:chExt cx="3582434" cy="4627631"/>
          </a:xfrm>
        </p:grpSpPr>
        <p:pic>
          <p:nvPicPr>
            <p:cNvPr id="19" name="Picture 7"/>
            <p:cNvPicPr>
              <a:picLocks noChangeAspect="1" noChangeArrowheads="1"/>
            </p:cNvPicPr>
            <p:nvPr/>
          </p:nvPicPr>
          <p:blipFill>
            <a:blip r:embed="rId7"/>
            <a:srcRect/>
            <a:stretch>
              <a:fillRect/>
            </a:stretch>
          </p:blipFill>
          <p:spPr bwMode="auto">
            <a:xfrm>
              <a:off x="-568665" y="2186764"/>
              <a:ext cx="3582434" cy="3985437"/>
            </a:xfrm>
            <a:prstGeom prst="rect">
              <a:avLst/>
            </a:prstGeom>
            <a:noFill/>
            <a:ln w="9525">
              <a:noFill/>
              <a:miter lim="800000"/>
              <a:headEnd/>
              <a:tailEnd/>
            </a:ln>
            <a:effectLst/>
          </p:spPr>
        </p:pic>
        <p:sp>
          <p:nvSpPr>
            <p:cNvPr id="20" name="TextBox 19"/>
            <p:cNvSpPr txBox="1"/>
            <p:nvPr/>
          </p:nvSpPr>
          <p:spPr>
            <a:xfrm>
              <a:off x="191044" y="6120825"/>
              <a:ext cx="2483552" cy="693570"/>
            </a:xfrm>
            <a:prstGeom prst="rect">
              <a:avLst/>
            </a:prstGeom>
            <a:solidFill>
              <a:srgbClr val="004F8A"/>
            </a:solidFill>
          </p:spPr>
          <p:txBody>
            <a:bodyPr wrap="square" rtlCol="0">
              <a:spAutoFit/>
            </a:bodyPr>
            <a:lstStyle/>
            <a:p>
              <a:r>
                <a:rPr lang="en-US" sz="3200" b="1" dirty="0" smtClean="0">
                  <a:solidFill>
                    <a:schemeClr val="bg1"/>
                  </a:solidFill>
                  <a:effectLst>
                    <a:outerShdw dist="50800" dir="5400000" algn="ctr" rotWithShape="0">
                      <a:schemeClr val="tx1"/>
                    </a:outerShdw>
                  </a:effectLst>
                </a:rPr>
                <a:t>1803-1880</a:t>
              </a:r>
              <a:endParaRPr lang="en-US" sz="3200" b="1" dirty="0">
                <a:solidFill>
                  <a:schemeClr val="bg1"/>
                </a:solidFill>
                <a:effectLst>
                  <a:outerShdw dist="50800" dir="5400000" algn="ctr" rotWithShape="0">
                    <a:schemeClr val="tx1"/>
                  </a:outerShdw>
                </a:effectLst>
              </a:endParaRPr>
            </a:p>
          </p:txBody>
        </p:sp>
      </p:grpSp>
      <p:sp>
        <p:nvSpPr>
          <p:cNvPr id="23" name="Rectangle 2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6" name="Rectangle 25"/>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pic>
        <p:nvPicPr>
          <p:cNvPr id="27" name="Picture 2" descr=" Virginia Elizabeth &lt;I&gt;Backenstoe&lt;/I&gt; Murphy"/>
          <p:cNvPicPr>
            <a:picLocks noChangeAspect="1" noChangeArrowheads="1"/>
          </p:cNvPicPr>
          <p:nvPr/>
        </p:nvPicPr>
        <p:blipFill>
          <a:blip r:embed="rId8"/>
          <a:srcRect l="19200" b="29756"/>
          <a:stretch>
            <a:fillRect/>
          </a:stretch>
        </p:blipFill>
        <p:spPr bwMode="auto">
          <a:xfrm>
            <a:off x="2133600" y="2514600"/>
            <a:ext cx="3206750" cy="2286000"/>
          </a:xfrm>
          <a:prstGeom prst="rect">
            <a:avLst/>
          </a:prstGeom>
          <a:noFill/>
          <a:ln w="76200">
            <a:solidFill>
              <a:schemeClr val="bg1"/>
            </a:solidFill>
          </a:ln>
        </p:spPr>
      </p:pic>
      <p:pic>
        <p:nvPicPr>
          <p:cNvPr id="28" name="Picture 3"/>
          <p:cNvPicPr>
            <a:picLocks noChangeAspect="1" noChangeArrowheads="1"/>
          </p:cNvPicPr>
          <p:nvPr/>
        </p:nvPicPr>
        <p:blipFill>
          <a:blip r:embed="rId9"/>
          <a:srcRect/>
          <a:stretch>
            <a:fillRect/>
          </a:stretch>
        </p:blipFill>
        <p:spPr bwMode="auto">
          <a:xfrm rot="11716176">
            <a:off x="149515" y="3730226"/>
            <a:ext cx="1305875" cy="131048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56002"/>
                                        </p:tgtEl>
                                        <p:attrNameLst>
                                          <p:attrName>style.visibility</p:attrName>
                                        </p:attrNameLst>
                                      </p:cBhvr>
                                      <p:to>
                                        <p:strVal val="visible"/>
                                      </p:to>
                                    </p:set>
                                    <p:animEffect transition="in" filter="dissolve">
                                      <p:cBhvr>
                                        <p:cTn id="7" dur="2000"/>
                                        <p:tgtEl>
                                          <p:spTgt spid="256002"/>
                                        </p:tgtEl>
                                      </p:cBhvr>
                                    </p:animEffect>
                                  </p:childTnLst>
                                </p:cTn>
                              </p:par>
                              <p:par>
                                <p:cTn id="8" presetID="10" presetClass="exit" presetSubtype="0" fill="hold" nodeType="withEffect">
                                  <p:stCondLst>
                                    <p:cond delay="1500"/>
                                  </p:stCondLst>
                                  <p:childTnLst>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fltVal val="0"/>
                                          </p:val>
                                        </p:tav>
                                        <p:tav tm="100000">
                                          <p:val>
                                            <p:strVal val="#ppt_w"/>
                                          </p:val>
                                        </p:tav>
                                      </p:tavLst>
                                    </p:anim>
                                    <p:anim calcmode="lin" valueType="num">
                                      <p:cBhvr>
                                        <p:cTn id="16" dur="1000" fill="hold"/>
                                        <p:tgtEl>
                                          <p:spTgt spid="16"/>
                                        </p:tgtEl>
                                        <p:attrNameLst>
                                          <p:attrName>ppt_h</p:attrName>
                                        </p:attrNameLst>
                                      </p:cBhvr>
                                      <p:tavLst>
                                        <p:tav tm="0">
                                          <p:val>
                                            <p:fltVal val="0"/>
                                          </p:val>
                                        </p:tav>
                                        <p:tav tm="100000">
                                          <p:val>
                                            <p:strVal val="#ppt_h"/>
                                          </p:val>
                                        </p:tav>
                                      </p:tavLst>
                                    </p:anim>
                                    <p:animEffect transition="in" filter="fade">
                                      <p:cBhvr>
                                        <p:cTn id="17" dur="1000"/>
                                        <p:tgtEl>
                                          <p:spTgt spid="16"/>
                                        </p:tgtEl>
                                      </p:cBhvr>
                                    </p:animEffect>
                                  </p:childTnLst>
                                </p:cTn>
                              </p:par>
                              <p:par>
                                <p:cTn id="18" presetID="10" presetClass="entr" presetSubtype="0" fill="hold"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1000"/>
                                        <p:tgtEl>
                                          <p:spTgt spid="2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1000"/>
                                        <p:tgtEl>
                                          <p:spTgt spid="16"/>
                                        </p:tgtEl>
                                      </p:cBhvr>
                                    </p:animEffect>
                                    <p:set>
                                      <p:cBhvr>
                                        <p:cTn id="25" dur="1" fill="hold">
                                          <p:stCondLst>
                                            <p:cond delay="999"/>
                                          </p:stCondLst>
                                        </p:cTn>
                                        <p:tgtEl>
                                          <p:spTgt spid="16"/>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27"/>
                                        </p:tgtEl>
                                      </p:cBhvr>
                                    </p:animEffect>
                                    <p:set>
                                      <p:cBhvr>
                                        <p:cTn id="28" dur="1" fill="hold">
                                          <p:stCondLst>
                                            <p:cond delay="999"/>
                                          </p:stCondLst>
                                        </p:cTn>
                                        <p:tgtEl>
                                          <p:spTgt spid="27"/>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13"/>
                                        </p:tgtEl>
                                      </p:cBhvr>
                                    </p:animEffect>
                                    <p:set>
                                      <p:cBhvr>
                                        <p:cTn id="31" dur="1" fill="hold">
                                          <p:stCondLst>
                                            <p:cond delay="999"/>
                                          </p:stCondLst>
                                        </p:cTn>
                                        <p:tgtEl>
                                          <p:spTgt spid="13"/>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11"/>
                                        </p:tgtEl>
                                      </p:cBhvr>
                                    </p:animEffect>
                                    <p:set>
                                      <p:cBhvr>
                                        <p:cTn id="34" dur="1" fill="hold">
                                          <p:stCondLst>
                                            <p:cond delay="999"/>
                                          </p:stCondLst>
                                        </p:cTn>
                                        <p:tgtEl>
                                          <p:spTgt spid="11"/>
                                        </p:tgtEl>
                                        <p:attrNameLst>
                                          <p:attrName>style.visibility</p:attrName>
                                        </p:attrNameLst>
                                      </p:cBhvr>
                                      <p:to>
                                        <p:strVal val="hidden"/>
                                      </p:to>
                                    </p:set>
                                  </p:childTnLst>
                                </p:cTn>
                              </p:par>
                            </p:childTnLst>
                          </p:cTn>
                        </p:par>
                        <p:par>
                          <p:cTn id="35" fill="hold">
                            <p:stCondLst>
                              <p:cond delay="1000"/>
                            </p:stCondLst>
                            <p:childTnLst>
                              <p:par>
                                <p:cTn id="36" presetID="49" presetClass="entr" presetSubtype="0" decel="10000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1000" fill="hold"/>
                                        <p:tgtEl>
                                          <p:spTgt spid="14"/>
                                        </p:tgtEl>
                                        <p:attrNameLst>
                                          <p:attrName>ppt_w</p:attrName>
                                        </p:attrNameLst>
                                      </p:cBhvr>
                                      <p:tavLst>
                                        <p:tav tm="0">
                                          <p:val>
                                            <p:fltVal val="0"/>
                                          </p:val>
                                        </p:tav>
                                        <p:tav tm="100000">
                                          <p:val>
                                            <p:strVal val="#ppt_w"/>
                                          </p:val>
                                        </p:tav>
                                      </p:tavLst>
                                    </p:anim>
                                    <p:anim calcmode="lin" valueType="num">
                                      <p:cBhvr>
                                        <p:cTn id="39" dur="1000" fill="hold"/>
                                        <p:tgtEl>
                                          <p:spTgt spid="14"/>
                                        </p:tgtEl>
                                        <p:attrNameLst>
                                          <p:attrName>ppt_h</p:attrName>
                                        </p:attrNameLst>
                                      </p:cBhvr>
                                      <p:tavLst>
                                        <p:tav tm="0">
                                          <p:val>
                                            <p:fltVal val="0"/>
                                          </p:val>
                                        </p:tav>
                                        <p:tav tm="100000">
                                          <p:val>
                                            <p:strVal val="#ppt_h"/>
                                          </p:val>
                                        </p:tav>
                                      </p:tavLst>
                                    </p:anim>
                                    <p:anim calcmode="lin" valueType="num">
                                      <p:cBhvr>
                                        <p:cTn id="40" dur="1000" fill="hold"/>
                                        <p:tgtEl>
                                          <p:spTgt spid="14"/>
                                        </p:tgtEl>
                                        <p:attrNameLst>
                                          <p:attrName>style.rotation</p:attrName>
                                        </p:attrNameLst>
                                      </p:cBhvr>
                                      <p:tavLst>
                                        <p:tav tm="0">
                                          <p:val>
                                            <p:fltVal val="360"/>
                                          </p:val>
                                        </p:tav>
                                        <p:tav tm="100000">
                                          <p:val>
                                            <p:fltVal val="0"/>
                                          </p:val>
                                        </p:tav>
                                      </p:tavLst>
                                    </p:anim>
                                    <p:animEffect transition="in" filter="fade">
                                      <p:cBhvr>
                                        <p:cTn id="41" dur="1000"/>
                                        <p:tgtEl>
                                          <p:spTgt spid="14"/>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nodeType="click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1000" fill="hold"/>
                                        <p:tgtEl>
                                          <p:spTgt spid="22"/>
                                        </p:tgtEl>
                                        <p:attrNameLst>
                                          <p:attrName>ppt_w</p:attrName>
                                        </p:attrNameLst>
                                      </p:cBhvr>
                                      <p:tavLst>
                                        <p:tav tm="0">
                                          <p:val>
                                            <p:fltVal val="0"/>
                                          </p:val>
                                        </p:tav>
                                        <p:tav tm="100000">
                                          <p:val>
                                            <p:strVal val="#ppt_w"/>
                                          </p:val>
                                        </p:tav>
                                      </p:tavLst>
                                    </p:anim>
                                    <p:anim calcmode="lin" valueType="num">
                                      <p:cBhvr>
                                        <p:cTn id="47" dur="1000" fill="hold"/>
                                        <p:tgtEl>
                                          <p:spTgt spid="22"/>
                                        </p:tgtEl>
                                        <p:attrNameLst>
                                          <p:attrName>ppt_h</p:attrName>
                                        </p:attrNameLst>
                                      </p:cBhvr>
                                      <p:tavLst>
                                        <p:tav tm="0">
                                          <p:val>
                                            <p:fltVal val="0"/>
                                          </p:val>
                                        </p:tav>
                                        <p:tav tm="100000">
                                          <p:val>
                                            <p:strVal val="#ppt_h"/>
                                          </p:val>
                                        </p:tav>
                                      </p:tavLst>
                                    </p:anim>
                                    <p:animEffect transition="in" filter="fade">
                                      <p:cBhvr>
                                        <p:cTn id="48" dur="10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0" fill="hold" nodeType="click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1000" fill="hold"/>
                                        <p:tgtEl>
                                          <p:spTgt spid="21"/>
                                        </p:tgtEl>
                                        <p:attrNameLst>
                                          <p:attrName>ppt_w</p:attrName>
                                        </p:attrNameLst>
                                      </p:cBhvr>
                                      <p:tavLst>
                                        <p:tav tm="0">
                                          <p:val>
                                            <p:fltVal val="0"/>
                                          </p:val>
                                        </p:tav>
                                        <p:tav tm="100000">
                                          <p:val>
                                            <p:strVal val="#ppt_w"/>
                                          </p:val>
                                        </p:tav>
                                      </p:tavLst>
                                    </p:anim>
                                    <p:anim calcmode="lin" valueType="num">
                                      <p:cBhvr>
                                        <p:cTn id="54" dur="1000" fill="hold"/>
                                        <p:tgtEl>
                                          <p:spTgt spid="21"/>
                                        </p:tgtEl>
                                        <p:attrNameLst>
                                          <p:attrName>ppt_h</p:attrName>
                                        </p:attrNameLst>
                                      </p:cBhvr>
                                      <p:tavLst>
                                        <p:tav tm="0">
                                          <p:val>
                                            <p:fltVal val="0"/>
                                          </p:val>
                                        </p:tav>
                                        <p:tav tm="100000">
                                          <p:val>
                                            <p:strVal val="#ppt_h"/>
                                          </p:val>
                                        </p:tav>
                                      </p:tavLst>
                                    </p:anim>
                                    <p:animEffect transition="in" filter="fade">
                                      <p:cBhvr>
                                        <p:cTn id="55" dur="10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49" presetClass="exit" presetSubtype="0" accel="100000" fill="hold" nodeType="clickEffect">
                                  <p:stCondLst>
                                    <p:cond delay="0"/>
                                  </p:stCondLst>
                                  <p:childTnLst>
                                    <p:anim calcmode="lin" valueType="num">
                                      <p:cBhvr>
                                        <p:cTn id="59" dur="1000"/>
                                        <p:tgtEl>
                                          <p:spTgt spid="22"/>
                                        </p:tgtEl>
                                        <p:attrNameLst>
                                          <p:attrName>ppt_w</p:attrName>
                                        </p:attrNameLst>
                                      </p:cBhvr>
                                      <p:tavLst>
                                        <p:tav tm="0">
                                          <p:val>
                                            <p:strVal val="ppt_w"/>
                                          </p:val>
                                        </p:tav>
                                        <p:tav tm="100000">
                                          <p:val>
                                            <p:fltVal val="0"/>
                                          </p:val>
                                        </p:tav>
                                      </p:tavLst>
                                    </p:anim>
                                    <p:anim calcmode="lin" valueType="num">
                                      <p:cBhvr>
                                        <p:cTn id="60" dur="1000"/>
                                        <p:tgtEl>
                                          <p:spTgt spid="22"/>
                                        </p:tgtEl>
                                        <p:attrNameLst>
                                          <p:attrName>ppt_h</p:attrName>
                                        </p:attrNameLst>
                                      </p:cBhvr>
                                      <p:tavLst>
                                        <p:tav tm="0">
                                          <p:val>
                                            <p:strVal val="ppt_h"/>
                                          </p:val>
                                        </p:tav>
                                        <p:tav tm="100000">
                                          <p:val>
                                            <p:fltVal val="0"/>
                                          </p:val>
                                        </p:tav>
                                      </p:tavLst>
                                    </p:anim>
                                    <p:anim calcmode="lin" valueType="num">
                                      <p:cBhvr>
                                        <p:cTn id="61" dur="1000"/>
                                        <p:tgtEl>
                                          <p:spTgt spid="22"/>
                                        </p:tgtEl>
                                        <p:attrNameLst>
                                          <p:attrName>style.rotation</p:attrName>
                                        </p:attrNameLst>
                                      </p:cBhvr>
                                      <p:tavLst>
                                        <p:tav tm="0">
                                          <p:val>
                                            <p:fltVal val="0"/>
                                          </p:val>
                                        </p:tav>
                                        <p:tav tm="100000">
                                          <p:val>
                                            <p:fltVal val="360"/>
                                          </p:val>
                                        </p:tav>
                                      </p:tavLst>
                                    </p:anim>
                                    <p:animEffect transition="out" filter="fade">
                                      <p:cBhvr>
                                        <p:cTn id="62" dur="1000"/>
                                        <p:tgtEl>
                                          <p:spTgt spid="22"/>
                                        </p:tgtEl>
                                      </p:cBhvr>
                                    </p:animEffect>
                                    <p:set>
                                      <p:cBhvr>
                                        <p:cTn id="63" dur="1" fill="hold">
                                          <p:stCondLst>
                                            <p:cond delay="999"/>
                                          </p:stCondLst>
                                        </p:cTn>
                                        <p:tgtEl>
                                          <p:spTgt spid="22"/>
                                        </p:tgtEl>
                                        <p:attrNameLst>
                                          <p:attrName>style.visibility</p:attrName>
                                        </p:attrNameLst>
                                      </p:cBhvr>
                                      <p:to>
                                        <p:strVal val="hidden"/>
                                      </p:to>
                                    </p:set>
                                  </p:childTnLst>
                                </p:cTn>
                              </p:par>
                              <p:par>
                                <p:cTn id="64" presetID="49" presetClass="exit" presetSubtype="0" accel="100000" fill="hold" nodeType="withEffect">
                                  <p:stCondLst>
                                    <p:cond delay="0"/>
                                  </p:stCondLst>
                                  <p:childTnLst>
                                    <p:anim calcmode="lin" valueType="num">
                                      <p:cBhvr>
                                        <p:cTn id="65" dur="1000"/>
                                        <p:tgtEl>
                                          <p:spTgt spid="21"/>
                                        </p:tgtEl>
                                        <p:attrNameLst>
                                          <p:attrName>ppt_w</p:attrName>
                                        </p:attrNameLst>
                                      </p:cBhvr>
                                      <p:tavLst>
                                        <p:tav tm="0">
                                          <p:val>
                                            <p:strVal val="ppt_w"/>
                                          </p:val>
                                        </p:tav>
                                        <p:tav tm="100000">
                                          <p:val>
                                            <p:fltVal val="0"/>
                                          </p:val>
                                        </p:tav>
                                      </p:tavLst>
                                    </p:anim>
                                    <p:anim calcmode="lin" valueType="num">
                                      <p:cBhvr>
                                        <p:cTn id="66" dur="1000"/>
                                        <p:tgtEl>
                                          <p:spTgt spid="21"/>
                                        </p:tgtEl>
                                        <p:attrNameLst>
                                          <p:attrName>ppt_h</p:attrName>
                                        </p:attrNameLst>
                                      </p:cBhvr>
                                      <p:tavLst>
                                        <p:tav tm="0">
                                          <p:val>
                                            <p:strVal val="ppt_h"/>
                                          </p:val>
                                        </p:tav>
                                        <p:tav tm="100000">
                                          <p:val>
                                            <p:fltVal val="0"/>
                                          </p:val>
                                        </p:tav>
                                      </p:tavLst>
                                    </p:anim>
                                    <p:anim calcmode="lin" valueType="num">
                                      <p:cBhvr>
                                        <p:cTn id="67" dur="1000"/>
                                        <p:tgtEl>
                                          <p:spTgt spid="21"/>
                                        </p:tgtEl>
                                        <p:attrNameLst>
                                          <p:attrName>style.rotation</p:attrName>
                                        </p:attrNameLst>
                                      </p:cBhvr>
                                      <p:tavLst>
                                        <p:tav tm="0">
                                          <p:val>
                                            <p:fltVal val="0"/>
                                          </p:val>
                                        </p:tav>
                                        <p:tav tm="100000">
                                          <p:val>
                                            <p:fltVal val="360"/>
                                          </p:val>
                                        </p:tav>
                                      </p:tavLst>
                                    </p:anim>
                                    <p:animEffect transition="out" filter="fade">
                                      <p:cBhvr>
                                        <p:cTn id="68" dur="1000"/>
                                        <p:tgtEl>
                                          <p:spTgt spid="21"/>
                                        </p:tgtEl>
                                      </p:cBhvr>
                                    </p:animEffect>
                                    <p:set>
                                      <p:cBhvr>
                                        <p:cTn id="69" dur="1" fill="hold">
                                          <p:stCondLst>
                                            <p:cond delay="999"/>
                                          </p:stCondLst>
                                        </p:cTn>
                                        <p:tgtEl>
                                          <p:spTgt spid="21"/>
                                        </p:tgtEl>
                                        <p:attrNameLst>
                                          <p:attrName>style.visibility</p:attrName>
                                        </p:attrNameLst>
                                      </p:cBhvr>
                                      <p:to>
                                        <p:strVal val="hidden"/>
                                      </p:to>
                                    </p:set>
                                  </p:childTnLst>
                                </p:cTn>
                              </p:par>
                              <p:par>
                                <p:cTn id="70" presetID="49" presetClass="exit" presetSubtype="0" accel="100000" fill="hold" nodeType="withEffect">
                                  <p:stCondLst>
                                    <p:cond delay="0"/>
                                  </p:stCondLst>
                                  <p:childTnLst>
                                    <p:anim calcmode="lin" valueType="num">
                                      <p:cBhvr>
                                        <p:cTn id="71" dur="1000"/>
                                        <p:tgtEl>
                                          <p:spTgt spid="15"/>
                                        </p:tgtEl>
                                        <p:attrNameLst>
                                          <p:attrName>ppt_w</p:attrName>
                                        </p:attrNameLst>
                                      </p:cBhvr>
                                      <p:tavLst>
                                        <p:tav tm="0">
                                          <p:val>
                                            <p:strVal val="ppt_w"/>
                                          </p:val>
                                        </p:tav>
                                        <p:tav tm="100000">
                                          <p:val>
                                            <p:fltVal val="0"/>
                                          </p:val>
                                        </p:tav>
                                      </p:tavLst>
                                    </p:anim>
                                    <p:anim calcmode="lin" valueType="num">
                                      <p:cBhvr>
                                        <p:cTn id="72" dur="1000"/>
                                        <p:tgtEl>
                                          <p:spTgt spid="15"/>
                                        </p:tgtEl>
                                        <p:attrNameLst>
                                          <p:attrName>ppt_h</p:attrName>
                                        </p:attrNameLst>
                                      </p:cBhvr>
                                      <p:tavLst>
                                        <p:tav tm="0">
                                          <p:val>
                                            <p:strVal val="ppt_h"/>
                                          </p:val>
                                        </p:tav>
                                        <p:tav tm="100000">
                                          <p:val>
                                            <p:fltVal val="0"/>
                                          </p:val>
                                        </p:tav>
                                      </p:tavLst>
                                    </p:anim>
                                    <p:anim calcmode="lin" valueType="num">
                                      <p:cBhvr>
                                        <p:cTn id="73" dur="1000"/>
                                        <p:tgtEl>
                                          <p:spTgt spid="15"/>
                                        </p:tgtEl>
                                        <p:attrNameLst>
                                          <p:attrName>style.rotation</p:attrName>
                                        </p:attrNameLst>
                                      </p:cBhvr>
                                      <p:tavLst>
                                        <p:tav tm="0">
                                          <p:val>
                                            <p:fltVal val="0"/>
                                          </p:val>
                                        </p:tav>
                                        <p:tav tm="100000">
                                          <p:val>
                                            <p:fltVal val="360"/>
                                          </p:val>
                                        </p:tav>
                                      </p:tavLst>
                                    </p:anim>
                                    <p:animEffect transition="out" filter="fade">
                                      <p:cBhvr>
                                        <p:cTn id="74" dur="1000"/>
                                        <p:tgtEl>
                                          <p:spTgt spid="15"/>
                                        </p:tgtEl>
                                      </p:cBhvr>
                                    </p:animEffect>
                                    <p:set>
                                      <p:cBhvr>
                                        <p:cTn id="75" dur="1" fill="hold">
                                          <p:stCondLst>
                                            <p:cond delay="999"/>
                                          </p:stCondLst>
                                        </p:cTn>
                                        <p:tgtEl>
                                          <p:spTgt spid="15"/>
                                        </p:tgtEl>
                                        <p:attrNameLst>
                                          <p:attrName>style.visibility</p:attrName>
                                        </p:attrNameLst>
                                      </p:cBhvr>
                                      <p:to>
                                        <p:strVal val="hidden"/>
                                      </p:to>
                                    </p:set>
                                  </p:childTnLst>
                                </p:cTn>
                              </p:par>
                              <p:par>
                                <p:cTn id="76" presetID="35" presetClass="path" presetSubtype="0" accel="50000" decel="50000" fill="hold" nodeType="withEffect">
                                  <p:stCondLst>
                                    <p:cond delay="0"/>
                                  </p:stCondLst>
                                  <p:childTnLst>
                                    <p:animMotion origin="layout" path="M -2.77778E-7 -1.48148E-6 L -0.05642 -0.0787 " pathEditMode="relative" rAng="0" ptsTypes="AA">
                                      <p:cBhvr>
                                        <p:cTn id="77" dur="1000" fill="hold"/>
                                        <p:tgtEl>
                                          <p:spTgt spid="22"/>
                                        </p:tgtEl>
                                        <p:attrNameLst>
                                          <p:attrName>ppt_x</p:attrName>
                                          <p:attrName>ppt_y</p:attrName>
                                        </p:attrNameLst>
                                      </p:cBhvr>
                                      <p:rCtr x="-28" y="-39"/>
                                    </p:animMotion>
                                  </p:childTnLst>
                                </p:cTn>
                              </p:par>
                              <p:par>
                                <p:cTn id="78" presetID="35" presetClass="path" presetSubtype="0" accel="50000" decel="50000" fill="hold" nodeType="withEffect">
                                  <p:stCondLst>
                                    <p:cond delay="0"/>
                                  </p:stCondLst>
                                  <p:childTnLst>
                                    <p:animMotion origin="layout" path="M -4.72222E-6 -2.59259E-6 L -0.43003 -0.08703 " pathEditMode="relative" rAng="0" ptsTypes="AA">
                                      <p:cBhvr>
                                        <p:cTn id="79" dur="1000" fill="hold"/>
                                        <p:tgtEl>
                                          <p:spTgt spid="21"/>
                                        </p:tgtEl>
                                        <p:attrNameLst>
                                          <p:attrName>ppt_x</p:attrName>
                                          <p:attrName>ppt_y</p:attrName>
                                        </p:attrNameLst>
                                      </p:cBhvr>
                                      <p:rCtr x="-215" y="-44"/>
                                    </p:animMotion>
                                  </p:childTnLst>
                                </p:cTn>
                              </p:par>
                              <p:par>
                                <p:cTn id="80" presetID="35" presetClass="path" presetSubtype="0" accel="50000" decel="50000" fill="hold" nodeType="withEffect">
                                  <p:stCondLst>
                                    <p:cond delay="0"/>
                                  </p:stCondLst>
                                  <p:childTnLst>
                                    <p:animMotion origin="layout" path="M 3.61111E-6 4.07407E-6 L -0.67691 -0.04537 " pathEditMode="relative" rAng="0" ptsTypes="AA">
                                      <p:cBhvr>
                                        <p:cTn id="81" dur="1000" fill="hold"/>
                                        <p:tgtEl>
                                          <p:spTgt spid="15"/>
                                        </p:tgtEl>
                                        <p:attrNameLst>
                                          <p:attrName>ppt_x</p:attrName>
                                          <p:attrName>ppt_y</p:attrName>
                                        </p:attrNameLst>
                                      </p:cBhvr>
                                      <p:rCtr x="-339" y="-23"/>
                                    </p:animMotion>
                                  </p:childTnLst>
                                </p:cTn>
                              </p:par>
                              <p:par>
                                <p:cTn id="82" presetID="1" presetClass="exit" presetSubtype="0" fill="hold" grpId="1" nodeType="withEffect">
                                  <p:stCondLst>
                                    <p:cond delay="0"/>
                                  </p:stCondLst>
                                  <p:childTnLst>
                                    <p:set>
                                      <p:cBhvr>
                                        <p:cTn id="83" dur="1" fill="hold">
                                          <p:stCondLst>
                                            <p:cond delay="0"/>
                                          </p:stCondLst>
                                        </p:cTn>
                                        <p:tgtEl>
                                          <p:spTgt spid="14"/>
                                        </p:tgtEl>
                                        <p:attrNameLst>
                                          <p:attrName>style.visibility</p:attrName>
                                        </p:attrNameLst>
                                      </p:cBhvr>
                                      <p:to>
                                        <p:strVal val="hidden"/>
                                      </p:to>
                                    </p:set>
                                  </p:childTnLst>
                                </p:cTn>
                              </p:par>
                              <p:par>
                                <p:cTn id="84" presetID="10" presetClass="exit" presetSubtype="0" fill="hold" grpId="0" nodeType="withEffect">
                                  <p:stCondLst>
                                    <p:cond delay="0"/>
                                  </p:stCondLst>
                                  <p:childTnLst>
                                    <p:animEffect transition="out" filter="fade">
                                      <p:cBhvr>
                                        <p:cTn id="85" dur="1000"/>
                                        <p:tgtEl>
                                          <p:spTgt spid="23"/>
                                        </p:tgtEl>
                                      </p:cBhvr>
                                    </p:animEffect>
                                    <p:set>
                                      <p:cBhvr>
                                        <p:cTn id="86" dur="1" fill="hold">
                                          <p:stCondLst>
                                            <p:cond delay="999"/>
                                          </p:stCondLst>
                                        </p:cTn>
                                        <p:tgtEl>
                                          <p:spTgt spid="23"/>
                                        </p:tgtEl>
                                        <p:attrNameLst>
                                          <p:attrName>style.visibility</p:attrName>
                                        </p:attrNameLst>
                                      </p:cBhvr>
                                      <p:to>
                                        <p:strVal val="hidden"/>
                                      </p:to>
                                    </p:set>
                                  </p:childTnLst>
                                </p:cTn>
                              </p:par>
                            </p:childTnLst>
                          </p:cTn>
                        </p:par>
                        <p:par>
                          <p:cTn id="87" fill="hold">
                            <p:stCondLst>
                              <p:cond delay="1000"/>
                            </p:stCondLst>
                            <p:childTnLst>
                              <p:par>
                                <p:cTn id="88" presetID="10" presetClass="entr" presetSubtype="0" fill="hold" nodeType="afterEffect">
                                  <p:stCondLst>
                                    <p:cond delay="0"/>
                                  </p:stCondLst>
                                  <p:childTnLst>
                                    <p:set>
                                      <p:cBhvr>
                                        <p:cTn id="89" dur="1" fill="hold">
                                          <p:stCondLst>
                                            <p:cond delay="0"/>
                                          </p:stCondLst>
                                        </p:cTn>
                                        <p:tgtEl>
                                          <p:spTgt spid="28"/>
                                        </p:tgtEl>
                                        <p:attrNameLst>
                                          <p:attrName>style.visibility</p:attrName>
                                        </p:attrNameLst>
                                      </p:cBhvr>
                                      <p:to>
                                        <p:strVal val="visible"/>
                                      </p:to>
                                    </p:set>
                                    <p:animEffect transition="in" filter="fade">
                                      <p:cBhvr>
                                        <p:cTn id="90" dur="1000"/>
                                        <p:tgtEl>
                                          <p:spTgt spid="2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P spid="14" grpId="1" animBg="1"/>
      <p:bldP spid="16" grpId="0" animBg="1"/>
      <p:bldP spid="16" grpId="1" animBg="1"/>
      <p:bldP spid="23" grpId="0"/>
      <p:bldP spid="26" grpId="0" animBg="1"/>
    </p:bld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https://www.findagrave.com/memorial/10951646/virginia-elizabeth-murphy</a:t>
            </a:r>
            <a:endParaRPr lang="en-US" dirty="0" smtClean="0"/>
          </a:p>
          <a:p>
            <a:r>
              <a:rPr lang="en-US" dirty="0" smtClean="0"/>
              <a:t>	Virginia </a:t>
            </a:r>
            <a:r>
              <a:rPr lang="en-US" dirty="0" err="1" smtClean="0"/>
              <a:t>Backenstoe</a:t>
            </a:r>
            <a:r>
              <a:rPr lang="en-US" dirty="0" smtClean="0"/>
              <a:t> Reed, as she was known, was 13 when her step-father James Frazier Reed and mother Margret Wilson Keyes left Springfield, Illinois as members of the ill-fated Donner Party.  At Donner Lake, impressed with the Breen family, Virginia vowed that if God would spare her family's lives, she would become a Catholic. All the Reeds survived, and Virginia kept her promise. She was rescued with her mother and half-brother James Jr. by the First Relief on February 21, 1847. In May of 1847, Virginia wrote a first-hand account of the Donner Party in a letter that was published by the Illinois Journal in December of 1847 and in 1891 she wrote "Across the Plains in the Donner Party" for Century Magazine. </a:t>
            </a:r>
          </a:p>
          <a:p>
            <a:r>
              <a:rPr lang="en-US" dirty="0" smtClean="0"/>
              <a:t>	Virginia was a noted equestrian who won prizes for horsemanship. She married John Murphy on January 26, 1850 in San Jose, California and they had nine children; Mary M., Lloyd M., Mattie H., John Marion Jr., Virginia B., Julia </a:t>
            </a:r>
            <a:r>
              <a:rPr lang="en-US" dirty="0" err="1" smtClean="0"/>
              <a:t>Ada</a:t>
            </a:r>
            <a:r>
              <a:rPr lang="en-US" dirty="0" smtClean="0"/>
              <a:t>, Daniel James, Annie Mabel, and Thaddeus Stanley. After he became ill, Virginia assisted him in his business and continued it after his death in 1892 becoming the first woman on the Pacific Coast to engage in the fire insurance business. </a:t>
            </a:r>
          </a:p>
        </p:txBody>
      </p:sp>
      <p:pic>
        <p:nvPicPr>
          <p:cNvPr id="17410" name="Picture 2" descr="Virginia Backenstoe Reed">
            <a:hlinkClick r:id="rId3"/>
          </p:cNvPr>
          <p:cNvPicPr>
            <a:picLocks noChangeAspect="1" noChangeArrowheads="1"/>
          </p:cNvPicPr>
          <p:nvPr/>
        </p:nvPicPr>
        <p:blipFill>
          <a:blip r:embed="rId4"/>
          <a:srcRect/>
          <a:stretch>
            <a:fillRect/>
          </a:stretch>
        </p:blipFill>
        <p:spPr bwMode="auto">
          <a:xfrm>
            <a:off x="7343775" y="3943350"/>
            <a:ext cx="1724025" cy="2914650"/>
          </a:xfrm>
          <a:prstGeom prst="rect">
            <a:avLst/>
          </a:prstGeom>
          <a:noFill/>
        </p:spPr>
      </p:pic>
      <p:sp useBgFill="1">
        <p:nvSpPr>
          <p:cNvPr id="4" name="Rectangle 3"/>
          <p:cNvSpPr/>
          <p:nvPr/>
        </p:nvSpPr>
        <p:spPr>
          <a:xfrm>
            <a:off x="1828800" y="3995678"/>
            <a:ext cx="5486400" cy="3416320"/>
          </a:xfrm>
          <a:prstGeom prst="rect">
            <a:avLst/>
          </a:prstGeom>
        </p:spPr>
        <p:txBody>
          <a:bodyPr wrap="square">
            <a:spAutoFit/>
          </a:bodyPr>
          <a:lstStyle/>
          <a:p>
            <a:r>
              <a:rPr lang="en-US" dirty="0" smtClean="0">
                <a:hlinkClick r:id="rId5"/>
              </a:rPr>
              <a:t>https://www.wikitree.com/wiki/Backenstoe-3</a:t>
            </a:r>
            <a:endParaRPr lang="en-US" dirty="0" smtClean="0"/>
          </a:p>
          <a:p>
            <a:r>
              <a:rPr lang="en-US" dirty="0" smtClean="0"/>
              <a:t>	 Virginia Elizabeth </a:t>
            </a:r>
            <a:r>
              <a:rPr lang="en-US" dirty="0" err="1" smtClean="0"/>
              <a:t>Backenstoe</a:t>
            </a:r>
            <a:r>
              <a:rPr lang="en-US" dirty="0" smtClean="0"/>
              <a:t> was born June 28, 1833 in Springfield, Sangamon County, Illinois, the daughter of </a:t>
            </a:r>
            <a:r>
              <a:rPr lang="en-US" u="sng" dirty="0" smtClean="0"/>
              <a:t>Lloyd </a:t>
            </a:r>
            <a:r>
              <a:rPr lang="en-US" u="sng" dirty="0" err="1" smtClean="0"/>
              <a:t>Backenstoe</a:t>
            </a:r>
            <a:r>
              <a:rPr lang="en-US" dirty="0" smtClean="0"/>
              <a:t> and Margaret Keyes.</a:t>
            </a:r>
          </a:p>
          <a:p>
            <a:r>
              <a:rPr lang="en-US" dirty="0" smtClean="0"/>
              <a:t>	 </a:t>
            </a:r>
            <a:r>
              <a:rPr lang="en-US" dirty="0" err="1" smtClean="0"/>
              <a:t>Virgina's</a:t>
            </a:r>
            <a:r>
              <a:rPr lang="en-US" dirty="0" smtClean="0"/>
              <a:t> family was part of the ill-fated Donner Party which was trapped in the Sierra Nevada Mountains during a snow storm in 1846 while emigrating to California. They suffered extreme hardship. The survivors resorted to consuming human flesh to stay alive. Virginia's father was banished from the wagon train after killing a teamster in the </a:t>
            </a:r>
            <a:r>
              <a:rPr lang="en-US" dirty="0" err="1" smtClean="0"/>
              <a:t>Wattach</a:t>
            </a:r>
            <a:r>
              <a:rPr lang="en-US" dirty="0" smtClean="0"/>
              <a:t> Mountains during a dispute.</a:t>
            </a:r>
          </a:p>
        </p:txBody>
      </p:sp>
      <p:pic>
        <p:nvPicPr>
          <p:cNvPr id="17412" name="Picture 4" descr="Image result for virginia BACKENSTOE reed"/>
          <p:cNvPicPr>
            <a:picLocks noChangeAspect="1" noChangeArrowheads="1"/>
          </p:cNvPicPr>
          <p:nvPr/>
        </p:nvPicPr>
        <p:blipFill>
          <a:blip r:embed="rId6"/>
          <a:srcRect l="27735" t="5667" r="24191" b="6494"/>
          <a:stretch>
            <a:fillRect/>
          </a:stretch>
        </p:blipFill>
        <p:spPr bwMode="auto">
          <a:xfrm>
            <a:off x="1" y="4495800"/>
            <a:ext cx="1814052" cy="2162908"/>
          </a:xfrm>
          <a:prstGeom prst="rect">
            <a:avLst/>
          </a:prstGeom>
          <a:noFill/>
        </p:spPr>
      </p:pic>
    </p:spTree>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049" name="Rectangle 1"/>
          <p:cNvSpPr>
            <a:spLocks noChangeArrowheads="1"/>
          </p:cNvSpPr>
          <p:nvPr/>
        </p:nvSpPr>
        <p:spPr bwMode="auto">
          <a:xfrm>
            <a:off x="0" y="0"/>
            <a:ext cx="9144000" cy="9233297"/>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b="1" i="0" u="none" strike="noStrike" cap="none" normalizeH="0" baseline="0" dirty="0" smtClean="0">
                <a:ln>
                  <a:noFill/>
                </a:ln>
                <a:solidFill>
                  <a:srgbClr val="000000"/>
                </a:solidFill>
                <a:effectLst/>
                <a:cs typeface="Times New Roman" pitchFamily="18" charset="0"/>
              </a:rPr>
              <a:t>James Reed Party</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rgbClr val="000000"/>
                </a:solidFill>
                <a:effectLst/>
                <a:cs typeface="Times New Roman" pitchFamily="18" charset="0"/>
              </a:rPr>
              <a:t>	James Reed, who was the leader of the Donner Party in fact if not in name, arrived in California ahead of the Party, and mounted two rescue attempts. His wife and children remained with the Party, many of whom blamed Reed for their predicament. Yet, the Reeds were one of only two families to survive without loss.</a:t>
            </a:r>
            <a:endParaRPr kumimoji="0" lang="en-US"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James Frazier Reed, 46, was banished after killing the Graves’ teamster John Snyder on October 5, 1846, at </a:t>
            </a:r>
            <a:r>
              <a:rPr kumimoji="0" lang="en-US" b="0" i="0" u="none" strike="noStrike" cap="none" normalizeH="0" baseline="0" dirty="0" err="1" smtClean="0">
                <a:ln>
                  <a:noFill/>
                </a:ln>
                <a:solidFill>
                  <a:srgbClr val="000000"/>
                </a:solidFill>
                <a:effectLst/>
                <a:cs typeface="Times New Roman" pitchFamily="18" charset="0"/>
              </a:rPr>
              <a:t>Pauta</a:t>
            </a:r>
            <a:r>
              <a:rPr kumimoji="0" lang="en-US" b="0" i="0" u="none" strike="noStrike" cap="none" normalizeH="0" baseline="0" dirty="0" smtClean="0">
                <a:ln>
                  <a:noFill/>
                </a:ln>
                <a:solidFill>
                  <a:srgbClr val="000000"/>
                </a:solidFill>
                <a:effectLst/>
                <a:cs typeface="Times New Roman" pitchFamily="18" charset="0"/>
              </a:rPr>
              <a:t> Pass (now </a:t>
            </a:r>
            <a:r>
              <a:rPr kumimoji="0" lang="en-US" b="0" i="0" u="none" strike="noStrike" cap="none" normalizeH="0" baseline="0" dirty="0" err="1" smtClean="0">
                <a:ln>
                  <a:noFill/>
                </a:ln>
                <a:solidFill>
                  <a:srgbClr val="000000"/>
                </a:solidFill>
                <a:effectLst/>
                <a:cs typeface="Times New Roman" pitchFamily="18" charset="0"/>
              </a:rPr>
              <a:t>Goldconda</a:t>
            </a:r>
            <a:r>
              <a:rPr kumimoji="0" lang="en-US" b="0" i="0" u="none" strike="noStrike" cap="none" normalizeH="0" baseline="0" dirty="0" smtClean="0">
                <a:ln>
                  <a:noFill/>
                </a:ln>
                <a:solidFill>
                  <a:srgbClr val="000000"/>
                </a:solidFill>
                <a:effectLst/>
                <a:cs typeface="Times New Roman" pitchFamily="18" charset="0"/>
              </a:rPr>
              <a:t> Summit, Nevada). He arrived safely at Sutter’s Fort, and attempted a rescue in November, 1846. After raising funds for, and leading the Second Relief, </a:t>
            </a:r>
          </a:p>
          <a:p>
            <a:pPr marL="0" marR="0" lvl="0" indent="0" algn="l" defTabSz="914400" rtl="0" eaLnBrk="0" fontAlgn="base" latinLnBrk="0" hangingPunct="0">
              <a:lnSpc>
                <a:spcPct val="100000"/>
              </a:lnSpc>
              <a:spcBef>
                <a:spcPct val="0"/>
              </a:spcBef>
              <a:spcAft>
                <a:spcPct val="0"/>
              </a:spcAft>
              <a:buClrTx/>
              <a:buSzTx/>
              <a:tabLst/>
            </a:pPr>
            <a:r>
              <a:rPr lang="en-US" dirty="0" smtClean="0">
                <a:solidFill>
                  <a:srgbClr val="000000"/>
                </a:solidFill>
                <a:cs typeface="Times New Roman" pitchFamily="18" charset="0"/>
              </a:rPr>
              <a:t>	</a:t>
            </a:r>
            <a:r>
              <a:rPr kumimoji="0" lang="en-US" b="0" i="0" u="none" strike="noStrike" cap="none" normalizeH="0" baseline="0" dirty="0" smtClean="0">
                <a:ln>
                  <a:noFill/>
                </a:ln>
                <a:solidFill>
                  <a:srgbClr val="000000"/>
                </a:solidFill>
                <a:effectLst/>
                <a:cs typeface="Times New Roman" pitchFamily="18" charset="0"/>
              </a:rPr>
              <a:t>Reed settled his family in San Jose, where he farmed and was active in San Jose civic affairs. (Reed, Margaret, Virginia and Martha streets in downtown San Jose are named for the Reed family.) The Reeds had two more children. James Reed was the only adult survivor of the Donner Party to publish an extensive account, beginning with J. </a:t>
            </a:r>
            <a:r>
              <a:rPr kumimoji="0" lang="en-US" b="0" i="0" u="none" strike="noStrike" cap="none" normalizeH="0" baseline="0" dirty="0" err="1" smtClean="0">
                <a:ln>
                  <a:noFill/>
                </a:ln>
                <a:solidFill>
                  <a:srgbClr val="000000"/>
                </a:solidFill>
                <a:effectLst/>
                <a:cs typeface="Times New Roman" pitchFamily="18" charset="0"/>
              </a:rPr>
              <a:t>Merryman’s</a:t>
            </a:r>
            <a:r>
              <a:rPr kumimoji="0" lang="en-US" b="0" i="0" u="none" strike="noStrike" cap="none" normalizeH="0" baseline="0" dirty="0" smtClean="0">
                <a:ln>
                  <a:noFill/>
                </a:ln>
                <a:solidFill>
                  <a:srgbClr val="000000"/>
                </a:solidFill>
                <a:effectLst/>
                <a:cs typeface="Times New Roman" pitchFamily="18" charset="0"/>
              </a:rPr>
              <a:t> newspaper article based on Reed’s notes in the December 9, 1847 </a:t>
            </a:r>
            <a:r>
              <a:rPr kumimoji="0" lang="en-US" b="0" i="1" u="none" strike="noStrike" cap="none" normalizeH="0" baseline="0" dirty="0" smtClean="0">
                <a:ln>
                  <a:noFill/>
                </a:ln>
                <a:solidFill>
                  <a:srgbClr val="000000"/>
                </a:solidFill>
                <a:effectLst/>
                <a:cs typeface="Times New Roman" pitchFamily="18" charset="0"/>
              </a:rPr>
              <a:t>Illinois Journal,</a:t>
            </a:r>
            <a:r>
              <a:rPr kumimoji="0" lang="en-US" b="0" i="0" u="none" strike="noStrike" cap="none" normalizeH="0" baseline="0" dirty="0" smtClean="0">
                <a:ln>
                  <a:noFill/>
                </a:ln>
                <a:solidFill>
                  <a:srgbClr val="000000"/>
                </a:solidFill>
                <a:effectLst/>
                <a:cs typeface="Times New Roman" pitchFamily="18" charset="0"/>
              </a:rPr>
              <a:t> and Reed’s own article </a:t>
            </a:r>
            <a:r>
              <a:rPr kumimoji="0" lang="en-US" b="0" i="0" u="sng" strike="noStrike" cap="none" normalizeH="0" baseline="0" dirty="0" smtClean="0">
                <a:ln>
                  <a:noFill/>
                </a:ln>
                <a:solidFill>
                  <a:srgbClr val="000000"/>
                </a:solidFill>
                <a:effectLst/>
                <a:cs typeface="Times New Roman" pitchFamily="18" charset="0"/>
              </a:rPr>
              <a:t>The Snow-Bound, Starved Emigrants of 1846</a:t>
            </a:r>
            <a:r>
              <a:rPr kumimoji="0" lang="en-US" b="0" i="0" u="none" strike="noStrike" cap="none" normalizeH="0" baseline="0" dirty="0" smtClean="0">
                <a:ln>
                  <a:noFill/>
                </a:ln>
                <a:solidFill>
                  <a:srgbClr val="000000"/>
                </a:solidFill>
                <a:effectLst/>
                <a:cs typeface="Times New Roman" pitchFamily="18" charset="0"/>
              </a:rPr>
              <a:t> published in the </a:t>
            </a:r>
            <a:r>
              <a:rPr kumimoji="0" lang="en-US" b="0" i="1" u="none" strike="noStrike" cap="none" normalizeH="0" baseline="0" dirty="0" smtClean="0">
                <a:ln>
                  <a:noFill/>
                </a:ln>
                <a:solidFill>
                  <a:srgbClr val="000000"/>
                </a:solidFill>
                <a:effectLst/>
                <a:cs typeface="Times New Roman" pitchFamily="18" charset="0"/>
              </a:rPr>
              <a:t>Pacific Rural Press</a:t>
            </a:r>
            <a:r>
              <a:rPr kumimoji="0" lang="en-US" b="0" i="0" u="none" strike="noStrike" cap="none" normalizeH="0" baseline="0" dirty="0" smtClean="0">
                <a:ln>
                  <a:noFill/>
                </a:ln>
                <a:solidFill>
                  <a:srgbClr val="000000"/>
                </a:solidFill>
                <a:effectLst/>
                <a:cs typeface="Times New Roman" pitchFamily="18" charset="0"/>
              </a:rPr>
              <a:t> in 1871. Reed died in 1874.</a:t>
            </a:r>
          </a:p>
          <a:p>
            <a:pPr eaLnBrk="0" fontAlgn="base" hangingPunct="0">
              <a:spcBef>
                <a:spcPct val="0"/>
              </a:spcBef>
              <a:spcAft>
                <a:spcPct val="0"/>
              </a:spcAft>
            </a:pPr>
            <a:r>
              <a:rPr kumimoji="0" lang="en-US" b="0" i="0" u="none" strike="noStrike" cap="none" normalizeH="0" baseline="0" dirty="0" smtClean="0">
                <a:ln>
                  <a:noFill/>
                </a:ln>
                <a:solidFill>
                  <a:srgbClr val="000000"/>
                </a:solidFill>
                <a:effectLst/>
                <a:cs typeface="Times New Roman" pitchFamily="18" charset="0"/>
              </a:rPr>
              <a:t>	His wife Margaret W. Reed, 32, was rescued by the First Relief. She died in 1861</a:t>
            </a:r>
            <a:r>
              <a:rPr lang="en-US" dirty="0" smtClean="0">
                <a:solidFill>
                  <a:srgbClr val="000000"/>
                </a:solidFill>
                <a:cs typeface="Times New Roman" pitchFamily="18" charset="0"/>
              </a:rPr>
              <a:t>. </a:t>
            </a:r>
          </a:p>
          <a:p>
            <a:pPr eaLnBrk="0" fontAlgn="base" hangingPunct="0">
              <a:spcBef>
                <a:spcPct val="0"/>
              </a:spcBef>
              <a:spcAft>
                <a:spcPct val="0"/>
              </a:spcAft>
            </a:pPr>
            <a:r>
              <a:rPr lang="en-US" dirty="0" smtClean="0">
                <a:solidFill>
                  <a:srgbClr val="000000"/>
                </a:solidFill>
                <a:cs typeface="Times New Roman" pitchFamily="18" charset="0"/>
              </a:rPr>
              <a:t>	Their daughter </a:t>
            </a:r>
            <a:r>
              <a:rPr kumimoji="0" lang="en-US" b="0" i="0" u="none" strike="noStrike" cap="none" normalizeH="0" baseline="0" dirty="0" smtClean="0">
                <a:ln>
                  <a:noFill/>
                </a:ln>
                <a:solidFill>
                  <a:srgbClr val="000000"/>
                </a:solidFill>
                <a:effectLst/>
                <a:cs typeface="Times New Roman" pitchFamily="18" charset="0"/>
              </a:rPr>
              <a:t>Martha (called Patty), 8, was rescued by her father’s Second Relief. She married Frank Lewis in 1856, and they had eight children.</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Son James Jr., 5, was rescued by the First Relief. In 1879 he married Sarah Adams in San Jose. They had no children, and James, Jr. died in 1901.</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Son Thomas, 3, was rescued by the Second Relief. He never married.</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Margaret’s daughter from a previous marriage, Virginia </a:t>
            </a:r>
            <a:r>
              <a:rPr kumimoji="0" lang="en-US" b="0" i="0" u="none" strike="noStrike" cap="none" normalizeH="0" baseline="0" dirty="0" err="1" smtClean="0">
                <a:ln>
                  <a:noFill/>
                </a:ln>
                <a:solidFill>
                  <a:srgbClr val="000000"/>
                </a:solidFill>
                <a:effectLst/>
                <a:cs typeface="Times New Roman" pitchFamily="18" charset="0"/>
              </a:rPr>
              <a:t>Backenstoe</a:t>
            </a:r>
            <a:r>
              <a:rPr kumimoji="0" lang="en-US" b="0" i="0" u="none" strike="noStrike" cap="none" normalizeH="0" baseline="0" dirty="0" smtClean="0">
                <a:ln>
                  <a:noFill/>
                </a:ln>
                <a:solidFill>
                  <a:srgbClr val="000000"/>
                </a:solidFill>
                <a:effectLst/>
                <a:cs typeface="Times New Roman" pitchFamily="18" charset="0"/>
              </a:rPr>
              <a:t> Reed, 13, was rescued by the First Relief. Shortly after her arrival at Johnson’s Ranch, she received a marriage proposal from Edward Pyle, Jr. She rejected the offer, and Pyle married Mary Graves. In May, 1847, Virginia wrote a first-hand account of the Donner Party in a letter that was published by the </a:t>
            </a:r>
            <a:r>
              <a:rPr kumimoji="0" lang="en-US" b="0" i="1" u="none" strike="noStrike" cap="none" normalizeH="0" baseline="0" dirty="0" smtClean="0">
                <a:ln>
                  <a:noFill/>
                </a:ln>
                <a:solidFill>
                  <a:srgbClr val="000000"/>
                </a:solidFill>
                <a:effectLst/>
                <a:cs typeface="Times New Roman" pitchFamily="18" charset="0"/>
              </a:rPr>
              <a:t>Illinois Journal</a:t>
            </a:r>
            <a:r>
              <a:rPr kumimoji="0" lang="en-US" b="0" i="0" u="none" strike="noStrike" cap="none" normalizeH="0" baseline="0" dirty="0" smtClean="0">
                <a:ln>
                  <a:noFill/>
                </a:ln>
                <a:solidFill>
                  <a:srgbClr val="000000"/>
                </a:solidFill>
                <a:effectLst/>
                <a:cs typeface="Times New Roman" pitchFamily="18" charset="0"/>
              </a:rPr>
              <a:t> in December, 1847. In 1850 Virginia married John Murphy and settled in San Jose. They had nine children. In 1891 she wrote a more polished, but less accurate account of the Donner Party, Across the Plains in the Donner Party for </a:t>
            </a:r>
            <a:r>
              <a:rPr kumimoji="0" lang="en-US" b="0" i="1" u="none" strike="noStrike" cap="none" normalizeH="0" baseline="0" dirty="0" smtClean="0">
                <a:ln>
                  <a:noFill/>
                </a:ln>
                <a:solidFill>
                  <a:srgbClr val="000000"/>
                </a:solidFill>
                <a:effectLst/>
                <a:cs typeface="Times New Roman" pitchFamily="18" charset="0"/>
              </a:rPr>
              <a:t>Century Magazine.</a:t>
            </a:r>
            <a:endParaRPr kumimoji="0" lang="en-US" b="0" i="0" u="none" strike="noStrike" cap="none" normalizeH="0" baseline="0" dirty="0" smtClean="0">
              <a:ln>
                <a:noFill/>
              </a:ln>
              <a:solidFill>
                <a:srgbClr val="000000"/>
              </a:solidFill>
              <a:effectLst/>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Margaret’s mother Sarah Keyes, 75, died on May 29, 1846 at Alcove Springs, near present Marysville, Kansas.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chemeClr val="tx1"/>
                </a:solidFill>
                <a:effectLst/>
                <a:cs typeface="Arial" pitchFamily="34" charset="0"/>
              </a:rPr>
              <a:t/>
            </a:r>
            <a:br>
              <a:rPr kumimoji="0" lang="en-US" b="0" i="0" u="none" strike="noStrike" cap="none" normalizeH="0" baseline="0" dirty="0" smtClean="0">
                <a:ln>
                  <a:noFill/>
                </a:ln>
                <a:solidFill>
                  <a:schemeClr val="tx1"/>
                </a:solidFill>
                <a:effectLst/>
                <a:cs typeface="Arial" pitchFamily="34" charset="0"/>
              </a:rPr>
            </a:br>
            <a:endParaRPr kumimoji="0" lang="en-US" b="0"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457200" y="457200"/>
            <a:ext cx="8382000" cy="59879839"/>
          </a:xfrm>
          <a:prstGeom prst="rect">
            <a:avLst/>
          </a:prstGeom>
          <a:solidFill>
            <a:schemeClr val="accent1">
              <a:lumMod val="20000"/>
              <a:lumOff val="80000"/>
            </a:schemeClr>
          </a:solidFill>
          <a:ln w="9525">
            <a:noFill/>
            <a:miter lim="800000"/>
            <a:headEnd/>
            <a:tailEnd/>
          </a:ln>
          <a:effectLst/>
        </p:spPr>
        <p:txBody>
          <a:bodyPr vert="horz" wrap="square" lIns="0" tIns="47610" rIns="0" bIns="0" numCol="1" anchor="ctr" anchorCtr="0" compatLnSpc="1">
            <a:prstTxWarp prst="textNoShape">
              <a:avLst/>
            </a:prstTxWarp>
            <a:spAutoFit/>
          </a:bodyPr>
          <a:lstStyle/>
          <a:p>
            <a:pPr marL="0" marR="0" lvl="0" indent="0" algn="l" defTabSz="914400" rtl="0" eaLnBrk="1" fontAlgn="base" latinLnBrk="0" hangingPunct="1">
              <a:spcBef>
                <a:spcPct val="0"/>
              </a:spcBef>
              <a:spcAft>
                <a:spcPct val="0"/>
              </a:spcAft>
              <a:buClrTx/>
              <a:buSzTx/>
              <a:buFontTx/>
              <a:buNone/>
              <a:tabLst/>
            </a:pPr>
            <a:r>
              <a:rPr lang="en-US" dirty="0" smtClean="0">
                <a:cs typeface="Arial" charset="0"/>
              </a:rPr>
              <a:t>	</a:t>
            </a:r>
            <a:r>
              <a:rPr kumimoji="0" lang="en-US" b="0" i="0" u="none" strike="noStrike" cap="none" normalizeH="0" baseline="0" dirty="0" smtClean="0">
                <a:ln>
                  <a:noFill/>
                </a:ln>
                <a:effectLst/>
                <a:cs typeface="Arial" charset="0"/>
              </a:rPr>
              <a:t>Much of the military in California were engaged in the Mexican–American War, and with them the able-bodied men. For example, Colonel </a:t>
            </a:r>
            <a:r>
              <a:rPr kumimoji="0" lang="en-US" b="0" i="0" u="none" strike="noStrike" cap="none" normalizeH="0" baseline="0" dirty="0" err="1" smtClean="0">
                <a:ln>
                  <a:noFill/>
                </a:ln>
                <a:effectLst/>
                <a:cs typeface="Arial" charset="0"/>
              </a:rPr>
              <a:t>Frémont's</a:t>
            </a:r>
            <a:r>
              <a:rPr kumimoji="0" lang="en-US" b="0" i="0" u="none" strike="noStrike" cap="none" normalizeH="0" baseline="0" dirty="0" smtClean="0">
                <a:ln>
                  <a:noFill/>
                </a:ln>
                <a:effectLst/>
                <a:cs typeface="Arial" charset="0"/>
              </a:rPr>
              <a:t> personnel were occupied at that precise time in capturing Santa Barbara. Throughout the region, roads were blocked, communications compromised, and supplies unavailable. Only three men responded to a call for volunteers to rescue the Donner Party. Reed was laid over in San Jose until February because of regional uprisings and general confusion. He spent that time speaking with other pioneers and acquaintances, and the people of San Jose responded by creating a petition to appeal to the U.S. Navy to assist the people at Truckee Lake. Two local newspapers reported that members of the snowshoe party had resorted to cannibalism, which helped to foster sympathy for those who were still trapped. Residents of Yerba Buena, many of them recent emigrants, raised $1,300 ($35,000 in 2018) and organized relief efforts to build two camps to supply a rescue party for the refugees</a:t>
            </a:r>
            <a:r>
              <a:rPr kumimoji="0" lang="en-US" b="0" i="0" u="none" strike="noStrike" cap="none" normalizeH="0" baseline="30000" dirty="0" smtClean="0">
                <a:ln>
                  <a:noFill/>
                </a:ln>
                <a:effectLst/>
                <a:cs typeface="Arial" charset="0"/>
              </a:rPr>
              <a:t>]</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A rescue party including William Eddy started on February 4 from the Sacramento Valley. Rain and a swollen river forced several delays. Eddy stationed himself at Bear Valley, while the others made steady progress through the snow and storms to cross the pass to Truckee Lake, caching their food at stations along the way so that they did not have to carry it all. Three of the rescue party turned back, but seven forged on.</a:t>
            </a: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On February 18, the seven-man rescue party scaled </a:t>
            </a:r>
            <a:r>
              <a:rPr kumimoji="0" lang="en-US" b="0" i="0" u="none" strike="noStrike" cap="none" normalizeH="0" baseline="0" dirty="0" err="1" smtClean="0">
                <a:ln>
                  <a:noFill/>
                </a:ln>
                <a:effectLst/>
                <a:cs typeface="Arial" charset="0"/>
              </a:rPr>
              <a:t>Frémont</a:t>
            </a:r>
            <a:r>
              <a:rPr kumimoji="0" lang="en-US" b="0" i="0" u="none" strike="noStrike" cap="none" normalizeH="0" baseline="0" dirty="0" smtClean="0">
                <a:ln>
                  <a:noFill/>
                </a:ln>
                <a:effectLst/>
                <a:cs typeface="Arial" charset="0"/>
              </a:rPr>
              <a:t> Pass (now Donner Pass); as they neared where Eddy told them the cabins would be, they began to shout. Mrs. Murphy appeared from a hole in the snow, stared at them and asked, "Are you men from California, or do you come from </a:t>
            </a:r>
            <a:r>
              <a:rPr kumimoji="0" lang="en-US" b="0" i="0" u="none" strike="noStrike" cap="none" normalizeH="0" baseline="0" smtClean="0">
                <a:ln>
                  <a:noFill/>
                </a:ln>
                <a:effectLst/>
                <a:cs typeface="Arial" charset="0"/>
              </a:rPr>
              <a:t>heaven?“</a:t>
            </a:r>
            <a:r>
              <a:rPr lang="en-US" baseline="30000" smtClean="0">
                <a:cs typeface="Arial" charset="0"/>
              </a:rPr>
              <a:t> </a:t>
            </a:r>
            <a:r>
              <a:rPr kumimoji="0" lang="en-US" b="0" i="0" u="none" strike="noStrike" cap="none" normalizeH="0" baseline="0" smtClean="0">
                <a:ln>
                  <a:noFill/>
                </a:ln>
                <a:effectLst/>
                <a:cs typeface="Arial" charset="0"/>
              </a:rPr>
              <a:t>The </a:t>
            </a:r>
            <a:r>
              <a:rPr kumimoji="0" lang="en-US" b="0" i="0" u="none" strike="noStrike" cap="none" normalizeH="0" baseline="0" dirty="0" smtClean="0">
                <a:ln>
                  <a:noFill/>
                </a:ln>
                <a:effectLst/>
                <a:cs typeface="Arial" charset="0"/>
              </a:rPr>
              <a:t>relief party doled out food in small portions, concerned that it might kill them if the emaciated immigrants overate. All the cabins were buried in snow. Sodden </a:t>
            </a:r>
            <a:r>
              <a:rPr kumimoji="0" lang="en-US" b="0" i="0" u="none" strike="noStrike" cap="none" normalizeH="0" baseline="0" dirty="0" err="1" smtClean="0">
                <a:ln>
                  <a:noFill/>
                </a:ln>
                <a:effectLst/>
                <a:cs typeface="Arial" charset="0"/>
              </a:rPr>
              <a:t>oxhide</a:t>
            </a:r>
            <a:r>
              <a:rPr kumimoji="0" lang="en-US" b="0" i="0" u="none" strike="noStrike" cap="none" normalizeH="0" baseline="0" dirty="0" smtClean="0">
                <a:ln>
                  <a:noFill/>
                </a:ln>
                <a:effectLst/>
                <a:cs typeface="Arial" charset="0"/>
              </a:rPr>
              <a:t> roofs had begun to rot and the smell was overpowering. Thirteen people at the camps were dead, and their bodies had been loosely buried in snow near the cabin roofs. Some of the emigrants seemed emotionally unstable. Three of the rescue party trekked to the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and brought back four gaunt children and three adults. </a:t>
            </a:r>
            <a:r>
              <a:rPr kumimoji="0" lang="en-US" b="0" i="0" u="none" strike="noStrike" cap="none" normalizeH="0" baseline="0" dirty="0" err="1" smtClean="0">
                <a:ln>
                  <a:noFill/>
                </a:ln>
                <a:effectLst/>
                <a:cs typeface="Arial" charset="0"/>
              </a:rPr>
              <a:t>Leanna</a:t>
            </a:r>
            <a:r>
              <a:rPr kumimoji="0" lang="en-US" b="0" i="0" u="none" strike="noStrike" cap="none" normalizeH="0" baseline="0" dirty="0" smtClean="0">
                <a:ln>
                  <a:noFill/>
                </a:ln>
                <a:effectLst/>
                <a:cs typeface="Arial" charset="0"/>
              </a:rPr>
              <a:t> Donner had particular difficulty walking up the steep incline from Alder Creek to Truckee Lake, later writing "such pain and misery as I endured that day is beyond </a:t>
            </a:r>
            <a:r>
              <a:rPr kumimoji="0" lang="en-US" b="0" i="0" u="none" strike="noStrike" cap="none" normalizeH="0" baseline="0" smtClean="0">
                <a:ln>
                  <a:noFill/>
                </a:ln>
                <a:effectLst/>
                <a:cs typeface="Arial" charset="0"/>
              </a:rPr>
              <a:t>description.“</a:t>
            </a:r>
            <a:r>
              <a:rPr lang="en-US" baseline="30000" smtClean="0">
                <a:cs typeface="Arial" charset="0"/>
              </a:rPr>
              <a:t> </a:t>
            </a:r>
            <a:r>
              <a:rPr kumimoji="0" lang="en-US" b="0" i="0" u="none" strike="noStrike" cap="none" normalizeH="0" baseline="0" smtClean="0">
                <a:ln>
                  <a:noFill/>
                </a:ln>
                <a:effectLst/>
                <a:cs typeface="Arial" charset="0"/>
              </a:rPr>
              <a:t>George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arm was so gangrenous that he could not move. Twenty-three people were chosen to go with the rescue party, leaving twenty-one in the cabins at Truckee Lake and twelve at Alder </a:t>
            </a:r>
            <a:r>
              <a:rPr kumimoji="0" lang="en-US" b="0" i="0" u="none" strike="noStrike" cap="none" normalizeH="0" baseline="0" smtClean="0">
                <a:ln>
                  <a:noFill/>
                </a:ln>
                <a:effectLst/>
                <a:cs typeface="Arial" charset="0"/>
              </a:rPr>
              <a:t>Creek.</a:t>
            </a:r>
            <a:r>
              <a:rPr kumimoji="0" lang="en-US" b="0" i="0" u="none" strike="noStrike" cap="none" normalizeH="0" baseline="30000" smtClean="0">
                <a:ln>
                  <a:noFill/>
                </a:ln>
                <a:effectLst/>
                <a:cs typeface="Arial" charset="0"/>
              </a:rPr>
              <a:t>[</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The rescuers concealed the fate of the snowshoe party, informing the rescued immigrants only that they did not return because they were </a:t>
            </a:r>
            <a:r>
              <a:rPr kumimoji="0" lang="en-US" b="0" i="0" u="none" strike="noStrike" cap="none" normalizeH="0" baseline="0" smtClean="0">
                <a:ln>
                  <a:noFill/>
                </a:ln>
                <a:effectLst/>
                <a:cs typeface="Arial" charset="0"/>
              </a:rPr>
              <a:t>frostbitten.</a:t>
            </a:r>
            <a:r>
              <a:rPr lang="en-US" baseline="30000" smtClean="0">
                <a:cs typeface="Arial" charset="0"/>
              </a:rPr>
              <a:t> </a:t>
            </a:r>
            <a:r>
              <a:rPr kumimoji="0" lang="en-US" b="0" i="0" u="none" strike="noStrike" cap="none" normalizeH="0" baseline="0" dirty="0" smtClean="0">
                <a:ln>
                  <a:noFill/>
                </a:ln>
                <a:effectLst/>
                <a:cs typeface="Arial" charset="0"/>
              </a:rPr>
              <a:t> Patty and Tommy Reed were soon too weak to cross the snowdrifts, and no one was strong enough to carry them</a:t>
            </a:r>
            <a:r>
              <a:rPr kumimoji="0" lang="en-US" b="0" i="0" u="none" strike="noStrike" cap="none" normalizeH="0" baseline="0" smtClean="0">
                <a:ln>
                  <a:noFill/>
                </a:ln>
                <a:effectLst/>
                <a:cs typeface="Arial" charset="0"/>
              </a:rPr>
              <a:t>.  Margret </a:t>
            </a:r>
            <a:r>
              <a:rPr kumimoji="0" lang="en-US" b="0" i="0" u="none" strike="noStrike" cap="none" normalizeH="0" baseline="0" dirty="0" smtClean="0">
                <a:ln>
                  <a:noFill/>
                </a:ln>
                <a:effectLst/>
                <a:cs typeface="Arial" charset="0"/>
              </a:rPr>
              <a:t>Reed faced the agonizing predicament of accompanying her two older children to Bear Valley and watching her two frailest be taken back to Truckee Lake without a parent. She made rescuer </a:t>
            </a:r>
            <a:r>
              <a:rPr kumimoji="0" lang="en-US" b="0" i="0" u="none" strike="noStrike" cap="none" normalizeH="0" baseline="0" dirty="0" err="1" smtClean="0">
                <a:ln>
                  <a:noFill/>
                </a:ln>
                <a:effectLst/>
                <a:cs typeface="Arial" charset="0"/>
              </a:rPr>
              <a:t>Aquilla</a:t>
            </a:r>
            <a:r>
              <a:rPr kumimoji="0" lang="en-US" b="0" i="0" u="none" strike="noStrike" cap="none" normalizeH="0" baseline="0" dirty="0" smtClean="0">
                <a:ln>
                  <a:noFill/>
                </a:ln>
                <a:effectLst/>
                <a:cs typeface="Arial" charset="0"/>
              </a:rPr>
              <a:t> Glover swear on his honor as a Mason that he would return for her children. Patty Reed told her, "Well, mother, if you never see me again, do the best you </a:t>
            </a:r>
            <a:r>
              <a:rPr kumimoji="0" lang="en-US" b="0" i="0" u="none" strike="noStrike" cap="none" normalizeH="0" baseline="0" smtClean="0">
                <a:ln>
                  <a:noFill/>
                </a:ln>
                <a:effectLst/>
                <a:cs typeface="Arial" charset="0"/>
              </a:rPr>
              <a:t>can.“</a:t>
            </a:r>
            <a:r>
              <a:rPr lang="en-US" baseline="30000" smtClean="0">
                <a:cs typeface="Arial" charset="0"/>
              </a:rPr>
              <a:t> </a:t>
            </a: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30000" smtClean="0">
                <a:ln>
                  <a:noFill/>
                </a:ln>
                <a:effectLst/>
                <a:cs typeface="Arial" charset="0"/>
              </a:rPr>
              <a:t>	</a:t>
            </a:r>
            <a:r>
              <a:rPr kumimoji="0" lang="en-US" b="0" i="0" u="none" strike="noStrike" cap="none" normalizeH="0" baseline="0" smtClean="0">
                <a:ln>
                  <a:noFill/>
                </a:ln>
                <a:effectLst/>
                <a:cs typeface="Arial" charset="0"/>
              </a:rPr>
              <a:t>Upon </a:t>
            </a:r>
            <a:r>
              <a:rPr kumimoji="0" lang="en-US" b="0" i="0" u="none" strike="noStrike" cap="none" normalizeH="0" baseline="0" dirty="0" smtClean="0">
                <a:ln>
                  <a:noFill/>
                </a:ln>
                <a:effectLst/>
                <a:cs typeface="Arial" charset="0"/>
              </a:rPr>
              <a:t>their return to the lake, the </a:t>
            </a:r>
            <a:r>
              <a:rPr kumimoji="0" lang="en-US" b="0" i="0" u="none" strike="noStrike" cap="none" normalizeH="0" baseline="0" dirty="0" err="1" smtClean="0">
                <a:ln>
                  <a:noFill/>
                </a:ln>
                <a:effectLst/>
                <a:cs typeface="Arial" charset="0"/>
              </a:rPr>
              <a:t>Breens</a:t>
            </a:r>
            <a:r>
              <a:rPr kumimoji="0" lang="en-US" b="0" i="0" u="none" strike="noStrike" cap="none" normalizeH="0" baseline="0" dirty="0" smtClean="0">
                <a:ln>
                  <a:noFill/>
                </a:ln>
                <a:effectLst/>
                <a:cs typeface="Arial" charset="0"/>
              </a:rPr>
              <a:t> flatly refused them entry to their cabin but, after Glover left more food, the children were grudgingly admitted. The rescue party was dismayed to find that the first cache station had been broken into by animals, leaving them without food for four days</a:t>
            </a:r>
            <a:r>
              <a:rPr kumimoji="0" lang="en-US" b="0" i="0" u="none" strike="noStrike" cap="none" normalizeH="0" baseline="0" smtClean="0">
                <a:ln>
                  <a:noFill/>
                </a:ln>
                <a:effectLst/>
                <a:cs typeface="Arial" charset="0"/>
              </a:rPr>
              <a:t>.  After </a:t>
            </a:r>
            <a:r>
              <a:rPr kumimoji="0" lang="en-US" b="0" i="0" u="none" strike="noStrike" cap="none" normalizeH="0" baseline="0" dirty="0" smtClean="0">
                <a:ln>
                  <a:noFill/>
                </a:ln>
                <a:effectLst/>
                <a:cs typeface="Arial" charset="0"/>
              </a:rPr>
              <a:t>struggling on the walk over the pass, John Denton slipped into a coma and died</a:t>
            </a:r>
            <a:r>
              <a:rPr kumimoji="0" lang="en-US" b="0" i="0" u="none" strike="noStrike" cap="none" normalizeH="0" baseline="0" smtClean="0">
                <a:ln>
                  <a:noFill/>
                </a:ln>
                <a:effectLst/>
                <a:cs typeface="Arial" charset="0"/>
              </a:rPr>
              <a:t>.  Ada </a:t>
            </a:r>
            <a:r>
              <a:rPr kumimoji="0" lang="en-US" b="0" i="0" u="none" strike="noStrike" cap="none" normalizeH="0" baseline="0" dirty="0" err="1" smtClean="0">
                <a:ln>
                  <a:noFill/>
                </a:ln>
                <a:effectLst/>
                <a:cs typeface="Arial" charset="0"/>
              </a:rPr>
              <a:t>Keseberg</a:t>
            </a:r>
            <a:r>
              <a:rPr kumimoji="0" lang="en-US" b="0" i="0" u="none" strike="noStrike" cap="none" normalizeH="0" baseline="0" dirty="0" smtClean="0">
                <a:ln>
                  <a:noFill/>
                </a:ln>
                <a:effectLst/>
                <a:cs typeface="Arial" charset="0"/>
              </a:rPr>
              <a:t> died soon afterwards; her mother was inconsolable, refusing to let the child's body </a:t>
            </a:r>
            <a:r>
              <a:rPr kumimoji="0" lang="en-US" b="0" i="0" u="none" strike="noStrike" cap="none" normalizeH="0" baseline="0" smtClean="0">
                <a:ln>
                  <a:noFill/>
                </a:ln>
                <a:effectLst/>
                <a:cs typeface="Arial" charset="0"/>
              </a:rPr>
              <a:t>go.  </a:t>
            </a:r>
            <a:r>
              <a:rPr kumimoji="0" lang="en-US" b="0" i="0" u="none" strike="noStrike" cap="none" normalizeH="0" baseline="0" dirty="0" smtClean="0">
                <a:ln>
                  <a:noFill/>
                </a:ln>
                <a:effectLst/>
                <a:cs typeface="Arial" charset="0"/>
              </a:rPr>
              <a:t>After several days' more travel through difficult country, the rescuers grew very concerned that the children would not survive. Some of them ate the buckskin fringe from one of the rescuer's pants, and the shoelaces of another, to the relief party's </a:t>
            </a:r>
            <a:r>
              <a:rPr kumimoji="0" lang="en-US" b="0" i="0" u="none" strike="noStrike" cap="none" normalizeH="0" baseline="0" smtClean="0">
                <a:ln>
                  <a:noFill/>
                </a:ln>
                <a:effectLst/>
                <a:cs typeface="Arial" charset="0"/>
              </a:rPr>
              <a:t>surprise.  </a:t>
            </a:r>
            <a:r>
              <a:rPr kumimoji="0" lang="en-US" b="0" i="0" u="none" strike="noStrike" cap="none" normalizeH="0" baseline="0" dirty="0" smtClean="0">
                <a:ln>
                  <a:noFill/>
                </a:ln>
                <a:effectLst/>
                <a:cs typeface="Arial" charset="0"/>
              </a:rPr>
              <a:t>On their way down from the mountains, they met the next rescue party, which included James Reed. Upon hearing his voice, Margret sank into the snow, </a:t>
            </a:r>
            <a:r>
              <a:rPr kumimoji="0" lang="en-US" b="0" i="0" u="none" strike="noStrike" cap="none" normalizeH="0" baseline="0" smtClean="0">
                <a:ln>
                  <a:noFill/>
                </a:ln>
                <a:effectLst/>
                <a:cs typeface="Arial" charset="0"/>
              </a:rPr>
              <a:t>overwhelmed.</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After these rescued emigrants made it safely into Bear Valley, William Hook, Jacob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stepson, broke into food stores and fatally gorged himself. The others continued on to Sutter's Fort, where Virginia Reed wrote "I really thought I had stepped over into paradise". She was amused to note that one of the young men asked her to marry him, although she was only 12 years old and recovering </a:t>
            </a:r>
            <a:r>
              <a:rPr kumimoji="0" lang="en-US" b="0" i="0" u="none" strike="noStrike" cap="none" normalizeH="0" baseline="0" smtClean="0">
                <a:ln>
                  <a:noFill/>
                </a:ln>
                <a:effectLst/>
                <a:cs typeface="Arial" charset="0"/>
              </a:rPr>
              <a:t>from starvation,</a:t>
            </a:r>
            <a:r>
              <a:rPr lang="en-US" baseline="30000" smtClean="0">
                <a:cs typeface="Arial" charset="0"/>
              </a:rPr>
              <a:t> </a:t>
            </a:r>
            <a:r>
              <a:rPr kumimoji="0" lang="en-US" b="0" i="0" u="none" strike="noStrike" cap="none" normalizeH="0" baseline="0" smtClean="0">
                <a:ln>
                  <a:noFill/>
                </a:ln>
                <a:effectLst/>
                <a:cs typeface="Arial" charset="0"/>
              </a:rPr>
              <a:t>but </a:t>
            </a:r>
            <a:r>
              <a:rPr kumimoji="0" lang="en-US" b="0" i="0" u="none" strike="noStrike" cap="none" normalizeH="0" baseline="0" dirty="0" smtClean="0">
                <a:ln>
                  <a:noFill/>
                </a:ln>
                <a:effectLst/>
                <a:cs typeface="Arial" charset="0"/>
              </a:rPr>
              <a:t>she turned him </a:t>
            </a:r>
            <a:r>
              <a:rPr kumimoji="0" lang="en-US" b="0" i="0" u="none" strike="noStrike" cap="none" normalizeH="0" baseline="0" smtClean="0">
                <a:ln>
                  <a:noFill/>
                </a:ln>
                <a:effectLst/>
                <a:cs typeface="Arial" charset="0"/>
              </a:rPr>
              <a:t>down.</a:t>
            </a:r>
            <a:endParaRPr kumimoji="0" lang="en-US" b="1"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On March 1, a second relief party arrived at Truckee Lake. These rescuers were mostly experienced mountaineers who accompanied the return of Reed and </a:t>
            </a:r>
            <a:r>
              <a:rPr kumimoji="0" lang="en-US" b="0" i="0" u="none" strike="noStrike" cap="none" normalizeH="0" baseline="0" dirty="0" err="1" smtClean="0">
                <a:ln>
                  <a:noFill/>
                </a:ln>
                <a:effectLst/>
                <a:cs typeface="Arial" charset="0"/>
              </a:rPr>
              <a:t>McCutchen</a:t>
            </a:r>
            <a:r>
              <a:rPr kumimoji="0" lang="en-US" b="0" i="0" u="none" strike="noStrike" cap="none" normalizeH="0" baseline="0" dirty="0" smtClean="0">
                <a:ln>
                  <a:noFill/>
                </a:ln>
                <a:effectLst/>
                <a:cs typeface="Arial" charset="0"/>
              </a:rPr>
              <a:t>. Reed was reunited with his daughter Patty and his weakened son Tommy. An inspection of the Breen cabin found its occupants relatively well, but the Murphy cabin, according to author George Stewart, "passed the limits of description and almost of imagination". </a:t>
            </a:r>
            <a:r>
              <a:rPr kumimoji="0" lang="en-US" b="0" i="0" u="none" strike="noStrike" cap="none" normalizeH="0" baseline="0" dirty="0" err="1" smtClean="0">
                <a:ln>
                  <a:noFill/>
                </a:ln>
                <a:effectLst/>
                <a:cs typeface="Arial" charset="0"/>
              </a:rPr>
              <a:t>Levinah</a:t>
            </a:r>
            <a:r>
              <a:rPr kumimoji="0" lang="en-US" b="0" i="0" u="none" strike="noStrike" cap="none" normalizeH="0" baseline="0" dirty="0" smtClean="0">
                <a:ln>
                  <a:noFill/>
                </a:ln>
                <a:effectLst/>
                <a:cs typeface="Arial" charset="0"/>
              </a:rPr>
              <a:t> Murphy was caring for her eight-year-old son Simon and the two young children of William Eddy and </a:t>
            </a:r>
            <a:r>
              <a:rPr kumimoji="0" lang="en-US" b="0" i="0" u="none" strike="noStrike" cap="none" normalizeH="0" baseline="0" smtClean="0">
                <a:ln>
                  <a:noFill/>
                </a:ln>
                <a:effectLst/>
                <a:cs typeface="Arial" charset="0"/>
              </a:rPr>
              <a:t>Foster.  </a:t>
            </a:r>
            <a:r>
              <a:rPr kumimoji="0" lang="en-US" b="0" i="0" u="none" strike="noStrike" cap="none" normalizeH="0" baseline="0" dirty="0" smtClean="0">
                <a:ln>
                  <a:noFill/>
                </a:ln>
                <a:effectLst/>
                <a:cs typeface="Arial" charset="0"/>
              </a:rPr>
              <a:t>She had deteriorated mentally and was nearly blind. The children were listless and had not been cleaned in days. Lewis </a:t>
            </a:r>
            <a:r>
              <a:rPr kumimoji="0" lang="en-US" b="0" i="0" u="none" strike="noStrike" cap="none" normalizeH="0" baseline="0" dirty="0" err="1" smtClean="0">
                <a:ln>
                  <a:noFill/>
                </a:ln>
                <a:effectLst/>
                <a:cs typeface="Arial" charset="0"/>
              </a:rPr>
              <a:t>Keseberg</a:t>
            </a:r>
            <a:r>
              <a:rPr kumimoji="0" lang="en-US" b="0" i="0" u="none" strike="noStrike" cap="none" normalizeH="0" baseline="0" dirty="0" smtClean="0">
                <a:ln>
                  <a:noFill/>
                </a:ln>
                <a:effectLst/>
                <a:cs typeface="Arial" charset="0"/>
              </a:rPr>
              <a:t> had moved into the cabin and could barely move due to an injured </a:t>
            </a:r>
            <a:r>
              <a:rPr kumimoji="0" lang="en-US" b="0" i="0" u="none" strike="noStrike" cap="none" normalizeH="0" baseline="0" smtClean="0">
                <a:ln>
                  <a:noFill/>
                </a:ln>
                <a:effectLst/>
                <a:cs typeface="Arial" charset="0"/>
              </a:rPr>
              <a:t>leg.</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No one at Truckee Lake had died during the interim between the departure of the first relief party and the arrival of the second relief party. Patrick Breen documented a disturbing visit in the last week of February from Mrs. Murphy, who said that her family was considering eating Milt Elliott. Reed and </a:t>
            </a:r>
            <a:r>
              <a:rPr kumimoji="0" lang="en-US" b="0" i="0" u="none" strike="noStrike" cap="none" normalizeH="0" baseline="0" dirty="0" err="1" smtClean="0">
                <a:ln>
                  <a:noFill/>
                </a:ln>
                <a:effectLst/>
                <a:cs typeface="Arial" charset="0"/>
              </a:rPr>
              <a:t>McCutchen</a:t>
            </a:r>
            <a:r>
              <a:rPr kumimoji="0" lang="en-US" b="0" i="0" u="none" strike="noStrike" cap="none" normalizeH="0" baseline="0" dirty="0" smtClean="0">
                <a:ln>
                  <a:noFill/>
                </a:ln>
                <a:effectLst/>
                <a:cs typeface="Arial" charset="0"/>
              </a:rPr>
              <a:t> found Elliott's mutilated </a:t>
            </a:r>
            <a:r>
              <a:rPr kumimoji="0" lang="en-US" b="0" i="0" u="none" strike="noStrike" cap="none" normalizeH="0" baseline="0" smtClean="0">
                <a:ln>
                  <a:noFill/>
                </a:ln>
                <a:effectLst/>
                <a:cs typeface="Arial" charset="0"/>
              </a:rPr>
              <a:t>body.</a:t>
            </a:r>
            <a:r>
              <a:rPr lang="en-US" baseline="30000" smtClean="0">
                <a:cs typeface="Arial" charset="0"/>
              </a:rPr>
              <a:t> </a:t>
            </a:r>
            <a:r>
              <a:rPr kumimoji="0" lang="en-US" b="0" i="0" u="none" strike="noStrike" cap="none" normalizeH="0" baseline="0" dirty="0" smtClean="0">
                <a:ln>
                  <a:noFill/>
                </a:ln>
                <a:effectLst/>
                <a:cs typeface="Arial" charset="0"/>
              </a:rPr>
              <a:t> The Alder Creek camp fared no better. The first two members of the relief party to reach it saw Trudeau carrying a human leg. When they made their presence known, he threw it into a hole in the snow that contained the mostly dismembered body of Jacob </a:t>
            </a:r>
            <a:r>
              <a:rPr kumimoji="0" lang="en-US" b="0" i="0" u="none" strike="noStrike" cap="none" normalizeH="0" baseline="0" smtClean="0">
                <a:ln>
                  <a:noFill/>
                </a:ln>
                <a:effectLst/>
                <a:cs typeface="Arial" charset="0"/>
              </a:rPr>
              <a:t>Donner.  </a:t>
            </a:r>
            <a:r>
              <a:rPr kumimoji="0" lang="en-US" b="0" i="0" u="none" strike="noStrike" cap="none" normalizeH="0" baseline="0" dirty="0" smtClean="0">
                <a:ln>
                  <a:noFill/>
                </a:ln>
                <a:effectLst/>
                <a:cs typeface="Arial" charset="0"/>
              </a:rPr>
              <a:t>Inside the tent, Elizabeth Donner refused to eat, although her children were being nourished by the organs of </a:t>
            </a:r>
            <a:r>
              <a:rPr kumimoji="0" lang="en-US" b="0" i="0" u="none" strike="noStrike" cap="none" normalizeH="0" baseline="0" smtClean="0">
                <a:ln>
                  <a:noFill/>
                </a:ln>
                <a:effectLst/>
                <a:cs typeface="Arial" charset="0"/>
              </a:rPr>
              <a:t>their father.</a:t>
            </a:r>
            <a:r>
              <a:rPr lang="en-US" baseline="30000" smtClean="0">
                <a:cs typeface="Arial" charset="0"/>
              </a:rPr>
              <a:t> </a:t>
            </a:r>
            <a:r>
              <a:rPr lang="en-US" smtClean="0">
                <a:cs typeface="Arial" charset="0"/>
              </a:rPr>
              <a:t> </a:t>
            </a:r>
            <a:r>
              <a:rPr kumimoji="0" lang="en-US" b="0" i="0" u="none" strike="noStrike" cap="none" normalizeH="0" baseline="0" smtClean="0">
                <a:ln>
                  <a:noFill/>
                </a:ln>
                <a:effectLst/>
                <a:cs typeface="Arial" charset="0"/>
              </a:rPr>
              <a:t>The </a:t>
            </a:r>
            <a:r>
              <a:rPr kumimoji="0" lang="en-US" b="0" i="0" u="none" strike="noStrike" cap="none" normalizeH="0" baseline="0" dirty="0" smtClean="0">
                <a:ln>
                  <a:noFill/>
                </a:ln>
                <a:effectLst/>
                <a:cs typeface="Arial" charset="0"/>
              </a:rPr>
              <a:t>rescuers discovered that three other bodies had already been consumed. In the other tent, </a:t>
            </a:r>
            <a:r>
              <a:rPr kumimoji="0" lang="en-US" b="0" i="0" u="none" strike="noStrike" cap="none" normalizeH="0" baseline="0" dirty="0" err="1" smtClean="0">
                <a:ln>
                  <a:noFill/>
                </a:ln>
                <a:effectLst/>
                <a:cs typeface="Arial" charset="0"/>
              </a:rPr>
              <a:t>Tamsen</a:t>
            </a:r>
            <a:r>
              <a:rPr kumimoji="0" lang="en-US" b="0" i="0" u="none" strike="noStrike" cap="none" normalizeH="0" baseline="0" dirty="0" smtClean="0">
                <a:ln>
                  <a:noFill/>
                </a:ln>
                <a:effectLst/>
                <a:cs typeface="Arial" charset="0"/>
              </a:rPr>
              <a:t> Donner was well, but George was very ill because the infection had reached his </a:t>
            </a:r>
            <a:r>
              <a:rPr kumimoji="0" lang="en-US" b="0" i="0" u="none" strike="noStrike" cap="none" normalizeH="0" baseline="0" smtClean="0">
                <a:ln>
                  <a:noFill/>
                </a:ln>
                <a:effectLst/>
                <a:cs typeface="Arial" charset="0"/>
              </a:rPr>
              <a:t>shoulder.</a:t>
            </a:r>
            <a:endParaRPr kumimoji="0" lang="en-US" b="0" i="0" u="none" strike="noStrike" cap="none" normalizeH="0" baseline="30000" dirty="0" smtClean="0">
              <a:ln>
                <a:noFill/>
              </a:ln>
              <a:effectLst/>
              <a:cs typeface="Arial" charset="0"/>
            </a:endParaRPr>
          </a:p>
          <a:p>
            <a:r>
              <a:rPr lang="en-US" dirty="0" smtClean="0"/>
              <a:t>	The second relief evacuated 17 emigrants from Truckee Lake, only three of whom were adults. Both the Breen and Graves families prepared to go. Only five people remained at Truckee Lake: </a:t>
            </a:r>
            <a:r>
              <a:rPr lang="en-US" dirty="0" err="1" smtClean="0"/>
              <a:t>Keseberg</a:t>
            </a:r>
            <a:r>
              <a:rPr lang="en-US" dirty="0" smtClean="0"/>
              <a:t>, Mrs. Murphy and her son Simon, and the young Eddy and Foster children. </a:t>
            </a:r>
            <a:r>
              <a:rPr lang="en-US" dirty="0" err="1" smtClean="0"/>
              <a:t>Tamsen</a:t>
            </a:r>
            <a:r>
              <a:rPr lang="en-US" dirty="0" smtClean="0"/>
              <a:t> Donner elected to stay with her ailing husband after Reed informed her that a third relief party would arrive soon. Mrs. Donner kept her daughters Eliza, Georgia, and Frances with </a:t>
            </a:r>
            <a:r>
              <a:rPr lang="en-US" smtClean="0"/>
              <a:t>her.</a:t>
            </a:r>
            <a:endParaRPr lang="en-US" dirty="0" smtClean="0"/>
          </a:p>
          <a:p>
            <a:r>
              <a:rPr lang="en-US" smtClean="0"/>
              <a:t>	The </a:t>
            </a:r>
            <a:r>
              <a:rPr lang="en-US" dirty="0" smtClean="0"/>
              <a:t>walk back to Bear Valley was very slow; at one point, Reed sent ahead two of the men to retrieve the first cache of food, expecting the third relief to come at any moment, a small party led by </a:t>
            </a:r>
            <a:r>
              <a:rPr lang="en-US" dirty="0" err="1" smtClean="0"/>
              <a:t>Selim</a:t>
            </a:r>
            <a:r>
              <a:rPr lang="en-US" dirty="0" smtClean="0"/>
              <a:t> E. Woodworth. A violent blizzard arose after they scaled the pass. Five-year-old Isaac Donner froze to death, and Reed nearly died. Mary </a:t>
            </a:r>
            <a:r>
              <a:rPr lang="en-US" dirty="0" err="1" smtClean="0"/>
              <a:t>Donner's</a:t>
            </a:r>
            <a:r>
              <a:rPr lang="en-US" dirty="0" smtClean="0"/>
              <a:t> feet were badly burned because they were so frostbitten that she did not realize she was sleeping with them in the fire. When the storm passed, the Breen and Graves families were too apathetic and exhausted to get up and move, not having eaten for days. The relief party had no choice but to leave without </a:t>
            </a:r>
            <a:r>
              <a:rPr lang="en-US" smtClean="0"/>
              <a:t>them.</a:t>
            </a:r>
            <a:endParaRPr lang="en-US" dirty="0" smtClean="0"/>
          </a:p>
          <a:p>
            <a:r>
              <a:rPr lang="en-US" smtClean="0"/>
              <a:t>	Three </a:t>
            </a:r>
            <a:r>
              <a:rPr lang="en-US" dirty="0" smtClean="0"/>
              <a:t>members of the relief party stayed, one at Truckee Lake and two at Alder Creek. When one, Nicholas Clark, went hunting, the other two, Charles Cady and Charles Stone, made plans to return to California. </a:t>
            </a:r>
            <a:r>
              <a:rPr lang="en-US" dirty="0" err="1" smtClean="0"/>
              <a:t>Tamsen</a:t>
            </a:r>
            <a:r>
              <a:rPr lang="en-US" dirty="0" smtClean="0"/>
              <a:t> Donner arranged for them to carry three of her children to California, perhaps for $500 cash, according to Stewart. Cady and Stone took the children to Truckee Lake but </a:t>
            </a:r>
            <a:r>
              <a:rPr lang="en-US" smtClean="0"/>
              <a:t>then left them </a:t>
            </a:r>
            <a:r>
              <a:rPr lang="en-US" dirty="0" smtClean="0"/>
              <a:t>alone, overtaking Reed and the others </a:t>
            </a:r>
            <a:r>
              <a:rPr lang="en-US" smtClean="0"/>
              <a:t>within days.</a:t>
            </a:r>
            <a:r>
              <a:rPr lang="en-US" baseline="30000" smtClean="0"/>
              <a:t> </a:t>
            </a:r>
            <a:r>
              <a:rPr lang="en-US" smtClean="0"/>
              <a:t>Several </a:t>
            </a:r>
            <a:r>
              <a:rPr lang="en-US" dirty="0" smtClean="0"/>
              <a:t>days later, Clark and Trudeau agreed to leave together. When they discovered the Donner girls at Truckee Lake, they returned to Alder Creek to inform </a:t>
            </a:r>
            <a:r>
              <a:rPr lang="en-US" dirty="0" err="1" smtClean="0"/>
              <a:t>Tamsen</a:t>
            </a:r>
            <a:r>
              <a:rPr lang="en-US" dirty="0" smtClean="0"/>
              <a:t> </a:t>
            </a:r>
            <a:r>
              <a:rPr lang="en-US" smtClean="0"/>
              <a:t>Donner.</a:t>
            </a:r>
            <a:endParaRPr lang="en-US" dirty="0" smtClean="0"/>
          </a:p>
          <a:p>
            <a:r>
              <a:rPr lang="en-US" smtClean="0"/>
              <a:t>	William </a:t>
            </a:r>
            <a:r>
              <a:rPr lang="en-US" dirty="0" smtClean="0"/>
              <a:t>Foster and William Eddy, both survivors of the snowshoe party, started from Bear Valley to intercept Reed, taking with them a man named John Stark. After one day, they met Reed helping his children, all frostbitten and bleeding but alive. Desperate to rescue their own children, Foster and Eddy persuaded four men, with pleading and money, to return to Truckee Lake with them. Halfway there they found the crudely mutilated and eaten remains of two children and Mrs. Graves, with one-year-old Elizabeth Graves crying beside her mother's </a:t>
            </a:r>
            <a:r>
              <a:rPr lang="en-US" smtClean="0"/>
              <a:t>body.</a:t>
            </a:r>
            <a:r>
              <a:rPr lang="en-US" dirty="0" smtClean="0"/>
              <a:t> Eleven survivors were huddled around a fire that had sunk into a pit. The relief party split, with Foster, Eddy, and two others headed toward Truckee Lake. Two rescuers, hoping to save the healthiest, each took a child and left. John Stark refused to leave the others. Stark picked up two children and all the provisions, and assisted the nine remaining </a:t>
            </a:r>
            <a:r>
              <a:rPr lang="en-US" dirty="0" err="1" smtClean="0"/>
              <a:t>Breens</a:t>
            </a:r>
            <a:r>
              <a:rPr lang="en-US" dirty="0" smtClean="0"/>
              <a:t> and Graves to Bear Valley.</a:t>
            </a:r>
          </a:p>
          <a:p>
            <a:r>
              <a:rPr lang="en-US" dirty="0" smtClean="0"/>
              <a:t>	Foster and Eddy finally arrived at Truckee Lake on March 14, where they found their children dead. </a:t>
            </a:r>
            <a:r>
              <a:rPr lang="en-US" dirty="0" err="1" smtClean="0"/>
              <a:t>Keseberg</a:t>
            </a:r>
            <a:r>
              <a:rPr lang="en-US" dirty="0" smtClean="0"/>
              <a:t> told Eddy that he had eaten the remains of Eddy's son, and Eddy swore to murder </a:t>
            </a:r>
            <a:r>
              <a:rPr lang="en-US" dirty="0" err="1" smtClean="0"/>
              <a:t>Keseberg</a:t>
            </a:r>
            <a:r>
              <a:rPr lang="en-US" dirty="0" smtClean="0"/>
              <a:t> if they ever met in California.</a:t>
            </a:r>
            <a:r>
              <a:rPr lang="en-US" baseline="30000" dirty="0" smtClean="0"/>
              <a:t> </a:t>
            </a:r>
            <a:r>
              <a:rPr lang="en-US" dirty="0" smtClean="0"/>
              <a:t>George Donner and one of Jacob </a:t>
            </a:r>
            <a:r>
              <a:rPr lang="en-US" dirty="0" err="1" smtClean="0"/>
              <a:t>Donner's</a:t>
            </a:r>
            <a:r>
              <a:rPr lang="en-US" dirty="0" smtClean="0"/>
              <a:t> children were still alive at Alder Creek. </a:t>
            </a:r>
            <a:r>
              <a:rPr lang="en-US" dirty="0" err="1" smtClean="0"/>
              <a:t>Tamsen</a:t>
            </a:r>
            <a:r>
              <a:rPr lang="en-US" dirty="0" smtClean="0"/>
              <a:t> Donner had just arrived at the Murphy cabin, and she could have walked out alone but chose to return to her husband, even though she was informed that no other relief party was likely to be coming soon. Foster and Eddy and the rest of the third relief left with four children, Trudeau, and Clark.</a:t>
            </a:r>
            <a:r>
              <a:rPr lang="en-US" baseline="30000" dirty="0" smtClean="0"/>
              <a:t> </a:t>
            </a:r>
          </a:p>
          <a:p>
            <a:r>
              <a:rPr lang="en-US" dirty="0" smtClean="0"/>
              <a:t>	Two more relief parties were mustered to evacuate any adults who might still be alive. Both turned back before getting to Bear Valley, and no further attempts were made</a:t>
            </a:r>
            <a:r>
              <a:rPr lang="en-US" smtClean="0"/>
              <a:t>. 	On </a:t>
            </a:r>
            <a:r>
              <a:rPr lang="en-US" dirty="0" smtClean="0"/>
              <a:t>April 10, almost a month since the third relief had left Truckee Lake, the </a:t>
            </a:r>
            <a:r>
              <a:rPr lang="en-US" i="1" dirty="0" err="1" smtClean="0"/>
              <a:t>alcalde</a:t>
            </a:r>
            <a:r>
              <a:rPr lang="en-US" dirty="0" smtClean="0"/>
              <a:t> near Sutter's Fort organized a salvage party to recover what they could of the </a:t>
            </a:r>
            <a:r>
              <a:rPr lang="en-US" dirty="0" err="1" smtClean="0"/>
              <a:t>Donners</a:t>
            </a:r>
            <a:r>
              <a:rPr lang="en-US" dirty="0" smtClean="0"/>
              <a:t>' belongings. The belongings would be sold, with part of the proceeds used to support the orphaned Donner children. The salvage party found the Alder Creek tents empty except for the body of George Donner, who had died only days earlier. On their way back to Truckee Lake, they found Lewis </a:t>
            </a:r>
            <a:r>
              <a:rPr lang="en-US" dirty="0" err="1" smtClean="0"/>
              <a:t>Keseberg</a:t>
            </a:r>
            <a:r>
              <a:rPr lang="en-US" dirty="0" smtClean="0"/>
              <a:t> alive. According to him, Mrs. Murphy had died a week after the departure of the third relief. Some weeks later, </a:t>
            </a:r>
            <a:r>
              <a:rPr lang="en-US" dirty="0" err="1" smtClean="0"/>
              <a:t>Tamsen</a:t>
            </a:r>
            <a:r>
              <a:rPr lang="en-US" dirty="0" smtClean="0"/>
              <a:t> Donner had arrived at his cabin on her way over the pass, soaked and visibly upset. </a:t>
            </a:r>
            <a:r>
              <a:rPr lang="en-US" dirty="0" err="1" smtClean="0"/>
              <a:t>Keseberg</a:t>
            </a:r>
            <a:r>
              <a:rPr lang="en-US" dirty="0" smtClean="0"/>
              <a:t> said that he put a blanket around her and told her to start out in the morning, but she died during the night.</a:t>
            </a:r>
          </a:p>
          <a:p>
            <a:r>
              <a:rPr lang="en-US" dirty="0" smtClean="0"/>
              <a:t>	The salvage party were suspicious of </a:t>
            </a:r>
            <a:r>
              <a:rPr lang="en-US" dirty="0" err="1" smtClean="0"/>
              <a:t>Keseberg's</a:t>
            </a:r>
            <a:r>
              <a:rPr lang="en-US" dirty="0" smtClean="0"/>
              <a:t> story, and found a pot full of human flesh in the cabin along with George </a:t>
            </a:r>
            <a:r>
              <a:rPr lang="en-US" dirty="0" err="1" smtClean="0"/>
              <a:t>Donner's</a:t>
            </a:r>
            <a:r>
              <a:rPr lang="en-US" dirty="0" smtClean="0"/>
              <a:t> pistols, jewelry, and $250 in gold. They threatened to lynch </a:t>
            </a:r>
            <a:r>
              <a:rPr lang="en-US" dirty="0" err="1" smtClean="0"/>
              <a:t>Keseberg</a:t>
            </a:r>
            <a:r>
              <a:rPr lang="en-US" dirty="0" smtClean="0"/>
              <a:t>, who confessed that he had cached $273 of the </a:t>
            </a:r>
            <a:r>
              <a:rPr lang="en-US" dirty="0" err="1" smtClean="0"/>
              <a:t>Donners</a:t>
            </a:r>
            <a:r>
              <a:rPr lang="en-US" dirty="0" smtClean="0"/>
              <a:t>' money at </a:t>
            </a:r>
            <a:r>
              <a:rPr lang="en-US" dirty="0" err="1" smtClean="0"/>
              <a:t>Tamsen's</a:t>
            </a:r>
            <a:r>
              <a:rPr lang="en-US" dirty="0" smtClean="0"/>
              <a:t> suggestion, so that it could one day benefit her </a:t>
            </a:r>
            <a:r>
              <a:rPr lang="en-US" smtClean="0"/>
              <a:t>children. </a:t>
            </a:r>
            <a:r>
              <a:rPr lang="en-US" dirty="0" smtClean="0"/>
              <a:t>On April 29, 1847, </a:t>
            </a:r>
            <a:r>
              <a:rPr lang="en-US" dirty="0" err="1" smtClean="0"/>
              <a:t>Keseberg</a:t>
            </a:r>
            <a:r>
              <a:rPr lang="en-US" dirty="0" smtClean="0"/>
              <a:t> was the last member of the Donner Party to arrive at Sutter's Fort.</a:t>
            </a:r>
          </a:p>
          <a:p>
            <a:r>
              <a:rPr lang="en-US" dirty="0" smtClean="0"/>
              <a:t>	News of the Donner Party's fate was spread eastward by Samuel Brannan, an elder of The Church of Jesus Christ of Latter-day Saints and journalist, who ran into the salvage party as they came down from the pass with </a:t>
            </a:r>
            <a:r>
              <a:rPr lang="en-US" dirty="0" err="1" smtClean="0"/>
              <a:t>Keseberg</a:t>
            </a:r>
            <a:r>
              <a:rPr lang="en-US" dirty="0" smtClean="0"/>
              <a:t>.</a:t>
            </a:r>
            <a:r>
              <a:rPr lang="en-US" baseline="30000" dirty="0" smtClean="0"/>
              <a:t> </a:t>
            </a:r>
            <a:r>
              <a:rPr lang="en-US" dirty="0" smtClean="0"/>
              <a:t> Accounts of the ordeal first reached New York City in July 1847. Reporting on the event across the U.S. was heavily influenced by the national enthusiasm for westward migration. In some papers, news of the tragedy was buried in small paragraphs despite the contemporary tendency to sensationalize stories. Several newspapers, including those in California, wrote about the cannibalism in graphic exaggerated detail</a:t>
            </a:r>
            <a:r>
              <a:rPr lang="en-US" smtClean="0"/>
              <a:t>.</a:t>
            </a:r>
            <a:r>
              <a:rPr lang="en-US" baseline="30000" smtClean="0"/>
              <a:t> </a:t>
            </a:r>
            <a:r>
              <a:rPr lang="en-US" smtClean="0"/>
              <a:t> In some </a:t>
            </a:r>
            <a:r>
              <a:rPr lang="en-US" dirty="0" smtClean="0"/>
              <a:t>print accounts, the members of the Donner Party were depicted as heroes, and California a paradise worthy of significant </a:t>
            </a:r>
            <a:r>
              <a:rPr lang="en-US" smtClean="0"/>
              <a:t>sacrifices.</a:t>
            </a:r>
            <a:endParaRPr lang="en-US" dirty="0" smtClean="0"/>
          </a:p>
          <a:p>
            <a:r>
              <a:rPr lang="en-US" smtClean="0"/>
              <a:t>	Emigration </a:t>
            </a:r>
            <a:r>
              <a:rPr lang="en-US" dirty="0" smtClean="0"/>
              <a:t>to the west decreased over the following years, but it is likely that the drop in numbers was caused more by fears over the outcome of the ongoing Mexican–American War than by the cautionary tale of the </a:t>
            </a:r>
            <a:r>
              <a:rPr lang="en-US" smtClean="0"/>
              <a:t>Donner Party.</a:t>
            </a:r>
            <a:r>
              <a:rPr lang="en-US" baseline="30000" smtClean="0"/>
              <a:t> </a:t>
            </a:r>
            <a:r>
              <a:rPr lang="en-US" smtClean="0"/>
              <a:t>In </a:t>
            </a:r>
            <a:r>
              <a:rPr lang="en-US" dirty="0" smtClean="0"/>
              <a:t>1846, an estimated 1,500 people migrated to California. In 1847, the number dropped to 450 and to 400 in 1848. The California Gold Rush spurred a sharp increase, however, and 25,000 people went west in </a:t>
            </a:r>
            <a:r>
              <a:rPr lang="en-US" smtClean="0"/>
              <a:t>1849.</a:t>
            </a:r>
            <a:r>
              <a:rPr lang="en-US" dirty="0" smtClean="0"/>
              <a:t> Most of the overland migration followed the Carson River, but a few forty-niners used the same route as the Donner Party and recorded descriptions about the </a:t>
            </a:r>
            <a:r>
              <a:rPr lang="en-US" smtClean="0"/>
              <a:t>site.</a:t>
            </a:r>
            <a:endParaRPr lang="en-US" dirty="0" smtClean="0"/>
          </a:p>
          <a:p>
            <a:r>
              <a:rPr lang="en-US" smtClean="0"/>
              <a:t>	In </a:t>
            </a:r>
            <a:r>
              <a:rPr lang="en-US" dirty="0" smtClean="0"/>
              <a:t>late June 1847, members of the Mormon Battalion under General Stephen Kearny buried the human remains, and partially burned two of the </a:t>
            </a:r>
            <a:r>
              <a:rPr lang="en-US" smtClean="0"/>
              <a:t>cabins.</a:t>
            </a:r>
            <a:r>
              <a:rPr lang="en-US" dirty="0" smtClean="0"/>
              <a:t> The few who ventured over the pass in the next few years found bones, other artifacts, and the cabin used by the Reed and Graves families. In 1891, a cache of money was found buried by the lake. It had probably been stored by Mrs. Graves, who hastily hid it when she left with the second relief so that she could return for it </a:t>
            </a:r>
            <a:r>
              <a:rPr lang="en-US" smtClean="0"/>
              <a:t>later.</a:t>
            </a:r>
            <a:endParaRPr lang="en-US" dirty="0" smtClean="0"/>
          </a:p>
          <a:p>
            <a:r>
              <a:rPr lang="en-US" smtClean="0"/>
              <a:t>	Lansford </a:t>
            </a:r>
            <a:r>
              <a:rPr lang="en-US" dirty="0" smtClean="0"/>
              <a:t>Hastings received death threats. An emigrant who crossed before the Donner Party confronted Hastings about the difficulties they had encountered, reporting: "Of course he could </a:t>
            </a:r>
            <a:r>
              <a:rPr lang="en-US" smtClean="0"/>
              <a:t>say nothing but </a:t>
            </a:r>
            <a:r>
              <a:rPr lang="en-US" dirty="0" smtClean="0"/>
              <a:t>that he was very sorry, and that he meant </a:t>
            </a:r>
            <a:r>
              <a:rPr lang="en-US" smtClean="0"/>
              <a:t>well".</a:t>
            </a:r>
            <a:endParaRPr lang="en-US" dirty="0" smtClean="0"/>
          </a:p>
          <a:p>
            <a:r>
              <a:rPr lang="en-US" smtClean="0"/>
              <a:t>	Of </a:t>
            </a:r>
            <a:r>
              <a:rPr lang="en-US" dirty="0" smtClean="0"/>
              <a:t>the 87 people who entered the Wasatch Mountains, 48 survived. Only the Reed and Breen families remained intact. The children of Jacob Donner, George Donner, and Franklin Graves were orphaned. William Eddy was alone and most of the Murphy family had died. Only three mules reached California; the remaining animals perished. Most of the Donner Party members' possessions were </a:t>
            </a:r>
            <a:r>
              <a:rPr lang="en-US" smtClean="0"/>
              <a:t>discarded.</a:t>
            </a:r>
            <a:endParaRPr lang="en-US" dirty="0" smtClean="0"/>
          </a:p>
          <a:p>
            <a:r>
              <a:rPr lang="en-US" smtClean="0"/>
              <a:t>	A </a:t>
            </a:r>
            <a:r>
              <a:rPr lang="en-US" dirty="0" smtClean="0"/>
              <a:t>few of the widowed women remarried within months; brides were scarce in California. The Reeds settled in San Jose and two of the Donner children lived with them. Reed fared well in the California Gold Rush and became prosperous. Virginia wrote an extensive letter to her cousin in Illinois about "our troubles getting to California", with editorial oversight from her father. Journalist Edwin Bryant carried it back in June 1847, and it was printed in its entirety in the </a:t>
            </a:r>
            <a:r>
              <a:rPr lang="en-US" i="1" dirty="0" smtClean="0"/>
              <a:t>Illinois Journal</a:t>
            </a:r>
            <a:r>
              <a:rPr lang="en-US" dirty="0" smtClean="0"/>
              <a:t> on December 16, 1847, with some editorial </a:t>
            </a:r>
            <a:r>
              <a:rPr lang="en-US" smtClean="0"/>
              <a:t>alterations.</a:t>
            </a:r>
            <a:endParaRPr lang="en-US" dirty="0" smtClean="0"/>
          </a:p>
          <a:p>
            <a:r>
              <a:rPr lang="en-US" smtClean="0"/>
              <a:t>	Virginia </a:t>
            </a:r>
            <a:r>
              <a:rPr lang="en-US" dirty="0" smtClean="0"/>
              <a:t>converted to Catholicism in fulfillment of a promise which she had made to herself while observing Patrick Breen pray in his cabin. The Murphy survivors lived in Marysville. The </a:t>
            </a:r>
            <a:r>
              <a:rPr lang="en-US" dirty="0" err="1" smtClean="0"/>
              <a:t>Breens</a:t>
            </a:r>
            <a:r>
              <a:rPr lang="en-US" dirty="0" smtClean="0"/>
              <a:t> made their way to San </a:t>
            </a:r>
            <a:r>
              <a:rPr lang="en-US" smtClean="0"/>
              <a:t>Juan Bautista</a:t>
            </a:r>
            <a:r>
              <a:rPr lang="en-US" baseline="30000" smtClean="0"/>
              <a:t> </a:t>
            </a:r>
            <a:r>
              <a:rPr lang="en-US" smtClean="0"/>
              <a:t>where </a:t>
            </a:r>
            <a:r>
              <a:rPr lang="en-US" dirty="0" smtClean="0"/>
              <a:t>they operated an inn and became the anonymous subjects of J. Ross Browne's story about his severe discomfort upon learning that he was staying with alleged cannibals, printed in </a:t>
            </a:r>
            <a:r>
              <a:rPr lang="en-US" i="1" dirty="0" smtClean="0"/>
              <a:t>Harper's Magazine</a:t>
            </a:r>
            <a:r>
              <a:rPr lang="en-US" dirty="0" smtClean="0"/>
              <a:t> in 1862. Many of the survivors encountered similar </a:t>
            </a:r>
            <a:r>
              <a:rPr lang="en-US" smtClean="0"/>
              <a:t>reactions.</a:t>
            </a:r>
            <a:endParaRPr lang="en-US" dirty="0" smtClean="0"/>
          </a:p>
          <a:p>
            <a:r>
              <a:rPr lang="en-US" smtClean="0"/>
              <a:t>	George </a:t>
            </a:r>
            <a:r>
              <a:rPr lang="en-US" dirty="0" smtClean="0"/>
              <a:t>and </a:t>
            </a:r>
            <a:r>
              <a:rPr lang="en-US" dirty="0" err="1" smtClean="0"/>
              <a:t>Tamsen</a:t>
            </a:r>
            <a:r>
              <a:rPr lang="en-US" dirty="0" smtClean="0"/>
              <a:t> </a:t>
            </a:r>
            <a:r>
              <a:rPr lang="en-US" dirty="0" err="1" smtClean="0"/>
              <a:t>Donner's</a:t>
            </a:r>
            <a:r>
              <a:rPr lang="en-US" dirty="0" smtClean="0"/>
              <a:t> children were taken in by an older couple near Sutter's Fort. Eliza was three years old during the winter of 1846–1847, the youngest of the Donner children. She published an account of the Donner Party in 1911, based on printed accounts and those of </a:t>
            </a:r>
            <a:r>
              <a:rPr lang="en-US" smtClean="0"/>
              <a:t>her sisters.</a:t>
            </a:r>
            <a:r>
              <a:rPr lang="en-US" baseline="30000" smtClean="0"/>
              <a:t> </a:t>
            </a:r>
            <a:r>
              <a:rPr lang="en-US" smtClean="0"/>
              <a:t>The Breens</a:t>
            </a:r>
            <a:r>
              <a:rPr lang="en-US" dirty="0" smtClean="0"/>
              <a:t>' youngest daughter Isabella was one year old during the winter of 1846–1847, and was the last survivor of the Donner Party. She died in </a:t>
            </a:r>
            <a:r>
              <a:rPr lang="en-US" smtClean="0"/>
              <a:t>1935.</a:t>
            </a:r>
            <a:endParaRPr lang="en-US" dirty="0" smtClean="0"/>
          </a:p>
          <a:p>
            <a:r>
              <a:rPr lang="en-US" smtClean="0"/>
              <a:t>	The </a:t>
            </a:r>
            <a:r>
              <a:rPr lang="en-US" dirty="0" smtClean="0"/>
              <a:t>Graves children lived varied lives. Mary Graves married early, but her first husband was murdered. She cooked his killer's food while he was in prison to ensure that the condemned man did not starve before his hanging. One of Mary's grandchildren noted that she was very serious; Graves once said, "I wish I could cry but I cannot. If I could forget the tragedy, perhaps I would know how to cry </a:t>
            </a:r>
            <a:r>
              <a:rPr lang="en-US" smtClean="0"/>
              <a:t>again.“</a:t>
            </a:r>
            <a:r>
              <a:rPr lang="en-US" baseline="30000" smtClean="0"/>
              <a:t> </a:t>
            </a:r>
            <a:r>
              <a:rPr lang="en-US" dirty="0" smtClean="0"/>
              <a:t> Mary's brother William did not settle down for any significant time.</a:t>
            </a:r>
          </a:p>
          <a:p>
            <a:r>
              <a:rPr lang="en-US" smtClean="0"/>
              <a:t>	Nancy </a:t>
            </a:r>
            <a:r>
              <a:rPr lang="en-US" dirty="0" smtClean="0"/>
              <a:t>Graves was nine years old during the winter of 1846–1847. She refused to acknowledge her involvement even when contacted by historians interested in recording the most accurate versions of the episode. Nancy reportedly was unable to recover from her role in the cannibalism of her brother and </a:t>
            </a:r>
            <a:r>
              <a:rPr lang="en-US" smtClean="0"/>
              <a:t>mother.</a:t>
            </a:r>
            <a:endParaRPr lang="en-US" dirty="0" smtClean="0"/>
          </a:p>
          <a:p>
            <a:r>
              <a:rPr lang="en-US" smtClean="0"/>
              <a:t>	Eddy </a:t>
            </a:r>
            <a:r>
              <a:rPr lang="en-US" dirty="0" smtClean="0"/>
              <a:t>remarried and started a family in California. He attempted to follow through on his promise to murder Lewis </a:t>
            </a:r>
            <a:r>
              <a:rPr lang="en-US" dirty="0" err="1" smtClean="0"/>
              <a:t>Keseberg</a:t>
            </a:r>
            <a:r>
              <a:rPr lang="en-US" dirty="0" smtClean="0"/>
              <a:t>, but was dissuaded by James Reed and Edwin Bryant. A year later, Eddy recollected his experiences to J. Quinn Thornton, who wrote the earliest comprehensive documentation of the episode, also using Reed's memories of his </a:t>
            </a:r>
            <a:r>
              <a:rPr lang="en-US" smtClean="0"/>
              <a:t>experiences.</a:t>
            </a:r>
            <a:r>
              <a:rPr lang="en-US" baseline="30000" smtClean="0"/>
              <a:t> </a:t>
            </a:r>
            <a:r>
              <a:rPr lang="en-US" dirty="0" smtClean="0"/>
              <a:t> Eddy died in </a:t>
            </a:r>
            <a:r>
              <a:rPr lang="en-US" smtClean="0"/>
              <a:t>1859.</a:t>
            </a:r>
          </a:p>
          <a:p>
            <a:r>
              <a:rPr lang="en-US" dirty="0" smtClean="0"/>
              <a:t>	</a:t>
            </a:r>
            <a:r>
              <a:rPr lang="en-US" smtClean="0"/>
              <a:t>Keseberg </a:t>
            </a:r>
            <a:r>
              <a:rPr lang="en-US" dirty="0" smtClean="0"/>
              <a:t>brought a defamation suit against several members of the relief party who accused him of murdering </a:t>
            </a:r>
            <a:r>
              <a:rPr lang="en-US" dirty="0" err="1" smtClean="0"/>
              <a:t>Tamsen</a:t>
            </a:r>
            <a:r>
              <a:rPr lang="en-US" dirty="0" smtClean="0"/>
              <a:t> Donner. The court awarded him $1 in damages, but also made him pay court costs. An 1847 story printed in the </a:t>
            </a:r>
            <a:r>
              <a:rPr lang="en-US" i="1" dirty="0" smtClean="0"/>
              <a:t>California Star</a:t>
            </a:r>
            <a:r>
              <a:rPr lang="en-US" dirty="0" smtClean="0"/>
              <a:t> described </a:t>
            </a:r>
            <a:r>
              <a:rPr lang="en-US" dirty="0" err="1" smtClean="0"/>
              <a:t>Keseberg's</a:t>
            </a:r>
            <a:r>
              <a:rPr lang="en-US" dirty="0" smtClean="0"/>
              <a:t> actions in ghoulish terms and his near-lynching by the salvage party, reporting that he preferred eating human flesh over the cattle and horses that had become exposed in the spring thaw. Historian Charles </a:t>
            </a:r>
            <a:r>
              <a:rPr lang="en-US" dirty="0" err="1" smtClean="0"/>
              <a:t>McGlashan</a:t>
            </a:r>
            <a:r>
              <a:rPr lang="en-US" dirty="0" smtClean="0"/>
              <a:t> amassed enough material to indict </a:t>
            </a:r>
            <a:r>
              <a:rPr lang="en-US" dirty="0" err="1" smtClean="0"/>
              <a:t>Keseberg</a:t>
            </a:r>
            <a:r>
              <a:rPr lang="en-US" dirty="0" smtClean="0"/>
              <a:t> for the murder of </a:t>
            </a:r>
            <a:r>
              <a:rPr lang="en-US" dirty="0" err="1" smtClean="0"/>
              <a:t>Tamsen</a:t>
            </a:r>
            <a:r>
              <a:rPr lang="en-US" dirty="0" smtClean="0"/>
              <a:t> Donner, but after interviewing </a:t>
            </a:r>
            <a:r>
              <a:rPr lang="en-US" dirty="0" err="1" smtClean="0"/>
              <a:t>Keseberg</a:t>
            </a:r>
            <a:r>
              <a:rPr lang="en-US" dirty="0" smtClean="0"/>
              <a:t> he concluded that no murder occurred. Eliza Donner Houghton also believed </a:t>
            </a:r>
            <a:r>
              <a:rPr lang="en-US" dirty="0" err="1" smtClean="0"/>
              <a:t>Keseberg</a:t>
            </a:r>
            <a:r>
              <a:rPr lang="en-US" dirty="0" smtClean="0"/>
              <a:t> to be </a:t>
            </a:r>
            <a:r>
              <a:rPr lang="en-US" smtClean="0"/>
              <a:t>innocent.</a:t>
            </a:r>
            <a:endParaRPr lang="en-US" dirty="0" smtClean="0"/>
          </a:p>
          <a:p>
            <a:r>
              <a:rPr lang="en-US" smtClean="0"/>
              <a:t>	As </a:t>
            </a:r>
            <a:r>
              <a:rPr lang="en-US" dirty="0" err="1" smtClean="0"/>
              <a:t>Keseberg</a:t>
            </a:r>
            <a:r>
              <a:rPr lang="en-US" dirty="0" smtClean="0"/>
              <a:t> grew older, he did not venture outside, for he had become a pariah and was often threatened. He told </a:t>
            </a:r>
            <a:r>
              <a:rPr lang="en-US" dirty="0" err="1" smtClean="0"/>
              <a:t>McGlashan</a:t>
            </a:r>
            <a:r>
              <a:rPr lang="en-US" dirty="0" smtClean="0"/>
              <a:t>, "I often think that the Almighty has singled me out, among all the men on the face of the earth, in order to see how much hardship, suffering, and misery a human being can </a:t>
            </a:r>
            <a:r>
              <a:rPr lang="en-US" smtClean="0"/>
              <a:t>bear!"</a:t>
            </a:r>
            <a:endParaRPr lang="en-US" dirty="0" smtClean="0"/>
          </a:p>
          <a:p>
            <a:pPr marL="0" marR="0" lvl="0" indent="0" algn="l" defTabSz="914400" rtl="0" eaLnBrk="0" fontAlgn="base" latinLnBrk="0" hangingPunct="0">
              <a:spcBef>
                <a:spcPct val="0"/>
              </a:spcBef>
              <a:spcAft>
                <a:spcPct val="0"/>
              </a:spcAft>
              <a:buClrTx/>
              <a:buSzTx/>
              <a:buFontTx/>
              <a:buNone/>
              <a:tabLst/>
            </a:pPr>
            <a:endParaRPr kumimoji="0" lang="en-US" b="0" i="0" u="none" strike="noStrike" cap="none" normalizeH="0" baseline="0" dirty="0" smtClean="0">
              <a:ln>
                <a:noFill/>
              </a:ln>
              <a:effectLst/>
              <a:cs typeface="Arial" charset="0"/>
            </a:endParaRPr>
          </a:p>
        </p:txBody>
      </p:sp>
      <p:sp useBgFill="1">
        <p:nvSpPr>
          <p:cNvPr id="5" name="Rectangle 4"/>
          <p:cNvSpPr/>
          <p:nvPr/>
        </p:nvSpPr>
        <p:spPr>
          <a:xfrm>
            <a:off x="0" y="0"/>
            <a:ext cx="8839200" cy="369332"/>
          </a:xfrm>
          <a:prstGeom prst="rect">
            <a:avLst/>
          </a:prstGeom>
        </p:spPr>
        <p:txBody>
          <a:bodyPr wrap="square">
            <a:spAutoFit/>
          </a:bodyPr>
          <a:lstStyle/>
          <a:p>
            <a:r>
              <a:rPr lang="en-US" dirty="0" smtClean="0"/>
              <a:t>https://en.wikipedia.org/wiki/Donner_Party</a:t>
            </a:r>
            <a:endParaRPr lang="en-US" dirty="0"/>
          </a:p>
        </p:txBody>
      </p:sp>
    </p:spTree>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53" name="Group 2"/>
          <p:cNvGrpSpPr/>
          <p:nvPr/>
        </p:nvGrpSpPr>
        <p:grpSpPr>
          <a:xfrm>
            <a:off x="21351" y="928596"/>
            <a:ext cx="9711586" cy="6158004"/>
            <a:chOff x="21351" y="928596"/>
            <a:chExt cx="9711586" cy="6158004"/>
          </a:xfrm>
          <a:solidFill>
            <a:schemeClr val="bg1"/>
          </a:solidFill>
        </p:grpSpPr>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5" name="Group 11"/>
            <p:cNvGrpSpPr/>
            <p:nvPr/>
          </p:nvGrpSpPr>
          <p:grpSpPr>
            <a:xfrm>
              <a:off x="21351" y="5294193"/>
              <a:ext cx="3435447" cy="1792407"/>
              <a:chOff x="-152400" y="5257800"/>
              <a:chExt cx="3505200" cy="1828800"/>
            </a:xfrm>
            <a:grp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ectangle 21"/>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sp>
        <p:nvSpPr>
          <p:cNvPr id="41" name="TextBox 40"/>
          <p:cNvSpPr txBox="1"/>
          <p:nvPr/>
        </p:nvSpPr>
        <p:spPr>
          <a:xfrm>
            <a:off x="1219200" y="1673352"/>
            <a:ext cx="2605200" cy="584775"/>
          </a:xfrm>
          <a:prstGeom prst="rect">
            <a:avLst/>
          </a:prstGeom>
          <a:solidFill>
            <a:srgbClr val="FED2DF"/>
          </a:solidFill>
        </p:spPr>
        <p:txBody>
          <a:bodyPr wrap="none" rtlCol="0">
            <a:spAutoFit/>
          </a:bodyPr>
          <a:lstStyle/>
          <a:p>
            <a:r>
              <a:rPr lang="en-US" sz="3200" dirty="0" smtClean="0">
                <a:ln>
                  <a:solidFill>
                    <a:srgbClr val="00B050"/>
                  </a:solidFill>
                </a:ln>
                <a:solidFill>
                  <a:srgbClr val="00B050"/>
                </a:solidFill>
                <a:effectLst>
                  <a:outerShdw dist="50800" dir="5400000" algn="ctr" rotWithShape="0">
                    <a:schemeClr val="tx1"/>
                  </a:outerShdw>
                </a:effectLst>
                <a:latin typeface="Tempus Sans ITC" pitchFamily="82" charset="0"/>
              </a:rPr>
              <a:t>   seeking land</a:t>
            </a:r>
            <a:endParaRPr lang="en-US" sz="3200" dirty="0">
              <a:ln>
                <a:solidFill>
                  <a:srgbClr val="00B050"/>
                </a:solidFill>
              </a:ln>
              <a:solidFill>
                <a:srgbClr val="00B050"/>
              </a:solidFill>
              <a:effectLst>
                <a:outerShdw dist="50800" dir="5400000" algn="ctr" rotWithShape="0">
                  <a:schemeClr val="tx1"/>
                </a:outerShdw>
              </a:effectLst>
              <a:latin typeface="Tempus Sans ITC" pitchFamily="82" charset="0"/>
            </a:endParaRPr>
          </a:p>
        </p:txBody>
      </p:sp>
      <p:sp>
        <p:nvSpPr>
          <p:cNvPr id="42" name="TextBox 41"/>
          <p:cNvSpPr txBox="1"/>
          <p:nvPr/>
        </p:nvSpPr>
        <p:spPr>
          <a:xfrm>
            <a:off x="2514600" y="3200400"/>
            <a:ext cx="4800600" cy="584775"/>
          </a:xfrm>
          <a:prstGeom prst="rect">
            <a:avLst/>
          </a:prstGeom>
          <a:solidFill>
            <a:srgbClr val="FED2DF"/>
          </a:solidFill>
        </p:spPr>
        <p:txBody>
          <a:bodyPr wrap="square" rtlCol="0">
            <a:spAutoFit/>
          </a:bodyPr>
          <a:lstStyle/>
          <a:p>
            <a:r>
              <a:rPr lang="en-US" sz="3200" dirty="0" smtClean="0">
                <a:ln>
                  <a:solidFill>
                    <a:srgbClr val="FF0000"/>
                  </a:solidFill>
                </a:ln>
                <a:solidFill>
                  <a:srgbClr val="FF0000"/>
                </a:solidFill>
                <a:effectLst>
                  <a:outerShdw dist="50800" dir="5400000" algn="ctr" rotWithShape="0">
                    <a:schemeClr val="tx1"/>
                  </a:outerShdw>
                </a:effectLst>
                <a:latin typeface="Tempus Sans ITC" pitchFamily="82" charset="0"/>
              </a:rPr>
              <a:t>  seeking religious freedom</a:t>
            </a:r>
            <a:endParaRPr lang="en-US" sz="3200" dirty="0">
              <a:ln>
                <a:solidFill>
                  <a:srgbClr val="FF0000"/>
                </a:solidFill>
              </a:ln>
              <a:solidFill>
                <a:srgbClr val="FF0000"/>
              </a:solidFill>
              <a:effectLst>
                <a:outerShdw dist="50800" dir="5400000" algn="ctr" rotWithShape="0">
                  <a:schemeClr val="tx1"/>
                </a:outerShdw>
              </a:effectLst>
              <a:latin typeface="Tempus Sans ITC" pitchFamily="82" charset="0"/>
            </a:endParaRPr>
          </a:p>
        </p:txBody>
      </p:sp>
      <p:sp>
        <p:nvSpPr>
          <p:cNvPr id="43" name="TextBox 42"/>
          <p:cNvSpPr txBox="1"/>
          <p:nvPr/>
        </p:nvSpPr>
        <p:spPr>
          <a:xfrm>
            <a:off x="1371600" y="4187952"/>
            <a:ext cx="3329758" cy="584775"/>
          </a:xfrm>
          <a:prstGeom prst="rect">
            <a:avLst/>
          </a:prstGeom>
          <a:solidFill>
            <a:srgbClr val="FED2DF"/>
          </a:solidFill>
        </p:spPr>
        <p:txBody>
          <a:bodyPr wrap="none" rtlCol="0">
            <a:spAutoFit/>
          </a:bodyPr>
          <a:lstStyle/>
          <a:p>
            <a:r>
              <a:rPr lang="en-US" sz="3200" dirty="0" smtClean="0">
                <a:ln>
                  <a:solidFill>
                    <a:srgbClr val="004F8A"/>
                  </a:solidFill>
                </a:ln>
                <a:solidFill>
                  <a:srgbClr val="004F8A"/>
                </a:solidFill>
                <a:effectLst>
                  <a:outerShdw dist="50800" dir="5400000" algn="ctr" rotWithShape="0">
                    <a:schemeClr val="tx1"/>
                  </a:outerShdw>
                </a:effectLst>
                <a:latin typeface="Tempus Sans ITC" pitchFamily="82" charset="0"/>
              </a:rPr>
              <a:t>    seeking treasure</a:t>
            </a:r>
            <a:endParaRPr lang="en-US" sz="3200" dirty="0">
              <a:ln>
                <a:solidFill>
                  <a:srgbClr val="004F8A"/>
                </a:solidFill>
              </a:ln>
              <a:solidFill>
                <a:srgbClr val="004F8A"/>
              </a:solidFill>
              <a:effectLst>
                <a:outerShdw dist="50800" dir="5400000" algn="ctr" rotWithShape="0">
                  <a:schemeClr val="tx1"/>
                </a:outerShdw>
              </a:effectLst>
              <a:latin typeface="Tempus Sans ITC" pitchFamily="82" charset="0"/>
            </a:endParaRPr>
          </a:p>
        </p:txBody>
      </p:sp>
      <p:pic>
        <p:nvPicPr>
          <p:cNvPr id="348168"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pic>
        <p:nvPicPr>
          <p:cNvPr id="60" name="Picture 3"/>
          <p:cNvPicPr>
            <a:picLocks noChangeAspect="1" noChangeArrowheads="1"/>
          </p:cNvPicPr>
          <p:nvPr/>
        </p:nvPicPr>
        <p:blipFill>
          <a:blip r:embed="rId4"/>
          <a:srcRect/>
          <a:stretch>
            <a:fillRect/>
          </a:stretch>
        </p:blipFill>
        <p:spPr bwMode="auto">
          <a:xfrm rot="11716176">
            <a:off x="149515" y="3730226"/>
            <a:ext cx="1305875" cy="1310485"/>
          </a:xfrm>
          <a:prstGeom prst="rect">
            <a:avLst/>
          </a:prstGeom>
          <a:noFill/>
          <a:ln w="9525">
            <a:noFill/>
            <a:miter lim="800000"/>
            <a:headEnd/>
            <a:tailEnd/>
          </a:ln>
          <a:effectLst/>
        </p:spPr>
      </p:pic>
      <p:pic>
        <p:nvPicPr>
          <p:cNvPr id="61" name="Picture 5" descr="C:\Users\Sandra\AppData\Local\Microsoft\Windows\INetCache\IE\BVRDKKS1\RandomCross[1].png"/>
          <p:cNvPicPr>
            <a:picLocks noChangeAspect="1" noChangeArrowheads="1"/>
          </p:cNvPicPr>
          <p:nvPr/>
        </p:nvPicPr>
        <p:blipFill>
          <a:blip r:embed="rId5" cstate="print"/>
          <a:srcRect/>
          <a:stretch>
            <a:fillRect/>
          </a:stretch>
        </p:blipFill>
        <p:spPr bwMode="auto">
          <a:xfrm>
            <a:off x="1524000" y="2895600"/>
            <a:ext cx="1172464" cy="1219200"/>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2"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2" nodeType="click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1000"/>
                                        <p:tgtEl>
                                          <p:spTgt spid="42"/>
                                        </p:tgtEl>
                                      </p:cBhvr>
                                    </p:animEffect>
                                  </p:childTnLst>
                                </p:cTn>
                              </p:par>
                              <p:par>
                                <p:cTn id="13" presetID="53" presetClass="entr" presetSubtype="0"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1000" fill="hold"/>
                                        <p:tgtEl>
                                          <p:spTgt spid="61"/>
                                        </p:tgtEl>
                                        <p:attrNameLst>
                                          <p:attrName>ppt_w</p:attrName>
                                        </p:attrNameLst>
                                      </p:cBhvr>
                                      <p:tavLst>
                                        <p:tav tm="0">
                                          <p:val>
                                            <p:fltVal val="0"/>
                                          </p:val>
                                        </p:tav>
                                        <p:tav tm="100000">
                                          <p:val>
                                            <p:strVal val="#ppt_w"/>
                                          </p:val>
                                        </p:tav>
                                      </p:tavLst>
                                    </p:anim>
                                    <p:anim calcmode="lin" valueType="num">
                                      <p:cBhvr>
                                        <p:cTn id="16" dur="1000" fill="hold"/>
                                        <p:tgtEl>
                                          <p:spTgt spid="61"/>
                                        </p:tgtEl>
                                        <p:attrNameLst>
                                          <p:attrName>ppt_h</p:attrName>
                                        </p:attrNameLst>
                                      </p:cBhvr>
                                      <p:tavLst>
                                        <p:tav tm="0">
                                          <p:val>
                                            <p:fltVal val="0"/>
                                          </p:val>
                                        </p:tav>
                                        <p:tav tm="100000">
                                          <p:val>
                                            <p:strVal val="#ppt_h"/>
                                          </p:val>
                                        </p:tav>
                                      </p:tavLst>
                                    </p:anim>
                                    <p:animEffect transition="in" filter="fade">
                                      <p:cBhvr>
                                        <p:cTn id="17" dur="1000"/>
                                        <p:tgtEl>
                                          <p:spTgt spid="61"/>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nodeType="click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p:cTn id="22" dur="1000" fill="hold"/>
                                        <p:tgtEl>
                                          <p:spTgt spid="41"/>
                                        </p:tgtEl>
                                        <p:attrNameLst>
                                          <p:attrName>ppt_w</p:attrName>
                                        </p:attrNameLst>
                                      </p:cBhvr>
                                      <p:tavLst>
                                        <p:tav tm="0">
                                          <p:val>
                                            <p:fltVal val="0"/>
                                          </p:val>
                                        </p:tav>
                                        <p:tav tm="100000">
                                          <p:val>
                                            <p:strVal val="#ppt_w"/>
                                          </p:val>
                                        </p:tav>
                                      </p:tavLst>
                                    </p:anim>
                                    <p:anim calcmode="lin" valueType="num">
                                      <p:cBhvr>
                                        <p:cTn id="23" dur="1000" fill="hold"/>
                                        <p:tgtEl>
                                          <p:spTgt spid="41"/>
                                        </p:tgtEl>
                                        <p:attrNameLst>
                                          <p:attrName>ppt_h</p:attrName>
                                        </p:attrNameLst>
                                      </p:cBhvr>
                                      <p:tavLst>
                                        <p:tav tm="0">
                                          <p:val>
                                            <p:fltVal val="0"/>
                                          </p:val>
                                        </p:tav>
                                        <p:tav tm="100000">
                                          <p:val>
                                            <p:strVal val="#ppt_h"/>
                                          </p:val>
                                        </p:tav>
                                      </p:tavLst>
                                    </p:anim>
                                    <p:animEffect transition="in" filter="fade">
                                      <p:cBhvr>
                                        <p:cTn id="24" dur="1000"/>
                                        <p:tgtEl>
                                          <p:spTgt spid="41"/>
                                        </p:tgtEl>
                                      </p:cBhvr>
                                    </p:animEffect>
                                  </p:childTnLst>
                                </p:cTn>
                              </p:par>
                              <p:par>
                                <p:cTn id="25" presetID="10" presetClass="entr" presetSubtype="0" fill="hold" nodeType="withEffect">
                                  <p:stCondLst>
                                    <p:cond delay="0"/>
                                  </p:stCondLst>
                                  <p:childTnLst>
                                    <p:set>
                                      <p:cBhvr>
                                        <p:cTn id="26" dur="1" fill="hold">
                                          <p:stCondLst>
                                            <p:cond delay="0"/>
                                          </p:stCondLst>
                                        </p:cTn>
                                        <p:tgtEl>
                                          <p:spTgt spid="348168"/>
                                        </p:tgtEl>
                                        <p:attrNameLst>
                                          <p:attrName>style.visibility</p:attrName>
                                        </p:attrNameLst>
                                      </p:cBhvr>
                                      <p:to>
                                        <p:strVal val="visible"/>
                                      </p:to>
                                    </p:set>
                                    <p:animEffect transition="in" filter="fade">
                                      <p:cBhvr>
                                        <p:cTn id="27" dur="1000"/>
                                        <p:tgtEl>
                                          <p:spTgt spid="348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2" animBg="1"/>
      <p:bldP spid="43" grpId="2"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ectangle 21"/>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sp>
        <p:nvSpPr>
          <p:cNvPr id="29" name="TextBox 28"/>
          <p:cNvSpPr txBox="1"/>
          <p:nvPr/>
        </p:nvSpPr>
        <p:spPr>
          <a:xfrm rot="10800000" flipV="1">
            <a:off x="0" y="5212139"/>
            <a:ext cx="9144000" cy="1569660"/>
          </a:xfrm>
          <a:prstGeom prst="rect">
            <a:avLst/>
          </a:prstGeom>
          <a:solidFill>
            <a:schemeClr val="bg1"/>
          </a:solidFill>
        </p:spPr>
        <p:txBody>
          <a:bodyPr wrap="square" rtlCol="0">
            <a:spAutoFit/>
          </a:bodyPr>
          <a:lstStyle/>
          <a:p>
            <a:pPr algn="ctr"/>
            <a:r>
              <a:rPr lang="en-US" sz="4800" b="1" dirty="0" smtClean="0">
                <a:ln>
                  <a:solidFill>
                    <a:schemeClr val="tx1"/>
                  </a:solidFill>
                </a:ln>
                <a:latin typeface="Tempus Sans ITC" pitchFamily="82" charset="0"/>
              </a:rPr>
              <a:t>What was the impact on</a:t>
            </a:r>
          </a:p>
          <a:p>
            <a:pPr algn="ctr"/>
            <a:r>
              <a:rPr lang="en-US" sz="4800" b="1" dirty="0" smtClean="0">
                <a:ln>
                  <a:solidFill>
                    <a:schemeClr val="tx1"/>
                  </a:solidFill>
                </a:ln>
                <a:latin typeface="Tempus Sans ITC" pitchFamily="82" charset="0"/>
              </a:rPr>
              <a:t> Oregon, Utah, &amp; California?</a:t>
            </a:r>
            <a:endParaRPr lang="en-US" sz="4800" b="1" dirty="0">
              <a:ln>
                <a:solidFill>
                  <a:schemeClr val="tx1"/>
                </a:solidFill>
              </a:ln>
              <a:latin typeface="Tempus Sans ITC" pitchFamily="82" charset="0"/>
            </a:endParaRPr>
          </a:p>
        </p:txBody>
      </p:sp>
      <p:sp>
        <p:nvSpPr>
          <p:cNvPr id="30" name="TextBox 29"/>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sp>
        <p:nvSpPr>
          <p:cNvPr id="28" name="TextBox 27"/>
          <p:cNvSpPr txBox="1"/>
          <p:nvPr/>
        </p:nvSpPr>
        <p:spPr>
          <a:xfrm>
            <a:off x="1219200" y="1673352"/>
            <a:ext cx="2605200" cy="584775"/>
          </a:xfrm>
          <a:prstGeom prst="rect">
            <a:avLst/>
          </a:prstGeom>
          <a:solidFill>
            <a:srgbClr val="FED2DF"/>
          </a:solidFill>
        </p:spPr>
        <p:txBody>
          <a:bodyPr wrap="none" rtlCol="0">
            <a:spAutoFit/>
          </a:bodyPr>
          <a:lstStyle/>
          <a:p>
            <a:r>
              <a:rPr lang="en-US" sz="3200" dirty="0" smtClean="0">
                <a:ln>
                  <a:solidFill>
                    <a:srgbClr val="00B050"/>
                  </a:solidFill>
                </a:ln>
                <a:solidFill>
                  <a:srgbClr val="00B050"/>
                </a:solidFill>
                <a:effectLst>
                  <a:outerShdw dist="50800" dir="5400000" algn="ctr" rotWithShape="0">
                    <a:schemeClr val="tx1"/>
                  </a:outerShdw>
                </a:effectLst>
                <a:latin typeface="Tempus Sans ITC" pitchFamily="82" charset="0"/>
              </a:rPr>
              <a:t>   seeking land</a:t>
            </a:r>
            <a:endParaRPr lang="en-US" sz="3200" dirty="0">
              <a:ln>
                <a:solidFill>
                  <a:srgbClr val="00B050"/>
                </a:solidFill>
              </a:ln>
              <a:solidFill>
                <a:srgbClr val="00B050"/>
              </a:solidFill>
              <a:effectLst>
                <a:outerShdw dist="50800" dir="5400000" algn="ctr" rotWithShape="0">
                  <a:schemeClr val="tx1"/>
                </a:outerShdw>
              </a:effectLst>
              <a:latin typeface="Tempus Sans ITC" pitchFamily="82" charset="0"/>
            </a:endParaRPr>
          </a:p>
        </p:txBody>
      </p:sp>
      <p:sp>
        <p:nvSpPr>
          <p:cNvPr id="31" name="TextBox 30"/>
          <p:cNvSpPr txBox="1"/>
          <p:nvPr/>
        </p:nvSpPr>
        <p:spPr>
          <a:xfrm>
            <a:off x="2514600" y="3200400"/>
            <a:ext cx="4800600" cy="584775"/>
          </a:xfrm>
          <a:prstGeom prst="rect">
            <a:avLst/>
          </a:prstGeom>
          <a:solidFill>
            <a:srgbClr val="FED2DF"/>
          </a:solidFill>
        </p:spPr>
        <p:txBody>
          <a:bodyPr wrap="square" rtlCol="0">
            <a:spAutoFit/>
          </a:bodyPr>
          <a:lstStyle/>
          <a:p>
            <a:r>
              <a:rPr lang="en-US" sz="3200" dirty="0" smtClean="0">
                <a:ln>
                  <a:solidFill>
                    <a:srgbClr val="FF0000"/>
                  </a:solidFill>
                </a:ln>
                <a:solidFill>
                  <a:srgbClr val="FF0000"/>
                </a:solidFill>
                <a:effectLst>
                  <a:outerShdw dist="50800" dir="5400000" algn="ctr" rotWithShape="0">
                    <a:schemeClr val="tx1"/>
                  </a:outerShdw>
                </a:effectLst>
                <a:latin typeface="Tempus Sans ITC" pitchFamily="82" charset="0"/>
              </a:rPr>
              <a:t>  seeking religious freedom</a:t>
            </a:r>
            <a:endParaRPr lang="en-US" sz="3200" dirty="0">
              <a:ln>
                <a:solidFill>
                  <a:srgbClr val="FF0000"/>
                </a:solidFill>
              </a:ln>
              <a:solidFill>
                <a:srgbClr val="FF0000"/>
              </a:solidFill>
              <a:effectLst>
                <a:outerShdw dist="50800" dir="5400000" algn="ctr" rotWithShape="0">
                  <a:schemeClr val="tx1"/>
                </a:outerShdw>
              </a:effectLst>
              <a:latin typeface="Tempus Sans ITC" pitchFamily="82" charset="0"/>
            </a:endParaRPr>
          </a:p>
        </p:txBody>
      </p:sp>
      <p:sp>
        <p:nvSpPr>
          <p:cNvPr id="32" name="TextBox 31"/>
          <p:cNvSpPr txBox="1"/>
          <p:nvPr/>
        </p:nvSpPr>
        <p:spPr>
          <a:xfrm>
            <a:off x="1371600" y="4187952"/>
            <a:ext cx="3329758" cy="584775"/>
          </a:xfrm>
          <a:prstGeom prst="rect">
            <a:avLst/>
          </a:prstGeom>
          <a:solidFill>
            <a:srgbClr val="FED2DF"/>
          </a:solidFill>
        </p:spPr>
        <p:txBody>
          <a:bodyPr wrap="none" rtlCol="0">
            <a:spAutoFit/>
          </a:bodyPr>
          <a:lstStyle/>
          <a:p>
            <a:r>
              <a:rPr lang="en-US" sz="3200" dirty="0" smtClean="0">
                <a:ln>
                  <a:solidFill>
                    <a:srgbClr val="004F8A"/>
                  </a:solidFill>
                </a:ln>
                <a:solidFill>
                  <a:srgbClr val="004F8A"/>
                </a:solidFill>
                <a:effectLst>
                  <a:outerShdw dist="50800" dir="5400000" algn="ctr" rotWithShape="0">
                    <a:schemeClr val="tx1"/>
                  </a:outerShdw>
                </a:effectLst>
                <a:latin typeface="Tempus Sans ITC" pitchFamily="82" charset="0"/>
              </a:rPr>
              <a:t>    seeking treasure</a:t>
            </a:r>
            <a:endParaRPr lang="en-US" sz="3200" dirty="0">
              <a:ln>
                <a:solidFill>
                  <a:srgbClr val="004F8A"/>
                </a:solidFill>
              </a:ln>
              <a:solidFill>
                <a:srgbClr val="004F8A"/>
              </a:solidFill>
              <a:effectLst>
                <a:outerShdw dist="50800" dir="5400000" algn="ctr" rotWithShape="0">
                  <a:schemeClr val="tx1"/>
                </a:outerShdw>
              </a:effectLst>
              <a:latin typeface="Tempus Sans ITC" pitchFamily="82" charset="0"/>
            </a:endParaRPr>
          </a:p>
        </p:txBody>
      </p:sp>
      <p:pic>
        <p:nvPicPr>
          <p:cNvPr id="348168"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pic>
        <p:nvPicPr>
          <p:cNvPr id="6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1524000" y="2895600"/>
            <a:ext cx="1172464" cy="1219200"/>
          </a:xfrm>
          <a:prstGeom prst="rect">
            <a:avLst/>
          </a:prstGeom>
          <a:noFill/>
        </p:spPr>
      </p:pic>
      <p:pic>
        <p:nvPicPr>
          <p:cNvPr id="60" name="Picture 3"/>
          <p:cNvPicPr>
            <a:picLocks noChangeAspect="1" noChangeArrowheads="1"/>
          </p:cNvPicPr>
          <p:nvPr/>
        </p:nvPicPr>
        <p:blipFill>
          <a:blip r:embed="rId5"/>
          <a:srcRect/>
          <a:stretch>
            <a:fillRect/>
          </a:stretch>
        </p:blipFill>
        <p:spPr bwMode="auto">
          <a:xfrm rot="11716176">
            <a:off x="149515" y="3730226"/>
            <a:ext cx="1305875" cy="131048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2"/>
                                        </p:tgtEl>
                                      </p:cBhvr>
                                    </p:animEffect>
                                    <p:set>
                                      <p:cBhvr>
                                        <p:cTn id="7" dur="1" fill="hold">
                                          <p:stCondLst>
                                            <p:cond delay="9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31"/>
                                        </p:tgtEl>
                                      </p:cBhvr>
                                    </p:animEffect>
                                    <p:set>
                                      <p:cBhvr>
                                        <p:cTn id="10" dur="1" fill="hold">
                                          <p:stCondLst>
                                            <p:cond delay="999"/>
                                          </p:stCondLst>
                                        </p:cTn>
                                        <p:tgtEl>
                                          <p:spTgt spid="31"/>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28"/>
                                        </p:tgtEl>
                                      </p:cBhvr>
                                    </p:animEffect>
                                    <p:set>
                                      <p:cBhvr>
                                        <p:cTn id="13" dur="1" fill="hold">
                                          <p:stCondLst>
                                            <p:cond delay="999"/>
                                          </p:stCondLst>
                                        </p:cTn>
                                        <p:tgtEl>
                                          <p:spTgt spid="28"/>
                                        </p:tgtEl>
                                        <p:attrNameLst>
                                          <p:attrName>style.visibility</p:attrName>
                                        </p:attrNameLst>
                                      </p:cBhvr>
                                      <p:to>
                                        <p:strVal val="hidden"/>
                                      </p:to>
                                    </p:se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1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xit" presetSubtype="0" fill="hold" grpId="0" nodeType="clickEffect">
                                  <p:stCondLst>
                                    <p:cond delay="0"/>
                                  </p:stCondLst>
                                  <p:childTnLst>
                                    <p:anim calcmode="lin" valueType="num">
                                      <p:cBhvr>
                                        <p:cTn id="21" dur="1000"/>
                                        <p:tgtEl>
                                          <p:spTgt spid="22"/>
                                        </p:tgtEl>
                                        <p:attrNameLst>
                                          <p:attrName>ppt_w</p:attrName>
                                        </p:attrNameLst>
                                      </p:cBhvr>
                                      <p:tavLst>
                                        <p:tav tm="0">
                                          <p:val>
                                            <p:strVal val="ppt_w"/>
                                          </p:val>
                                        </p:tav>
                                        <p:tav tm="100000">
                                          <p:val>
                                            <p:fltVal val="0"/>
                                          </p:val>
                                        </p:tav>
                                      </p:tavLst>
                                    </p:anim>
                                    <p:anim calcmode="lin" valueType="num">
                                      <p:cBhvr>
                                        <p:cTn id="22" dur="1000"/>
                                        <p:tgtEl>
                                          <p:spTgt spid="22"/>
                                        </p:tgtEl>
                                        <p:attrNameLst>
                                          <p:attrName>ppt_h</p:attrName>
                                        </p:attrNameLst>
                                      </p:cBhvr>
                                      <p:tavLst>
                                        <p:tav tm="0">
                                          <p:val>
                                            <p:strVal val="ppt_h"/>
                                          </p:val>
                                        </p:tav>
                                        <p:tav tm="100000">
                                          <p:val>
                                            <p:fltVal val="0"/>
                                          </p:val>
                                        </p:tav>
                                      </p:tavLst>
                                    </p:anim>
                                    <p:animEffect transition="out" filter="fade">
                                      <p:cBhvr>
                                        <p:cTn id="23" dur="1000"/>
                                        <p:tgtEl>
                                          <p:spTgt spid="22"/>
                                        </p:tgtEl>
                                      </p:cBhvr>
                                    </p:animEffect>
                                    <p:set>
                                      <p:cBhvr>
                                        <p:cTn id="24" dur="1" fill="hold">
                                          <p:stCondLst>
                                            <p:cond delay="999"/>
                                          </p:stCondLst>
                                        </p:cTn>
                                        <p:tgtEl>
                                          <p:spTgt spid="22"/>
                                        </p:tgtEl>
                                        <p:attrNameLst>
                                          <p:attrName>style.visibility</p:attrName>
                                        </p:attrNameLst>
                                      </p:cBhvr>
                                      <p:to>
                                        <p:strVal val="hidden"/>
                                      </p:to>
                                    </p:set>
                                  </p:childTnLst>
                                </p:cTn>
                              </p:par>
                              <p:par>
                                <p:cTn id="25" presetID="53"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1000" fill="hold"/>
                                        <p:tgtEl>
                                          <p:spTgt spid="30"/>
                                        </p:tgtEl>
                                        <p:attrNameLst>
                                          <p:attrName>ppt_w</p:attrName>
                                        </p:attrNameLst>
                                      </p:cBhvr>
                                      <p:tavLst>
                                        <p:tav tm="0">
                                          <p:val>
                                            <p:fltVal val="0"/>
                                          </p:val>
                                        </p:tav>
                                        <p:tav tm="100000">
                                          <p:val>
                                            <p:strVal val="#ppt_w"/>
                                          </p:val>
                                        </p:tav>
                                      </p:tavLst>
                                    </p:anim>
                                    <p:anim calcmode="lin" valueType="num">
                                      <p:cBhvr>
                                        <p:cTn id="28" dur="1000" fill="hold"/>
                                        <p:tgtEl>
                                          <p:spTgt spid="30"/>
                                        </p:tgtEl>
                                        <p:attrNameLst>
                                          <p:attrName>ppt_h</p:attrName>
                                        </p:attrNameLst>
                                      </p:cBhvr>
                                      <p:tavLst>
                                        <p:tav tm="0">
                                          <p:val>
                                            <p:fltVal val="0"/>
                                          </p:val>
                                        </p:tav>
                                        <p:tav tm="100000">
                                          <p:val>
                                            <p:strVal val="#ppt_h"/>
                                          </p:val>
                                        </p:tav>
                                      </p:tavLst>
                                    </p:anim>
                                    <p:animEffect transition="in" filter="fade">
                                      <p:cBhvr>
                                        <p:cTn id="29" dur="1000"/>
                                        <p:tgtEl>
                                          <p:spTgt spid="30"/>
                                        </p:tgtEl>
                                      </p:cBhvr>
                                    </p:animEffect>
                                  </p:childTnLst>
                                </p:cTn>
                              </p:par>
                              <p:par>
                                <p:cTn id="30" presetID="10" presetClass="exit" presetSubtype="0" fill="hold" nodeType="withEffect">
                                  <p:stCondLst>
                                    <p:cond delay="0"/>
                                  </p:stCondLst>
                                  <p:childTnLst>
                                    <p:animEffect transition="out" filter="fade">
                                      <p:cBhvr>
                                        <p:cTn id="31" dur="1000"/>
                                        <p:tgtEl>
                                          <p:spTgt spid="60"/>
                                        </p:tgtEl>
                                      </p:cBhvr>
                                    </p:animEffect>
                                    <p:set>
                                      <p:cBhvr>
                                        <p:cTn id="32" dur="1" fill="hold">
                                          <p:stCondLst>
                                            <p:cond delay="999"/>
                                          </p:stCondLst>
                                        </p:cTn>
                                        <p:tgtEl>
                                          <p:spTgt spid="60"/>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1000"/>
                                        <p:tgtEl>
                                          <p:spTgt spid="61"/>
                                        </p:tgtEl>
                                      </p:cBhvr>
                                    </p:animEffect>
                                    <p:set>
                                      <p:cBhvr>
                                        <p:cTn id="35" dur="1" fill="hold">
                                          <p:stCondLst>
                                            <p:cond delay="999"/>
                                          </p:stCondLst>
                                        </p:cTn>
                                        <p:tgtEl>
                                          <p:spTgt spid="61"/>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1000"/>
                                        <p:tgtEl>
                                          <p:spTgt spid="51"/>
                                        </p:tgtEl>
                                      </p:cBhvr>
                                    </p:animEffect>
                                    <p:set>
                                      <p:cBhvr>
                                        <p:cTn id="38" dur="1" fill="hold">
                                          <p:stCondLst>
                                            <p:cond delay="999"/>
                                          </p:stCondLst>
                                        </p:cTn>
                                        <p:tgtEl>
                                          <p:spTgt spid="51"/>
                                        </p:tgtEl>
                                        <p:attrNameLst>
                                          <p:attrName>style.visibility</p:attrName>
                                        </p:attrNameLst>
                                      </p:cBhvr>
                                      <p:to>
                                        <p:strVal val="hidden"/>
                                      </p:to>
                                    </p:set>
                                  </p:childTnLst>
                                </p:cTn>
                              </p:par>
                              <p:par>
                                <p:cTn id="39" presetID="10" presetClass="exit" presetSubtype="0" fill="hold" nodeType="withEffect">
                                  <p:stCondLst>
                                    <p:cond delay="0"/>
                                  </p:stCondLst>
                                  <p:childTnLst>
                                    <p:animEffect transition="out" filter="fade">
                                      <p:cBhvr>
                                        <p:cTn id="40" dur="1000"/>
                                        <p:tgtEl>
                                          <p:spTgt spid="2"/>
                                        </p:tgtEl>
                                      </p:cBhvr>
                                    </p:animEffect>
                                    <p:set>
                                      <p:cBhvr>
                                        <p:cTn id="41" dur="1" fill="hold">
                                          <p:stCondLst>
                                            <p:cond delay="999"/>
                                          </p:stCondLst>
                                        </p:cTn>
                                        <p:tgtEl>
                                          <p:spTgt spid="2"/>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29"/>
                                        </p:tgtEl>
                                      </p:cBhvr>
                                    </p:animEffect>
                                    <p:set>
                                      <p:cBhvr>
                                        <p:cTn id="44" dur="1" fill="hold">
                                          <p:stCondLst>
                                            <p:cond delay="9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9" grpId="0" animBg="1"/>
      <p:bldP spid="29" grpId="1" animBg="1"/>
      <p:bldP spid="30" grpId="0"/>
      <p:bldP spid="31" grpId="0" animBg="1"/>
      <p:bldP spid="3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0" y="685802"/>
            <a:ext cx="9144001" cy="6172198"/>
            <a:chOff x="-1" y="914402"/>
            <a:chExt cx="9144002" cy="5943599"/>
          </a:xfrm>
        </p:grpSpPr>
        <p:pic>
          <p:nvPicPr>
            <p:cNvPr id="17" name="Picture 2" descr="Image result for oregon economy industries"/>
            <p:cNvPicPr>
              <a:picLocks noChangeAspect="1" noChangeArrowheads="1"/>
            </p:cNvPicPr>
            <p:nvPr/>
          </p:nvPicPr>
          <p:blipFill>
            <a:blip r:embed="rId2"/>
            <a:srcRect l="6403" t="11512" r="5043" b="3739"/>
            <a:stretch>
              <a:fillRect/>
            </a:stretch>
          </p:blipFill>
          <p:spPr bwMode="auto">
            <a:xfrm>
              <a:off x="-1" y="1721556"/>
              <a:ext cx="9144001" cy="5136445"/>
            </a:xfrm>
            <a:prstGeom prst="rect">
              <a:avLst/>
            </a:prstGeom>
            <a:noFill/>
          </p:spPr>
        </p:pic>
        <p:pic>
          <p:nvPicPr>
            <p:cNvPr id="18" name="Picture 2" descr="Image result for oregon economy industries"/>
            <p:cNvPicPr>
              <a:picLocks noChangeAspect="1" noChangeArrowheads="1"/>
            </p:cNvPicPr>
            <p:nvPr/>
          </p:nvPicPr>
          <p:blipFill>
            <a:blip r:embed="rId2"/>
            <a:srcRect t="10191" r="90000"/>
            <a:stretch>
              <a:fillRect/>
            </a:stretch>
          </p:blipFill>
          <p:spPr bwMode="auto">
            <a:xfrm rot="5400000">
              <a:off x="4152902" y="-3238499"/>
              <a:ext cx="838198" cy="9144000"/>
            </a:xfrm>
            <a:prstGeom prst="rect">
              <a:avLst/>
            </a:prstGeom>
            <a:noFill/>
          </p:spPr>
        </p:pic>
        <p:pic>
          <p:nvPicPr>
            <p:cNvPr id="19" name="Picture 18" descr="Image result for oregon economy industries"/>
            <p:cNvPicPr>
              <a:picLocks noChangeAspect="1" noChangeArrowheads="1"/>
            </p:cNvPicPr>
            <p:nvPr/>
          </p:nvPicPr>
          <p:blipFill>
            <a:blip r:embed="rId2"/>
            <a:srcRect l="31667" t="3082" r="11667" b="88113"/>
            <a:stretch>
              <a:fillRect/>
            </a:stretch>
          </p:blipFill>
          <p:spPr bwMode="auto">
            <a:xfrm>
              <a:off x="1752600" y="1042894"/>
              <a:ext cx="7239000" cy="709706"/>
            </a:xfrm>
            <a:prstGeom prst="rect">
              <a:avLst/>
            </a:prstGeom>
            <a:noFill/>
          </p:spPr>
        </p:pic>
      </p:grpSp>
      <p:sp>
        <p:nvSpPr>
          <p:cNvPr id="6" name="Rectangle 5"/>
          <p:cNvSpPr/>
          <p:nvPr/>
        </p:nvSpPr>
        <p:spPr>
          <a:xfrm>
            <a:off x="3901440" y="1524000"/>
            <a:ext cx="1325880" cy="838200"/>
          </a:xfrm>
          <a:prstGeom prst="rect">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TextBox 6"/>
          <p:cNvSpPr txBox="1"/>
          <p:nvPr/>
        </p:nvSpPr>
        <p:spPr>
          <a:xfrm>
            <a:off x="4343400" y="2114490"/>
            <a:ext cx="497252" cy="400110"/>
          </a:xfrm>
          <a:prstGeom prst="rect">
            <a:avLst/>
          </a:prstGeom>
          <a:noFill/>
        </p:spPr>
        <p:txBody>
          <a:bodyPr wrap="none" rtlCol="0">
            <a:spAutoFit/>
          </a:bodyPr>
          <a:lstStyle/>
          <a:p>
            <a:r>
              <a:rPr lang="en-US" sz="2000" b="1" dirty="0" smtClean="0"/>
              <a:t>7%</a:t>
            </a:r>
            <a:endParaRPr lang="en-US" sz="2000" b="1" dirty="0"/>
          </a:p>
        </p:txBody>
      </p:sp>
      <p:sp>
        <p:nvSpPr>
          <p:cNvPr id="8" name="TextBox 7"/>
          <p:cNvSpPr txBox="1"/>
          <p:nvPr/>
        </p:nvSpPr>
        <p:spPr>
          <a:xfrm>
            <a:off x="5674948" y="2571690"/>
            <a:ext cx="486030" cy="384721"/>
          </a:xfrm>
          <a:prstGeom prst="rect">
            <a:avLst/>
          </a:prstGeom>
          <a:noFill/>
        </p:spPr>
        <p:txBody>
          <a:bodyPr wrap="none" rtlCol="0">
            <a:spAutoFit/>
          </a:bodyPr>
          <a:lstStyle/>
          <a:p>
            <a:r>
              <a:rPr lang="en-US" sz="1900" b="1" dirty="0" smtClean="0">
                <a:solidFill>
                  <a:schemeClr val="bg1"/>
                </a:solidFill>
              </a:rPr>
              <a:t>7%</a:t>
            </a:r>
            <a:endParaRPr lang="en-US" sz="1900" b="1" dirty="0">
              <a:solidFill>
                <a:schemeClr val="bg1"/>
              </a:solidFill>
            </a:endParaRPr>
          </a:p>
        </p:txBody>
      </p:sp>
      <p:grpSp>
        <p:nvGrpSpPr>
          <p:cNvPr id="3" name="Group 10"/>
          <p:cNvGrpSpPr/>
          <p:nvPr/>
        </p:nvGrpSpPr>
        <p:grpSpPr>
          <a:xfrm>
            <a:off x="4466951" y="2411895"/>
            <a:ext cx="1307592" cy="1920240"/>
            <a:chOff x="4511685" y="2572262"/>
            <a:chExt cx="1253665" cy="1737360"/>
          </a:xfrm>
        </p:grpSpPr>
        <p:sp>
          <p:nvSpPr>
            <p:cNvPr id="10" name="Freeform 9"/>
            <p:cNvSpPr/>
            <p:nvPr/>
          </p:nvSpPr>
          <p:spPr>
            <a:xfrm rot="60000">
              <a:off x="4511685" y="2572262"/>
              <a:ext cx="1253665" cy="1737360"/>
            </a:xfrm>
            <a:custGeom>
              <a:avLst/>
              <a:gdLst>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0 w 1227364"/>
                <a:gd name="connsiteY0" fmla="*/ 1665514 h 1752600"/>
                <a:gd name="connsiteX1" fmla="*/ 16328 w 1227364"/>
                <a:gd name="connsiteY1" fmla="*/ 163286 h 1752600"/>
                <a:gd name="connsiteX2" fmla="*/ 1224643 w 1227364"/>
                <a:gd name="connsiteY2" fmla="*/ 685800 h 1752600"/>
                <a:gd name="connsiteX3" fmla="*/ 0 w 1227364"/>
                <a:gd name="connsiteY3" fmla="*/ 1665514 h 1752600"/>
                <a:gd name="connsiteX0" fmla="*/ 0 w 1227364"/>
                <a:gd name="connsiteY0" fmla="*/ 1665514 h 1665514"/>
                <a:gd name="connsiteX1" fmla="*/ 16328 w 1227364"/>
                <a:gd name="connsiteY1" fmla="*/ 163286 h 1665514"/>
                <a:gd name="connsiteX2" fmla="*/ 1224643 w 1227364"/>
                <a:gd name="connsiteY2" fmla="*/ 685800 h 1665514"/>
                <a:gd name="connsiteX3" fmla="*/ 0 w 1227364"/>
                <a:gd name="connsiteY3" fmla="*/ 1665514 h 1665514"/>
              </a:gdLst>
              <a:ahLst/>
              <a:cxnLst>
                <a:cxn ang="0">
                  <a:pos x="connsiteX0" y="connsiteY0"/>
                </a:cxn>
                <a:cxn ang="0">
                  <a:pos x="connsiteX1" y="connsiteY1"/>
                </a:cxn>
                <a:cxn ang="0">
                  <a:pos x="connsiteX2" y="connsiteY2"/>
                </a:cxn>
                <a:cxn ang="0">
                  <a:pos x="connsiteX3" y="connsiteY3"/>
                </a:cxn>
              </a:cxnLst>
              <a:rect l="l" t="t" r="r" b="b"/>
              <a:pathLst>
                <a:path w="1227364" h="1665514">
                  <a:moveTo>
                    <a:pt x="0" y="1665514"/>
                  </a:moveTo>
                  <a:cubicBezTo>
                    <a:pt x="38100" y="827314"/>
                    <a:pt x="8164" y="1104901"/>
                    <a:pt x="16328" y="163286"/>
                  </a:cubicBezTo>
                  <a:cubicBezTo>
                    <a:pt x="220435" y="0"/>
                    <a:pt x="1227364" y="432707"/>
                    <a:pt x="1224643" y="685800"/>
                  </a:cubicBezTo>
                  <a:cubicBezTo>
                    <a:pt x="770165" y="1074964"/>
                    <a:pt x="789215" y="1148443"/>
                    <a:pt x="0" y="1665514"/>
                  </a:cubicBezTo>
                  <a:close/>
                </a:path>
              </a:pathLst>
            </a:custGeom>
            <a:solidFill>
              <a:srgbClr val="A670BC"/>
            </a:solidFill>
            <a:ln>
              <a:noFill/>
            </a:ln>
          </p:spPr>
          <p:txBody>
            <a:bodyPr wrap="square" rtlCol="0" anchor="ctr">
              <a:spAutoFit/>
            </a:bodyPr>
            <a:lstStyle/>
            <a:p>
              <a:pPr algn="ctr"/>
              <a:endParaRPr lang="en-US" sz="2200" b="1" dirty="0" smtClean="0">
                <a:solidFill>
                  <a:schemeClr val="bg1"/>
                </a:solidFill>
              </a:endParaRPr>
            </a:p>
          </p:txBody>
        </p:sp>
        <p:sp>
          <p:nvSpPr>
            <p:cNvPr id="9" name="TextBox 8"/>
            <p:cNvSpPr txBox="1"/>
            <p:nvPr/>
          </p:nvSpPr>
          <p:spPr>
            <a:xfrm>
              <a:off x="4591603" y="3048000"/>
              <a:ext cx="913222" cy="584776"/>
            </a:xfrm>
            <a:prstGeom prst="rect">
              <a:avLst/>
            </a:prstGeom>
            <a:noFill/>
          </p:spPr>
          <p:txBody>
            <a:bodyPr wrap="none" rtlCol="0">
              <a:spAutoFit/>
            </a:bodyPr>
            <a:lstStyle/>
            <a:p>
              <a:r>
                <a:rPr lang="en-US" sz="3600" b="1" dirty="0" smtClean="0">
                  <a:solidFill>
                    <a:schemeClr val="bg1"/>
                  </a:solidFill>
                  <a:effectLst>
                    <a:outerShdw dist="50800" dir="7200000" algn="ctr" rotWithShape="0">
                      <a:schemeClr val="tx1"/>
                    </a:outerShdw>
                  </a:effectLst>
                </a:rPr>
                <a:t>14</a:t>
              </a:r>
              <a:r>
                <a:rPr lang="en-US" sz="3200" b="1" dirty="0" smtClean="0">
                  <a:solidFill>
                    <a:schemeClr val="bg1"/>
                  </a:solidFill>
                  <a:effectLst>
                    <a:outerShdw dist="50800" dir="7200000" algn="ctr" rotWithShape="0">
                      <a:schemeClr val="tx1"/>
                    </a:outerShdw>
                  </a:effectLst>
                </a:rPr>
                <a:t>%</a:t>
              </a:r>
              <a:endParaRPr lang="en-US" sz="3200" b="1" dirty="0">
                <a:solidFill>
                  <a:schemeClr val="bg1"/>
                </a:solidFill>
                <a:effectLst>
                  <a:outerShdw dist="50800" dir="7200000" algn="ctr" rotWithShape="0">
                    <a:schemeClr val="tx1"/>
                  </a:outerShdw>
                </a:effectLst>
              </a:endParaRPr>
            </a:p>
          </p:txBody>
        </p:sp>
      </p:grpSp>
      <p:sp>
        <p:nvSpPr>
          <p:cNvPr id="12" name="TextBox 11"/>
          <p:cNvSpPr txBox="1"/>
          <p:nvPr/>
        </p:nvSpPr>
        <p:spPr>
          <a:xfrm>
            <a:off x="1447800" y="38100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3" name="TextBox 12"/>
          <p:cNvSpPr txBox="1"/>
          <p:nvPr/>
        </p:nvSpPr>
        <p:spPr>
          <a:xfrm>
            <a:off x="1981200" y="61722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4" name="TextBox 13"/>
          <p:cNvSpPr txBox="1"/>
          <p:nvPr/>
        </p:nvSpPr>
        <p:spPr>
          <a:xfrm>
            <a:off x="6566391" y="62484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28%</a:t>
            </a:r>
            <a:endParaRPr lang="en-US" sz="3200" b="1" dirty="0">
              <a:solidFill>
                <a:srgbClr val="FF0000"/>
              </a:solidFill>
              <a:effectLst>
                <a:outerShdw dist="50800" dir="5400000" algn="ctr" rotWithShape="0">
                  <a:schemeClr val="tx1"/>
                </a:outerShdw>
              </a:effectLst>
            </a:endParaRPr>
          </a:p>
        </p:txBody>
      </p:sp>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pic>
        <p:nvPicPr>
          <p:cNvPr id="20"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childTnLst>
                                </p:cTn>
                              </p:par>
                              <p:par>
                                <p:cTn id="18" presetID="6" presetClass="emph" presetSubtype="0" fill="hold" grpId="1" nodeType="withEffect">
                                  <p:stCondLst>
                                    <p:cond delay="0"/>
                                  </p:stCondLst>
                                  <p:childTnLst>
                                    <p:animScale>
                                      <p:cBhvr>
                                        <p:cTn id="19" dur="1000" fill="hold"/>
                                        <p:tgtEl>
                                          <p:spTgt spid="7"/>
                                        </p:tgtEl>
                                      </p:cBhvr>
                                      <p:by x="170000" y="170000"/>
                                    </p:animScale>
                                  </p:childTnLst>
                                </p:cTn>
                              </p:par>
                              <p:par>
                                <p:cTn id="20" presetID="42" presetClass="path" presetSubtype="0" accel="50000" decel="50000" fill="hold" grpId="2" nodeType="withEffect">
                                  <p:stCondLst>
                                    <p:cond delay="0"/>
                                  </p:stCondLst>
                                  <p:childTnLst>
                                    <p:animMotion origin="layout" path="M 0 4.21235E-6 L 0.025 0.10687 " pathEditMode="relative" rAng="0" ptsTypes="AA">
                                      <p:cBhvr>
                                        <p:cTn id="21" dur="1000" fill="hold"/>
                                        <p:tgtEl>
                                          <p:spTgt spid="7"/>
                                        </p:tgtEl>
                                        <p:attrNameLst>
                                          <p:attrName>ppt_x</p:attrName>
                                          <p:attrName>ppt_y</p:attrName>
                                        </p:attrNameLst>
                                      </p:cBhvr>
                                      <p:rCtr x="13" y="53"/>
                                    </p:animMotion>
                                  </p:childTnLst>
                                </p:cTn>
                              </p:par>
                            </p:childTnLst>
                          </p:cTn>
                        </p:par>
                      </p:childTnLst>
                    </p:cTn>
                  </p:par>
                  <p:par>
                    <p:cTn id="22" fill="hold">
                      <p:stCondLst>
                        <p:cond delay="indefinite"/>
                      </p:stCondLst>
                      <p:childTnLst>
                        <p:par>
                          <p:cTn id="23" fill="hold">
                            <p:stCondLst>
                              <p:cond delay="0"/>
                            </p:stCondLst>
                            <p:childTnLst>
                              <p:par>
                                <p:cTn id="24" presetID="63" presetClass="path" presetSubtype="0" accel="50000" decel="50000" fill="hold" grpId="1" nodeType="clickEffect">
                                  <p:stCondLst>
                                    <p:cond delay="0"/>
                                  </p:stCondLst>
                                  <p:childTnLst>
                                    <p:animMotion origin="layout" path="M 0 4.44444E-6 L 0.15 0.07222 " pathEditMode="relative" rAng="0" ptsTypes="AA">
                                      <p:cBhvr>
                                        <p:cTn id="25" dur="1000" fill="hold"/>
                                        <p:tgtEl>
                                          <p:spTgt spid="6"/>
                                        </p:tgtEl>
                                        <p:attrNameLst>
                                          <p:attrName>ppt_x</p:attrName>
                                          <p:attrName>ppt_y</p:attrName>
                                        </p:attrNameLst>
                                      </p:cBhvr>
                                      <p:rCtr x="75" y="36"/>
                                    </p:animMotion>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childTnLst>
                                </p:cTn>
                              </p:par>
                              <p:par>
                                <p:cTn id="31" presetID="6" presetClass="emph" presetSubtype="0" fill="hold" grpId="1" nodeType="withEffect">
                                  <p:stCondLst>
                                    <p:cond delay="0"/>
                                  </p:stCondLst>
                                  <p:childTnLst>
                                    <p:animScale>
                                      <p:cBhvr>
                                        <p:cTn id="32" dur="1000" fill="hold"/>
                                        <p:tgtEl>
                                          <p:spTgt spid="8"/>
                                        </p:tgtEl>
                                      </p:cBhvr>
                                      <p:by x="170000" y="170000"/>
                                    </p:animScale>
                                  </p:childTnLst>
                                </p:cTn>
                              </p:par>
                              <p:par>
                                <p:cTn id="33" presetID="42" presetClass="path" presetSubtype="0" accel="50000" decel="50000" fill="hold" grpId="2" nodeType="withEffect">
                                  <p:stCondLst>
                                    <p:cond delay="0"/>
                                  </p:stCondLst>
                                  <p:childTnLst>
                                    <p:animMotion origin="layout" path="M -3.05556E-6 4.18459E-6 L -0.06441 0.07772 " pathEditMode="relative" rAng="0" ptsTypes="AA">
                                      <p:cBhvr>
                                        <p:cTn id="34" dur="1000" fill="hold"/>
                                        <p:tgtEl>
                                          <p:spTgt spid="8"/>
                                        </p:tgtEl>
                                        <p:attrNameLst>
                                          <p:attrName>ppt_x</p:attrName>
                                          <p:attrName>ppt_y</p:attrName>
                                        </p:attrNameLst>
                                      </p:cBhvr>
                                      <p:rCtr x="-32" y="39"/>
                                    </p:animMotion>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2" nodeType="clickEffect">
                                  <p:stCondLst>
                                    <p:cond delay="0"/>
                                  </p:stCondLst>
                                  <p:childTnLst>
                                    <p:animEffect transition="out" filter="fade">
                                      <p:cBhvr>
                                        <p:cTn id="38" dur="1000"/>
                                        <p:tgtEl>
                                          <p:spTgt spid="6"/>
                                        </p:tgtEl>
                                      </p:cBhvr>
                                    </p:animEffect>
                                    <p:set>
                                      <p:cBhvr>
                                        <p:cTn id="39" dur="1" fill="hold">
                                          <p:stCondLst>
                                            <p:cond delay="999"/>
                                          </p:stCondLst>
                                        </p:cTn>
                                        <p:tgtEl>
                                          <p:spTgt spid="6"/>
                                        </p:tgtEl>
                                        <p:attrNameLst>
                                          <p:attrName>style.visibility</p:attrName>
                                        </p:attrNameLst>
                                      </p:cBhvr>
                                      <p:to>
                                        <p:strVal val="hidden"/>
                                      </p:to>
                                    </p:set>
                                  </p:childTnLst>
                                </p:cTn>
                              </p:par>
                              <p:par>
                                <p:cTn id="40" presetID="53" presetClass="exit" presetSubtype="0" fill="hold" grpId="3" nodeType="withEffect">
                                  <p:stCondLst>
                                    <p:cond delay="0"/>
                                  </p:stCondLst>
                                  <p:childTnLst>
                                    <p:anim calcmode="lin" valueType="num">
                                      <p:cBhvr>
                                        <p:cTn id="41" dur="1000"/>
                                        <p:tgtEl>
                                          <p:spTgt spid="7"/>
                                        </p:tgtEl>
                                        <p:attrNameLst>
                                          <p:attrName>ppt_w</p:attrName>
                                        </p:attrNameLst>
                                      </p:cBhvr>
                                      <p:tavLst>
                                        <p:tav tm="0">
                                          <p:val>
                                            <p:strVal val="ppt_w"/>
                                          </p:val>
                                        </p:tav>
                                        <p:tav tm="100000">
                                          <p:val>
                                            <p:fltVal val="0"/>
                                          </p:val>
                                        </p:tav>
                                      </p:tavLst>
                                    </p:anim>
                                    <p:anim calcmode="lin" valueType="num">
                                      <p:cBhvr>
                                        <p:cTn id="42" dur="1000"/>
                                        <p:tgtEl>
                                          <p:spTgt spid="7"/>
                                        </p:tgtEl>
                                        <p:attrNameLst>
                                          <p:attrName>ppt_h</p:attrName>
                                        </p:attrNameLst>
                                      </p:cBhvr>
                                      <p:tavLst>
                                        <p:tav tm="0">
                                          <p:val>
                                            <p:strVal val="ppt_h"/>
                                          </p:val>
                                        </p:tav>
                                        <p:tav tm="100000">
                                          <p:val>
                                            <p:fltVal val="0"/>
                                          </p:val>
                                        </p:tav>
                                      </p:tavLst>
                                    </p:anim>
                                    <p:animEffect transition="out" filter="fade">
                                      <p:cBhvr>
                                        <p:cTn id="43" dur="1000"/>
                                        <p:tgtEl>
                                          <p:spTgt spid="7"/>
                                        </p:tgtEl>
                                      </p:cBhvr>
                                    </p:animEffect>
                                    <p:set>
                                      <p:cBhvr>
                                        <p:cTn id="44" dur="1" fill="hold">
                                          <p:stCondLst>
                                            <p:cond delay="999"/>
                                          </p:stCondLst>
                                        </p:cTn>
                                        <p:tgtEl>
                                          <p:spTgt spid="7"/>
                                        </p:tgtEl>
                                        <p:attrNameLst>
                                          <p:attrName>style.visibility</p:attrName>
                                        </p:attrNameLst>
                                      </p:cBhvr>
                                      <p:to>
                                        <p:strVal val="hidden"/>
                                      </p:to>
                                    </p:set>
                                  </p:childTnLst>
                                </p:cTn>
                              </p:par>
                              <p:par>
                                <p:cTn id="45" presetID="53" presetClass="exit" presetSubtype="0" fill="hold" grpId="3" nodeType="withEffect">
                                  <p:stCondLst>
                                    <p:cond delay="0"/>
                                  </p:stCondLst>
                                  <p:childTnLst>
                                    <p:anim calcmode="lin" valueType="num">
                                      <p:cBhvr>
                                        <p:cTn id="46" dur="1000"/>
                                        <p:tgtEl>
                                          <p:spTgt spid="8"/>
                                        </p:tgtEl>
                                        <p:attrNameLst>
                                          <p:attrName>ppt_w</p:attrName>
                                        </p:attrNameLst>
                                      </p:cBhvr>
                                      <p:tavLst>
                                        <p:tav tm="0">
                                          <p:val>
                                            <p:strVal val="ppt_w"/>
                                          </p:val>
                                        </p:tav>
                                        <p:tav tm="100000">
                                          <p:val>
                                            <p:fltVal val="0"/>
                                          </p:val>
                                        </p:tav>
                                      </p:tavLst>
                                    </p:anim>
                                    <p:anim calcmode="lin" valueType="num">
                                      <p:cBhvr>
                                        <p:cTn id="47" dur="1000"/>
                                        <p:tgtEl>
                                          <p:spTgt spid="8"/>
                                        </p:tgtEl>
                                        <p:attrNameLst>
                                          <p:attrName>ppt_h</p:attrName>
                                        </p:attrNameLst>
                                      </p:cBhvr>
                                      <p:tavLst>
                                        <p:tav tm="0">
                                          <p:val>
                                            <p:strVal val="ppt_h"/>
                                          </p:val>
                                        </p:tav>
                                        <p:tav tm="100000">
                                          <p:val>
                                            <p:fltVal val="0"/>
                                          </p:val>
                                        </p:tav>
                                      </p:tavLst>
                                    </p:anim>
                                    <p:animEffect transition="out" filter="fade">
                                      <p:cBhvr>
                                        <p:cTn id="48" dur="1000"/>
                                        <p:tgtEl>
                                          <p:spTgt spid="8"/>
                                        </p:tgtEl>
                                      </p:cBhvr>
                                    </p:animEffect>
                                    <p:set>
                                      <p:cBhvr>
                                        <p:cTn id="49" dur="1" fill="hold">
                                          <p:stCondLst>
                                            <p:cond delay="999"/>
                                          </p:stCondLst>
                                        </p:cTn>
                                        <p:tgtEl>
                                          <p:spTgt spid="8"/>
                                        </p:tgtEl>
                                        <p:attrNameLst>
                                          <p:attrName>style.visibility</p:attrName>
                                        </p:attrNameLst>
                                      </p:cBhvr>
                                      <p:to>
                                        <p:strVal val="hidden"/>
                                      </p:to>
                                    </p:set>
                                  </p:childTnLst>
                                </p:cTn>
                              </p:par>
                              <p:par>
                                <p:cTn id="50" presetID="53"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1000" fill="hold"/>
                                        <p:tgtEl>
                                          <p:spTgt spid="3"/>
                                        </p:tgtEl>
                                        <p:attrNameLst>
                                          <p:attrName>ppt_w</p:attrName>
                                        </p:attrNameLst>
                                      </p:cBhvr>
                                      <p:tavLst>
                                        <p:tav tm="0">
                                          <p:val>
                                            <p:fltVal val="0"/>
                                          </p:val>
                                        </p:tav>
                                        <p:tav tm="100000">
                                          <p:val>
                                            <p:strVal val="#ppt_w"/>
                                          </p:val>
                                        </p:tav>
                                      </p:tavLst>
                                    </p:anim>
                                    <p:anim calcmode="lin" valueType="num">
                                      <p:cBhvr>
                                        <p:cTn id="53" dur="1000" fill="hold"/>
                                        <p:tgtEl>
                                          <p:spTgt spid="3"/>
                                        </p:tgtEl>
                                        <p:attrNameLst>
                                          <p:attrName>ppt_h</p:attrName>
                                        </p:attrNameLst>
                                      </p:cBhvr>
                                      <p:tavLst>
                                        <p:tav tm="0">
                                          <p:val>
                                            <p:fltVal val="0"/>
                                          </p:val>
                                        </p:tav>
                                        <p:tav tm="100000">
                                          <p:val>
                                            <p:strVal val="#ppt_h"/>
                                          </p:val>
                                        </p:tav>
                                      </p:tavLst>
                                    </p:anim>
                                    <p:animEffect transition="in" filter="fade">
                                      <p:cBhvr>
                                        <p:cTn id="54" dur="1000"/>
                                        <p:tgtEl>
                                          <p:spTgt spid="3"/>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0"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1000" fill="hold"/>
                                        <p:tgtEl>
                                          <p:spTgt spid="13"/>
                                        </p:tgtEl>
                                        <p:attrNameLst>
                                          <p:attrName>ppt_w</p:attrName>
                                        </p:attrNameLst>
                                      </p:cBhvr>
                                      <p:tavLst>
                                        <p:tav tm="0">
                                          <p:val>
                                            <p:fltVal val="0"/>
                                          </p:val>
                                        </p:tav>
                                        <p:tav tm="100000">
                                          <p:val>
                                            <p:strVal val="#ppt_w"/>
                                          </p:val>
                                        </p:tav>
                                      </p:tavLst>
                                    </p:anim>
                                    <p:anim calcmode="lin" valueType="num">
                                      <p:cBhvr>
                                        <p:cTn id="60" dur="1000" fill="hold"/>
                                        <p:tgtEl>
                                          <p:spTgt spid="13"/>
                                        </p:tgtEl>
                                        <p:attrNameLst>
                                          <p:attrName>ppt_h</p:attrName>
                                        </p:attrNameLst>
                                      </p:cBhvr>
                                      <p:tavLst>
                                        <p:tav tm="0">
                                          <p:val>
                                            <p:fltVal val="0"/>
                                          </p:val>
                                        </p:tav>
                                        <p:tav tm="100000">
                                          <p:val>
                                            <p:strVal val="#ppt_h"/>
                                          </p:val>
                                        </p:tav>
                                      </p:tavLst>
                                    </p:anim>
                                    <p:animEffect transition="in" filter="fade">
                                      <p:cBhvr>
                                        <p:cTn id="61" dur="1000"/>
                                        <p:tgtEl>
                                          <p:spTgt spid="13"/>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0" fill="hold" grpId="0" nodeType="click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1000" fill="hold"/>
                                        <p:tgtEl>
                                          <p:spTgt spid="14"/>
                                        </p:tgtEl>
                                        <p:attrNameLst>
                                          <p:attrName>ppt_w</p:attrName>
                                        </p:attrNameLst>
                                      </p:cBhvr>
                                      <p:tavLst>
                                        <p:tav tm="0">
                                          <p:val>
                                            <p:fltVal val="0"/>
                                          </p:val>
                                        </p:tav>
                                        <p:tav tm="100000">
                                          <p:val>
                                            <p:strVal val="#ppt_w"/>
                                          </p:val>
                                        </p:tav>
                                      </p:tavLst>
                                    </p:anim>
                                    <p:anim calcmode="lin" valueType="num">
                                      <p:cBhvr>
                                        <p:cTn id="67" dur="1000" fill="hold"/>
                                        <p:tgtEl>
                                          <p:spTgt spid="14"/>
                                        </p:tgtEl>
                                        <p:attrNameLst>
                                          <p:attrName>ppt_h</p:attrName>
                                        </p:attrNameLst>
                                      </p:cBhvr>
                                      <p:tavLst>
                                        <p:tav tm="0">
                                          <p:val>
                                            <p:fltVal val="0"/>
                                          </p:val>
                                        </p:tav>
                                        <p:tav tm="100000">
                                          <p:val>
                                            <p:strVal val="#ppt_h"/>
                                          </p:val>
                                        </p:tav>
                                      </p:tavLst>
                                    </p:anim>
                                    <p:animEffect transition="in" filter="fade">
                                      <p:cBhvr>
                                        <p:cTn id="68" dur="1000"/>
                                        <p:tgtEl>
                                          <p:spTgt spid="14"/>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0" fill="hold" grpId="0" nodeType="click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p:cTn id="73" dur="1000" fill="hold"/>
                                        <p:tgtEl>
                                          <p:spTgt spid="12"/>
                                        </p:tgtEl>
                                        <p:attrNameLst>
                                          <p:attrName>ppt_w</p:attrName>
                                        </p:attrNameLst>
                                      </p:cBhvr>
                                      <p:tavLst>
                                        <p:tav tm="0">
                                          <p:val>
                                            <p:fltVal val="0"/>
                                          </p:val>
                                        </p:tav>
                                        <p:tav tm="100000">
                                          <p:val>
                                            <p:strVal val="#ppt_w"/>
                                          </p:val>
                                        </p:tav>
                                      </p:tavLst>
                                    </p:anim>
                                    <p:anim calcmode="lin" valueType="num">
                                      <p:cBhvr>
                                        <p:cTn id="74" dur="1000" fill="hold"/>
                                        <p:tgtEl>
                                          <p:spTgt spid="12"/>
                                        </p:tgtEl>
                                        <p:attrNameLst>
                                          <p:attrName>ppt_h</p:attrName>
                                        </p:attrNameLst>
                                      </p:cBhvr>
                                      <p:tavLst>
                                        <p:tav tm="0">
                                          <p:val>
                                            <p:fltVal val="0"/>
                                          </p:val>
                                        </p:tav>
                                        <p:tav tm="100000">
                                          <p:val>
                                            <p:strVal val="#ppt_h"/>
                                          </p:val>
                                        </p:tav>
                                      </p:tavLst>
                                    </p:anim>
                                    <p:animEffect transition="in" filter="fade">
                                      <p:cBhvr>
                                        <p:cTn id="7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7" grpId="0"/>
      <p:bldP spid="7" grpId="1"/>
      <p:bldP spid="7" grpId="2"/>
      <p:bldP spid="7" grpId="3"/>
      <p:bldP spid="8" grpId="0"/>
      <p:bldP spid="8" grpId="1"/>
      <p:bldP spid="8" grpId="2"/>
      <p:bldP spid="8" grpId="3"/>
      <p:bldP spid="12" grpId="0" animBg="1"/>
      <p:bldP spid="13" grpId="0" animBg="1"/>
      <p:bldP spid="1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0" y="685802"/>
            <a:ext cx="9144001" cy="6172198"/>
            <a:chOff x="0" y="685802"/>
            <a:chExt cx="9144001" cy="6172198"/>
          </a:xfrm>
        </p:grpSpPr>
        <p:grpSp>
          <p:nvGrpSpPr>
            <p:cNvPr id="16" name="Group 5"/>
            <p:cNvGrpSpPr/>
            <p:nvPr/>
          </p:nvGrpSpPr>
          <p:grpSpPr>
            <a:xfrm>
              <a:off x="0" y="685802"/>
              <a:ext cx="9144001" cy="6172198"/>
              <a:chOff x="-1" y="914402"/>
              <a:chExt cx="9144002" cy="5943599"/>
            </a:xfrm>
          </p:grpSpPr>
          <p:pic>
            <p:nvPicPr>
              <p:cNvPr id="17" name="Picture 2" descr="Image result for oregon economy industries"/>
              <p:cNvPicPr>
                <a:picLocks noChangeAspect="1" noChangeArrowheads="1"/>
              </p:cNvPicPr>
              <p:nvPr/>
            </p:nvPicPr>
            <p:blipFill>
              <a:blip r:embed="rId2"/>
              <a:srcRect l="6403" t="11512" r="5043" b="3739"/>
              <a:stretch>
                <a:fillRect/>
              </a:stretch>
            </p:blipFill>
            <p:spPr bwMode="auto">
              <a:xfrm>
                <a:off x="-1" y="1721556"/>
                <a:ext cx="9144001" cy="5136445"/>
              </a:xfrm>
              <a:prstGeom prst="rect">
                <a:avLst/>
              </a:prstGeom>
              <a:noFill/>
            </p:spPr>
          </p:pic>
          <p:pic>
            <p:nvPicPr>
              <p:cNvPr id="18" name="Picture 2" descr="Image result for oregon economy industries"/>
              <p:cNvPicPr>
                <a:picLocks noChangeAspect="1" noChangeArrowheads="1"/>
              </p:cNvPicPr>
              <p:nvPr/>
            </p:nvPicPr>
            <p:blipFill>
              <a:blip r:embed="rId2"/>
              <a:srcRect t="10191" r="90000"/>
              <a:stretch>
                <a:fillRect/>
              </a:stretch>
            </p:blipFill>
            <p:spPr bwMode="auto">
              <a:xfrm rot="5400000">
                <a:off x="4152902" y="-3238499"/>
                <a:ext cx="838198" cy="9144000"/>
              </a:xfrm>
              <a:prstGeom prst="rect">
                <a:avLst/>
              </a:prstGeom>
              <a:noFill/>
            </p:spPr>
          </p:pic>
          <p:pic>
            <p:nvPicPr>
              <p:cNvPr id="19" name="Picture 18" descr="Image result for oregon economy industries"/>
              <p:cNvPicPr>
                <a:picLocks noChangeAspect="1" noChangeArrowheads="1"/>
              </p:cNvPicPr>
              <p:nvPr/>
            </p:nvPicPr>
            <p:blipFill>
              <a:blip r:embed="rId2"/>
              <a:srcRect l="31667" t="3082" r="11667" b="88113"/>
              <a:stretch>
                <a:fillRect/>
              </a:stretch>
            </p:blipFill>
            <p:spPr bwMode="auto">
              <a:xfrm>
                <a:off x="1752600" y="1042894"/>
                <a:ext cx="7239000" cy="709706"/>
              </a:xfrm>
              <a:prstGeom prst="rect">
                <a:avLst/>
              </a:prstGeom>
              <a:noFill/>
            </p:spPr>
          </p:pic>
        </p:grpSp>
        <p:grpSp>
          <p:nvGrpSpPr>
            <p:cNvPr id="11" name="Group 10"/>
            <p:cNvGrpSpPr/>
            <p:nvPr/>
          </p:nvGrpSpPr>
          <p:grpSpPr>
            <a:xfrm>
              <a:off x="4466951" y="2411895"/>
              <a:ext cx="1307592" cy="1920240"/>
              <a:chOff x="4511685" y="2572262"/>
              <a:chExt cx="1253665" cy="1737360"/>
            </a:xfrm>
          </p:grpSpPr>
          <p:sp>
            <p:nvSpPr>
              <p:cNvPr id="10" name="Freeform 9"/>
              <p:cNvSpPr/>
              <p:nvPr/>
            </p:nvSpPr>
            <p:spPr>
              <a:xfrm rot="60000">
                <a:off x="4511685" y="2572262"/>
                <a:ext cx="1253665" cy="1737360"/>
              </a:xfrm>
              <a:custGeom>
                <a:avLst/>
                <a:gdLst>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0 w 1227364"/>
                  <a:gd name="connsiteY0" fmla="*/ 1665514 h 1752600"/>
                  <a:gd name="connsiteX1" fmla="*/ 16328 w 1227364"/>
                  <a:gd name="connsiteY1" fmla="*/ 163286 h 1752600"/>
                  <a:gd name="connsiteX2" fmla="*/ 1224643 w 1227364"/>
                  <a:gd name="connsiteY2" fmla="*/ 685800 h 1752600"/>
                  <a:gd name="connsiteX3" fmla="*/ 0 w 1227364"/>
                  <a:gd name="connsiteY3" fmla="*/ 1665514 h 1752600"/>
                  <a:gd name="connsiteX0" fmla="*/ 0 w 1227364"/>
                  <a:gd name="connsiteY0" fmla="*/ 1665514 h 1665514"/>
                  <a:gd name="connsiteX1" fmla="*/ 16328 w 1227364"/>
                  <a:gd name="connsiteY1" fmla="*/ 163286 h 1665514"/>
                  <a:gd name="connsiteX2" fmla="*/ 1224643 w 1227364"/>
                  <a:gd name="connsiteY2" fmla="*/ 685800 h 1665514"/>
                  <a:gd name="connsiteX3" fmla="*/ 0 w 1227364"/>
                  <a:gd name="connsiteY3" fmla="*/ 1665514 h 1665514"/>
                </a:gdLst>
                <a:ahLst/>
                <a:cxnLst>
                  <a:cxn ang="0">
                    <a:pos x="connsiteX0" y="connsiteY0"/>
                  </a:cxn>
                  <a:cxn ang="0">
                    <a:pos x="connsiteX1" y="connsiteY1"/>
                  </a:cxn>
                  <a:cxn ang="0">
                    <a:pos x="connsiteX2" y="connsiteY2"/>
                  </a:cxn>
                  <a:cxn ang="0">
                    <a:pos x="connsiteX3" y="connsiteY3"/>
                  </a:cxn>
                </a:cxnLst>
                <a:rect l="l" t="t" r="r" b="b"/>
                <a:pathLst>
                  <a:path w="1227364" h="1665514">
                    <a:moveTo>
                      <a:pt x="0" y="1665514"/>
                    </a:moveTo>
                    <a:cubicBezTo>
                      <a:pt x="38100" y="827314"/>
                      <a:pt x="8164" y="1104901"/>
                      <a:pt x="16328" y="163286"/>
                    </a:cubicBezTo>
                    <a:cubicBezTo>
                      <a:pt x="220435" y="0"/>
                      <a:pt x="1227364" y="432707"/>
                      <a:pt x="1224643" y="685800"/>
                    </a:cubicBezTo>
                    <a:cubicBezTo>
                      <a:pt x="770165" y="1074964"/>
                      <a:pt x="789215" y="1148443"/>
                      <a:pt x="0" y="1665514"/>
                    </a:cubicBezTo>
                    <a:close/>
                  </a:path>
                </a:pathLst>
              </a:custGeom>
              <a:solidFill>
                <a:srgbClr val="A670BC"/>
              </a:solidFill>
              <a:ln>
                <a:noFill/>
              </a:ln>
            </p:spPr>
            <p:txBody>
              <a:bodyPr wrap="square" rtlCol="0" anchor="ctr">
                <a:spAutoFit/>
              </a:bodyPr>
              <a:lstStyle/>
              <a:p>
                <a:pPr algn="ctr"/>
                <a:endParaRPr lang="en-US" sz="2200" b="1" dirty="0" smtClean="0">
                  <a:solidFill>
                    <a:schemeClr val="bg1"/>
                  </a:solidFill>
                </a:endParaRPr>
              </a:p>
            </p:txBody>
          </p:sp>
          <p:sp>
            <p:nvSpPr>
              <p:cNvPr id="9" name="TextBox 8"/>
              <p:cNvSpPr txBox="1"/>
              <p:nvPr/>
            </p:nvSpPr>
            <p:spPr>
              <a:xfrm>
                <a:off x="4591604" y="3047999"/>
                <a:ext cx="948570" cy="584776"/>
              </a:xfrm>
              <a:prstGeom prst="rect">
                <a:avLst/>
              </a:prstGeom>
              <a:noFill/>
            </p:spPr>
            <p:txBody>
              <a:bodyPr wrap="none" rtlCol="0">
                <a:spAutoFit/>
              </a:bodyPr>
              <a:lstStyle/>
              <a:p>
                <a:r>
                  <a:rPr lang="en-US" sz="3600" b="1" dirty="0" smtClean="0">
                    <a:solidFill>
                      <a:schemeClr val="bg1"/>
                    </a:solidFill>
                    <a:effectLst>
                      <a:outerShdw dist="50800" dir="7200000" algn="ctr" rotWithShape="0">
                        <a:schemeClr val="tx1"/>
                      </a:outerShdw>
                    </a:effectLst>
                  </a:rPr>
                  <a:t>14%</a:t>
                </a:r>
                <a:endParaRPr lang="en-US" sz="3600" b="1" dirty="0">
                  <a:solidFill>
                    <a:schemeClr val="bg1"/>
                  </a:solidFill>
                  <a:effectLst>
                    <a:outerShdw dist="50800" dir="7200000" algn="ctr" rotWithShape="0">
                      <a:schemeClr val="tx1"/>
                    </a:outerShdw>
                  </a:effectLst>
                </a:endParaRPr>
              </a:p>
            </p:txBody>
          </p:sp>
        </p:grpSp>
        <p:sp>
          <p:nvSpPr>
            <p:cNvPr id="12" name="TextBox 11"/>
            <p:cNvSpPr txBox="1"/>
            <p:nvPr/>
          </p:nvSpPr>
          <p:spPr>
            <a:xfrm>
              <a:off x="1447800" y="38100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3" name="TextBox 12"/>
            <p:cNvSpPr txBox="1"/>
            <p:nvPr/>
          </p:nvSpPr>
          <p:spPr>
            <a:xfrm>
              <a:off x="1981200" y="61722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4" name="TextBox 13"/>
            <p:cNvSpPr txBox="1"/>
            <p:nvPr/>
          </p:nvSpPr>
          <p:spPr>
            <a:xfrm>
              <a:off x="6566391" y="62484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28%</a:t>
              </a:r>
              <a:endParaRPr lang="en-US" sz="3200" b="1" dirty="0">
                <a:solidFill>
                  <a:srgbClr val="FF0000"/>
                </a:solidFill>
                <a:effectLst>
                  <a:outerShdw dist="50800" dir="5400000" algn="ctr" rotWithShape="0">
                    <a:schemeClr val="tx1"/>
                  </a:outerShdw>
                </a:effectLst>
              </a:endParaRPr>
            </a:p>
          </p:txBody>
        </p:sp>
      </p:grpSp>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pic>
        <p:nvPicPr>
          <p:cNvPr id="20"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sp useBgFill="1">
        <p:nvSpPr>
          <p:cNvPr id="22" name="Rectangle 21"/>
          <p:cNvSpPr/>
          <p:nvPr/>
        </p:nvSpPr>
        <p:spPr>
          <a:xfrm>
            <a:off x="0" y="3352800"/>
            <a:ext cx="9144000" cy="584775"/>
          </a:xfrm>
          <a:prstGeom prst="rect">
            <a:avLst/>
          </a:prstGeom>
        </p:spPr>
        <p:txBody>
          <a:bodyPr wrap="square">
            <a:spAutoFit/>
          </a:bodyPr>
          <a:lstStyle/>
          <a:p>
            <a:pPr algn="ctr"/>
            <a:r>
              <a:rPr lang="en-US" sz="3200" b="1" dirty="0" smtClean="0"/>
              <a:t>34,600 farms, average size is 474 acres</a:t>
            </a:r>
            <a:endParaRPr lang="en-US" sz="3200" b="1" dirty="0"/>
          </a:p>
        </p:txBody>
      </p:sp>
      <p:sp useBgFill="1">
        <p:nvSpPr>
          <p:cNvPr id="23" name="Rectangle 22"/>
          <p:cNvSpPr/>
          <p:nvPr/>
        </p:nvSpPr>
        <p:spPr>
          <a:xfrm>
            <a:off x="0" y="4038600"/>
            <a:ext cx="9144000" cy="584775"/>
          </a:xfrm>
          <a:prstGeom prst="rect">
            <a:avLst/>
          </a:prstGeom>
        </p:spPr>
        <p:txBody>
          <a:bodyPr wrap="square">
            <a:spAutoFit/>
          </a:bodyPr>
          <a:lstStyle/>
          <a:p>
            <a:pPr algn="ctr"/>
            <a:r>
              <a:rPr lang="en-US" sz="3200" b="1" dirty="0" smtClean="0"/>
              <a:t>96% of farms are family owned &amp; operated</a:t>
            </a:r>
            <a:endParaRPr lang="en-US" sz="3200" b="1" dirty="0"/>
          </a:p>
        </p:txBody>
      </p:sp>
      <p:sp useBgFill="1">
        <p:nvSpPr>
          <p:cNvPr id="24" name="Rectangle 23"/>
          <p:cNvSpPr/>
          <p:nvPr/>
        </p:nvSpPr>
        <p:spPr>
          <a:xfrm>
            <a:off x="0" y="4667309"/>
            <a:ext cx="9144000" cy="1077218"/>
          </a:xfrm>
          <a:prstGeom prst="rect">
            <a:avLst/>
          </a:prstGeom>
        </p:spPr>
        <p:txBody>
          <a:bodyPr wrap="square">
            <a:spAutoFit/>
          </a:bodyPr>
          <a:lstStyle/>
          <a:p>
            <a:pPr algn="ctr"/>
            <a:r>
              <a:rPr lang="en-US" sz="3200" b="1" dirty="0" smtClean="0"/>
              <a:t>1,200 farms within same family for 100 years </a:t>
            </a:r>
          </a:p>
          <a:p>
            <a:pPr algn="ctr"/>
            <a:r>
              <a:rPr lang="en-US" sz="3200" b="1" dirty="0" smtClean="0"/>
              <a:t>       39 farms for 150-years</a:t>
            </a:r>
            <a:endParaRPr lang="en-US" sz="3200" b="1" dirty="0"/>
          </a:p>
        </p:txBody>
      </p:sp>
      <p:sp useBgFill="1">
        <p:nvSpPr>
          <p:cNvPr id="25" name="Rectangle 24"/>
          <p:cNvSpPr/>
          <p:nvPr/>
        </p:nvSpPr>
        <p:spPr>
          <a:xfrm>
            <a:off x="0" y="5783759"/>
            <a:ext cx="9144000" cy="769441"/>
          </a:xfrm>
          <a:prstGeom prst="rect">
            <a:avLst/>
          </a:prstGeom>
        </p:spPr>
        <p:txBody>
          <a:bodyPr wrap="square">
            <a:spAutoFit/>
          </a:bodyPr>
          <a:lstStyle/>
          <a:p>
            <a:pPr algn="ctr"/>
            <a:r>
              <a:rPr lang="en-US" sz="4400" b="1" dirty="0" smtClean="0"/>
              <a:t>Value:  </a:t>
            </a:r>
            <a:r>
              <a:rPr lang="en-US" sz="4400" b="1" dirty="0" smtClean="0">
                <a:solidFill>
                  <a:srgbClr val="FF0000"/>
                </a:solidFill>
                <a:effectLst>
                  <a:outerShdw dist="50800" dir="7200000" algn="ctr" rotWithShape="0">
                    <a:schemeClr val="tx1"/>
                  </a:outerShdw>
                </a:effectLst>
              </a:rPr>
              <a:t>$5.7 billion </a:t>
            </a:r>
            <a:r>
              <a:rPr lang="en-US" sz="3200" b="1" dirty="0" smtClean="0"/>
              <a:t>(2015) </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21"/>
                                        </p:tgtEl>
                                      </p:cBhvr>
                                      <p:by x="40000" y="40000"/>
                                    </p:animScale>
                                  </p:childTnLst>
                                </p:cTn>
                              </p:par>
                              <p:par>
                                <p:cTn id="7" presetID="63" presetClass="path" presetSubtype="0" fill="hold" nodeType="withEffect">
                                  <p:stCondLst>
                                    <p:cond delay="0"/>
                                  </p:stCondLst>
                                  <p:childTnLst>
                                    <p:animMotion origin="layout" path="M 0 -2.3804E-7 L 0.275 -0.2385 " pathEditMode="relative" rAng="0" ptsTypes="AA">
                                      <p:cBhvr>
                                        <p:cTn id="8" dur="1000" fill="hold"/>
                                        <p:tgtEl>
                                          <p:spTgt spid="21"/>
                                        </p:tgtEl>
                                        <p:attrNameLst>
                                          <p:attrName>ppt_x</p:attrName>
                                          <p:attrName>ppt_y</p:attrName>
                                        </p:attrNameLst>
                                      </p:cBhvr>
                                      <p:rCtr x="138" y="-119"/>
                                    </p:animMotion>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1000"/>
                                        <p:tgtEl>
                                          <p:spTgt spid="2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10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00" fill="hold"/>
                                        <p:tgtEl>
                                          <p:spTgt spid="25"/>
                                        </p:tgtEl>
                                        <p:attrNameLst>
                                          <p:attrName>ppt_w</p:attrName>
                                        </p:attrNameLst>
                                      </p:cBhvr>
                                      <p:tavLst>
                                        <p:tav tm="0">
                                          <p:val>
                                            <p:fltVal val="0"/>
                                          </p:val>
                                        </p:tav>
                                        <p:tav tm="100000">
                                          <p:val>
                                            <p:strVal val="#ppt_w"/>
                                          </p:val>
                                        </p:tav>
                                      </p:tavLst>
                                    </p:anim>
                                    <p:anim calcmode="lin" valueType="num">
                                      <p:cBhvr>
                                        <p:cTn id="29" dur="1000" fill="hold"/>
                                        <p:tgtEl>
                                          <p:spTgt spid="25"/>
                                        </p:tgtEl>
                                        <p:attrNameLst>
                                          <p:attrName>ppt_h</p:attrName>
                                        </p:attrNameLst>
                                      </p:cBhvr>
                                      <p:tavLst>
                                        <p:tav tm="0">
                                          <p:val>
                                            <p:fltVal val="0"/>
                                          </p:val>
                                        </p:tav>
                                        <p:tav tm="100000">
                                          <p:val>
                                            <p:strVal val="#ppt_h"/>
                                          </p:val>
                                        </p:tav>
                                      </p:tavLst>
                                    </p:anim>
                                    <p:animEffect transition="in" filter="fade">
                                      <p:cBhvr>
                                        <p:cTn id="30"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29608105"/>
          </a:xfrm>
          <a:prstGeom prst="rect">
            <a:avLst/>
          </a:prstGeom>
        </p:spPr>
        <p:txBody>
          <a:bodyPr wrap="square" rtlCol="0">
            <a:spAutoFit/>
          </a:bodyPr>
          <a:lstStyle/>
          <a:p>
            <a:pPr algn="ctr"/>
            <a:r>
              <a:rPr lang="en-US" sz="2800" b="1" dirty="0" smtClean="0"/>
              <a:t>SAYINGS FOR MUSIC INTRO</a:t>
            </a:r>
          </a:p>
          <a:p>
            <a:endParaRPr lang="en-US" b="1" dirty="0" smtClean="0"/>
          </a:p>
          <a:p>
            <a:pPr algn="ctr"/>
            <a:r>
              <a:rPr lang="en-US" b="1" u="sng" dirty="0" smtClean="0"/>
              <a:t>Blazing a Wagon Trail to Oregon </a:t>
            </a:r>
            <a:r>
              <a:rPr lang="en-US" b="1" dirty="0" smtClean="0"/>
              <a:t>(Kindle)  -- Lloyd Coffman</a:t>
            </a:r>
          </a:p>
          <a:p>
            <a:pPr algn="ctr"/>
            <a:endParaRPr lang="en-US" b="1" dirty="0" smtClean="0"/>
          </a:p>
          <a:p>
            <a:r>
              <a:rPr lang="en-US" dirty="0" smtClean="0"/>
              <a:t>“(this) is the true spirit of pioneering, breaking new trails and doing what adventurers with less determination would not attempt.  Others made it possible for them to get this far…now it was their turn to set an example for those who were sure to follow” Loc 1597</a:t>
            </a:r>
          </a:p>
          <a:p>
            <a:r>
              <a:rPr lang="en-US" dirty="0" err="1" smtClean="0"/>
              <a:t>Narcissa</a:t>
            </a:r>
            <a:r>
              <a:rPr lang="en-US" dirty="0" smtClean="0"/>
              <a:t> Whitman 1836</a:t>
            </a:r>
          </a:p>
          <a:p>
            <a:endParaRPr lang="en-US" dirty="0" smtClean="0"/>
          </a:p>
          <a:p>
            <a:r>
              <a:rPr lang="en-US" dirty="0" smtClean="0"/>
              <a:t>		</a:t>
            </a:r>
            <a:r>
              <a:rPr lang="en-US" b="1" dirty="0" smtClean="0"/>
              <a:t>The Oregon Trail: A New American Journey</a:t>
            </a:r>
            <a:r>
              <a:rPr lang="en-US" dirty="0" smtClean="0"/>
              <a:t>― </a:t>
            </a:r>
            <a:r>
              <a:rPr lang="en-US" b="1" dirty="0" smtClean="0"/>
              <a:t>Rinker Buck</a:t>
            </a:r>
            <a:endParaRPr lang="en-US" dirty="0" smtClean="0"/>
          </a:p>
          <a:p>
            <a:r>
              <a:rPr lang="en-US" dirty="0" smtClean="0"/>
              <a:t>“History almost everywhere is tragic and ironic, but in America the contrasts are more stark because we set such high ideals.” </a:t>
            </a:r>
          </a:p>
          <a:p>
            <a:endParaRPr lang="en-US" dirty="0" smtClean="0"/>
          </a:p>
          <a:p>
            <a:r>
              <a:rPr lang="en-US" dirty="0" smtClean="0"/>
              <a:t>“….passion is the staple of life and persistence its nourishing force. Without them, you could not cross the trail.” </a:t>
            </a:r>
          </a:p>
          <a:p>
            <a:endParaRPr lang="en-US" dirty="0" smtClean="0"/>
          </a:p>
          <a:p>
            <a:r>
              <a:rPr lang="en-US" dirty="0" smtClean="0"/>
              <a:t>“sometimes you're doing quite a lot by not doing anything. You're not quitting. You just keep going. That's the pioneer spirit.” </a:t>
            </a:r>
          </a:p>
          <a:p>
            <a:endParaRPr lang="en-US" dirty="0" smtClean="0"/>
          </a:p>
          <a:p>
            <a:r>
              <a:rPr lang="en-US" dirty="0" smtClean="0"/>
              <a:t>“On issue after issue—disease, religious strife, the fierce competition for water—the trail served as an incubator for conflicts that would continue to reverberate through American culture until our own day.”   Rinker Buck </a:t>
            </a:r>
          </a:p>
          <a:p>
            <a:endParaRPr lang="en-US" dirty="0" smtClean="0"/>
          </a:p>
          <a:p>
            <a:r>
              <a:rPr lang="en-US" dirty="0" smtClean="0"/>
              <a:t>“Missouri, a critical frontier state, prospered for many reasons—good soil, river access, fast-growing hardwood forests—but mostly because of mules.” </a:t>
            </a:r>
          </a:p>
          <a:p>
            <a:endParaRPr lang="en-US" dirty="0" smtClean="0"/>
          </a:p>
          <a:p>
            <a:r>
              <a:rPr lang="en-US" dirty="0" smtClean="0"/>
              <a:t>“The exodus across the plains . . . when more than 400,000 pioneers made the trek between the frontier at the Missouri River and the Pacific coast, is still regarded as the largest single land migration in history.” </a:t>
            </a:r>
          </a:p>
          <a:p>
            <a:endParaRPr lang="en-US" dirty="0" smtClean="0"/>
          </a:p>
          <a:p>
            <a:r>
              <a:rPr lang="en-US" dirty="0" smtClean="0"/>
              <a:t>“My last thought before falling asleep was that we are all a lot more capable of conquering obstacles and fears than we think.” </a:t>
            </a:r>
          </a:p>
          <a:p>
            <a:endParaRPr lang="en-US" dirty="0" smtClean="0"/>
          </a:p>
          <a:p>
            <a:r>
              <a:rPr lang="en-US" dirty="0" smtClean="0"/>
              <a:t>“Before the Oregon Trail, America was a loosely coordinated land of emerging industrial centers in the Northeast, and a plantation South, with a frontier of hotly contested soil mutating west. Post–Oregon Trail—with a big assist from the Civil War—America was a continental dynamo connected by railroads and the telegraph from the Atlantic to the Pacific, with certain precedents for settlement, statehood, and quickly establishing large commercial cities.” </a:t>
            </a:r>
          </a:p>
          <a:p>
            <a:endParaRPr lang="en-US" dirty="0" smtClean="0"/>
          </a:p>
          <a:p>
            <a:r>
              <a:rPr lang="en-US" dirty="0" smtClean="0"/>
              <a:t>“to be an American then (1800s) was to be periodically unmoored, transient, so bereft of options that moving on was the only choice.” </a:t>
            </a:r>
          </a:p>
          <a:p>
            <a:endParaRPr lang="en-US" dirty="0" smtClean="0"/>
          </a:p>
          <a:p>
            <a:r>
              <a:rPr lang="en-US" dirty="0" smtClean="0"/>
              <a:t>“My last thought before falling asleep was that we are all a lot more capable of conquering obstacles and fears than we think.” </a:t>
            </a:r>
          </a:p>
          <a:p>
            <a:endParaRPr lang="en-US" dirty="0" smtClean="0"/>
          </a:p>
          <a:p>
            <a:r>
              <a:rPr lang="en-US" dirty="0" smtClean="0"/>
              <a:t>The wrong outcome, or no outcome at all, is often the only result of a journey.. . .Journey for journey’s sake is enough. For weeks or months of a climb or a trek, we are forced to be in the moment.” </a:t>
            </a:r>
          </a:p>
          <a:p>
            <a:endParaRPr lang="en-US" dirty="0" smtClean="0"/>
          </a:p>
          <a:p>
            <a:r>
              <a:rPr lang="en-US" i="1" dirty="0" smtClean="0"/>
              <a:t>“Do not follow where the path may lead. Go instead where there is no path and leave a trail”</a:t>
            </a:r>
            <a:endParaRPr lang="en-US" dirty="0" smtClean="0"/>
          </a:p>
          <a:p>
            <a:r>
              <a:rPr lang="en-US" i="1" dirty="0" smtClean="0"/>
              <a:t>– Ralph Waldo Emerson</a:t>
            </a:r>
            <a:endParaRPr lang="en-US" dirty="0" smtClean="0"/>
          </a:p>
          <a:p>
            <a:endParaRPr lang="en-US" dirty="0" smtClean="0"/>
          </a:p>
          <a:p>
            <a:r>
              <a:rPr lang="en-US" dirty="0" smtClean="0"/>
              <a:t>A small body of determined spirits fired by an unquenchable faith in their mission can alter the course of history.</a:t>
            </a:r>
            <a:br>
              <a:rPr lang="en-US" dirty="0" smtClean="0"/>
            </a:br>
            <a:r>
              <a:rPr lang="en-US" dirty="0" smtClean="0"/>
              <a:t>—MAHATMA GANDHI, Indian Nationalist Leader, 1869–1948</a:t>
            </a:r>
          </a:p>
          <a:p>
            <a:endParaRPr lang="en-US" b="1" dirty="0" smtClean="0"/>
          </a:p>
          <a:p>
            <a:r>
              <a:rPr lang="en-US" dirty="0" smtClean="0"/>
              <a:t>The future is not someplace we are going to, but a place we are creating. The paths to it are not found, they are made.</a:t>
            </a:r>
            <a:br>
              <a:rPr lang="en-US" dirty="0" smtClean="0"/>
            </a:br>
            <a:r>
              <a:rPr lang="en-US" dirty="0" smtClean="0"/>
              <a:t>—JANE GARVEY, Deputy Administrator, Federal Highway Administration (1993–97)</a:t>
            </a:r>
          </a:p>
          <a:p>
            <a:endParaRPr lang="en-US" b="1" dirty="0" smtClean="0"/>
          </a:p>
          <a:p>
            <a:r>
              <a:rPr lang="en-US" dirty="0" smtClean="0"/>
              <a:t>Great things do not just happen by impulse but as a succession of small things linked together.</a:t>
            </a:r>
            <a:br>
              <a:rPr lang="en-US" dirty="0" smtClean="0"/>
            </a:br>
            <a:r>
              <a:rPr lang="en-US" b="1" dirty="0" smtClean="0"/>
              <a:t>—VINCENT VAN GOGH,</a:t>
            </a:r>
          </a:p>
          <a:p>
            <a:endParaRPr lang="en-US" b="1" dirty="0" smtClean="0"/>
          </a:p>
          <a:p>
            <a:r>
              <a:rPr lang="en-US" dirty="0" smtClean="0"/>
              <a:t>One generation </a:t>
            </a:r>
            <a:r>
              <a:rPr lang="en-US" dirty="0" err="1" smtClean="0"/>
              <a:t>passeth</a:t>
            </a:r>
            <a:r>
              <a:rPr lang="en-US" dirty="0" smtClean="0"/>
              <a:t> away, and another generation cometh; but the earth </a:t>
            </a:r>
            <a:r>
              <a:rPr lang="en-US" dirty="0" err="1" smtClean="0"/>
              <a:t>abideth</a:t>
            </a:r>
            <a:r>
              <a:rPr lang="en-US" dirty="0" smtClean="0"/>
              <a:t> for ever. (King James Version of the Holy Bible)</a:t>
            </a:r>
            <a:br>
              <a:rPr lang="en-US" dirty="0" smtClean="0"/>
            </a:br>
            <a:r>
              <a:rPr lang="en-US" b="1" dirty="0" smtClean="0"/>
              <a:t>—ECCLESIASTES 1:4</a:t>
            </a:r>
          </a:p>
          <a:p>
            <a:endParaRPr lang="en-US" b="1" dirty="0" smtClean="0"/>
          </a:p>
          <a:p>
            <a:r>
              <a:rPr lang="en-US" dirty="0" smtClean="0"/>
              <a:t>For anything worth having one must pay the price; and the price is always work, patience, love, self-sacrifice.</a:t>
            </a:r>
            <a:br>
              <a:rPr lang="en-US" dirty="0" smtClean="0"/>
            </a:br>
            <a:r>
              <a:rPr lang="en-US" b="1" dirty="0" smtClean="0"/>
              <a:t>—JOHN BURROUGHS, US Essayist, Naturalist, 1837–1921</a:t>
            </a:r>
          </a:p>
          <a:p>
            <a:endParaRPr lang="en-US" b="1" dirty="0" smtClean="0"/>
          </a:p>
          <a:p>
            <a:r>
              <a:rPr lang="en-US" dirty="0" smtClean="0"/>
              <a:t>Do not go where the path may lead, go instead where there is no path and leave a trail.</a:t>
            </a:r>
            <a:br>
              <a:rPr lang="en-US" dirty="0" smtClean="0"/>
            </a:br>
            <a:r>
              <a:rPr lang="en-US" dirty="0" smtClean="0"/>
              <a:t>—RALPH WALDO EMERSON, US Essayist, 1803–82</a:t>
            </a:r>
          </a:p>
          <a:p>
            <a:endParaRPr lang="en-US" b="1" dirty="0" smtClean="0"/>
          </a:p>
          <a:p>
            <a:r>
              <a:rPr lang="en-US" dirty="0" smtClean="0"/>
              <a:t>Today is your day! Your mountain is waiting. So…get on your way.</a:t>
            </a:r>
            <a:br>
              <a:rPr lang="en-US" dirty="0" smtClean="0"/>
            </a:br>
            <a:r>
              <a:rPr lang="en-US" dirty="0" smtClean="0"/>
              <a:t>—THEODOR SEUSS GEISEL, (better known as DR SEUSS), 1904–91</a:t>
            </a:r>
          </a:p>
          <a:p>
            <a:endParaRPr lang="en-US" b="1" dirty="0" smtClean="0"/>
          </a:p>
          <a:p>
            <a:r>
              <a:rPr lang="en-US" dirty="0" smtClean="0"/>
              <a:t>Whatever you can do or dream you can, begin it. Boldness has genius, power and magic in it. Begin it now.</a:t>
            </a:r>
            <a:br>
              <a:rPr lang="en-US" dirty="0" smtClean="0"/>
            </a:br>
            <a:r>
              <a:rPr lang="en-US" b="1" dirty="0" smtClean="0"/>
              <a:t>—JOHANN WOLFGANG VON GOETHE, German Philosopher, Writer, 1749–1832</a:t>
            </a:r>
          </a:p>
          <a:p>
            <a:endParaRPr lang="en-US" b="1" dirty="0" smtClean="0"/>
          </a:p>
          <a:p>
            <a:r>
              <a:rPr lang="en-US" dirty="0" smtClean="0"/>
              <a:t>People do not decide to become extraordinary. They decide to accomplish extraordinary things.</a:t>
            </a:r>
            <a:br>
              <a:rPr lang="en-US" dirty="0" smtClean="0"/>
            </a:br>
            <a:r>
              <a:rPr lang="en-US" dirty="0" smtClean="0"/>
              <a:t>—SIR EDMUND HILLARY, first to summit Everest (1953), 1919–2008</a:t>
            </a:r>
          </a:p>
          <a:p>
            <a:endParaRPr lang="en-US" b="1" dirty="0" smtClean="0"/>
          </a:p>
          <a:p>
            <a:r>
              <a:rPr lang="en-US" dirty="0" smtClean="0"/>
              <a:t>It’s always further than it looks. It’s always taller than it looks. And it’s always harder than it looks. —The THREE Rules of Mountaineering</a:t>
            </a:r>
          </a:p>
          <a:p>
            <a:endParaRPr lang="en-US" b="1" dirty="0" smtClean="0"/>
          </a:p>
          <a:p>
            <a:r>
              <a:rPr lang="en-US" dirty="0" smtClean="0"/>
              <a:t>What is my fleeting existence in comparison with that decaying rock, that valley digging its channel ever deeper, that forest that is tottering and those great masses above my head about to fall.</a:t>
            </a:r>
            <a:br>
              <a:rPr lang="en-US" dirty="0" smtClean="0"/>
            </a:br>
            <a:r>
              <a:rPr lang="en-US" b="1" dirty="0" smtClean="0"/>
              <a:t>—DENIS DIDEROT, French Philosopher, Writer, 1713-84</a:t>
            </a:r>
          </a:p>
          <a:p>
            <a:endParaRPr lang="en-US" b="1" dirty="0" smtClean="0"/>
          </a:p>
          <a:p>
            <a:r>
              <a:rPr lang="en-US" dirty="0" smtClean="0"/>
              <a:t>…trail dust is </a:t>
            </a:r>
            <a:r>
              <a:rPr lang="en-US" dirty="0" err="1" smtClean="0"/>
              <a:t>thicker’n</a:t>
            </a:r>
            <a:r>
              <a:rPr lang="en-US" dirty="0" smtClean="0"/>
              <a:t> blood….</a:t>
            </a:r>
            <a:br>
              <a:rPr lang="en-US" dirty="0" smtClean="0"/>
            </a:br>
            <a:r>
              <a:rPr lang="en-US" b="1" dirty="0" smtClean="0"/>
              <a:t>—LOUIS L’AMOUR, </a:t>
            </a:r>
            <a:r>
              <a:rPr lang="en-US" b="1" i="1" dirty="0" smtClean="0"/>
              <a:t>The </a:t>
            </a:r>
            <a:r>
              <a:rPr lang="en-US" b="1" i="1" dirty="0" err="1" smtClean="0"/>
              <a:t>Daybreakers</a:t>
            </a:r>
            <a:r>
              <a:rPr lang="en-US" b="1" dirty="0" smtClean="0"/>
              <a:t>, Western Writer, 1908–88</a:t>
            </a:r>
          </a:p>
          <a:p>
            <a:endParaRPr lang="en-US" b="1" dirty="0" smtClean="0"/>
          </a:p>
          <a:p>
            <a:r>
              <a:rPr lang="en-US" dirty="0" smtClean="0"/>
              <a:t>.…followers of trails and of seasons, breakers of camp in the little dawn wind, seekers of watercourses over the wrinkled rind of the world, o seekers, o finders of reasons to be up and be gone….</a:t>
            </a:r>
            <a:br>
              <a:rPr lang="en-US" dirty="0" smtClean="0"/>
            </a:br>
            <a:r>
              <a:rPr lang="en-US" dirty="0" smtClean="0"/>
              <a:t>SAINT-JOHN PERSE, (pseudonym for ALEXIS SAINT-LÉGER LEGÉR), French Writer, Poet, 1887–1975</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4"/>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33" name="TextBox 32"/>
          <p:cNvSpPr txBox="1"/>
          <p:nvPr/>
        </p:nvSpPr>
        <p:spPr>
          <a:xfrm>
            <a:off x="609600" y="4041339"/>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9432"/>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sp>
        <p:nvSpPr>
          <p:cNvPr id="22" name="TextBox 21"/>
          <p:cNvSpPr txBox="1"/>
          <p:nvPr/>
        </p:nvSpPr>
        <p:spPr>
          <a:xfrm>
            <a:off x="533400" y="762000"/>
            <a:ext cx="6274475"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death rates compare TODAY?</a:t>
            </a:r>
            <a:endParaRPr lang="en-US" sz="3200" b="1" dirty="0">
              <a:ln>
                <a:solidFill>
                  <a:schemeClr val="tx1"/>
                </a:solidFill>
              </a:ln>
              <a:latin typeface="Tempus Sans ITC" pitchFamily="82" charset="0"/>
            </a:endParaRPr>
          </a:p>
        </p:txBody>
      </p:sp>
      <p:sp>
        <p:nvSpPr>
          <p:cNvPr id="23" name="TextBox 22"/>
          <p:cNvSpPr txBox="1"/>
          <p:nvPr/>
        </p:nvSpPr>
        <p:spPr>
          <a:xfrm>
            <a:off x="0" y="2286000"/>
            <a:ext cx="9144000" cy="584775"/>
          </a:xfrm>
          <a:prstGeom prst="rect">
            <a:avLst/>
          </a:prstGeom>
          <a:noFill/>
          <a:ln w="50800">
            <a:noFill/>
          </a:ln>
        </p:spPr>
        <p:txBody>
          <a:bodyPr wrap="square" rtlCol="0">
            <a:spAutoFit/>
          </a:bodyPr>
          <a:lstStyle/>
          <a:p>
            <a:r>
              <a:rPr lang="en-US" sz="3200" dirty="0" smtClean="0">
                <a:ln>
                  <a:solidFill>
                    <a:schemeClr val="tx1"/>
                  </a:solidFill>
                </a:ln>
              </a:rPr>
              <a:t>	car accident . . . . . . . . . . . . . . .   1 : 8000 </a:t>
            </a:r>
            <a:endParaRPr lang="en-US" sz="3200" dirty="0">
              <a:ln>
                <a:solidFill>
                  <a:schemeClr val="tx1"/>
                </a:solidFill>
              </a:ln>
            </a:endParaRPr>
          </a:p>
        </p:txBody>
      </p:sp>
      <p:sp>
        <p:nvSpPr>
          <p:cNvPr id="24" name="TextBox 23"/>
          <p:cNvSpPr txBox="1"/>
          <p:nvPr/>
        </p:nvSpPr>
        <p:spPr>
          <a:xfrm>
            <a:off x="0" y="1752600"/>
            <a:ext cx="9144000" cy="584775"/>
          </a:xfrm>
          <a:prstGeom prst="rect">
            <a:avLst/>
          </a:prstGeom>
          <a:noFill/>
          <a:ln w="50800">
            <a:noFill/>
          </a:ln>
        </p:spPr>
        <p:txBody>
          <a:bodyPr wrap="square" rtlCol="0">
            <a:spAutoFit/>
          </a:bodyPr>
          <a:lstStyle/>
          <a:p>
            <a:r>
              <a:rPr lang="en-US" sz="3200" dirty="0" smtClean="0">
                <a:ln>
                  <a:solidFill>
                    <a:schemeClr val="tx1"/>
                  </a:solidFill>
                </a:ln>
              </a:rPr>
              <a:t>	gun homicide  . . . . . . . . . . . . .   1 : 22,000</a:t>
            </a:r>
            <a:endParaRPr lang="en-US" sz="3200" dirty="0">
              <a:ln>
                <a:solidFill>
                  <a:schemeClr val="tx1"/>
                </a:solidFill>
              </a:ln>
            </a:endParaRPr>
          </a:p>
        </p:txBody>
      </p:sp>
      <p:sp>
        <p:nvSpPr>
          <p:cNvPr id="29" name="TextBox 28"/>
          <p:cNvSpPr txBox="1"/>
          <p:nvPr/>
        </p:nvSpPr>
        <p:spPr>
          <a:xfrm>
            <a:off x="0" y="2844225"/>
            <a:ext cx="9144000" cy="584775"/>
          </a:xfrm>
          <a:prstGeom prst="rect">
            <a:avLst/>
          </a:prstGeom>
          <a:noFill/>
          <a:ln w="50800">
            <a:noFill/>
          </a:ln>
        </p:spPr>
        <p:txBody>
          <a:bodyPr wrap="square" rtlCol="0">
            <a:spAutoFit/>
          </a:bodyPr>
          <a:lstStyle/>
          <a:p>
            <a:r>
              <a:rPr lang="en-US" sz="3200" dirty="0" smtClean="0">
                <a:ln>
                  <a:solidFill>
                    <a:schemeClr val="tx1"/>
                  </a:solidFill>
                </a:ln>
              </a:rPr>
              <a:t>	space flight  . . . . . . . . . . . . . . .   1 : 68</a:t>
            </a:r>
            <a:endParaRPr lang="en-US" sz="3200" dirty="0">
              <a:ln>
                <a:solidFill>
                  <a:schemeClr val="tx1"/>
                </a:solidFill>
              </a:ln>
            </a:endParaRPr>
          </a:p>
        </p:txBody>
      </p:sp>
      <p:sp>
        <p:nvSpPr>
          <p:cNvPr id="31" name="TextBox 30"/>
          <p:cNvSpPr txBox="1"/>
          <p:nvPr/>
        </p:nvSpPr>
        <p:spPr>
          <a:xfrm>
            <a:off x="0" y="1244025"/>
            <a:ext cx="9144000" cy="584775"/>
          </a:xfrm>
          <a:prstGeom prst="rect">
            <a:avLst/>
          </a:prstGeom>
          <a:noFill/>
          <a:ln w="50800">
            <a:noFill/>
          </a:ln>
        </p:spPr>
        <p:txBody>
          <a:bodyPr wrap="square" rtlCol="0">
            <a:spAutoFit/>
          </a:bodyPr>
          <a:lstStyle/>
          <a:p>
            <a:r>
              <a:rPr lang="en-US" sz="3200" dirty="0" smtClean="0">
                <a:ln>
                  <a:solidFill>
                    <a:schemeClr val="tx1"/>
                  </a:solidFill>
                </a:ln>
              </a:rPr>
              <a:t>	national park visit . . . . . . . . . .   1 : 2 million</a:t>
            </a:r>
            <a:endParaRPr lang="en-US" sz="3200" dirty="0">
              <a:ln>
                <a:solidFill>
                  <a:schemeClr val="tx1"/>
                </a:solidFill>
              </a:ln>
            </a:endParaRPr>
          </a:p>
        </p:txBody>
      </p:sp>
      <p:sp>
        <p:nvSpPr>
          <p:cNvPr id="36" name="TextBox 35"/>
          <p:cNvSpPr txBox="1"/>
          <p:nvPr/>
        </p:nvSpPr>
        <p:spPr>
          <a:xfrm>
            <a:off x="0" y="3377625"/>
            <a:ext cx="9144000" cy="584775"/>
          </a:xfrm>
          <a:prstGeom prst="rect">
            <a:avLst/>
          </a:prstGeom>
          <a:noFill/>
          <a:ln w="50800">
            <a:noFill/>
          </a:ln>
        </p:spPr>
        <p:txBody>
          <a:bodyPr wrap="square" rtlCol="0">
            <a:spAutoFit/>
          </a:bodyPr>
          <a:lstStyle/>
          <a:p>
            <a:r>
              <a:rPr lang="en-US" sz="3200" dirty="0" smtClean="0">
                <a:ln>
                  <a:solidFill>
                    <a:schemeClr val="tx1"/>
                  </a:solidFill>
                </a:ln>
              </a:rPr>
              <a:t>	climb Mt Everest . . . . . . . . . . .   1 : 14  </a:t>
            </a:r>
            <a:endParaRPr lang="en-US" sz="3200" dirty="0">
              <a:ln>
                <a:solidFill>
                  <a:schemeClr val="tx1"/>
                </a:solidFill>
              </a:ln>
            </a:endParaRPr>
          </a:p>
        </p:txBody>
      </p:sp>
      <p:sp>
        <p:nvSpPr>
          <p:cNvPr id="37" name="Rectangle 36"/>
          <p:cNvSpPr/>
          <p:nvPr/>
        </p:nvSpPr>
        <p:spPr>
          <a:xfrm>
            <a:off x="6019800" y="3455313"/>
            <a:ext cx="1371600" cy="430887"/>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pic>
        <p:nvPicPr>
          <p:cNvPr id="56324" name="Picture 4" descr="C:\Users\Sandra\AppData\Local\Microsoft\Windows\INetCache\IE\51KKD49H\15560-illustration-of-a-yellow-smiley-face-pv[1].png"/>
          <p:cNvPicPr>
            <a:picLocks noChangeAspect="1" noChangeArrowheads="1"/>
          </p:cNvPicPr>
          <p:nvPr/>
        </p:nvPicPr>
        <p:blipFill>
          <a:blip r:embed="rId5"/>
          <a:srcRect/>
          <a:stretch>
            <a:fillRect/>
          </a:stretch>
        </p:blipFill>
        <p:spPr bwMode="auto">
          <a:xfrm>
            <a:off x="3048000" y="1295400"/>
            <a:ext cx="3124200" cy="3124200"/>
          </a:xfrm>
          <a:prstGeom prst="rect">
            <a:avLst/>
          </a:prstGeom>
          <a:noFill/>
        </p:spPr>
      </p:pic>
      <p:sp>
        <p:nvSpPr>
          <p:cNvPr id="40" name="Rectangle 39"/>
          <p:cNvSpPr/>
          <p:nvPr/>
        </p:nvSpPr>
        <p:spPr>
          <a:xfrm>
            <a:off x="4267200" y="4648199"/>
            <a:ext cx="137160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cxnSp>
        <p:nvCxnSpPr>
          <p:cNvPr id="41" name="Straight Connector 40"/>
          <p:cNvCxnSpPr/>
          <p:nvPr/>
        </p:nvCxnSpPr>
        <p:spPr>
          <a:xfrm rot="5400000">
            <a:off x="8329786" y="4471019"/>
            <a:ext cx="256032"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7896241" y="4829159"/>
            <a:ext cx="210312" cy="794"/>
          </a:xfrm>
          <a:prstGeom prst="line">
            <a:avLst/>
          </a:prstGeom>
          <a:ln w="444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8572897" y="342503"/>
            <a:ext cx="685800"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8325214" y="4453128"/>
            <a:ext cx="265176" cy="794"/>
          </a:xfrm>
          <a:prstGeom prst="line">
            <a:avLst/>
          </a:prstGeom>
          <a:ln w="4572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7887097" y="4818888"/>
            <a:ext cx="228600" cy="794"/>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8572897" y="342503"/>
            <a:ext cx="685800" cy="794"/>
          </a:xfrm>
          <a:prstGeom prst="line">
            <a:avLst/>
          </a:prstGeom>
          <a:ln w="4826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5392702" y="3753214"/>
            <a:ext cx="3018775" cy="1376807"/>
            <a:chOff x="5392702" y="3753214"/>
            <a:chExt cx="3018775" cy="1376807"/>
          </a:xfrm>
        </p:grpSpPr>
        <p:cxnSp>
          <p:nvCxnSpPr>
            <p:cNvPr id="48" name="Straight Connector 47"/>
            <p:cNvCxnSpPr/>
            <p:nvPr/>
          </p:nvCxnSpPr>
          <p:spPr>
            <a:xfrm rot="5400000">
              <a:off x="7438413" y="4314213"/>
              <a:ext cx="1123585" cy="1588"/>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rot="19497725">
              <a:off x="5392702" y="4545246"/>
              <a:ext cx="3018775" cy="584775"/>
            </a:xfrm>
            <a:prstGeom prst="rect">
              <a:avLst/>
            </a:prstGeom>
            <a:noFill/>
            <a:ln w="50800">
              <a:noFill/>
            </a:ln>
          </p:spPr>
          <p:txBody>
            <a:bodyPr wrap="none" rtlCol="0">
              <a:spAutoFit/>
            </a:bodyPr>
            <a:lstStyle/>
            <a:p>
              <a:r>
                <a:rPr lang="en-US" sz="32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2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grpSp>
      <p:sp useBgFill="1">
        <p:nvSpPr>
          <p:cNvPr id="32" name="TextBox 31"/>
          <p:cNvSpPr txBox="1"/>
          <p:nvPr/>
        </p:nvSpPr>
        <p:spPr>
          <a:xfrm>
            <a:off x="1828800" y="4648200"/>
            <a:ext cx="4343400" cy="707886"/>
          </a:xfrm>
          <a:prstGeom prst="rect">
            <a:avLst/>
          </a:prstGeom>
          <a:ln w="50800">
            <a:noFill/>
          </a:ln>
        </p:spPr>
        <p:txBody>
          <a:bodyPr wrap="square" rtlCol="0">
            <a:spAutoFit/>
          </a:bodyPr>
          <a:lstStyle/>
          <a:p>
            <a:pPr algn="ctr"/>
            <a:r>
              <a:rPr lang="en-US" sz="4000" dirty="0" smtClean="0">
                <a:latin typeface="Arial Black" pitchFamily="34" charset="0"/>
              </a:rPr>
              <a:t>1:33  to 1:10  </a:t>
            </a:r>
            <a:endParaRPr lang="en-US" sz="4000" dirty="0">
              <a:latin typeface="Arial Black" pitchFamily="34" charset="0"/>
            </a:endParaRPr>
          </a:p>
        </p:txBody>
      </p:sp>
      <p:sp>
        <p:nvSpPr>
          <p:cNvPr id="38" name="Freeform 37"/>
          <p:cNvSpPr/>
          <p:nvPr/>
        </p:nvSpPr>
        <p:spPr>
          <a:xfrm>
            <a:off x="3951515" y="3869872"/>
            <a:ext cx="2982685" cy="2378528"/>
          </a:xfrm>
          <a:custGeom>
            <a:avLst/>
            <a:gdLst>
              <a:gd name="connsiteX0" fmla="*/ 3216728 w 3507921"/>
              <a:gd name="connsiteY0" fmla="*/ 0 h 2090057"/>
              <a:gd name="connsiteX1" fmla="*/ 3069771 w 3507921"/>
              <a:gd name="connsiteY1" fmla="*/ 1632857 h 2090057"/>
              <a:gd name="connsiteX2" fmla="*/ 587828 w 3507921"/>
              <a:gd name="connsiteY2" fmla="*/ 2057400 h 2090057"/>
              <a:gd name="connsiteX3" fmla="*/ 0 w 3507921"/>
              <a:gd name="connsiteY3" fmla="*/ 1436915 h 2090057"/>
              <a:gd name="connsiteX0" fmla="*/ 3216728 w 3556000"/>
              <a:gd name="connsiteY0" fmla="*/ 239486 h 2329543"/>
              <a:gd name="connsiteX1" fmla="*/ 3505200 w 3556000"/>
              <a:gd name="connsiteY1" fmla="*/ 272143 h 2329543"/>
              <a:gd name="connsiteX2" fmla="*/ 3069771 w 3556000"/>
              <a:gd name="connsiteY2" fmla="*/ 1872343 h 2329543"/>
              <a:gd name="connsiteX3" fmla="*/ 587828 w 3556000"/>
              <a:gd name="connsiteY3" fmla="*/ 2296886 h 2329543"/>
              <a:gd name="connsiteX4" fmla="*/ 0 w 3556000"/>
              <a:gd name="connsiteY4" fmla="*/ 1676401 h 2329543"/>
              <a:gd name="connsiteX0" fmla="*/ 3505200 w 3556000"/>
              <a:gd name="connsiteY0" fmla="*/ 0 h 2057400"/>
              <a:gd name="connsiteX1" fmla="*/ 3069771 w 3556000"/>
              <a:gd name="connsiteY1" fmla="*/ 1600200 h 2057400"/>
              <a:gd name="connsiteX2" fmla="*/ 587828 w 3556000"/>
              <a:gd name="connsiteY2" fmla="*/ 2024743 h 2057400"/>
              <a:gd name="connsiteX3" fmla="*/ 0 w 3556000"/>
              <a:gd name="connsiteY3" fmla="*/ 1404258 h 2057400"/>
              <a:gd name="connsiteX0" fmla="*/ 3488872 w 3539672"/>
              <a:gd name="connsiteY0" fmla="*/ 0 h 2100943"/>
              <a:gd name="connsiteX1" fmla="*/ 3053443 w 3539672"/>
              <a:gd name="connsiteY1" fmla="*/ 1600200 h 2100943"/>
              <a:gd name="connsiteX2" fmla="*/ 571500 w 3539672"/>
              <a:gd name="connsiteY2" fmla="*/ 2024743 h 2100943"/>
              <a:gd name="connsiteX3" fmla="*/ 0 w 3539672"/>
              <a:gd name="connsiteY3" fmla="*/ 1143001 h 2100943"/>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143001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508133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508133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021290 h 1899557"/>
            </a:gdLst>
            <a:ahLst/>
            <a:cxnLst>
              <a:cxn ang="0">
                <a:pos x="connsiteX0" y="connsiteY0"/>
              </a:cxn>
              <a:cxn ang="0">
                <a:pos x="connsiteX1" y="connsiteY1"/>
              </a:cxn>
              <a:cxn ang="0">
                <a:pos x="connsiteX2" y="connsiteY2"/>
              </a:cxn>
              <a:cxn ang="0">
                <a:pos x="connsiteX3" y="connsiteY3"/>
              </a:cxn>
            </a:cxnLst>
            <a:rect l="l" t="t" r="r" b="b"/>
            <a:pathLst>
              <a:path w="3539672" h="1899557">
                <a:moveTo>
                  <a:pt x="3488872" y="0"/>
                </a:moveTo>
                <a:cubicBezTo>
                  <a:pt x="3464379" y="272143"/>
                  <a:pt x="3539672" y="1300843"/>
                  <a:pt x="3053443" y="1600200"/>
                </a:cubicBezTo>
                <a:cubicBezTo>
                  <a:pt x="2567214" y="1899557"/>
                  <a:pt x="1080407" y="1892628"/>
                  <a:pt x="571500" y="1796143"/>
                </a:cubicBezTo>
                <a:cubicBezTo>
                  <a:pt x="62593" y="1699658"/>
                  <a:pt x="38100" y="1315204"/>
                  <a:pt x="0" y="1021290"/>
                </a:cubicBezTo>
              </a:path>
            </a:pathLst>
          </a:custGeom>
          <a:ln w="762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TextBox 34"/>
          <p:cNvSpPr txBox="1"/>
          <p:nvPr/>
        </p:nvSpPr>
        <p:spPr>
          <a:xfrm>
            <a:off x="2286000" y="5334000"/>
            <a:ext cx="3453189" cy="523220"/>
          </a:xfrm>
          <a:prstGeom prst="rect">
            <a:avLst/>
          </a:prstGeom>
          <a:noFill/>
          <a:ln w="50800">
            <a:noFill/>
          </a:ln>
        </p:spPr>
        <p:txBody>
          <a:bodyPr wrap="none" rtlCol="0">
            <a:spAutoFit/>
          </a:bodyPr>
          <a:lstStyle/>
          <a:p>
            <a:r>
              <a:rPr lang="en-US" sz="2800" dirty="0" smtClean="0">
                <a:latin typeface="Arial Black" pitchFamily="34" charset="0"/>
              </a:rPr>
              <a:t>(12,000 - 50,000)</a:t>
            </a:r>
            <a:endParaRPr lang="en-US" sz="2800" dirty="0">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1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1000"/>
                                        <p:tgtEl>
                                          <p:spTgt spid="32"/>
                                        </p:tgtEl>
                                      </p:cBhvr>
                                    </p:animEffect>
                                  </p:childTnLst>
                                </p:cTn>
                              </p:par>
                              <p:par>
                                <p:cTn id="13" presetID="1" presetClass="exit" presetSubtype="0" fill="hold" grpId="0" nodeType="withEffect">
                                  <p:stCondLst>
                                    <p:cond delay="0"/>
                                  </p:stCondLst>
                                  <p:childTnLst>
                                    <p:set>
                                      <p:cBhvr>
                                        <p:cTn id="14" dur="1" fill="hold">
                                          <p:stCondLst>
                                            <p:cond delay="0"/>
                                          </p:stCondLst>
                                        </p:cTn>
                                        <p:tgtEl>
                                          <p:spTgt spid="35"/>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10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fade">
                                      <p:cBhvr>
                                        <p:cTn id="39" dur="10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wipe(up)">
                                      <p:cBhvr>
                                        <p:cTn id="44" dur="500"/>
                                        <p:tgtEl>
                                          <p:spTgt spid="37"/>
                                        </p:tgtEl>
                                      </p:cBhvr>
                                    </p:animEffect>
                                  </p:childTnLst>
                                </p:cTn>
                              </p:par>
                              <p:par>
                                <p:cTn id="45" presetID="22" presetClass="entr" presetSubtype="2" fill="hold" grpId="0"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wipe(right)">
                                      <p:cBhvr>
                                        <p:cTn id="47" dur="1000"/>
                                        <p:tgtEl>
                                          <p:spTgt spid="3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38"/>
                                        </p:tgtEl>
                                      </p:cBhvr>
                                    </p:animEffect>
                                    <p:set>
                                      <p:cBhvr>
                                        <p:cTn id="52" dur="1" fill="hold">
                                          <p:stCondLst>
                                            <p:cond delay="999"/>
                                          </p:stCondLst>
                                        </p:cTn>
                                        <p:tgtEl>
                                          <p:spTgt spid="38"/>
                                        </p:tgtEl>
                                        <p:attrNameLst>
                                          <p:attrName>style.visibility</p:attrName>
                                        </p:attrNameLst>
                                      </p:cBhvr>
                                      <p:to>
                                        <p:strVal val="hidden"/>
                                      </p:to>
                                    </p:set>
                                  </p:childTnLst>
                                </p:cTn>
                              </p:par>
                              <p:par>
                                <p:cTn id="53" presetID="64" presetClass="path" presetSubtype="0" accel="50000" decel="50000" fill="hold" grpId="1" nodeType="withEffect">
                                  <p:stCondLst>
                                    <p:cond delay="0"/>
                                  </p:stCondLst>
                                  <p:childTnLst>
                                    <p:animMotion origin="layout" path="M -3.33333E-6 4.81481E-6 L 0.05 -0.30186 " pathEditMode="relative" rAng="0" ptsTypes="AA">
                                      <p:cBhvr>
                                        <p:cTn id="54" dur="1000" fill="hold"/>
                                        <p:tgtEl>
                                          <p:spTgt spid="37"/>
                                        </p:tgtEl>
                                        <p:attrNameLst>
                                          <p:attrName>ppt_x</p:attrName>
                                          <p:attrName>ppt_y</p:attrName>
                                        </p:attrNameLst>
                                      </p:cBhvr>
                                      <p:rCtr x="25" y="-151"/>
                                    </p:animMotion>
                                  </p:childTnLst>
                                </p:cTn>
                              </p:par>
                              <p:par>
                                <p:cTn id="55" presetID="6" presetClass="emph" presetSubtype="0" fill="hold" grpId="2" nodeType="withEffect">
                                  <p:stCondLst>
                                    <p:cond delay="0"/>
                                  </p:stCondLst>
                                  <p:childTnLst>
                                    <p:animScale>
                                      <p:cBhvr>
                                        <p:cTn id="56" dur="1000" fill="hold"/>
                                        <p:tgtEl>
                                          <p:spTgt spid="37"/>
                                        </p:tgtEl>
                                      </p:cBhvr>
                                      <p:by x="150000" y="150000"/>
                                    </p:animScale>
                                  </p:childTnLst>
                                </p:cTn>
                              </p:par>
                              <p:par>
                                <p:cTn id="57" presetID="7" presetClass="emph" presetSubtype="2" fill="hold" nodeType="withEffect">
                                  <p:stCondLst>
                                    <p:cond delay="0"/>
                                  </p:stCondLst>
                                  <p:childTnLst>
                                    <p:animClr clrSpc="rgb">
                                      <p:cBhvr>
                                        <p:cTn id="58" dur="1000" fill="hold"/>
                                        <p:tgtEl>
                                          <p:spTgt spid="37"/>
                                        </p:tgtEl>
                                        <p:attrNameLst>
                                          <p:attrName>stroke.color</p:attrName>
                                        </p:attrNameLst>
                                      </p:cBhvr>
                                      <p:to>
                                        <a:srgbClr val="009900"/>
                                      </p:to>
                                    </p:animClr>
                                    <p:set>
                                      <p:cBhvr>
                                        <p:cTn id="59" dur="1000" fill="hold"/>
                                        <p:tgtEl>
                                          <p:spTgt spid="37"/>
                                        </p:tgtEl>
                                        <p:attrNameLst>
                                          <p:attrName>stroke.on</p:attrName>
                                        </p:attrNameLst>
                                      </p:cBhvr>
                                      <p:to>
                                        <p:strVal val="true"/>
                                      </p:to>
                                    </p:set>
                                  </p:childTnLst>
                                </p:cTn>
                              </p:par>
                            </p:childTnLst>
                          </p:cTn>
                        </p:par>
                        <p:par>
                          <p:cTn id="60" fill="hold">
                            <p:stCondLst>
                              <p:cond delay="1000"/>
                            </p:stCondLst>
                            <p:childTnLst>
                              <p:par>
                                <p:cTn id="61" presetID="53" presetClass="entr" presetSubtype="0" fill="hold" nodeType="afterEffect">
                                  <p:stCondLst>
                                    <p:cond delay="0"/>
                                  </p:stCondLst>
                                  <p:childTnLst>
                                    <p:set>
                                      <p:cBhvr>
                                        <p:cTn id="62" dur="1" fill="hold">
                                          <p:stCondLst>
                                            <p:cond delay="0"/>
                                          </p:stCondLst>
                                        </p:cTn>
                                        <p:tgtEl>
                                          <p:spTgt spid="56324"/>
                                        </p:tgtEl>
                                        <p:attrNameLst>
                                          <p:attrName>style.visibility</p:attrName>
                                        </p:attrNameLst>
                                      </p:cBhvr>
                                      <p:to>
                                        <p:strVal val="visible"/>
                                      </p:to>
                                    </p:set>
                                    <p:anim calcmode="lin" valueType="num">
                                      <p:cBhvr>
                                        <p:cTn id="63" dur="1000" fill="hold"/>
                                        <p:tgtEl>
                                          <p:spTgt spid="56324"/>
                                        </p:tgtEl>
                                        <p:attrNameLst>
                                          <p:attrName>ppt_w</p:attrName>
                                        </p:attrNameLst>
                                      </p:cBhvr>
                                      <p:tavLst>
                                        <p:tav tm="0">
                                          <p:val>
                                            <p:fltVal val="0"/>
                                          </p:val>
                                        </p:tav>
                                        <p:tav tm="100000">
                                          <p:val>
                                            <p:strVal val="#ppt_w"/>
                                          </p:val>
                                        </p:tav>
                                      </p:tavLst>
                                    </p:anim>
                                    <p:anim calcmode="lin" valueType="num">
                                      <p:cBhvr>
                                        <p:cTn id="64" dur="1000" fill="hold"/>
                                        <p:tgtEl>
                                          <p:spTgt spid="56324"/>
                                        </p:tgtEl>
                                        <p:attrNameLst>
                                          <p:attrName>ppt_h</p:attrName>
                                        </p:attrNameLst>
                                      </p:cBhvr>
                                      <p:tavLst>
                                        <p:tav tm="0">
                                          <p:val>
                                            <p:fltVal val="0"/>
                                          </p:val>
                                        </p:tav>
                                        <p:tav tm="100000">
                                          <p:val>
                                            <p:strVal val="#ppt_h"/>
                                          </p:val>
                                        </p:tav>
                                      </p:tavLst>
                                    </p:anim>
                                    <p:animEffect transition="in" filter="fade">
                                      <p:cBhvr>
                                        <p:cTn id="65" dur="1000"/>
                                        <p:tgtEl>
                                          <p:spTgt spid="5632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grpId="1" nodeType="clickEffect">
                                  <p:stCondLst>
                                    <p:cond delay="0"/>
                                  </p:stCondLst>
                                  <p:childTnLst>
                                    <p:animEffect transition="out" filter="fade">
                                      <p:cBhvr>
                                        <p:cTn id="69" dur="1000"/>
                                        <p:tgtEl>
                                          <p:spTgt spid="22"/>
                                        </p:tgtEl>
                                      </p:cBhvr>
                                    </p:animEffect>
                                    <p:set>
                                      <p:cBhvr>
                                        <p:cTn id="70" dur="1" fill="hold">
                                          <p:stCondLst>
                                            <p:cond delay="999"/>
                                          </p:stCondLst>
                                        </p:cTn>
                                        <p:tgtEl>
                                          <p:spTgt spid="22"/>
                                        </p:tgtEl>
                                        <p:attrNameLst>
                                          <p:attrName>style.visibility</p:attrName>
                                        </p:attrNameLst>
                                      </p:cBhvr>
                                      <p:to>
                                        <p:strVal val="hidden"/>
                                      </p:to>
                                    </p:set>
                                  </p:childTnLst>
                                </p:cTn>
                              </p:par>
                              <p:par>
                                <p:cTn id="71" presetID="10" presetClass="exit" presetSubtype="0" fill="hold" grpId="3" nodeType="withEffect">
                                  <p:stCondLst>
                                    <p:cond delay="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31"/>
                                        </p:tgtEl>
                                      </p:cBhvr>
                                    </p:animEffect>
                                    <p:set>
                                      <p:cBhvr>
                                        <p:cTn id="76" dur="1" fill="hold">
                                          <p:stCondLst>
                                            <p:cond delay="999"/>
                                          </p:stCondLst>
                                        </p:cTn>
                                        <p:tgtEl>
                                          <p:spTgt spid="31"/>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23"/>
                                        </p:tgtEl>
                                      </p:cBhvr>
                                    </p:animEffect>
                                    <p:set>
                                      <p:cBhvr>
                                        <p:cTn id="79" dur="1" fill="hold">
                                          <p:stCondLst>
                                            <p:cond delay="999"/>
                                          </p:stCondLst>
                                        </p:cTn>
                                        <p:tgtEl>
                                          <p:spTgt spid="23"/>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29"/>
                                        </p:tgtEl>
                                      </p:cBhvr>
                                    </p:animEffect>
                                    <p:set>
                                      <p:cBhvr>
                                        <p:cTn id="82" dur="1" fill="hold">
                                          <p:stCondLst>
                                            <p:cond delay="999"/>
                                          </p:stCondLst>
                                        </p:cTn>
                                        <p:tgtEl>
                                          <p:spTgt spid="29"/>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24"/>
                                        </p:tgtEl>
                                      </p:cBhvr>
                                    </p:animEffect>
                                    <p:set>
                                      <p:cBhvr>
                                        <p:cTn id="85" dur="1" fill="hold">
                                          <p:stCondLst>
                                            <p:cond delay="999"/>
                                          </p:stCondLst>
                                        </p:cTn>
                                        <p:tgtEl>
                                          <p:spTgt spid="2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1000"/>
                                        <p:tgtEl>
                                          <p:spTgt spid="36"/>
                                        </p:tgtEl>
                                      </p:cBhvr>
                                    </p:animEffect>
                                    <p:set>
                                      <p:cBhvr>
                                        <p:cTn id="88" dur="1" fill="hold">
                                          <p:stCondLst>
                                            <p:cond delay="999"/>
                                          </p:stCondLst>
                                        </p:cTn>
                                        <p:tgtEl>
                                          <p:spTgt spid="36"/>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1000"/>
                                        <p:tgtEl>
                                          <p:spTgt spid="32"/>
                                        </p:tgtEl>
                                      </p:cBhvr>
                                    </p:animEffect>
                                    <p:set>
                                      <p:cBhvr>
                                        <p:cTn id="91" dur="1" fill="hold">
                                          <p:stCondLst>
                                            <p:cond delay="999"/>
                                          </p:stCondLst>
                                        </p:cTn>
                                        <p:tgtEl>
                                          <p:spTgt spid="32"/>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000"/>
                                        <p:tgtEl>
                                          <p:spTgt spid="56324"/>
                                        </p:tgtEl>
                                      </p:cBhvr>
                                    </p:animEffect>
                                    <p:set>
                                      <p:cBhvr>
                                        <p:cTn id="94" dur="1" fill="hold">
                                          <p:stCondLst>
                                            <p:cond delay="999"/>
                                          </p:stCondLst>
                                        </p:cTn>
                                        <p:tgtEl>
                                          <p:spTgt spid="56324"/>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40"/>
                                        </p:tgtEl>
                                        <p:attrNameLst>
                                          <p:attrName>style.visibility</p:attrName>
                                        </p:attrNameLst>
                                      </p:cBhvr>
                                      <p:to>
                                        <p:strVal val="visible"/>
                                      </p:to>
                                    </p:set>
                                    <p:animEffect transition="in" filter="wipe(left)">
                                      <p:cBhvr>
                                        <p:cTn id="99" dur="1000"/>
                                        <p:tgtEl>
                                          <p:spTgt spid="40"/>
                                        </p:tgtEl>
                                      </p:cBhvr>
                                    </p:animEffect>
                                  </p:childTnLst>
                                </p:cTn>
                              </p:par>
                            </p:childTnLst>
                          </p:cTn>
                        </p:par>
                        <p:par>
                          <p:cTn id="100" fill="hold">
                            <p:stCondLst>
                              <p:cond delay="1000"/>
                            </p:stCondLst>
                            <p:childTnLst>
                              <p:par>
                                <p:cTn id="101" presetID="9" presetClass="entr" presetSubtype="0" fill="hold" nodeType="afterEffect">
                                  <p:stCondLst>
                                    <p:cond delay="0"/>
                                  </p:stCondLst>
                                  <p:childTnLst>
                                    <p:set>
                                      <p:cBhvr>
                                        <p:cTn id="102" dur="1" fill="hold">
                                          <p:stCondLst>
                                            <p:cond delay="0"/>
                                          </p:stCondLst>
                                        </p:cTn>
                                        <p:tgtEl>
                                          <p:spTgt spid="43"/>
                                        </p:tgtEl>
                                        <p:attrNameLst>
                                          <p:attrName>style.visibility</p:attrName>
                                        </p:attrNameLst>
                                      </p:cBhvr>
                                      <p:to>
                                        <p:strVal val="visible"/>
                                      </p:to>
                                    </p:set>
                                    <p:animEffect transition="in" filter="dissolve">
                                      <p:cBhvr>
                                        <p:cTn id="103" dur="1000"/>
                                        <p:tgtEl>
                                          <p:spTgt spid="43"/>
                                        </p:tgtEl>
                                      </p:cBhvr>
                                    </p:animEffect>
                                  </p:childTnLst>
                                </p:cTn>
                              </p:par>
                              <p:par>
                                <p:cTn id="104" presetID="9" presetClass="entr" presetSubtype="0" fill="hold" nodeType="with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dissolve">
                                      <p:cBhvr>
                                        <p:cTn id="106" dur="1000"/>
                                        <p:tgtEl>
                                          <p:spTgt spid="41"/>
                                        </p:tgtEl>
                                      </p:cBhvr>
                                    </p:animEffect>
                                  </p:childTnLst>
                                </p:cTn>
                              </p:par>
                              <p:par>
                                <p:cTn id="107" presetID="9"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animEffect transition="in" filter="dissolve">
                                      <p:cBhvr>
                                        <p:cTn id="109" dur="1000"/>
                                        <p:tgtEl>
                                          <p:spTgt spid="42"/>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nodeType="clickEffect">
                                  <p:stCondLst>
                                    <p:cond delay="0"/>
                                  </p:stCondLst>
                                  <p:childTnLst>
                                    <p:set>
                                      <p:cBhvr>
                                        <p:cTn id="113" dur="1" fill="hold">
                                          <p:stCondLst>
                                            <p:cond delay="0"/>
                                          </p:stCondLst>
                                        </p:cTn>
                                        <p:tgtEl>
                                          <p:spTgt spid="44"/>
                                        </p:tgtEl>
                                        <p:attrNameLst>
                                          <p:attrName>style.visibility</p:attrName>
                                        </p:attrNameLst>
                                      </p:cBhvr>
                                      <p:to>
                                        <p:strVal val="visible"/>
                                      </p:to>
                                    </p:set>
                                    <p:animEffect transition="in" filter="wipe(up)">
                                      <p:cBhvr>
                                        <p:cTn id="114" dur="1000"/>
                                        <p:tgtEl>
                                          <p:spTgt spid="44"/>
                                        </p:tgtEl>
                                      </p:cBhvr>
                                    </p:animEffect>
                                  </p:childTnLst>
                                </p:cTn>
                              </p:par>
                              <p:par>
                                <p:cTn id="115" presetID="22" presetClass="entr" presetSubtype="1" fill="hold" nodeType="with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wipe(up)">
                                      <p:cBhvr>
                                        <p:cTn id="117" dur="1000"/>
                                        <p:tgtEl>
                                          <p:spTgt spid="45"/>
                                        </p:tgtEl>
                                      </p:cBhvr>
                                    </p:animEffect>
                                  </p:childTnLst>
                                </p:cTn>
                              </p:par>
                              <p:par>
                                <p:cTn id="118" presetID="22" presetClass="entr" presetSubtype="1" fill="hold" nodeType="with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wipe(up)">
                                      <p:cBhvr>
                                        <p:cTn id="120" dur="1000"/>
                                        <p:tgtEl>
                                          <p:spTgt spid="46"/>
                                        </p:tgtEl>
                                      </p:cBhvr>
                                    </p:animEffect>
                                  </p:childTnLst>
                                </p:cTn>
                              </p:par>
                            </p:childTnLst>
                          </p:cTn>
                        </p:par>
                      </p:childTnLst>
                    </p:cTn>
                  </p:par>
                  <p:par>
                    <p:cTn id="121" fill="hold">
                      <p:stCondLst>
                        <p:cond delay="indefinite"/>
                      </p:stCondLst>
                      <p:childTnLst>
                        <p:par>
                          <p:cTn id="122" fill="hold">
                            <p:stCondLst>
                              <p:cond delay="0"/>
                            </p:stCondLst>
                            <p:childTnLst>
                              <p:par>
                                <p:cTn id="123" presetID="53" presetClass="entr" presetSubtype="0" fill="hold" nodeType="clickEffect">
                                  <p:stCondLst>
                                    <p:cond delay="0"/>
                                  </p:stCondLst>
                                  <p:childTnLst>
                                    <p:set>
                                      <p:cBhvr>
                                        <p:cTn id="124" dur="1" fill="hold">
                                          <p:stCondLst>
                                            <p:cond delay="0"/>
                                          </p:stCondLst>
                                        </p:cTn>
                                        <p:tgtEl>
                                          <p:spTgt spid="47"/>
                                        </p:tgtEl>
                                        <p:attrNameLst>
                                          <p:attrName>style.visibility</p:attrName>
                                        </p:attrNameLst>
                                      </p:cBhvr>
                                      <p:to>
                                        <p:strVal val="visible"/>
                                      </p:to>
                                    </p:set>
                                    <p:anim calcmode="lin" valueType="num">
                                      <p:cBhvr>
                                        <p:cTn id="125" dur="500" fill="hold"/>
                                        <p:tgtEl>
                                          <p:spTgt spid="47"/>
                                        </p:tgtEl>
                                        <p:attrNameLst>
                                          <p:attrName>ppt_w</p:attrName>
                                        </p:attrNameLst>
                                      </p:cBhvr>
                                      <p:tavLst>
                                        <p:tav tm="0">
                                          <p:val>
                                            <p:fltVal val="0"/>
                                          </p:val>
                                        </p:tav>
                                        <p:tav tm="100000">
                                          <p:val>
                                            <p:strVal val="#ppt_w"/>
                                          </p:val>
                                        </p:tav>
                                      </p:tavLst>
                                    </p:anim>
                                    <p:anim calcmode="lin" valueType="num">
                                      <p:cBhvr>
                                        <p:cTn id="126" dur="500" fill="hold"/>
                                        <p:tgtEl>
                                          <p:spTgt spid="47"/>
                                        </p:tgtEl>
                                        <p:attrNameLst>
                                          <p:attrName>ppt_h</p:attrName>
                                        </p:attrNameLst>
                                      </p:cBhvr>
                                      <p:tavLst>
                                        <p:tav tm="0">
                                          <p:val>
                                            <p:fltVal val="0"/>
                                          </p:val>
                                        </p:tav>
                                        <p:tav tm="100000">
                                          <p:val>
                                            <p:strVal val="#ppt_h"/>
                                          </p:val>
                                        </p:tav>
                                      </p:tavLst>
                                    </p:anim>
                                    <p:animEffect transition="in" filter="fade">
                                      <p:cBhvr>
                                        <p:cTn id="12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3" grpId="0"/>
      <p:bldP spid="23" grpId="1"/>
      <p:bldP spid="24" grpId="0"/>
      <p:bldP spid="24" grpId="1"/>
      <p:bldP spid="29" grpId="0"/>
      <p:bldP spid="29" grpId="1"/>
      <p:bldP spid="31" grpId="0"/>
      <p:bldP spid="31" grpId="1"/>
      <p:bldP spid="36" grpId="0"/>
      <p:bldP spid="36" grpId="1"/>
      <p:bldP spid="37" grpId="0" animBg="1"/>
      <p:bldP spid="37" grpId="1" animBg="1"/>
      <p:bldP spid="37" grpId="2" animBg="1"/>
      <p:bldP spid="37" grpId="3" animBg="1"/>
      <p:bldP spid="40" grpId="0" animBg="1"/>
      <p:bldP spid="32" grpId="0" animBg="1"/>
      <p:bldP spid="32" grpId="1" animBg="1"/>
      <p:bldP spid="38" grpId="0" animBg="1"/>
      <p:bldP spid="38" grpId="1" animBg="1"/>
      <p:bldP spid="35"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grpSp>
        <p:nvGrpSpPr>
          <p:cNvPr id="9" name="Group 8"/>
          <p:cNvGrpSpPr/>
          <p:nvPr/>
        </p:nvGrpSpPr>
        <p:grpSpPr>
          <a:xfrm>
            <a:off x="0" y="896112"/>
            <a:ext cx="9144000" cy="5657088"/>
            <a:chOff x="0" y="896112"/>
            <a:chExt cx="9144000" cy="5657088"/>
          </a:xfrm>
        </p:grpSpPr>
        <p:pic>
          <p:nvPicPr>
            <p:cNvPr id="20" name="Picture 8" descr="Image result for icon for farm"/>
            <p:cNvPicPr>
              <a:picLocks noChangeAspect="1" noChangeArrowheads="1"/>
            </p:cNvPicPr>
            <p:nvPr/>
          </p:nvPicPr>
          <p:blipFill>
            <a:blip r:embed="rId2"/>
            <a:srcRect/>
            <a:stretch>
              <a:fillRect/>
            </a:stretch>
          </p:blipFill>
          <p:spPr bwMode="auto">
            <a:xfrm>
              <a:off x="152400" y="1066800"/>
              <a:ext cx="1447800" cy="1447800"/>
            </a:xfrm>
            <a:prstGeom prst="rect">
              <a:avLst/>
            </a:prstGeom>
            <a:noFill/>
          </p:spPr>
        </p:pic>
        <p:sp useBgFill="1">
          <p:nvSpPr>
            <p:cNvPr id="22" name="Rectangle 21"/>
            <p:cNvSpPr/>
            <p:nvPr/>
          </p:nvSpPr>
          <p:spPr>
            <a:xfrm>
              <a:off x="0" y="3352800"/>
              <a:ext cx="9144000" cy="584775"/>
            </a:xfrm>
            <a:prstGeom prst="rect">
              <a:avLst/>
            </a:prstGeom>
          </p:spPr>
          <p:txBody>
            <a:bodyPr wrap="square">
              <a:spAutoFit/>
            </a:bodyPr>
            <a:lstStyle/>
            <a:p>
              <a:pPr algn="ctr"/>
              <a:r>
                <a:rPr lang="en-US" sz="3200" b="1" dirty="0" smtClean="0"/>
                <a:t>34,600 farms, average size is 474 acres</a:t>
              </a:r>
              <a:endParaRPr lang="en-US" sz="3200" b="1" dirty="0"/>
            </a:p>
          </p:txBody>
        </p:sp>
        <p:sp useBgFill="1">
          <p:nvSpPr>
            <p:cNvPr id="23" name="Rectangle 22"/>
            <p:cNvSpPr/>
            <p:nvPr/>
          </p:nvSpPr>
          <p:spPr>
            <a:xfrm>
              <a:off x="0" y="4038600"/>
              <a:ext cx="9144000" cy="584775"/>
            </a:xfrm>
            <a:prstGeom prst="rect">
              <a:avLst/>
            </a:prstGeom>
          </p:spPr>
          <p:txBody>
            <a:bodyPr wrap="square">
              <a:spAutoFit/>
            </a:bodyPr>
            <a:lstStyle/>
            <a:p>
              <a:pPr algn="ctr"/>
              <a:r>
                <a:rPr lang="en-US" sz="3200" b="1" dirty="0" smtClean="0"/>
                <a:t>96% of farms are family owned &amp; operated</a:t>
              </a:r>
              <a:endParaRPr lang="en-US" sz="3200" b="1" dirty="0"/>
            </a:p>
          </p:txBody>
        </p:sp>
        <p:sp useBgFill="1">
          <p:nvSpPr>
            <p:cNvPr id="24" name="Rectangle 23"/>
            <p:cNvSpPr/>
            <p:nvPr/>
          </p:nvSpPr>
          <p:spPr>
            <a:xfrm>
              <a:off x="0" y="4667309"/>
              <a:ext cx="9144000" cy="1077218"/>
            </a:xfrm>
            <a:prstGeom prst="rect">
              <a:avLst/>
            </a:prstGeom>
          </p:spPr>
          <p:txBody>
            <a:bodyPr wrap="square">
              <a:spAutoFit/>
            </a:bodyPr>
            <a:lstStyle/>
            <a:p>
              <a:pPr algn="ctr"/>
              <a:r>
                <a:rPr lang="en-US" sz="3200" b="1" dirty="0" smtClean="0"/>
                <a:t>1,200 farms within same family for 100 years </a:t>
              </a:r>
            </a:p>
            <a:p>
              <a:pPr algn="ctr"/>
              <a:r>
                <a:rPr lang="en-US" sz="3200" b="1" dirty="0" smtClean="0"/>
                <a:t>       39 farms for 150-years</a:t>
              </a:r>
              <a:endParaRPr lang="en-US" sz="3200" b="1" dirty="0"/>
            </a:p>
          </p:txBody>
        </p:sp>
        <p:sp useBgFill="1">
          <p:nvSpPr>
            <p:cNvPr id="25" name="Rectangle 24"/>
            <p:cNvSpPr/>
            <p:nvPr/>
          </p:nvSpPr>
          <p:spPr>
            <a:xfrm>
              <a:off x="0" y="5783759"/>
              <a:ext cx="9144000" cy="769441"/>
            </a:xfrm>
            <a:prstGeom prst="rect">
              <a:avLst/>
            </a:prstGeom>
          </p:spPr>
          <p:txBody>
            <a:bodyPr wrap="square">
              <a:spAutoFit/>
            </a:bodyPr>
            <a:lstStyle/>
            <a:p>
              <a:pPr algn="ctr"/>
              <a:r>
                <a:rPr lang="en-US" sz="4400" b="1" dirty="0" smtClean="0"/>
                <a:t>Value:  </a:t>
              </a:r>
              <a:r>
                <a:rPr lang="en-US" sz="4400" b="1" dirty="0" smtClean="0">
                  <a:solidFill>
                    <a:srgbClr val="FF0000"/>
                  </a:solidFill>
                  <a:effectLst>
                    <a:outerShdw dist="50800" dir="7200000" algn="ctr" rotWithShape="0">
                      <a:schemeClr val="tx1"/>
                    </a:outerShdw>
                  </a:effectLst>
                </a:rPr>
                <a:t>$5.7 billion </a:t>
              </a:r>
              <a:r>
                <a:rPr lang="en-US" sz="3200" b="1" dirty="0" smtClean="0"/>
                <a:t>(2015) </a:t>
              </a:r>
              <a:endParaRPr lang="en-US" sz="3200" b="1" dirty="0"/>
            </a:p>
          </p:txBody>
        </p:sp>
        <p:pic>
          <p:nvPicPr>
            <p:cNvPr id="1026" name="Picture 2"/>
            <p:cNvPicPr preferRelativeResize="0">
              <a:picLocks noChangeAspect="1" noChangeArrowheads="1"/>
            </p:cNvPicPr>
            <p:nvPr/>
          </p:nvPicPr>
          <p:blipFill>
            <a:blip r:embed="rId3" cstate="print"/>
            <a:srcRect/>
            <a:stretch>
              <a:fillRect/>
            </a:stretch>
          </p:blipFill>
          <p:spPr bwMode="auto">
            <a:xfrm>
              <a:off x="5252720" y="896112"/>
              <a:ext cx="3662680" cy="2472690"/>
            </a:xfrm>
            <a:prstGeom prst="rect">
              <a:avLst/>
            </a:prstGeom>
            <a:noFill/>
            <a:ln w="9525">
              <a:noFill/>
              <a:miter lim="800000"/>
              <a:headEnd/>
              <a:tailEnd/>
            </a:ln>
            <a:effectLst/>
          </p:spPr>
        </p:pic>
      </p:grpSp>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9"/>
                                        </p:tgtEl>
                                      </p:cBhvr>
                                    </p:animEffect>
                                    <p:set>
                                      <p:cBhvr>
                                        <p:cTn id="7" dur="1" fill="hold">
                                          <p:stCondLst>
                                            <p:cond delay="999"/>
                                          </p:stCondLst>
                                        </p:cTn>
                                        <p:tgtEl>
                                          <p:spTgt spid="9"/>
                                        </p:tgtEl>
                                        <p:attrNameLst>
                                          <p:attrName>style.visibility</p:attrName>
                                        </p:attrNameLst>
                                      </p:cBhvr>
                                      <p:to>
                                        <p:strVal val="hidden"/>
                                      </p:to>
                                    </p:set>
                                  </p:childTnLst>
                                </p:cTn>
                              </p:par>
                              <p:par>
                                <p:cTn id="8" presetID="53" presetClass="exit" presetSubtype="0" fill="hold" grpId="0" nodeType="withEffect">
                                  <p:stCondLst>
                                    <p:cond delay="0"/>
                                  </p:stCondLst>
                                  <p:childTnLst>
                                    <p:anim calcmode="lin" valueType="num">
                                      <p:cBhvr>
                                        <p:cTn id="9" dur="1000"/>
                                        <p:tgtEl>
                                          <p:spTgt spid="15"/>
                                        </p:tgtEl>
                                        <p:attrNameLst>
                                          <p:attrName>ppt_w</p:attrName>
                                        </p:attrNameLst>
                                      </p:cBhvr>
                                      <p:tavLst>
                                        <p:tav tm="0">
                                          <p:val>
                                            <p:strVal val="ppt_w"/>
                                          </p:val>
                                        </p:tav>
                                        <p:tav tm="100000">
                                          <p:val>
                                            <p:fltVal val="0"/>
                                          </p:val>
                                        </p:tav>
                                      </p:tavLst>
                                    </p:anim>
                                    <p:anim calcmode="lin" valueType="num">
                                      <p:cBhvr>
                                        <p:cTn id="10" dur="1000"/>
                                        <p:tgtEl>
                                          <p:spTgt spid="15"/>
                                        </p:tgtEl>
                                        <p:attrNameLst>
                                          <p:attrName>ppt_h</p:attrName>
                                        </p:attrNameLst>
                                      </p:cBhvr>
                                      <p:tavLst>
                                        <p:tav tm="0">
                                          <p:val>
                                            <p:strVal val="ppt_h"/>
                                          </p:val>
                                        </p:tav>
                                        <p:tav tm="100000">
                                          <p:val>
                                            <p:fltVal val="0"/>
                                          </p:val>
                                        </p:tav>
                                      </p:tavLst>
                                    </p:anim>
                                    <p:animEffect transition="out" filter="fade">
                                      <p:cBhvr>
                                        <p:cTn id="11" dur="1000"/>
                                        <p:tgtEl>
                                          <p:spTgt spid="15"/>
                                        </p:tgtEl>
                                      </p:cBhvr>
                                    </p:animEffect>
                                    <p:set>
                                      <p:cBhvr>
                                        <p:cTn id="12" dur="1" fill="hold">
                                          <p:stCondLst>
                                            <p:cond delay="999"/>
                                          </p:stCondLst>
                                        </p:cTn>
                                        <p:tgtEl>
                                          <p:spTgt spid="15"/>
                                        </p:tgtEl>
                                        <p:attrNameLst>
                                          <p:attrName>style.visibility</p:attrName>
                                        </p:attrNameLst>
                                      </p:cBhvr>
                                      <p:to>
                                        <p:strVal val="hidden"/>
                                      </p:to>
                                    </p:set>
                                  </p:childTnLst>
                                </p:cTn>
                              </p:par>
                              <p:par>
                                <p:cTn id="13" presetID="53"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0"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773275"/>
          </a:xfrm>
          <a:prstGeom prst="rect">
            <a:avLst/>
          </a:prstGeom>
        </p:spPr>
        <p:txBody>
          <a:bodyPr wrap="square">
            <a:spAutoFit/>
          </a:bodyPr>
          <a:lstStyle/>
          <a:p>
            <a:r>
              <a:rPr lang="en-US" dirty="0" smtClean="0">
                <a:hlinkClick r:id="rId2"/>
              </a:rPr>
              <a:t>https://oregonfb.org/about/oregon-agriculture/</a:t>
            </a:r>
            <a:endParaRPr lang="en-US" dirty="0" smtClean="0"/>
          </a:p>
          <a:p>
            <a:r>
              <a:rPr lang="en-US" dirty="0" smtClean="0"/>
              <a:t>	Oregon’s principal operators of farms and ranches make up less than 1% of the total population of Oregon. Source: p. 4 in Oregon State University Extension Service Rural Studies Program</a:t>
            </a:r>
          </a:p>
          <a:p>
            <a:r>
              <a:rPr lang="en-US" dirty="0" smtClean="0"/>
              <a:t>	About 96.7% of Oregon’s farms and ranches are family owned and operated, according to the USDA National Agricultural Statistics Service. Some are “corporate” farms because they are incorporated for tax/family succession plan reasons. Source: p. 10 in Oregon State University Extension Service Rural Studies Program</a:t>
            </a:r>
          </a:p>
          <a:p>
            <a:r>
              <a:rPr lang="en-US" dirty="0" smtClean="0"/>
              <a:t> 	Oregon agriculture is sustainable. Since 1958, 1,200 Oregon farms and ranches are officially recognized as remaining operational and within same family at least 100 years, while 39 have reached the official 150-year-old mark. Source: Oregon Century Farm &amp; Ranch Program</a:t>
            </a:r>
          </a:p>
          <a:p>
            <a:r>
              <a:rPr lang="en-US" dirty="0" smtClean="0"/>
              <a:t>Oregon is #1 in the nation for Christmas trees, hazelnuts, black raspberries, ryegrass seed, orchard grass seed, crimson clover, sugar beets for seed, red clover seed, fescue seed, blackberries, boysenberries, potted azaleas, and peppermint. </a:t>
            </a:r>
          </a:p>
          <a:p>
            <a:r>
              <a:rPr lang="en-US" dirty="0" smtClean="0"/>
              <a:t>	Oregon is #2 in the United States for the production of hops, blueberries, and pears. </a:t>
            </a:r>
          </a:p>
          <a:p>
            <a:r>
              <a:rPr lang="en-US" dirty="0" smtClean="0"/>
              <a:t>Oregon is a specialty-crop state with 220+ recognized commodities. </a:t>
            </a:r>
          </a:p>
          <a:p>
            <a:r>
              <a:rPr lang="en-US" dirty="0" smtClean="0"/>
              <a:t>	There are more than 34,600 Oregon farms and ranches, occupying about 16.4 million acres. Average farm size is 474 acres. </a:t>
            </a:r>
          </a:p>
          <a:p>
            <a:r>
              <a:rPr lang="en-US" dirty="0" smtClean="0"/>
              <a:t>	Oregon leads the way when it comes to Farm to School in the US.  According to the 2015 Farm to School Census conducted by the USDA, 42% of school districts nationwide participate in farm to school activities – a far cry from the 100% we’ve achieved here! Nationally, 40% of schools participating in farm to school programs sourced milk locally, but in Oregon that number is 58% and growing.</a:t>
            </a:r>
          </a:p>
          <a:p>
            <a:r>
              <a:rPr lang="en-US" dirty="0" smtClean="0"/>
              <a:t>	Oregon agriculture’s farm gate value $5.7 billion (2015), making it a top economic driver in the state.   80% of Oregon agricultural production leaves the state. 40% leaves the country. Oregon </a:t>
            </a:r>
            <a:r>
              <a:rPr lang="en-US" dirty="0" err="1" smtClean="0"/>
              <a:t>ag</a:t>
            </a:r>
            <a:r>
              <a:rPr lang="en-US" dirty="0" smtClean="0"/>
              <a:t> &amp; food products are the second largest export sector in terms of value, the first in terms of volume. </a:t>
            </a:r>
          </a:p>
          <a:p>
            <a:r>
              <a:rPr lang="en-US" dirty="0" smtClean="0"/>
              <a:t>	Oregon exported $2.6 billion in raw agriculture products internationally in 2013, representing about 40% of </a:t>
            </a:r>
            <a:r>
              <a:rPr lang="en-US" dirty="0" err="1" smtClean="0"/>
              <a:t>farmgate</a:t>
            </a:r>
            <a:r>
              <a:rPr lang="en-US" dirty="0" smtClean="0"/>
              <a:t> cash receipts (USDA Economic Research Service, 2014). Agriculture and food exports comprise about 6% of Oregon’s economy and provide 7.4% of the state’s jobs </a:t>
            </a:r>
          </a:p>
          <a:p>
            <a:r>
              <a:rPr lang="en-US" dirty="0" smtClean="0"/>
              <a:t>	It’s estimated that about 40% of Oregon agricultural products go to the domestic market outside of Oregon, bringing new dollars into Oregon and supporting rural and urban jobs in agriculture, food processing, and other associated industries.  </a:t>
            </a:r>
          </a:p>
          <a:p>
            <a:r>
              <a:rPr lang="en-US" dirty="0" smtClean="0"/>
              <a:t>	Agriculture products represents 10.9% of all Oregon exports. </a:t>
            </a:r>
          </a:p>
          <a:p>
            <a:r>
              <a:rPr lang="en-US" dirty="0" smtClean="0"/>
              <a:t>	The number of farms and ranches and total farm acreage has decreased. However the output of Oregon farms has increased 39 percent to $5.7 billion dollars between 2010 and 2014. </a:t>
            </a:r>
          </a:p>
          <a:p>
            <a:r>
              <a:rPr lang="en-US" dirty="0" smtClean="0"/>
              <a:t>	Farmers and ranchers have increased the efficiency of their use of inputs (land, </a:t>
            </a:r>
          </a:p>
          <a:p>
            <a:r>
              <a:rPr lang="en-US" dirty="0" smtClean="0"/>
              <a:t>water, chemicals, etc.) from 1960 when Oregon ranked 46th out of the 50 states to today when it ranks 15th and is still improving at a rate of 1-3 percent per year. </a:t>
            </a:r>
          </a:p>
          <a:p>
            <a:r>
              <a:rPr lang="en-US" dirty="0" smtClean="0"/>
              <a:t>	Oregon’s agriculture, food and fiber industry is economically linked to approximately 13.2 percent, $50 billion, of all Oregon sales; 10.6 percent, $22.9 billion, of Oregon’s net state product; and 13.8 percent, 326,617, of full and part-time jobs in Oregon. </a:t>
            </a:r>
          </a:p>
          <a:p>
            <a:r>
              <a:rPr lang="en-US" dirty="0" smtClean="0"/>
              <a:t>	Oregon’s agricultural, food and fiber industry accounted for 8.5 percent of the state’s total output or sales and 8.6 percent of all jobs.</a:t>
            </a:r>
          </a:p>
          <a:p>
            <a:r>
              <a:rPr lang="en-US" dirty="0" smtClean="0"/>
              <a:t>	Thoughtful succession planning is more important than ever now that the average age of Oregon farmers is 60 years (up from 55 years in 2002). As older farmers retire over the next two decades, over 10 million acres, or 64 percent of Oregon’s agricultural land, will pass to new owners, according to OSU’s Future of Oregon’s Agricultural Land report (2016)</a:t>
            </a:r>
          </a:p>
          <a:p>
            <a:r>
              <a:rPr lang="en-US" dirty="0" smtClean="0"/>
              <a:t>	One U.S. farm feeds 168 people on average, thanks to farmers’ efficiency and productivity. </a:t>
            </a:r>
          </a:p>
          <a:p>
            <a:pPr lvl="1"/>
            <a:endParaRPr lang="en-US" dirty="0"/>
          </a:p>
        </p:txBody>
      </p:sp>
    </p:spTree>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9510296"/>
          </a:xfrm>
          <a:prstGeom prst="rect">
            <a:avLst/>
          </a:prstGeom>
        </p:spPr>
        <p:txBody>
          <a:bodyPr wrap="square">
            <a:spAutoFit/>
          </a:bodyPr>
          <a:lstStyle/>
          <a:p>
            <a:r>
              <a:rPr lang="en-US" dirty="0" smtClean="0">
                <a:hlinkClick r:id="rId2"/>
              </a:rPr>
              <a:t>https://en.wikipedia.org/wiki/Economy_of_Oregon</a:t>
            </a:r>
            <a:endParaRPr lang="en-US" dirty="0" smtClean="0"/>
          </a:p>
          <a:p>
            <a:r>
              <a:rPr lang="en-US" dirty="0" smtClean="0"/>
              <a:t>	</a:t>
            </a:r>
            <a:r>
              <a:rPr lang="en-US" b="1" dirty="0" smtClean="0"/>
              <a:t> The economy of the U.S. state of Oregon</a:t>
            </a:r>
            <a:r>
              <a:rPr lang="en-US" dirty="0" smtClean="0"/>
              <a:t> is made up of a number of sectors. During the 1990s and 2000s, Oregon has attempted to transition its economy from one based on natural resources to one based on a mix of manufacturing, services, and high technology.</a:t>
            </a:r>
          </a:p>
          <a:p>
            <a:r>
              <a:rPr lang="en-US" dirty="0" smtClean="0"/>
              <a:t>	In the 1980s, hard times hit Oregon's main resource sectors: timber, fishing, and agriculture. Efforts by the State Government to diversify the State Economy led to the growth of Oregon's high tech sector, based in the three counties surrounding Portland, Oregon, but rural counties were left out. The tech bust of the early 2000s caused Oregon to lose many of the 43,000 jobs lost between 2000 and 2003. Between 2004 and 2007, Oregon's and the nation's economies grew based on increases in construction and services. Construction alone added 21,000 jobs during the period.</a:t>
            </a:r>
          </a:p>
          <a:p>
            <a:r>
              <a:rPr lang="en-US" dirty="0" smtClean="0"/>
              <a:t>	The Gross Domestic Product (GDP) of Oregon in 2008 was $161.6 billion; it is United States' 26th wealthiest state by GDP. The state's per capita personal income in 2008 was $38,801. As of July 2015, the state's unemployment rate is 5.9%. Oregon ranks 37th in the nation for unemployment.</a:t>
            </a:r>
          </a:p>
          <a:p>
            <a:r>
              <a:rPr lang="en-US" dirty="0" smtClean="0"/>
              <a:t>	The fur trade was Oregon's first major industry. Beginning in the 1840s, settlers began displacing Native Americans and setting up farms. Though growth was slow for the coastal region there was rapid growth in the Willamette Valley and Portland in particular. With the discovery of gold in 1861-62 in Baker county and Grant County in Eastern Oregon had begun establishing itself as a major shipping hub with a focus on wheat. With the railroad's arrival to Oregon, Portland has sealed its position as the economic center of the state. In the following decades, loggers and salmon fishers joined the miners.</a:t>
            </a:r>
          </a:p>
          <a:p>
            <a:r>
              <a:rPr lang="en-US" dirty="0" smtClean="0"/>
              <a:t>	With the coming of the First World War, the state's shipyard industry and timber trades continued to expand rapidly again, especially in Portland. In the 1930s, the Works Projects Administration and the Civilian Conservation Corps introduced through the New Deal would construct many projects throughout the state including Timberline Lodge on Mt. Hood and many hydroelectric dams along Oregon's rivers.</a:t>
            </a:r>
            <a:r>
              <a:rPr lang="en-US" baseline="30000" dirty="0" smtClean="0"/>
              <a:t> </a:t>
            </a:r>
            <a:r>
              <a:rPr lang="en-US" dirty="0" smtClean="0"/>
              <a:t> The Bonneville Dam, built from 1933-1937 provided low cost electricity that helped fuel development of industries such as aluminum plants, like </a:t>
            </a:r>
            <a:r>
              <a:rPr lang="en-US" dirty="0" err="1" smtClean="0"/>
              <a:t>Wah</a:t>
            </a:r>
            <a:r>
              <a:rPr lang="en-US" dirty="0" smtClean="0"/>
              <a:t> Chang Corporation located in Albany. The power, food, and lumber provided by Oregon helped fuel the development of the West, although the periodic fluctuations in the nation's building industry have hurt the state's economy on multiple occasions. That coupled with needs of World War II food production, shipbuilding and the lumber were also greatly enhanced throughout the state.</a:t>
            </a:r>
          </a:p>
          <a:p>
            <a:endParaRPr lang="en-US" dirty="0"/>
          </a:p>
        </p:txBody>
      </p:sp>
    </p:spTree>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0578" name="Picture 2" descr="http://www.oan.org/resource/resmgr/gr/AgRegions.jpg"/>
          <p:cNvPicPr>
            <a:picLocks noChangeAspect="1" noChangeArrowheads="1"/>
          </p:cNvPicPr>
          <p:nvPr/>
        </p:nvPicPr>
        <p:blipFill>
          <a:blip r:embed="rId2"/>
          <a:srcRect/>
          <a:stretch>
            <a:fillRect/>
          </a:stretch>
        </p:blipFill>
        <p:spPr bwMode="auto">
          <a:xfrm>
            <a:off x="0" y="0"/>
            <a:ext cx="5715000" cy="4210050"/>
          </a:xfrm>
          <a:prstGeom prst="rect">
            <a:avLst/>
          </a:prstGeom>
          <a:noFill/>
        </p:spPr>
      </p:pic>
      <p:pic>
        <p:nvPicPr>
          <p:cNvPr id="280580" name="Picture 4" descr="http://www.oan.org/resource/resmgr/gr/ORProductShipTo.jpg"/>
          <p:cNvPicPr>
            <a:picLocks noChangeAspect="1" noChangeArrowheads="1"/>
          </p:cNvPicPr>
          <p:nvPr/>
        </p:nvPicPr>
        <p:blipFill>
          <a:blip r:embed="rId3"/>
          <a:srcRect/>
          <a:stretch>
            <a:fillRect/>
          </a:stretch>
        </p:blipFill>
        <p:spPr bwMode="auto">
          <a:xfrm>
            <a:off x="3733800" y="1574039"/>
            <a:ext cx="5410200" cy="5283962"/>
          </a:xfrm>
          <a:prstGeom prst="rect">
            <a:avLst/>
          </a:prstGeom>
          <a:noFill/>
        </p:spPr>
      </p:pic>
    </p:spTree>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9554" name="Picture 2"/>
          <p:cNvPicPr>
            <a:picLocks noChangeAspect="1" noChangeArrowheads="1"/>
          </p:cNvPicPr>
          <p:nvPr/>
        </p:nvPicPr>
        <p:blipFill>
          <a:blip r:embed="rId2"/>
          <a:srcRect l="43851" t="29688" r="21889" b="4687"/>
          <a:stretch>
            <a:fillRect/>
          </a:stretch>
        </p:blipFill>
        <p:spPr bwMode="auto">
          <a:xfrm>
            <a:off x="1981200" y="0"/>
            <a:ext cx="6482442" cy="6981091"/>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394692"/>
            <a:ext cx="9144000" cy="6463308"/>
          </a:xfrm>
          <a:prstGeom prst="rect">
            <a:avLst/>
          </a:prstGeom>
        </p:spPr>
        <p:txBody>
          <a:bodyPr wrap="square">
            <a:spAutoFit/>
          </a:bodyPr>
          <a:lstStyle/>
          <a:p>
            <a:r>
              <a:rPr lang="en-US" dirty="0" smtClean="0">
                <a:hlinkClick r:id="rId2"/>
              </a:rPr>
              <a:t>https://www.oan.org/page/economicforce</a:t>
            </a:r>
            <a:endParaRPr lang="en-US" dirty="0" smtClean="0"/>
          </a:p>
          <a:p>
            <a:r>
              <a:rPr lang="en-US" b="1" dirty="0" smtClean="0"/>
              <a:t>Acres in Nursery Production</a:t>
            </a:r>
            <a:r>
              <a:rPr lang="en-US" dirty="0" smtClean="0"/>
              <a:t> — #1 with 61,099 acres in nursery production, not including an additional 41,000 acres in Christmas tree production (also tops in the U.S.).</a:t>
            </a:r>
          </a:p>
          <a:p>
            <a:r>
              <a:rPr lang="en-US" b="1" dirty="0" smtClean="0"/>
              <a:t>Coniferous evergreens</a:t>
            </a:r>
            <a:r>
              <a:rPr lang="en-US" dirty="0" smtClean="0"/>
              <a:t> — #1 with $129 million in sales (23 percent of U.S. market)</a:t>
            </a:r>
          </a:p>
          <a:p>
            <a:r>
              <a:rPr lang="en-US" b="1" dirty="0" smtClean="0"/>
              <a:t>Deciduous shade trees</a:t>
            </a:r>
            <a:r>
              <a:rPr lang="en-US" dirty="0" smtClean="0"/>
              <a:t> — #1 with $114 million in sales (20 percent of U.S. market)</a:t>
            </a:r>
          </a:p>
          <a:p>
            <a:r>
              <a:rPr lang="en-US" b="1" dirty="0" smtClean="0"/>
              <a:t>Deciduous flowering trees</a:t>
            </a:r>
            <a:r>
              <a:rPr lang="en-US" dirty="0" smtClean="0"/>
              <a:t> — #1 with $50 million in sales (13 percent of U.S. market)</a:t>
            </a:r>
          </a:p>
          <a:p>
            <a:r>
              <a:rPr lang="en-US" b="1" dirty="0" smtClean="0"/>
              <a:t>Cut Christmas trees</a:t>
            </a:r>
            <a:r>
              <a:rPr lang="en-US" dirty="0" smtClean="0"/>
              <a:t> — #1 with $127 million in sales (35 percent of U.S. market)</a:t>
            </a:r>
          </a:p>
          <a:p>
            <a:r>
              <a:rPr lang="en-US" dirty="0" smtClean="0"/>
              <a:t>Oregon is also #1 in </a:t>
            </a:r>
            <a:r>
              <a:rPr lang="en-US" dirty="0" err="1" smtClean="0"/>
              <a:t>bareroot</a:t>
            </a:r>
            <a:r>
              <a:rPr lang="en-US" dirty="0" smtClean="0"/>
              <a:t> nursery products ($119.5 million, 23 percent of U.S. market) and B&amp;B nursery products ($113.4 million, 14 percent of U.S. market). Oregon sold $147.6 million of containerized nursery products (#3 in the nation) (USDA, 2014).</a:t>
            </a:r>
          </a:p>
          <a:p>
            <a:r>
              <a:rPr lang="en-US" dirty="0" smtClean="0"/>
              <a:t>	 According to the USDA Census of Horticultural Specialties (2014), Oregon is one of the top three nursery production states. According to the Oregon Department of Agriculture, the state sold $947 million worth of nursery and greenhouse products in 2017. Nursery/greenhouse products have ranked as Oregon's top agricultural commodity for eight of the last 10 years.</a:t>
            </a:r>
          </a:p>
          <a:p>
            <a:r>
              <a:rPr lang="en-US" dirty="0" smtClean="0"/>
              <a:t>Nearly three-fourths of Oregon's nursery sales come from outside the state, making the industry an important traded sector. This translates into jobs that Oregon otherwise might not have, bringing dollars back to the state. The Oregon nursery industry (including Christmas trees) employs an average of 9,300 workers in horticultural production throughout the year, with a total annual payroll of $317.3 million (Oregon Employment Department, 2017). Nursery workers make an average of $34,159 per year (Oregon Department of Employment, 2017).</a:t>
            </a:r>
          </a:p>
          <a:p>
            <a:r>
              <a:rPr lang="en-US" dirty="0" smtClean="0"/>
              <a:t/>
            </a:r>
            <a:br>
              <a:rPr lang="en-US" dirty="0" smtClean="0"/>
            </a:br>
            <a:endParaRPr lang="en-US" dirty="0" smtClean="0"/>
          </a:p>
          <a:p>
            <a:endParaRPr lang="en-US" dirty="0"/>
          </a:p>
        </p:txBody>
      </p:sp>
    </p:spTree>
  </p:cSld>
  <p:clrMapOvr>
    <a:masterClrMapping/>
  </p:clrMapOvr>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1" name="Picture 5" descr="C:\Users\Sandra\AppData\Local\Microsoft\Windows\INetCache\IE\BVRDKKS1\RandomCross[1].png"/>
          <p:cNvPicPr>
            <a:picLocks noChangeAspect="1" noChangeArrowheads="1"/>
          </p:cNvPicPr>
          <p:nvPr/>
        </p:nvPicPr>
        <p:blipFill>
          <a:blip r:embed="rId2" cstate="print"/>
          <a:srcRect/>
          <a:stretch>
            <a:fillRect/>
          </a:stretch>
        </p:blipFill>
        <p:spPr bwMode="auto">
          <a:xfrm>
            <a:off x="6705346" y="304800"/>
            <a:ext cx="1905254" cy="1981200"/>
          </a:xfrm>
          <a:prstGeom prst="rect">
            <a:avLst/>
          </a:prstGeom>
          <a:noFill/>
        </p:spPr>
      </p:pic>
      <p:pic>
        <p:nvPicPr>
          <p:cNvPr id="13" name="Picture 2" descr="Utahr"/>
          <p:cNvPicPr>
            <a:picLocks noChangeAspect="1" noChangeArrowheads="1"/>
          </p:cNvPicPr>
          <p:nvPr/>
        </p:nvPicPr>
        <p:blipFill>
          <a:blip r:embed="rId3"/>
          <a:srcRect l="72222" t="-529"/>
          <a:stretch>
            <a:fillRect/>
          </a:stretch>
        </p:blipFill>
        <p:spPr bwMode="auto">
          <a:xfrm>
            <a:off x="381000" y="680720"/>
            <a:ext cx="2438400" cy="6177280"/>
          </a:xfrm>
          <a:prstGeom prst="rect">
            <a:avLst/>
          </a:prstGeom>
          <a:noFill/>
        </p:spPr>
      </p:pic>
      <p:sp>
        <p:nvSpPr>
          <p:cNvPr id="17" name="TextBox 16"/>
          <p:cNvSpPr txBox="1"/>
          <p:nvPr/>
        </p:nvSpPr>
        <p:spPr>
          <a:xfrm>
            <a:off x="958392" y="914400"/>
            <a:ext cx="1327608" cy="430887"/>
          </a:xfrm>
          <a:prstGeom prst="rect">
            <a:avLst/>
          </a:prstGeom>
          <a:noFill/>
        </p:spPr>
        <p:txBody>
          <a:bodyPr wrap="none" rtlCol="0">
            <a:spAutoFit/>
          </a:bodyPr>
          <a:lstStyle/>
          <a:p>
            <a:r>
              <a:rPr lang="en-US" sz="2200" b="1" dirty="0" smtClean="0">
                <a:ln>
                  <a:solidFill>
                    <a:schemeClr val="tx1"/>
                  </a:solidFill>
                </a:ln>
              </a:rPr>
              <a:t>2,900,872</a:t>
            </a:r>
            <a:endParaRPr lang="en-US" sz="2200" b="1" dirty="0">
              <a:ln>
                <a:solidFill>
                  <a:schemeClr val="tx1"/>
                </a:solidFill>
              </a:ln>
            </a:endParaRPr>
          </a:p>
        </p:txBody>
      </p:sp>
      <p:sp>
        <p:nvSpPr>
          <p:cNvPr id="18" name="TextBox 17"/>
          <p:cNvSpPr txBox="1"/>
          <p:nvPr/>
        </p:nvSpPr>
        <p:spPr>
          <a:xfrm>
            <a:off x="984785" y="3714690"/>
            <a:ext cx="1225015" cy="400110"/>
          </a:xfrm>
          <a:prstGeom prst="rect">
            <a:avLst/>
          </a:prstGeom>
          <a:noFill/>
        </p:spPr>
        <p:txBody>
          <a:bodyPr wrap="none" rtlCol="0">
            <a:spAutoFit/>
          </a:bodyPr>
          <a:lstStyle/>
          <a:p>
            <a:r>
              <a:rPr lang="en-US" sz="2000" b="1" dirty="0" smtClean="0">
                <a:ln>
                  <a:solidFill>
                    <a:schemeClr val="tx1"/>
                  </a:solidFill>
                </a:ln>
              </a:rPr>
              <a:t>1,817,044</a:t>
            </a:r>
            <a:endParaRPr lang="en-US" sz="2000" b="1" dirty="0">
              <a:ln>
                <a:solidFill>
                  <a:schemeClr val="tx1"/>
                </a:solidFill>
              </a:ln>
            </a:endParaRPr>
          </a:p>
        </p:txBody>
      </p:sp>
      <p:cxnSp>
        <p:nvCxnSpPr>
          <p:cNvPr id="21" name="Straight Connector 20"/>
          <p:cNvCxnSpPr/>
          <p:nvPr/>
        </p:nvCxnSpPr>
        <p:spPr>
          <a:xfrm>
            <a:off x="3048000" y="3276600"/>
            <a:ext cx="2362200"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2" name="TextBox 31"/>
          <p:cNvSpPr txBox="1"/>
          <p:nvPr/>
        </p:nvSpPr>
        <p:spPr>
          <a:xfrm>
            <a:off x="5791200" y="2667000"/>
            <a:ext cx="2462534" cy="1200329"/>
          </a:xfrm>
          <a:prstGeom prst="rect">
            <a:avLst/>
          </a:prstGeom>
          <a:noFill/>
        </p:spPr>
        <p:txBody>
          <a:bodyPr wrap="none" rtlCol="0">
            <a:spAutoFit/>
          </a:bodyPr>
          <a:lstStyle/>
          <a:p>
            <a:r>
              <a:rPr lang="en-US" sz="7200" b="1" dirty="0" smtClean="0">
                <a:ln>
                  <a:solidFill>
                    <a:schemeClr val="tx1"/>
                  </a:solidFill>
                </a:ln>
              </a:rPr>
              <a:t>= 63%</a:t>
            </a:r>
            <a:endParaRPr lang="en-US" sz="7200" b="1" dirty="0">
              <a:ln>
                <a:solidFill>
                  <a:schemeClr val="tx1"/>
                </a:solidFill>
              </a:ln>
            </a:endParaRPr>
          </a:p>
        </p:txBody>
      </p:sp>
      <p:sp>
        <p:nvSpPr>
          <p:cNvPr id="33" name="TextBox 32"/>
          <p:cNvSpPr txBox="1"/>
          <p:nvPr/>
        </p:nvSpPr>
        <p:spPr>
          <a:xfrm>
            <a:off x="3048000" y="4038600"/>
            <a:ext cx="2518703" cy="707886"/>
          </a:xfrm>
          <a:prstGeom prst="rect">
            <a:avLst/>
          </a:prstGeom>
          <a:noFill/>
        </p:spPr>
        <p:txBody>
          <a:bodyPr wrap="none" rtlCol="0">
            <a:spAutoFit/>
          </a:bodyPr>
          <a:lstStyle/>
          <a:p>
            <a:r>
              <a:rPr lang="en-US" sz="4000" dirty="0" smtClean="0">
                <a:ln>
                  <a:solidFill>
                    <a:schemeClr val="tx1"/>
                  </a:solidFill>
                </a:ln>
              </a:rPr>
              <a:t>population</a:t>
            </a:r>
            <a:endParaRPr lang="en-US" sz="4000" dirty="0">
              <a:ln>
                <a:solidFill>
                  <a:schemeClr val="tx1"/>
                </a:solidFill>
              </a:ln>
            </a:endParaRPr>
          </a:p>
        </p:txBody>
      </p:sp>
      <p:sp>
        <p:nvSpPr>
          <p:cNvPr id="34" name="TextBox 33"/>
          <p:cNvSpPr txBox="1"/>
          <p:nvPr/>
        </p:nvSpPr>
        <p:spPr>
          <a:xfrm>
            <a:off x="3200400" y="1730514"/>
            <a:ext cx="2225289" cy="707886"/>
          </a:xfrm>
          <a:prstGeom prst="rect">
            <a:avLst/>
          </a:prstGeom>
          <a:noFill/>
        </p:spPr>
        <p:txBody>
          <a:bodyPr wrap="none" rtlCol="0">
            <a:spAutoFit/>
          </a:bodyPr>
          <a:lstStyle/>
          <a:p>
            <a:r>
              <a:rPr lang="en-US" sz="4000" dirty="0" smtClean="0">
                <a:ln>
                  <a:solidFill>
                    <a:schemeClr val="tx1"/>
                  </a:solidFill>
                </a:ln>
              </a:rPr>
              <a:t>Mormons</a:t>
            </a:r>
            <a:endParaRPr lang="en-US" sz="4000" dirty="0">
              <a:ln>
                <a:solidFill>
                  <a:schemeClr val="tx1"/>
                </a:solidFill>
              </a:ln>
            </a:endParaRPr>
          </a:p>
        </p:txBody>
      </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5" name="TextBox 14"/>
          <p:cNvSpPr txBox="1"/>
          <p:nvPr/>
        </p:nvSpPr>
        <p:spPr>
          <a:xfrm>
            <a:off x="2971800" y="2430959"/>
            <a:ext cx="2525050" cy="784830"/>
          </a:xfrm>
          <a:prstGeom prst="rect">
            <a:avLst/>
          </a:prstGeom>
          <a:noFill/>
        </p:spPr>
        <p:txBody>
          <a:bodyPr wrap="none" rtlCol="0">
            <a:spAutoFit/>
          </a:bodyPr>
          <a:lstStyle/>
          <a:p>
            <a:r>
              <a:rPr lang="en-US" sz="4400" b="1" dirty="0" smtClean="0">
                <a:ln>
                  <a:solidFill>
                    <a:schemeClr val="tx1"/>
                  </a:solidFill>
                </a:ln>
              </a:rPr>
              <a:t>1,817,044</a:t>
            </a:r>
            <a:endParaRPr lang="en-US" sz="4400" b="1" dirty="0">
              <a:ln>
                <a:solidFill>
                  <a:schemeClr val="tx1"/>
                </a:solidFill>
              </a:ln>
            </a:endParaRPr>
          </a:p>
        </p:txBody>
      </p:sp>
      <p:sp>
        <p:nvSpPr>
          <p:cNvPr id="16" name="TextBox 15"/>
          <p:cNvSpPr txBox="1"/>
          <p:nvPr/>
        </p:nvSpPr>
        <p:spPr>
          <a:xfrm>
            <a:off x="2971800" y="3352800"/>
            <a:ext cx="2473754" cy="769441"/>
          </a:xfrm>
          <a:prstGeom prst="rect">
            <a:avLst/>
          </a:prstGeom>
          <a:noFill/>
        </p:spPr>
        <p:txBody>
          <a:bodyPr wrap="none" rtlCol="0">
            <a:spAutoFit/>
          </a:bodyPr>
          <a:lstStyle/>
          <a:p>
            <a:r>
              <a:rPr lang="en-US" sz="4400" b="1" dirty="0" smtClean="0">
                <a:ln>
                  <a:solidFill>
                    <a:schemeClr val="tx1"/>
                  </a:solidFill>
                </a:ln>
              </a:rPr>
              <a:t>2,900,872</a:t>
            </a:r>
            <a:endParaRPr lang="en-US" sz="4400" b="1" dirty="0">
              <a:ln>
                <a:solidFill>
                  <a:schemeClr val="tx1"/>
                </a:solidFill>
              </a:l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down)">
                                      <p:cBhvr>
                                        <p:cTn id="12" dur="10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1000"/>
                                        <p:tgtEl>
                                          <p:spTgt spid="17"/>
                                        </p:tgtEl>
                                      </p:cBhvr>
                                    </p:animEffect>
                                  </p:childTnLst>
                                </p:cTn>
                              </p:par>
                              <p:par>
                                <p:cTn id="18" presetID="63" presetClass="path" presetSubtype="0" accel="50000" decel="50000" fill="hold" grpId="1" nodeType="withEffect">
                                  <p:stCondLst>
                                    <p:cond delay="0"/>
                                  </p:stCondLst>
                                  <p:childTnLst>
                                    <p:animMotion origin="layout" path="M -5.55556E-7 2.92119E-6 L 0.28924 0.36815 " pathEditMode="relative" rAng="0" ptsTypes="AA">
                                      <p:cBhvr>
                                        <p:cTn id="19" dur="1000" fill="hold"/>
                                        <p:tgtEl>
                                          <p:spTgt spid="17"/>
                                        </p:tgtEl>
                                        <p:attrNameLst>
                                          <p:attrName>ppt_x</p:attrName>
                                          <p:attrName>ppt_y</p:attrName>
                                        </p:attrNameLst>
                                      </p:cBhvr>
                                      <p:rCtr x="145" y="184"/>
                                    </p:animMotion>
                                  </p:childTnLst>
                                </p:cTn>
                              </p:par>
                              <p:par>
                                <p:cTn id="20" presetID="6" presetClass="emph" presetSubtype="0" fill="hold" grpId="2" nodeType="withEffect">
                                  <p:stCondLst>
                                    <p:cond delay="0"/>
                                  </p:stCondLst>
                                  <p:childTnLst>
                                    <p:animScale>
                                      <p:cBhvr>
                                        <p:cTn id="21" dur="1000" fill="hold"/>
                                        <p:tgtEl>
                                          <p:spTgt spid="17"/>
                                        </p:tgtEl>
                                      </p:cBhvr>
                                      <p:by x="200000" y="200000"/>
                                    </p:animScale>
                                  </p:childTnLst>
                                </p:cTn>
                              </p:par>
                              <p:par>
                                <p:cTn id="22" presetID="10" presetClass="exit" presetSubtype="0" fill="hold" grpId="3" nodeType="withEffect">
                                  <p:stCondLst>
                                    <p:cond delay="500"/>
                                  </p:stCondLst>
                                  <p:childTnLst>
                                    <p:animEffect transition="out" filter="fade">
                                      <p:cBhvr>
                                        <p:cTn id="23" dur="1000"/>
                                        <p:tgtEl>
                                          <p:spTgt spid="17"/>
                                        </p:tgtEl>
                                      </p:cBhvr>
                                    </p:animEffect>
                                    <p:set>
                                      <p:cBhvr>
                                        <p:cTn id="24" dur="1" fill="hold">
                                          <p:stCondLst>
                                            <p:cond delay="999"/>
                                          </p:stCondLst>
                                        </p:cTn>
                                        <p:tgtEl>
                                          <p:spTgt spid="17"/>
                                        </p:tgtEl>
                                        <p:attrNameLst>
                                          <p:attrName>style.visibility</p:attrName>
                                        </p:attrNameLst>
                                      </p:cBhvr>
                                      <p:to>
                                        <p:strVal val="hidden"/>
                                      </p:to>
                                    </p:set>
                                  </p:childTnLst>
                                </p:cTn>
                              </p:par>
                              <p:par>
                                <p:cTn id="25" presetID="10" presetClass="entr" presetSubtype="0" fill="hold" grpId="0" nodeType="withEffect">
                                  <p:stCondLst>
                                    <p:cond delay="50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2000"/>
                                        <p:tgtEl>
                                          <p:spTgt spid="16"/>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1000"/>
                                        <p:tgtEl>
                                          <p:spTgt spid="3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down)">
                                      <p:cBhvr>
                                        <p:cTn id="35" dur="1000"/>
                                        <p:tgtEl>
                                          <p:spTgt spid="3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1000"/>
                                        <p:tgtEl>
                                          <p:spTgt spid="18"/>
                                        </p:tgtEl>
                                      </p:cBhvr>
                                    </p:animEffect>
                                  </p:childTnLst>
                                </p:cTn>
                              </p:par>
                              <p:par>
                                <p:cTn id="41" presetID="63" presetClass="path" presetSubtype="0" accel="50000" decel="50000" fill="hold" grpId="1" nodeType="withEffect">
                                  <p:stCondLst>
                                    <p:cond delay="0"/>
                                  </p:stCondLst>
                                  <p:childTnLst>
                                    <p:animMotion origin="layout" path="M -2.77778E-6 1.31731E-7 L 0.29202 -0.15946 " pathEditMode="relative" rAng="0" ptsTypes="AA">
                                      <p:cBhvr>
                                        <p:cTn id="42" dur="1000" fill="hold"/>
                                        <p:tgtEl>
                                          <p:spTgt spid="18"/>
                                        </p:tgtEl>
                                        <p:attrNameLst>
                                          <p:attrName>ppt_x</p:attrName>
                                          <p:attrName>ppt_y</p:attrName>
                                        </p:attrNameLst>
                                      </p:cBhvr>
                                      <p:rCtr x="146" y="-80"/>
                                    </p:animMotion>
                                  </p:childTnLst>
                                </p:cTn>
                              </p:par>
                              <p:par>
                                <p:cTn id="43" presetID="6" presetClass="emph" presetSubtype="0" fill="hold" grpId="2" nodeType="withEffect">
                                  <p:stCondLst>
                                    <p:cond delay="0"/>
                                  </p:stCondLst>
                                  <p:childTnLst>
                                    <p:animScale>
                                      <p:cBhvr>
                                        <p:cTn id="44" dur="1000" fill="hold"/>
                                        <p:tgtEl>
                                          <p:spTgt spid="18"/>
                                        </p:tgtEl>
                                      </p:cBhvr>
                                      <p:by x="240000" y="240000"/>
                                    </p:animScale>
                                  </p:childTnLst>
                                </p:cTn>
                              </p:par>
                              <p:par>
                                <p:cTn id="45" presetID="10" presetClass="entr" presetSubtype="0" fill="hold" nodeType="withEffect">
                                  <p:stCondLst>
                                    <p:cond delay="50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childTnLst>
                                </p:cTn>
                              </p:par>
                              <p:par>
                                <p:cTn id="48" presetID="10" presetClass="exit" presetSubtype="0" fill="hold" grpId="3" nodeType="withEffect">
                                  <p:stCondLst>
                                    <p:cond delay="500"/>
                                  </p:stCondLst>
                                  <p:childTnLst>
                                    <p:animEffect transition="out" filter="fade">
                                      <p:cBhvr>
                                        <p:cTn id="49" dur="1000"/>
                                        <p:tgtEl>
                                          <p:spTgt spid="18"/>
                                        </p:tgtEl>
                                      </p:cBhvr>
                                    </p:animEffect>
                                    <p:set>
                                      <p:cBhvr>
                                        <p:cTn id="50" dur="1" fill="hold">
                                          <p:stCondLst>
                                            <p:cond delay="999"/>
                                          </p:stCondLst>
                                        </p:cTn>
                                        <p:tgtEl>
                                          <p:spTgt spid="18"/>
                                        </p:tgtEl>
                                        <p:attrNameLst>
                                          <p:attrName>style.visibility</p:attrName>
                                        </p:attrNameLst>
                                      </p:cBhvr>
                                      <p:to>
                                        <p:strVal val="hidden"/>
                                      </p:to>
                                    </p:set>
                                  </p:childTnLst>
                                </p:cTn>
                              </p:par>
                              <p:par>
                                <p:cTn id="51" presetID="10" presetClass="entr" presetSubtype="0" fill="hold" grpId="0" nodeType="withEffect">
                                  <p:stCondLst>
                                    <p:cond delay="50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000"/>
                                        <p:tgtEl>
                                          <p:spTgt spid="15"/>
                                        </p:tgtEl>
                                      </p:cBhvr>
                                    </p:animEffect>
                                  </p:childTnLst>
                                </p:cTn>
                              </p:par>
                              <p:par>
                                <p:cTn id="54" presetID="10" presetClass="entr" presetSubtype="0" fill="hold" grpId="0" nodeType="withEffect">
                                  <p:stCondLst>
                                    <p:cond delay="5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1000"/>
                                        <p:tgtEl>
                                          <p:spTgt spid="34"/>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left)">
                                      <p:cBhvr>
                                        <p:cTn id="6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7" grpId="2"/>
      <p:bldP spid="17" grpId="3"/>
      <p:bldP spid="18" grpId="0"/>
      <p:bldP spid="18" grpId="1"/>
      <p:bldP spid="18" grpId="2"/>
      <p:bldP spid="18" grpId="3"/>
      <p:bldP spid="32" grpId="0"/>
      <p:bldP spid="33" grpId="0"/>
      <p:bldP spid="34" grpId="0"/>
      <p:bldP spid="35" grpId="0" animBg="1"/>
      <p:bldP spid="15" grpId="0"/>
      <p:bldP spid="16" grpId="0"/>
    </p:bld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Image result for world religious affiliations"/>
          <p:cNvPicPr>
            <a:picLocks noChangeAspect="1" noChangeArrowheads="1"/>
          </p:cNvPicPr>
          <p:nvPr/>
        </p:nvPicPr>
        <p:blipFill>
          <a:blip r:embed="rId2"/>
          <a:srcRect/>
          <a:stretch>
            <a:fillRect/>
          </a:stretch>
        </p:blipFill>
        <p:spPr bwMode="auto">
          <a:xfrm>
            <a:off x="0" y="0"/>
            <a:ext cx="5095875" cy="3724276"/>
          </a:xfrm>
          <a:prstGeom prst="rect">
            <a:avLst/>
          </a:prstGeom>
          <a:noFill/>
        </p:spPr>
      </p:pic>
      <p:sp>
        <p:nvSpPr>
          <p:cNvPr id="3" name="Rectangle 2"/>
          <p:cNvSpPr/>
          <p:nvPr/>
        </p:nvSpPr>
        <p:spPr>
          <a:xfrm>
            <a:off x="0" y="3810000"/>
            <a:ext cx="9144000" cy="369332"/>
          </a:xfrm>
          <a:prstGeom prst="rect">
            <a:avLst/>
          </a:prstGeom>
        </p:spPr>
        <p:txBody>
          <a:bodyPr wrap="square">
            <a:spAutoFit/>
          </a:bodyPr>
          <a:lstStyle/>
          <a:p>
            <a:r>
              <a:rPr lang="en-US" dirty="0" smtClean="0"/>
              <a:t>http://www.pewforum.org/2017/04/05/the-changing-global-religious-landscape/</a:t>
            </a:r>
            <a:endParaRPr lang="en-US" dirty="0"/>
          </a:p>
        </p:txBody>
      </p:sp>
      <p:pic>
        <p:nvPicPr>
          <p:cNvPr id="1030" name="Picture 6" descr="Size and projected growth of major religious groups, 2015-2060"/>
          <p:cNvPicPr>
            <a:picLocks noChangeAspect="1" noChangeArrowheads="1"/>
          </p:cNvPicPr>
          <p:nvPr/>
        </p:nvPicPr>
        <p:blipFill>
          <a:blip r:embed="rId3"/>
          <a:srcRect/>
          <a:stretch>
            <a:fillRect/>
          </a:stretch>
        </p:blipFill>
        <p:spPr bwMode="auto">
          <a:xfrm>
            <a:off x="533400" y="4191000"/>
            <a:ext cx="6096000" cy="3019425"/>
          </a:xfrm>
          <a:prstGeom prst="rect">
            <a:avLst/>
          </a:prstGeom>
          <a:noFill/>
        </p:spPr>
      </p:pic>
      <p:sp>
        <p:nvSpPr>
          <p:cNvPr id="8" name="Rectangle 7"/>
          <p:cNvSpPr/>
          <p:nvPr/>
        </p:nvSpPr>
        <p:spPr>
          <a:xfrm>
            <a:off x="5181600" y="228600"/>
            <a:ext cx="4572000" cy="1754326"/>
          </a:xfrm>
          <a:prstGeom prst="rect">
            <a:avLst/>
          </a:prstGeom>
        </p:spPr>
        <p:txBody>
          <a:bodyPr>
            <a:spAutoFit/>
          </a:bodyPr>
          <a:lstStyle/>
          <a:p>
            <a:r>
              <a:rPr lang="en-US" dirty="0" smtClean="0">
                <a:hlinkClick r:id="rId4"/>
              </a:rPr>
              <a:t>https://en.wikipedia.org/wiki/The_Church_of_Jesus_Christ_of_Latter-day_Saints_membership_history</a:t>
            </a:r>
            <a:endParaRPr lang="en-US" dirty="0" smtClean="0"/>
          </a:p>
          <a:p>
            <a:endParaRPr lang="en-US" dirty="0" smtClean="0"/>
          </a:p>
          <a:p>
            <a:r>
              <a:rPr lang="en-US" dirty="0" smtClean="0"/>
              <a:t>The church's reported membership as of December 31, 2017 was 16,118,169. </a:t>
            </a:r>
            <a:endParaRPr lang="en-US" dirty="0"/>
          </a:p>
        </p:txBody>
      </p:sp>
    </p:spTree>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4194" name="Picture 2" descr="Image result for utah population by religion"/>
          <p:cNvPicPr>
            <a:picLocks noChangeAspect="1" noChangeArrowheads="1"/>
          </p:cNvPicPr>
          <p:nvPr/>
        </p:nvPicPr>
        <p:blipFill>
          <a:blip r:embed="rId2"/>
          <a:srcRect/>
          <a:stretch>
            <a:fillRect/>
          </a:stretch>
        </p:blipFill>
        <p:spPr bwMode="auto">
          <a:xfrm>
            <a:off x="5181600" y="2133600"/>
            <a:ext cx="3695700" cy="4467226"/>
          </a:xfrm>
          <a:prstGeom prst="rect">
            <a:avLst/>
          </a:prstGeom>
          <a:noFill/>
        </p:spPr>
      </p:pic>
      <p:sp>
        <p:nvSpPr>
          <p:cNvPr id="3" name="Rectangle 2"/>
          <p:cNvSpPr/>
          <p:nvPr/>
        </p:nvSpPr>
        <p:spPr>
          <a:xfrm>
            <a:off x="0" y="0"/>
            <a:ext cx="9144000" cy="3139321"/>
          </a:xfrm>
          <a:prstGeom prst="rect">
            <a:avLst/>
          </a:prstGeom>
        </p:spPr>
        <p:txBody>
          <a:bodyPr wrap="square">
            <a:spAutoFit/>
          </a:bodyPr>
          <a:lstStyle/>
          <a:p>
            <a:r>
              <a:rPr lang="en-US" dirty="0" smtClean="0">
                <a:hlinkClick r:id="rId3"/>
              </a:rPr>
              <a:t>http://www.city-data.com/forum/utah/2250518-percent-lds-county.html</a:t>
            </a:r>
            <a:endParaRPr lang="en-US" dirty="0" smtClean="0"/>
          </a:p>
          <a:p>
            <a:r>
              <a:rPr lang="en-US" dirty="0" smtClean="0"/>
              <a:t>Utah, as a whole, is just under 63% LDS. </a:t>
            </a:r>
          </a:p>
          <a:p>
            <a:r>
              <a:rPr lang="en-US" dirty="0" smtClean="0"/>
              <a:t>Salt Lake County (where Salt Lake City is located) is now 51% LDS.</a:t>
            </a:r>
            <a:br>
              <a:rPr lang="en-US" dirty="0" smtClean="0"/>
            </a:br>
            <a:r>
              <a:rPr lang="en-US" dirty="0" smtClean="0"/>
              <a:t>Weber County (where Ogden is located) is 54% LDS.</a:t>
            </a:r>
            <a:br>
              <a:rPr lang="en-US" dirty="0" smtClean="0"/>
            </a:br>
            <a:r>
              <a:rPr lang="en-US" dirty="0" smtClean="0"/>
              <a:t>Utah County (where Orem and Provo are located) is now 82% -- the highest of all the counties.</a:t>
            </a:r>
            <a:br>
              <a:rPr lang="en-US" dirty="0" smtClean="0"/>
            </a:br>
            <a:r>
              <a:rPr lang="en-US" dirty="0" smtClean="0"/>
              <a:t>Washington (where St. George is located) is 62%.</a:t>
            </a:r>
            <a:br>
              <a:rPr lang="en-US" dirty="0" smtClean="0"/>
            </a:br>
            <a:r>
              <a:rPr lang="en-US" dirty="0" smtClean="0"/>
              <a:t>Summit (where Park City is located) is just 30% LDS.</a:t>
            </a:r>
            <a:br>
              <a:rPr lang="en-US" dirty="0" smtClean="0"/>
            </a:br>
            <a:r>
              <a:rPr lang="en-US" dirty="0" smtClean="0"/>
              <a:t/>
            </a:r>
            <a:br>
              <a:rPr lang="en-US" dirty="0" smtClean="0"/>
            </a:br>
            <a:r>
              <a:rPr lang="en-US" dirty="0" smtClean="0"/>
              <a:t>Read more: </a:t>
            </a:r>
            <a:r>
              <a:rPr lang="en-US" dirty="0" smtClean="0">
                <a:hlinkClick r:id="rId3"/>
              </a:rPr>
              <a:t>http://www.city-data.com/forum/utah</a:t>
            </a:r>
          </a:p>
          <a:p>
            <a:r>
              <a:rPr lang="en-US" dirty="0" smtClean="0">
                <a:hlinkClick r:id="rId3"/>
              </a:rPr>
              <a:t>/2250518-percent-lds-county.html#ixzz5gXrUwkeU</a:t>
            </a:r>
            <a:endParaRPr lang="en-US" dirty="0" smtClean="0"/>
          </a:p>
          <a:p>
            <a:endParaRPr lang="en-US" dirty="0"/>
          </a:p>
        </p:txBody>
      </p:sp>
      <p:pic>
        <p:nvPicPr>
          <p:cNvPr id="4" name="Picture 2" descr="Utahr"/>
          <p:cNvPicPr>
            <a:picLocks noChangeAspect="1" noChangeArrowheads="1"/>
          </p:cNvPicPr>
          <p:nvPr/>
        </p:nvPicPr>
        <p:blipFill>
          <a:blip r:embed="rId4"/>
          <a:srcRect/>
          <a:stretch>
            <a:fillRect/>
          </a:stretch>
        </p:blipFill>
        <p:spPr bwMode="auto">
          <a:xfrm>
            <a:off x="0" y="3048000"/>
            <a:ext cx="5116283" cy="3581400"/>
          </a:xfrm>
          <a:prstGeom prst="rect">
            <a:avLst/>
          </a:prstGeom>
          <a:noFill/>
        </p:spPr>
      </p:pic>
    </p:spTree>
  </p:cSld>
  <p:clrMapOvr>
    <a:masterClrMapping/>
  </p:clrMapOvr>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2971800" y="2430959"/>
            <a:ext cx="2525050" cy="1691282"/>
            <a:chOff x="2971800" y="2430959"/>
            <a:chExt cx="2525050" cy="1691282"/>
          </a:xfrm>
        </p:grpSpPr>
        <p:sp>
          <p:nvSpPr>
            <p:cNvPr id="37" name="TextBox 36"/>
            <p:cNvSpPr txBox="1"/>
            <p:nvPr/>
          </p:nvSpPr>
          <p:spPr>
            <a:xfrm>
              <a:off x="2971800" y="3352800"/>
              <a:ext cx="2473754" cy="769441"/>
            </a:xfrm>
            <a:prstGeom prst="rect">
              <a:avLst/>
            </a:prstGeom>
            <a:noFill/>
          </p:spPr>
          <p:txBody>
            <a:bodyPr wrap="none" rtlCol="0">
              <a:spAutoFit/>
            </a:bodyPr>
            <a:lstStyle/>
            <a:p>
              <a:r>
                <a:rPr lang="en-US" sz="4400" b="1" dirty="0" smtClean="0">
                  <a:ln>
                    <a:solidFill>
                      <a:schemeClr val="tx1"/>
                    </a:solidFill>
                  </a:ln>
                </a:rPr>
                <a:t>2,900,872</a:t>
              </a:r>
              <a:endParaRPr lang="en-US" sz="4400" b="1" dirty="0">
                <a:ln>
                  <a:solidFill>
                    <a:schemeClr val="tx1"/>
                  </a:solidFill>
                </a:ln>
              </a:endParaRPr>
            </a:p>
          </p:txBody>
        </p:sp>
        <p:sp>
          <p:nvSpPr>
            <p:cNvPr id="38" name="TextBox 37"/>
            <p:cNvSpPr txBox="1"/>
            <p:nvPr/>
          </p:nvSpPr>
          <p:spPr>
            <a:xfrm>
              <a:off x="2971800" y="2430959"/>
              <a:ext cx="2525050" cy="784830"/>
            </a:xfrm>
            <a:prstGeom prst="rect">
              <a:avLst/>
            </a:prstGeom>
            <a:noFill/>
          </p:spPr>
          <p:txBody>
            <a:bodyPr wrap="none" rtlCol="0">
              <a:spAutoFit/>
            </a:bodyPr>
            <a:lstStyle/>
            <a:p>
              <a:r>
                <a:rPr lang="en-US" sz="4400" b="1" dirty="0" smtClean="0">
                  <a:ln>
                    <a:solidFill>
                      <a:schemeClr val="tx1"/>
                    </a:solidFill>
                  </a:ln>
                </a:rPr>
                <a:t>1,817,044</a:t>
              </a:r>
              <a:endParaRPr lang="en-US" sz="4400" b="1" dirty="0">
                <a:ln>
                  <a:solidFill>
                    <a:schemeClr val="tx1"/>
                  </a:solidFill>
                </a:ln>
              </a:endParaRPr>
            </a:p>
          </p:txBody>
        </p:sp>
      </p:grpSp>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3" name="Picture 2" descr="Utahr"/>
          <p:cNvPicPr>
            <a:picLocks noChangeAspect="1" noChangeArrowheads="1"/>
          </p:cNvPicPr>
          <p:nvPr/>
        </p:nvPicPr>
        <p:blipFill>
          <a:blip r:embed="rId2"/>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grpSp>
        <p:nvGrpSpPr>
          <p:cNvPr id="22" name="Group 21"/>
          <p:cNvGrpSpPr/>
          <p:nvPr/>
        </p:nvGrpSpPr>
        <p:grpSpPr>
          <a:xfrm>
            <a:off x="958392" y="914400"/>
            <a:ext cx="7295342" cy="3832086"/>
            <a:chOff x="958392" y="914400"/>
            <a:chExt cx="7295342" cy="3832086"/>
          </a:xfrm>
        </p:grpSpPr>
        <p:cxnSp>
          <p:nvCxnSpPr>
            <p:cNvPr id="21" name="Straight Connector 20"/>
            <p:cNvCxnSpPr/>
            <p:nvPr/>
          </p:nvCxnSpPr>
          <p:spPr>
            <a:xfrm>
              <a:off x="3048000" y="3276600"/>
              <a:ext cx="2362200"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58392" y="914400"/>
              <a:ext cx="7295342" cy="3832086"/>
              <a:chOff x="958392" y="914400"/>
              <a:chExt cx="7295342" cy="3832086"/>
            </a:xfrm>
          </p:grpSpPr>
          <p:sp>
            <p:nvSpPr>
              <p:cNvPr id="17" name="TextBox 16"/>
              <p:cNvSpPr txBox="1"/>
              <p:nvPr/>
            </p:nvSpPr>
            <p:spPr>
              <a:xfrm>
                <a:off x="958392" y="914400"/>
                <a:ext cx="1327608" cy="430887"/>
              </a:xfrm>
              <a:prstGeom prst="rect">
                <a:avLst/>
              </a:prstGeom>
              <a:noFill/>
            </p:spPr>
            <p:txBody>
              <a:bodyPr wrap="none" rtlCol="0">
                <a:spAutoFit/>
              </a:bodyPr>
              <a:lstStyle/>
              <a:p>
                <a:r>
                  <a:rPr lang="en-US" sz="2200" b="1" dirty="0" smtClean="0">
                    <a:ln>
                      <a:solidFill>
                        <a:schemeClr val="tx1"/>
                      </a:solidFill>
                    </a:ln>
                  </a:rPr>
                  <a:t>2,900,872</a:t>
                </a:r>
                <a:endParaRPr lang="en-US" sz="2200" b="1" dirty="0">
                  <a:ln>
                    <a:solidFill>
                      <a:schemeClr val="tx1"/>
                    </a:solidFill>
                  </a:ln>
                </a:endParaRPr>
              </a:p>
            </p:txBody>
          </p:sp>
          <p:sp>
            <p:nvSpPr>
              <p:cNvPr id="18" name="TextBox 17"/>
              <p:cNvSpPr txBox="1"/>
              <p:nvPr/>
            </p:nvSpPr>
            <p:spPr>
              <a:xfrm>
                <a:off x="984785" y="3714690"/>
                <a:ext cx="1225015" cy="400110"/>
              </a:xfrm>
              <a:prstGeom prst="rect">
                <a:avLst/>
              </a:prstGeom>
              <a:noFill/>
            </p:spPr>
            <p:txBody>
              <a:bodyPr wrap="none" rtlCol="0">
                <a:spAutoFit/>
              </a:bodyPr>
              <a:lstStyle/>
              <a:p>
                <a:r>
                  <a:rPr lang="en-US" sz="2000" b="1" dirty="0" smtClean="0">
                    <a:ln>
                      <a:solidFill>
                        <a:schemeClr val="tx1"/>
                      </a:solidFill>
                    </a:ln>
                  </a:rPr>
                  <a:t>1,817,044</a:t>
                </a:r>
                <a:endParaRPr lang="en-US" sz="2000" b="1" dirty="0">
                  <a:ln>
                    <a:solidFill>
                      <a:schemeClr val="tx1"/>
                    </a:solidFill>
                  </a:ln>
                </a:endParaRPr>
              </a:p>
            </p:txBody>
          </p:sp>
          <p:sp>
            <p:nvSpPr>
              <p:cNvPr id="32" name="TextBox 31"/>
              <p:cNvSpPr txBox="1"/>
              <p:nvPr/>
            </p:nvSpPr>
            <p:spPr>
              <a:xfrm>
                <a:off x="5791200" y="2667000"/>
                <a:ext cx="2462534" cy="1200329"/>
              </a:xfrm>
              <a:prstGeom prst="rect">
                <a:avLst/>
              </a:prstGeom>
              <a:noFill/>
            </p:spPr>
            <p:txBody>
              <a:bodyPr wrap="none" rtlCol="0">
                <a:spAutoFit/>
              </a:bodyPr>
              <a:lstStyle/>
              <a:p>
                <a:r>
                  <a:rPr lang="en-US" sz="7200" b="1" dirty="0" smtClean="0">
                    <a:ln>
                      <a:solidFill>
                        <a:schemeClr val="tx1"/>
                      </a:solidFill>
                    </a:ln>
                  </a:rPr>
                  <a:t>= 63%</a:t>
                </a:r>
                <a:endParaRPr lang="en-US" sz="7200" b="1" dirty="0">
                  <a:ln>
                    <a:solidFill>
                      <a:schemeClr val="tx1"/>
                    </a:solidFill>
                  </a:ln>
                </a:endParaRPr>
              </a:p>
            </p:txBody>
          </p:sp>
          <p:sp>
            <p:nvSpPr>
              <p:cNvPr id="33" name="TextBox 32"/>
              <p:cNvSpPr txBox="1"/>
              <p:nvPr/>
            </p:nvSpPr>
            <p:spPr>
              <a:xfrm>
                <a:off x="3048000" y="4038600"/>
                <a:ext cx="2518703" cy="707886"/>
              </a:xfrm>
              <a:prstGeom prst="rect">
                <a:avLst/>
              </a:prstGeom>
              <a:noFill/>
            </p:spPr>
            <p:txBody>
              <a:bodyPr wrap="none" rtlCol="0">
                <a:spAutoFit/>
              </a:bodyPr>
              <a:lstStyle/>
              <a:p>
                <a:r>
                  <a:rPr lang="en-US" sz="4000" dirty="0" smtClean="0">
                    <a:ln>
                      <a:solidFill>
                        <a:schemeClr val="tx1"/>
                      </a:solidFill>
                    </a:ln>
                  </a:rPr>
                  <a:t>population</a:t>
                </a:r>
                <a:endParaRPr lang="en-US" sz="4000" dirty="0">
                  <a:ln>
                    <a:solidFill>
                      <a:schemeClr val="tx1"/>
                    </a:solidFill>
                  </a:ln>
                </a:endParaRPr>
              </a:p>
            </p:txBody>
          </p:sp>
          <p:sp>
            <p:nvSpPr>
              <p:cNvPr id="34" name="TextBox 33"/>
              <p:cNvSpPr txBox="1"/>
              <p:nvPr/>
            </p:nvSpPr>
            <p:spPr>
              <a:xfrm>
                <a:off x="3200400" y="1730514"/>
                <a:ext cx="2225289" cy="707886"/>
              </a:xfrm>
              <a:prstGeom prst="rect">
                <a:avLst/>
              </a:prstGeom>
              <a:noFill/>
            </p:spPr>
            <p:txBody>
              <a:bodyPr wrap="none" rtlCol="0">
                <a:spAutoFit/>
              </a:bodyPr>
              <a:lstStyle/>
              <a:p>
                <a:r>
                  <a:rPr lang="en-US" sz="4000" dirty="0" smtClean="0">
                    <a:ln>
                      <a:solidFill>
                        <a:schemeClr val="tx1"/>
                      </a:solidFill>
                    </a:ln>
                  </a:rPr>
                  <a:t>Mormons</a:t>
                </a:r>
                <a:endParaRPr lang="en-US" sz="4000" dirty="0">
                  <a:ln>
                    <a:solidFill>
                      <a:schemeClr val="tx1"/>
                    </a:solidFill>
                  </a:ln>
                </a:endParaRPr>
              </a:p>
            </p:txBody>
          </p:sp>
        </p:gr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2743200" y="914400"/>
            <a:ext cx="4953000" cy="5867400"/>
            <a:chOff x="7467600" y="0"/>
            <a:chExt cx="5318760" cy="6248400"/>
          </a:xfrm>
        </p:grpSpPr>
        <p:pic>
          <p:nvPicPr>
            <p:cNvPr id="2052" name="Picture 4" descr="Image result for percent of utah population that is mormon"/>
            <p:cNvPicPr>
              <a:picLocks noChangeAspect="1" noChangeArrowheads="1"/>
            </p:cNvPicPr>
            <p:nvPr/>
          </p:nvPicPr>
          <p:blipFill>
            <a:blip r:embed="rId3"/>
            <a:srcRect/>
            <a:stretch>
              <a:fillRect/>
            </a:stretch>
          </p:blipFill>
          <p:spPr bwMode="auto">
            <a:xfrm>
              <a:off x="7467600" y="169288"/>
              <a:ext cx="5029200" cy="6079112"/>
            </a:xfrm>
            <a:prstGeom prst="rect">
              <a:avLst/>
            </a:prstGeom>
            <a:noFill/>
          </p:spPr>
        </p:pic>
        <p:sp useBgFill="1">
          <p:nvSpPr>
            <p:cNvPr id="14" name="Rectangle 13"/>
            <p:cNvSpPr/>
            <p:nvPr/>
          </p:nvSpPr>
          <p:spPr>
            <a:xfrm>
              <a:off x="10591800" y="0"/>
              <a:ext cx="2194560" cy="1280160"/>
            </a:xfrm>
            <a:prstGeom prst="rect">
              <a:avLst/>
            </a:prstGeom>
            <a:ln>
              <a:noFill/>
            </a:ln>
          </p:spPr>
          <p:txBody>
            <a:bodyPr wrap="square" rtlCol="0" anchor="ctr">
              <a:spAutoFit/>
            </a:bodyPr>
            <a:lstStyle/>
            <a:p>
              <a:pPr algn="ctr"/>
              <a:endParaRPr lang="en-US" sz="2200" b="1" dirty="0" smtClean="0">
                <a:solidFill>
                  <a:schemeClr val="bg1"/>
                </a:solidFill>
              </a:endParaRPr>
            </a:p>
          </p:txBody>
        </p:sp>
      </p:gr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
        <p:nvSpPr>
          <p:cNvPr id="24" name="TextBox 23"/>
          <p:cNvSpPr txBox="1"/>
          <p:nvPr/>
        </p:nvSpPr>
        <p:spPr>
          <a:xfrm rot="19799173">
            <a:off x="5308713" y="1644049"/>
            <a:ext cx="1821011" cy="461665"/>
          </a:xfrm>
          <a:prstGeom prst="rect">
            <a:avLst/>
          </a:prstGeom>
          <a:noFill/>
        </p:spPr>
        <p:txBody>
          <a:bodyPr wrap="none" rtlCol="0">
            <a:spAutoFit/>
          </a:bodyPr>
          <a:lstStyle/>
          <a:p>
            <a:r>
              <a:rPr lang="en-US" sz="2400" dirty="0" smtClean="0">
                <a:ln>
                  <a:solidFill>
                    <a:schemeClr val="tx1"/>
                  </a:solidFill>
                </a:ln>
              </a:rPr>
              <a:t>Salt Lake City</a:t>
            </a:r>
            <a:endParaRPr lang="en-US" sz="2400" dirty="0">
              <a:ln>
                <a:solidFill>
                  <a:schemeClr val="tx1"/>
                </a:solidFill>
              </a:ln>
            </a:endParaRPr>
          </a:p>
        </p:txBody>
      </p:sp>
      <p:grpSp>
        <p:nvGrpSpPr>
          <p:cNvPr id="26" name="Group 25"/>
          <p:cNvGrpSpPr/>
          <p:nvPr/>
        </p:nvGrpSpPr>
        <p:grpSpPr>
          <a:xfrm>
            <a:off x="4343400" y="2286000"/>
            <a:ext cx="914400" cy="605909"/>
            <a:chOff x="4343400" y="2286000"/>
            <a:chExt cx="914400" cy="605909"/>
          </a:xfrm>
        </p:grpSpPr>
        <p:sp>
          <p:nvSpPr>
            <p:cNvPr id="25" name="TextBox 24"/>
            <p:cNvSpPr txBox="1"/>
            <p:nvPr/>
          </p:nvSpPr>
          <p:spPr>
            <a:xfrm>
              <a:off x="4419600" y="2388513"/>
              <a:ext cx="736099" cy="430887"/>
            </a:xfrm>
            <a:prstGeom prst="rect">
              <a:avLst/>
            </a:prstGeom>
            <a:solidFill>
              <a:srgbClr val="E9AAF4"/>
            </a:solidFill>
          </p:spPr>
          <p:txBody>
            <a:bodyPr wrap="none" rtlCol="0">
              <a:spAutoFit/>
            </a:bodyPr>
            <a:lstStyle/>
            <a:p>
              <a:r>
                <a:rPr lang="en-US" sz="2200" dirty="0" smtClean="0">
                  <a:ln>
                    <a:solidFill>
                      <a:schemeClr val="tx1"/>
                    </a:solidFill>
                  </a:ln>
                </a:rPr>
                <a:t> 51%</a:t>
              </a:r>
              <a:endParaRPr lang="en-US" sz="2200" dirty="0">
                <a:ln>
                  <a:solidFill>
                    <a:schemeClr val="tx1"/>
                  </a:solidFill>
                </a:ln>
              </a:endParaRPr>
            </a:p>
          </p:txBody>
        </p:sp>
        <p:sp>
          <p:nvSpPr>
            <p:cNvPr id="23" name="Oval 22"/>
            <p:cNvSpPr/>
            <p:nvPr/>
          </p:nvSpPr>
          <p:spPr>
            <a:xfrm>
              <a:off x="4343400" y="2286000"/>
              <a:ext cx="9144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
        <p:nvSpPr>
          <p:cNvPr id="27" name="TextBox 26"/>
          <p:cNvSpPr txBox="1"/>
          <p:nvPr/>
        </p:nvSpPr>
        <p:spPr>
          <a:xfrm rot="19799173">
            <a:off x="5418206" y="2439341"/>
            <a:ext cx="2507611" cy="461665"/>
          </a:xfrm>
          <a:prstGeom prst="rect">
            <a:avLst/>
          </a:prstGeom>
          <a:solidFill>
            <a:srgbClr val="9516AA">
              <a:alpha val="56000"/>
            </a:srgbClr>
          </a:solidFill>
        </p:spPr>
        <p:txBody>
          <a:bodyPr wrap="none" rtlCol="0">
            <a:spAutoFit/>
          </a:bodyPr>
          <a:lstStyle/>
          <a:p>
            <a:pPr algn="ctr"/>
            <a:r>
              <a:rPr lang="en-US" sz="2400" dirty="0" smtClean="0">
                <a:ln>
                  <a:solidFill>
                    <a:schemeClr val="bg1"/>
                  </a:solidFill>
                </a:ln>
                <a:solidFill>
                  <a:schemeClr val="bg1"/>
                </a:solidFill>
                <a:effectLst>
                  <a:outerShdw dist="50800" dir="6600000" algn="ctr" rotWithShape="0">
                    <a:schemeClr val="tx1"/>
                  </a:outerShdw>
                </a:effectLst>
              </a:rPr>
              <a:t>Provo &amp; University</a:t>
            </a:r>
            <a:endParaRPr lang="en-US" sz="2400" dirty="0">
              <a:ln>
                <a:solidFill>
                  <a:schemeClr val="bg1"/>
                </a:solidFill>
              </a:ln>
              <a:solidFill>
                <a:schemeClr val="bg1"/>
              </a:solidFill>
              <a:effectLst>
                <a:outerShdw dist="50800" dir="6600000" algn="ctr" rotWithShape="0">
                  <a:schemeClr val="tx1"/>
                </a:outerShdw>
              </a:effectLst>
            </a:endParaRPr>
          </a:p>
        </p:txBody>
      </p:sp>
      <p:grpSp>
        <p:nvGrpSpPr>
          <p:cNvPr id="30" name="Group 29"/>
          <p:cNvGrpSpPr/>
          <p:nvPr/>
        </p:nvGrpSpPr>
        <p:grpSpPr>
          <a:xfrm>
            <a:off x="4419600" y="2895606"/>
            <a:ext cx="1066800" cy="838202"/>
            <a:chOff x="4343400" y="2286000"/>
            <a:chExt cx="1066800" cy="605909"/>
          </a:xfrm>
        </p:grpSpPr>
        <p:sp>
          <p:nvSpPr>
            <p:cNvPr id="31" name="TextBox 30"/>
            <p:cNvSpPr txBox="1"/>
            <p:nvPr/>
          </p:nvSpPr>
          <p:spPr>
            <a:xfrm>
              <a:off x="4469661" y="2341078"/>
              <a:ext cx="864339" cy="533956"/>
            </a:xfrm>
            <a:prstGeom prst="rect">
              <a:avLst/>
            </a:prstGeom>
            <a:solidFill>
              <a:srgbClr val="9516AA"/>
            </a:solidFill>
          </p:spPr>
          <p:txBody>
            <a:bodyPr wrap="none" rtlCol="0">
              <a:spAutoFit/>
            </a:bodyPr>
            <a:lstStyle/>
            <a:p>
              <a:r>
                <a:rPr lang="en-US" sz="1000" dirty="0" smtClean="0">
                  <a:ln>
                    <a:solidFill>
                      <a:schemeClr val="tx1"/>
                    </a:solidFill>
                  </a:ln>
                </a:rPr>
                <a:t>  </a:t>
              </a:r>
            </a:p>
            <a:p>
              <a:r>
                <a:rPr lang="en-US" sz="2200" dirty="0" smtClean="0">
                  <a:ln>
                    <a:solidFill>
                      <a:schemeClr val="tx1"/>
                    </a:solidFill>
                  </a:ln>
                </a:rPr>
                <a:t> 82%  </a:t>
              </a:r>
            </a:p>
            <a:p>
              <a:endParaRPr lang="en-US" sz="1000" dirty="0">
                <a:ln>
                  <a:solidFill>
                    <a:schemeClr val="tx1"/>
                  </a:solidFill>
                </a:ln>
              </a:endParaRPr>
            </a:p>
          </p:txBody>
        </p:sp>
        <p:sp>
          <p:nvSpPr>
            <p:cNvPr id="36" name="Oval 35"/>
            <p:cNvSpPr/>
            <p:nvPr/>
          </p:nvSpPr>
          <p:spPr>
            <a:xfrm>
              <a:off x="4343400" y="2286000"/>
              <a:ext cx="10668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39"/>
                                        </p:tgtEl>
                                      </p:cBhvr>
                                    </p:animEffect>
                                    <p:set>
                                      <p:cBhvr>
                                        <p:cTn id="10" dur="1" fill="hold">
                                          <p:stCondLst>
                                            <p:cond delay="999"/>
                                          </p:stCondLst>
                                        </p:cTn>
                                        <p:tgtEl>
                                          <p:spTgt spid="39"/>
                                        </p:tgtEl>
                                        <p:attrNameLst>
                                          <p:attrName>style.visibility</p:attrName>
                                        </p:attrNameLst>
                                      </p:cBhvr>
                                      <p:to>
                                        <p:strVal val="hidden"/>
                                      </p:to>
                                    </p:set>
                                  </p:childTnLst>
                                </p:cTn>
                              </p:par>
                              <p:par>
                                <p:cTn id="11" presetID="10" presetClass="entr" presetSubtype="0" fill="hold" nodeType="withEffect">
                                  <p:stCondLst>
                                    <p:cond delay="50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childTnLst>
                                </p:cTn>
                              </p:par>
                            </p:childTnLst>
                          </p:cTn>
                        </p:par>
                        <p:par>
                          <p:cTn id="19" fill="hold">
                            <p:stCondLst>
                              <p:cond delay="1000"/>
                            </p:stCondLst>
                            <p:childTnLst>
                              <p:par>
                                <p:cTn id="20" presetID="53" presetClass="entr" presetSubtype="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fltVal val="0"/>
                                          </p:val>
                                        </p:tav>
                                        <p:tav tm="100000">
                                          <p:val>
                                            <p:strVal val="#ppt_w"/>
                                          </p:val>
                                        </p:tav>
                                      </p:tavLst>
                                    </p:anim>
                                    <p:anim calcmode="lin" valueType="num">
                                      <p:cBhvr>
                                        <p:cTn id="23" dur="1000" fill="hold"/>
                                        <p:tgtEl>
                                          <p:spTgt spid="26"/>
                                        </p:tgtEl>
                                        <p:attrNameLst>
                                          <p:attrName>ppt_h</p:attrName>
                                        </p:attrNameLst>
                                      </p:cBhvr>
                                      <p:tavLst>
                                        <p:tav tm="0">
                                          <p:val>
                                            <p:fltVal val="0"/>
                                          </p:val>
                                        </p:tav>
                                        <p:tav tm="100000">
                                          <p:val>
                                            <p:strVal val="#ppt_h"/>
                                          </p:val>
                                        </p:tav>
                                      </p:tavLst>
                                    </p:anim>
                                    <p:animEffect transition="in" filter="fade">
                                      <p:cBhvr>
                                        <p:cTn id="24" dur="1000"/>
                                        <p:tgtEl>
                                          <p:spTgt spid="2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1000"/>
                                        <p:tgtEl>
                                          <p:spTgt spid="27"/>
                                        </p:tgtEl>
                                      </p:cBhvr>
                                    </p:animEffect>
                                  </p:childTnLst>
                                </p:cTn>
                              </p:par>
                            </p:childTnLst>
                          </p:cTn>
                        </p:par>
                        <p:par>
                          <p:cTn id="30" fill="hold">
                            <p:stCondLst>
                              <p:cond delay="1000"/>
                            </p:stCondLst>
                            <p:childTnLst>
                              <p:par>
                                <p:cTn id="31" presetID="53" presetClass="entr" presetSubtype="0" fill="hold" nodeType="after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1000" fill="hold"/>
                                        <p:tgtEl>
                                          <p:spTgt spid="30"/>
                                        </p:tgtEl>
                                        <p:attrNameLst>
                                          <p:attrName>ppt_w</p:attrName>
                                        </p:attrNameLst>
                                      </p:cBhvr>
                                      <p:tavLst>
                                        <p:tav tm="0">
                                          <p:val>
                                            <p:fltVal val="0"/>
                                          </p:val>
                                        </p:tav>
                                        <p:tav tm="100000">
                                          <p:val>
                                            <p:strVal val="#ppt_w"/>
                                          </p:val>
                                        </p:tav>
                                      </p:tavLst>
                                    </p:anim>
                                    <p:anim calcmode="lin" valueType="num">
                                      <p:cBhvr>
                                        <p:cTn id="34" dur="1000" fill="hold"/>
                                        <p:tgtEl>
                                          <p:spTgt spid="30"/>
                                        </p:tgtEl>
                                        <p:attrNameLst>
                                          <p:attrName>ppt_h</p:attrName>
                                        </p:attrNameLst>
                                      </p:cBhvr>
                                      <p:tavLst>
                                        <p:tav tm="0">
                                          <p:val>
                                            <p:fltVal val="0"/>
                                          </p:val>
                                        </p:tav>
                                        <p:tav tm="100000">
                                          <p:val>
                                            <p:strVal val="#ppt_h"/>
                                          </p:val>
                                        </p:tav>
                                      </p:tavLst>
                                    </p:anim>
                                    <p:animEffect transition="in" filter="fade">
                                      <p:cBhvr>
                                        <p:cTn id="3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https://www.insurancejournal.com/news/national/2018/02/16/480956.htm</a:t>
            </a:r>
            <a:endParaRPr lang="en-US" dirty="0" smtClean="0"/>
          </a:p>
          <a:p>
            <a:r>
              <a:rPr lang="en-US" dirty="0" smtClean="0"/>
              <a:t>	According to the National Safety Council, the estimated annual population death rate is 12.28 deaths per 100,000 population, a decrease of two percent from the 2016 rate. The estimated annual mileage death rate is 1.25 deaths per 100 million vehicle miles traveled, a decrease of 2% from the 2016 rate.</a:t>
            </a:r>
          </a:p>
          <a:p>
            <a:r>
              <a:rPr lang="en-US" dirty="0" smtClean="0"/>
              <a:t>	NSC collects fatality data every month from all 50 states and the District of Columbia and uses data from the National Center for Health Statistics. Deaths occurring within one year of the crash and on both public and private roadways – such as parking lots and driveways – are included in the estimates.</a:t>
            </a:r>
            <a:endParaRPr lang="en-US" dirty="0"/>
          </a:p>
        </p:txBody>
      </p:sp>
      <p:sp>
        <p:nvSpPr>
          <p:cNvPr id="3" name="Rectangle 2"/>
          <p:cNvSpPr/>
          <p:nvPr/>
        </p:nvSpPr>
        <p:spPr>
          <a:xfrm>
            <a:off x="0" y="2590800"/>
            <a:ext cx="9144000" cy="1200329"/>
          </a:xfrm>
          <a:prstGeom prst="rect">
            <a:avLst/>
          </a:prstGeom>
        </p:spPr>
        <p:txBody>
          <a:bodyPr wrap="square">
            <a:spAutoFit/>
          </a:bodyPr>
          <a:lstStyle/>
          <a:p>
            <a:r>
              <a:rPr lang="en-US" u="sng" dirty="0" smtClean="0">
                <a:hlinkClick r:id="rId3"/>
              </a:rPr>
              <a:t>https://crashstats.nhtsa.dot.gov/Api/Public/ViewPublication/812580</a:t>
            </a:r>
          </a:p>
          <a:p>
            <a:r>
              <a:rPr lang="en-US" dirty="0" smtClean="0"/>
              <a:t>An average of 102 people died each day in motor vehicle crashes in 2016, one fatality every 14 minutes. Fatality rates per 100,000 population (11.59) and per 100 million vehicle miles traveled (VMT, 1.18) in 2016 have both increased compared to 2015 (11.06 and 1.15, respectively).</a:t>
            </a:r>
            <a:endParaRPr lang="en-US" u="sng" dirty="0">
              <a:hlinkClick r:id="rId3"/>
            </a:endParaRPr>
          </a:p>
        </p:txBody>
      </p:sp>
      <p:sp>
        <p:nvSpPr>
          <p:cNvPr id="4" name="Rectangle 3"/>
          <p:cNvSpPr/>
          <p:nvPr/>
        </p:nvSpPr>
        <p:spPr>
          <a:xfrm>
            <a:off x="0" y="4038600"/>
            <a:ext cx="9144000" cy="2031325"/>
          </a:xfrm>
          <a:prstGeom prst="rect">
            <a:avLst/>
          </a:prstGeom>
        </p:spPr>
        <p:txBody>
          <a:bodyPr wrap="square">
            <a:spAutoFit/>
          </a:bodyPr>
          <a:lstStyle/>
          <a:p>
            <a:r>
              <a:rPr lang="en-US" dirty="0" smtClean="0">
                <a:hlinkClick r:id="rId4"/>
              </a:rPr>
              <a:t>https://space.stackexchange.com/questions/14985/is-the-overall-mortality-rate-for-being-in-a-spacecraft-in-space-or-bound-for-sp</a:t>
            </a:r>
            <a:endParaRPr lang="en-US" dirty="0" smtClean="0"/>
          </a:p>
          <a:p>
            <a:pPr fontAlgn="base"/>
            <a:r>
              <a:rPr lang="en-US" dirty="0" smtClean="0"/>
              <a:t>544 people have been in Earth orbit, 18 fatalities: 3.3% of astronauts have died during spaceflight. </a:t>
            </a:r>
          </a:p>
          <a:p>
            <a:pPr fontAlgn="base"/>
            <a:r>
              <a:rPr lang="en-US" dirty="0" smtClean="0"/>
              <a:t>But many astronauts have made more than one flight. Thanks to @</a:t>
            </a:r>
            <a:r>
              <a:rPr lang="en-US" dirty="0" err="1" smtClean="0"/>
              <a:t>Eoin</a:t>
            </a:r>
            <a:r>
              <a:rPr lang="en-US" dirty="0" smtClean="0"/>
              <a:t>: the number of person-flights is 1228, for a fatality rate of 1.4%.</a:t>
            </a:r>
          </a:p>
          <a:p>
            <a:endParaRPr lang="en-US" dirty="0"/>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632311"/>
          </a:xfrm>
          <a:prstGeom prst="rect">
            <a:avLst/>
          </a:prstGeom>
        </p:spPr>
        <p:txBody>
          <a:bodyPr wrap="square">
            <a:spAutoFit/>
          </a:bodyPr>
          <a:lstStyle/>
          <a:p>
            <a:r>
              <a:rPr lang="en-US" dirty="0" smtClean="0">
                <a:hlinkClick r:id="rId2"/>
              </a:rPr>
              <a:t>https://en.wikipedia.org/wiki/Demographics_of_Utah</a:t>
            </a:r>
            <a:endParaRPr lang="en-US" dirty="0" smtClean="0"/>
          </a:p>
          <a:p>
            <a:r>
              <a:rPr lang="en-US" dirty="0" smtClean="0"/>
              <a:t>	 A majority of the state's residents are members of The Church of Jesus Christ of Latter-day Saints (LDS Church). As of 2007, 60.7% of Utahans are counted as members of the LDS Church, although only 41.6% of Utahans are active members. </a:t>
            </a:r>
          </a:p>
          <a:p>
            <a:r>
              <a:rPr lang="en-US" dirty="0" smtClean="0"/>
              <a:t>	Mormons now make up about 39% (28% active) of the population in Salt Lake County, mainly residing in the southern part of the valley (Draper, South Jordan, and parts of West Jordan)  while rural areas tend to have larger proportions of Mormons. </a:t>
            </a:r>
          </a:p>
          <a:p>
            <a:r>
              <a:rPr lang="en-US" dirty="0" smtClean="0"/>
              <a:t>	Though the LDS Church officially maintains a policy of neutrality in regards to political parties,</a:t>
            </a:r>
            <a:r>
              <a:rPr lang="en-US" baseline="30000" dirty="0" smtClean="0"/>
              <a:t> </a:t>
            </a:r>
            <a:r>
              <a:rPr lang="en-US" dirty="0" smtClean="0"/>
              <a:t>the church's doctrine has a strong regional influence on politics. Another doctrine effect can be seen in Utah's high birth rate (25 percent higher than the national average; the highest for a state in the U.S.).</a:t>
            </a:r>
            <a:r>
              <a:rPr lang="en-US" baseline="30000" dirty="0" smtClean="0"/>
              <a:t> </a:t>
            </a:r>
          </a:p>
          <a:p>
            <a:r>
              <a:rPr lang="en-US" baseline="30000" dirty="0" smtClean="0"/>
              <a:t>	</a:t>
            </a:r>
            <a:r>
              <a:rPr lang="en-US" dirty="0" smtClean="0"/>
              <a:t>The Mormons in Utah tend to have conservative views when it comes to most </a:t>
            </a:r>
          </a:p>
          <a:p>
            <a:r>
              <a:rPr lang="en-US" dirty="0" smtClean="0"/>
              <a:t>political issues and the majority of voter-age Utahans are unaffiliated voters (60%) who vote overwhelmingly Republican.</a:t>
            </a:r>
            <a:r>
              <a:rPr lang="en-US" baseline="30000" dirty="0" smtClean="0"/>
              <a:t> </a:t>
            </a:r>
            <a:r>
              <a:rPr lang="en-US" dirty="0" smtClean="0"/>
              <a:t>John McCain polled 62.5% in the 2008 Presidential Election while 70.9% of Utahans opted for George W. Bush in 2004. </a:t>
            </a:r>
          </a:p>
          <a:p>
            <a:r>
              <a:rPr lang="en-US" dirty="0" smtClean="0"/>
              <a:t>	In 2000 the Religious Congregations and Membership Study reported that the three largest denominational groups in Utah are Mormon, Catholic, and Evangelical Protestant. The LDS Church has the highest number of adherents in Utah (at 1,493,612 members), followed by the Catholic Church with 97,085 members reported and the Southern Baptist Convention, reporting 13,258 adherents.</a:t>
            </a:r>
            <a:endParaRPr lang="en-US" dirty="0"/>
          </a:p>
        </p:txBody>
      </p:sp>
    </p:spTree>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740307"/>
          </a:xfrm>
          <a:prstGeom prst="rect">
            <a:avLst/>
          </a:prstGeom>
        </p:spPr>
        <p:txBody>
          <a:bodyPr wrap="square">
            <a:spAutoFit/>
          </a:bodyPr>
          <a:lstStyle/>
          <a:p>
            <a:r>
              <a:rPr lang="en-US" dirty="0" smtClean="0">
                <a:hlinkClick r:id="rId2"/>
              </a:rPr>
              <a:t>http://thisweekinmormons.com/2014/12/mormon-population-percentage-increases-utah/</a:t>
            </a:r>
            <a:endParaRPr lang="en-US" dirty="0" smtClean="0"/>
          </a:p>
          <a:p>
            <a:r>
              <a:rPr lang="en-US" dirty="0" smtClean="0"/>
              <a:t>	 Reversing a longstanding trend, the share of members of The Church of Jesus Christ of Latter-day Saints actually increased in Salt Lake County in 2013, now with 51.41 percent of the population. That’s only a .09 percent increase from 2012, but an increase is an increase. The rest of Utah enjoyed an uptick in the percentage of Mormons for the fourth year in a row, up to 62.64 percent from 62.37 percent last year.</a:t>
            </a:r>
          </a:p>
          <a:p>
            <a:r>
              <a:rPr lang="en-US" dirty="0" smtClean="0"/>
              <a:t>	 Only three counties in Utah are over 80 percent LDS: Utah, Rich, and Morgan. Of those, only Utah county is part of a major urban conurbation. (The combined populations of Rich and Morgan Counties is under 12,000 people.) With 12,815 new records, the number of members added to the rolls of the Church in Utah County actually eclipsed the overall population increase of 11,300. It turns out missionary work can, indeed, be done in Provo, so long as we avoid being those unfortunate Mormons who don’t let their kids play with non-members. Bad Mormons! Don’t do that. Pluralism is good.</a:t>
            </a:r>
          </a:p>
          <a:p>
            <a:pPr fontAlgn="base"/>
            <a:r>
              <a:rPr lang="en-US" dirty="0" smtClean="0"/>
              <a:t>	 Here are four counties in Utah without a Mormon majority: Carbon, San Juan, Summit, and Grand. Carbon (47.05 percent) has a strong mining heritage, which draws in outsiders, San Juan (39.70 percent) has a very different cultural heritage from the rest of the state, Summit (30.37 percent) is the home of Park City, ski resorts, and Grand (27.25 percent) basically wasn’t settled by Mormons back in the day. </a:t>
            </a:r>
          </a:p>
          <a:p>
            <a:pPr fontAlgn="base"/>
            <a:r>
              <a:rPr lang="en-US" dirty="0" smtClean="0"/>
              <a:t>	Utah’s overall population continues to increase, with the highest birthrate in the nation as well as an economy that wasn’t hit as hard during the recession, save the construction boom that finally abated in Washington County. And now with a burgeoning tech sector, the population along the Wasatch front will likely continue to increase. 80 percent of Utah’s population already lives along the Front.</a:t>
            </a:r>
          </a:p>
          <a:p>
            <a:endParaRPr lang="en-US" dirty="0"/>
          </a:p>
        </p:txBody>
      </p:sp>
    </p:spTree>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3" name="Picture 2" descr="Utahr"/>
          <p:cNvPicPr>
            <a:picLocks noChangeAspect="1" noChangeArrowheads="1"/>
          </p:cNvPicPr>
          <p:nvPr/>
        </p:nvPicPr>
        <p:blipFill>
          <a:blip r:embed="rId2"/>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30" name="Group 29"/>
          <p:cNvGrpSpPr/>
          <p:nvPr/>
        </p:nvGrpSpPr>
        <p:grpSpPr>
          <a:xfrm>
            <a:off x="2743200" y="914400"/>
            <a:ext cx="5182617" cy="5867400"/>
            <a:chOff x="2743200" y="914400"/>
            <a:chExt cx="5182617" cy="5867400"/>
          </a:xfrm>
        </p:grpSpPr>
        <p:grpSp>
          <p:nvGrpSpPr>
            <p:cNvPr id="5" name="Group 18"/>
            <p:cNvGrpSpPr/>
            <p:nvPr/>
          </p:nvGrpSpPr>
          <p:grpSpPr>
            <a:xfrm>
              <a:off x="2743200" y="914400"/>
              <a:ext cx="4953000" cy="5867400"/>
              <a:chOff x="7467600" y="0"/>
              <a:chExt cx="5318760" cy="6248400"/>
            </a:xfrm>
          </p:grpSpPr>
          <p:pic>
            <p:nvPicPr>
              <p:cNvPr id="2052" name="Picture 4" descr="Image result for percent of utah population that is mormon"/>
              <p:cNvPicPr>
                <a:picLocks noChangeAspect="1" noChangeArrowheads="1"/>
              </p:cNvPicPr>
              <p:nvPr/>
            </p:nvPicPr>
            <p:blipFill>
              <a:blip r:embed="rId3"/>
              <a:srcRect/>
              <a:stretch>
                <a:fillRect/>
              </a:stretch>
            </p:blipFill>
            <p:spPr bwMode="auto">
              <a:xfrm>
                <a:off x="7467600" y="169288"/>
                <a:ext cx="5029200" cy="6079112"/>
              </a:xfrm>
              <a:prstGeom prst="rect">
                <a:avLst/>
              </a:prstGeom>
              <a:noFill/>
            </p:spPr>
          </p:pic>
          <p:sp useBgFill="1">
            <p:nvSpPr>
              <p:cNvPr id="14" name="Rectangle 13"/>
              <p:cNvSpPr/>
              <p:nvPr/>
            </p:nvSpPr>
            <p:spPr>
              <a:xfrm>
                <a:off x="10591800" y="0"/>
                <a:ext cx="2194560" cy="1280160"/>
              </a:xfrm>
              <a:prstGeom prst="rect">
                <a:avLst/>
              </a:prstGeom>
              <a:ln>
                <a:noFill/>
              </a:ln>
            </p:spPr>
            <p:txBody>
              <a:bodyPr wrap="square" rtlCol="0" anchor="ctr">
                <a:spAutoFit/>
              </a:bodyPr>
              <a:lstStyle/>
              <a:p>
                <a:pPr algn="ctr"/>
                <a:endParaRPr lang="en-US" sz="2200" b="1" dirty="0" smtClean="0">
                  <a:solidFill>
                    <a:schemeClr val="bg1"/>
                  </a:solidFill>
                </a:endParaRPr>
              </a:p>
            </p:txBody>
          </p:sp>
        </p:grpSp>
        <p:sp>
          <p:nvSpPr>
            <p:cNvPr id="24" name="TextBox 23"/>
            <p:cNvSpPr txBox="1"/>
            <p:nvPr/>
          </p:nvSpPr>
          <p:spPr>
            <a:xfrm rot="19799173">
              <a:off x="5308713" y="1644049"/>
              <a:ext cx="1821011" cy="461665"/>
            </a:xfrm>
            <a:prstGeom prst="rect">
              <a:avLst/>
            </a:prstGeom>
            <a:noFill/>
          </p:spPr>
          <p:txBody>
            <a:bodyPr wrap="none" rtlCol="0">
              <a:spAutoFit/>
            </a:bodyPr>
            <a:lstStyle/>
            <a:p>
              <a:r>
                <a:rPr lang="en-US" sz="2400" dirty="0" smtClean="0">
                  <a:ln>
                    <a:solidFill>
                      <a:schemeClr val="tx1"/>
                    </a:solidFill>
                  </a:ln>
                </a:rPr>
                <a:t>Salt Lake City</a:t>
              </a:r>
              <a:endParaRPr lang="en-US" sz="2400" dirty="0">
                <a:ln>
                  <a:solidFill>
                    <a:schemeClr val="tx1"/>
                  </a:solidFill>
                </a:ln>
              </a:endParaRPr>
            </a:p>
          </p:txBody>
        </p:sp>
        <p:grpSp>
          <p:nvGrpSpPr>
            <p:cNvPr id="6" name="Group 25"/>
            <p:cNvGrpSpPr/>
            <p:nvPr/>
          </p:nvGrpSpPr>
          <p:grpSpPr>
            <a:xfrm>
              <a:off x="4343400" y="2286000"/>
              <a:ext cx="914400" cy="605909"/>
              <a:chOff x="4343400" y="2286000"/>
              <a:chExt cx="914400" cy="605909"/>
            </a:xfrm>
          </p:grpSpPr>
          <p:sp>
            <p:nvSpPr>
              <p:cNvPr id="25" name="TextBox 24"/>
              <p:cNvSpPr txBox="1"/>
              <p:nvPr/>
            </p:nvSpPr>
            <p:spPr>
              <a:xfrm>
                <a:off x="4419600" y="2388513"/>
                <a:ext cx="736099" cy="430887"/>
              </a:xfrm>
              <a:prstGeom prst="rect">
                <a:avLst/>
              </a:prstGeom>
              <a:solidFill>
                <a:srgbClr val="E9AAF4"/>
              </a:solidFill>
            </p:spPr>
            <p:txBody>
              <a:bodyPr wrap="none" rtlCol="0">
                <a:spAutoFit/>
              </a:bodyPr>
              <a:lstStyle/>
              <a:p>
                <a:r>
                  <a:rPr lang="en-US" sz="2200" dirty="0" smtClean="0">
                    <a:ln>
                      <a:solidFill>
                        <a:schemeClr val="tx1"/>
                      </a:solidFill>
                    </a:ln>
                  </a:rPr>
                  <a:t> 51%</a:t>
                </a:r>
                <a:endParaRPr lang="en-US" sz="2200" dirty="0">
                  <a:ln>
                    <a:solidFill>
                      <a:schemeClr val="tx1"/>
                    </a:solidFill>
                  </a:ln>
                </a:endParaRPr>
              </a:p>
            </p:txBody>
          </p:sp>
          <p:sp>
            <p:nvSpPr>
              <p:cNvPr id="23" name="Oval 22"/>
              <p:cNvSpPr/>
              <p:nvPr/>
            </p:nvSpPr>
            <p:spPr>
              <a:xfrm>
                <a:off x="4343400" y="2286000"/>
                <a:ext cx="9144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
          <p:nvSpPr>
            <p:cNvPr id="27" name="TextBox 26"/>
            <p:cNvSpPr txBox="1"/>
            <p:nvPr/>
          </p:nvSpPr>
          <p:spPr>
            <a:xfrm rot="19799173">
              <a:off x="5418206" y="2439341"/>
              <a:ext cx="2507611" cy="461665"/>
            </a:xfrm>
            <a:prstGeom prst="rect">
              <a:avLst/>
            </a:prstGeom>
            <a:solidFill>
              <a:srgbClr val="9516AA">
                <a:alpha val="56000"/>
              </a:srgbClr>
            </a:solidFill>
          </p:spPr>
          <p:txBody>
            <a:bodyPr wrap="none" rtlCol="0">
              <a:spAutoFit/>
            </a:bodyPr>
            <a:lstStyle/>
            <a:p>
              <a:pPr algn="ctr"/>
              <a:r>
                <a:rPr lang="en-US" sz="2400" dirty="0" smtClean="0">
                  <a:ln>
                    <a:solidFill>
                      <a:schemeClr val="bg1"/>
                    </a:solidFill>
                  </a:ln>
                  <a:solidFill>
                    <a:schemeClr val="bg1"/>
                  </a:solidFill>
                  <a:effectLst>
                    <a:outerShdw dist="50800" dir="6600000" algn="ctr" rotWithShape="0">
                      <a:schemeClr val="tx1"/>
                    </a:outerShdw>
                  </a:effectLst>
                </a:rPr>
                <a:t>Provo &amp; University</a:t>
              </a:r>
              <a:endParaRPr lang="en-US" sz="2400" dirty="0">
                <a:ln>
                  <a:solidFill>
                    <a:schemeClr val="bg1"/>
                  </a:solidFill>
                </a:ln>
                <a:solidFill>
                  <a:schemeClr val="bg1"/>
                </a:solidFill>
                <a:effectLst>
                  <a:outerShdw dist="50800" dir="6600000" algn="ctr" rotWithShape="0">
                    <a:schemeClr val="tx1"/>
                  </a:outerShdw>
                </a:effectLst>
              </a:endParaRPr>
            </a:p>
          </p:txBody>
        </p:sp>
        <p:grpSp>
          <p:nvGrpSpPr>
            <p:cNvPr id="7" name="Group 29"/>
            <p:cNvGrpSpPr/>
            <p:nvPr/>
          </p:nvGrpSpPr>
          <p:grpSpPr>
            <a:xfrm>
              <a:off x="4419600" y="2895606"/>
              <a:ext cx="1066800" cy="838202"/>
              <a:chOff x="4343400" y="2286000"/>
              <a:chExt cx="1066800" cy="605909"/>
            </a:xfrm>
          </p:grpSpPr>
          <p:sp>
            <p:nvSpPr>
              <p:cNvPr id="31" name="TextBox 30"/>
              <p:cNvSpPr txBox="1"/>
              <p:nvPr/>
            </p:nvSpPr>
            <p:spPr>
              <a:xfrm>
                <a:off x="4469661" y="2341078"/>
                <a:ext cx="864339" cy="533956"/>
              </a:xfrm>
              <a:prstGeom prst="rect">
                <a:avLst/>
              </a:prstGeom>
              <a:solidFill>
                <a:srgbClr val="9516AA"/>
              </a:solidFill>
            </p:spPr>
            <p:txBody>
              <a:bodyPr wrap="none" rtlCol="0">
                <a:spAutoFit/>
              </a:bodyPr>
              <a:lstStyle/>
              <a:p>
                <a:r>
                  <a:rPr lang="en-US" sz="1000" dirty="0" smtClean="0">
                    <a:ln>
                      <a:solidFill>
                        <a:schemeClr val="tx1"/>
                      </a:solidFill>
                    </a:ln>
                  </a:rPr>
                  <a:t>  </a:t>
                </a:r>
              </a:p>
              <a:p>
                <a:r>
                  <a:rPr lang="en-US" sz="2200" dirty="0" smtClean="0">
                    <a:ln>
                      <a:solidFill>
                        <a:schemeClr val="tx1"/>
                      </a:solidFill>
                    </a:ln>
                  </a:rPr>
                  <a:t> 82%  </a:t>
                </a:r>
              </a:p>
              <a:p>
                <a:endParaRPr lang="en-US" sz="1000" dirty="0">
                  <a:ln>
                    <a:solidFill>
                      <a:schemeClr val="tx1"/>
                    </a:solidFill>
                  </a:ln>
                </a:endParaRPr>
              </a:p>
            </p:txBody>
          </p:sp>
          <p:sp>
            <p:nvSpPr>
              <p:cNvPr id="36" name="Oval 35"/>
              <p:cNvSpPr/>
              <p:nvPr/>
            </p:nvSpPr>
            <p:spPr>
              <a:xfrm>
                <a:off x="4343400" y="2286000"/>
                <a:ext cx="10668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grpSp>
      <p:sp>
        <p:nvSpPr>
          <p:cNvPr id="37" name="TextBox 36"/>
          <p:cNvSpPr txBox="1"/>
          <p:nvPr/>
        </p:nvSpPr>
        <p:spPr>
          <a:xfrm>
            <a:off x="984785" y="3714690"/>
            <a:ext cx="1225015" cy="400110"/>
          </a:xfrm>
          <a:prstGeom prst="rect">
            <a:avLst/>
          </a:prstGeom>
          <a:noFill/>
        </p:spPr>
        <p:txBody>
          <a:bodyPr wrap="none" rtlCol="0">
            <a:spAutoFit/>
          </a:bodyPr>
          <a:lstStyle/>
          <a:p>
            <a:r>
              <a:rPr lang="en-US" sz="2000" dirty="0" smtClean="0">
                <a:ln>
                  <a:solidFill>
                    <a:schemeClr val="tx1"/>
                  </a:solidFill>
                </a:ln>
              </a:rPr>
              <a:t>1,817,044</a:t>
            </a:r>
            <a:endParaRPr lang="en-US" sz="2000" dirty="0">
              <a:ln>
                <a:solidFill>
                  <a:schemeClr val="tx1"/>
                </a:solidFill>
              </a:ln>
            </a:endParaRPr>
          </a:p>
        </p:txBody>
      </p:sp>
      <p:sp>
        <p:nvSpPr>
          <p:cNvPr id="38" name="TextBox 37"/>
          <p:cNvSpPr txBox="1"/>
          <p:nvPr/>
        </p:nvSpPr>
        <p:spPr>
          <a:xfrm>
            <a:off x="5181600" y="2492514"/>
            <a:ext cx="3850862" cy="707886"/>
          </a:xfrm>
          <a:prstGeom prst="rect">
            <a:avLst/>
          </a:prstGeom>
          <a:noFill/>
        </p:spPr>
        <p:txBody>
          <a:bodyPr wrap="none" rtlCol="0">
            <a:spAutoFit/>
          </a:bodyPr>
          <a:lstStyle/>
          <a:p>
            <a:r>
              <a:rPr lang="en-US" sz="4000" dirty="0" smtClean="0">
                <a:ln>
                  <a:solidFill>
                    <a:schemeClr val="tx1"/>
                  </a:solidFill>
                </a:ln>
              </a:rPr>
              <a:t>Mormons in Utah</a:t>
            </a:r>
            <a:endParaRPr lang="en-US" sz="4000" dirty="0">
              <a:ln>
                <a:solidFill>
                  <a:schemeClr val="tx1"/>
                </a:solidFill>
              </a:ln>
            </a:endParaRPr>
          </a:p>
        </p:txBody>
      </p:sp>
      <p:sp>
        <p:nvSpPr>
          <p:cNvPr id="39" name="TextBox 38"/>
          <p:cNvSpPr txBox="1"/>
          <p:nvPr/>
        </p:nvSpPr>
        <p:spPr>
          <a:xfrm>
            <a:off x="3505200" y="3581400"/>
            <a:ext cx="5304657" cy="707886"/>
          </a:xfrm>
          <a:prstGeom prst="rect">
            <a:avLst/>
          </a:prstGeom>
          <a:noFill/>
        </p:spPr>
        <p:txBody>
          <a:bodyPr wrap="none" rtlCol="0">
            <a:spAutoFit/>
          </a:bodyPr>
          <a:lstStyle/>
          <a:p>
            <a:r>
              <a:rPr lang="en-US" sz="4000" b="1" i="1" dirty="0" smtClean="0">
                <a:ln>
                  <a:solidFill>
                    <a:schemeClr val="tx1"/>
                  </a:solidFill>
                </a:ln>
                <a:latin typeface="Tempus Sans ITC" pitchFamily="82" charset="0"/>
              </a:rPr>
              <a:t>How many world-wide?</a:t>
            </a:r>
            <a:endParaRPr lang="en-US" sz="4000" b="1" i="1" dirty="0">
              <a:ln>
                <a:solidFill>
                  <a:schemeClr val="tx1"/>
                </a:solidFill>
              </a:ln>
              <a:latin typeface="Tempus Sans ITC" pitchFamily="82" charset="0"/>
            </a:endParaRPr>
          </a:p>
        </p:txBody>
      </p:sp>
      <p:sp>
        <p:nvSpPr>
          <p:cNvPr id="40" name="TextBox 39"/>
          <p:cNvSpPr txBox="1"/>
          <p:nvPr/>
        </p:nvSpPr>
        <p:spPr>
          <a:xfrm>
            <a:off x="3048000" y="5257800"/>
            <a:ext cx="5613909" cy="830997"/>
          </a:xfrm>
          <a:prstGeom prst="rect">
            <a:avLst/>
          </a:prstGeom>
          <a:noFill/>
        </p:spPr>
        <p:txBody>
          <a:bodyPr wrap="none" rtlCol="0">
            <a:spAutoFit/>
          </a:bodyPr>
          <a:lstStyle/>
          <a:p>
            <a:r>
              <a:rPr lang="en-US" sz="4800" dirty="0" smtClean="0">
                <a:ln>
                  <a:solidFill>
                    <a:srgbClr val="FF0000"/>
                  </a:solidFill>
                </a:ln>
                <a:solidFill>
                  <a:srgbClr val="FF0000"/>
                </a:solidFill>
                <a:effectLst>
                  <a:outerShdw dist="50800" dir="6600000" algn="ctr" rotWithShape="0">
                    <a:schemeClr val="tx1"/>
                  </a:outerShdw>
                </a:effectLst>
              </a:rPr>
              <a:t>more than 16 million!</a:t>
            </a:r>
            <a:endParaRPr lang="en-US" sz="4800" dirty="0">
              <a:ln>
                <a:solidFill>
                  <a:srgbClr val="FF0000"/>
                </a:solidFill>
              </a:ln>
              <a:solidFill>
                <a:srgbClr val="FF0000"/>
              </a:solidFill>
              <a:effectLst>
                <a:outerShdw dist="50800" dir="6600000" algn="ctr" rotWithShape="0">
                  <a:schemeClr val="tx1"/>
                </a:outerShdw>
              </a:effectLst>
            </a:endParaRPr>
          </a:p>
        </p:txBody>
      </p:sp>
      <p:sp>
        <p:nvSpPr>
          <p:cNvPr id="41" name="TextBox 40"/>
          <p:cNvSpPr txBox="1"/>
          <p:nvPr/>
        </p:nvSpPr>
        <p:spPr>
          <a:xfrm>
            <a:off x="2765380" y="4343400"/>
            <a:ext cx="3992118" cy="646331"/>
          </a:xfrm>
          <a:prstGeom prst="rect">
            <a:avLst/>
          </a:prstGeom>
          <a:noFill/>
        </p:spPr>
        <p:txBody>
          <a:bodyPr wrap="none" rtlCol="0">
            <a:spAutoFit/>
          </a:bodyPr>
          <a:lstStyle/>
          <a:p>
            <a:r>
              <a:rPr lang="en-US" sz="3600" dirty="0" smtClean="0">
                <a:ln>
                  <a:solidFill>
                    <a:schemeClr val="tx1"/>
                  </a:solidFill>
                </a:ln>
              </a:rPr>
              <a:t>Take a guess . . 2M?</a:t>
            </a:r>
            <a:endParaRPr lang="en-US" sz="3600" dirty="0">
              <a:ln>
                <a:solidFill>
                  <a:schemeClr val="tx1"/>
                </a:solidFill>
              </a:ln>
            </a:endParaRPr>
          </a:p>
        </p:txBody>
      </p:sp>
      <p:sp>
        <p:nvSpPr>
          <p:cNvPr id="42" name="TextBox 41"/>
          <p:cNvSpPr txBox="1"/>
          <p:nvPr/>
        </p:nvSpPr>
        <p:spPr>
          <a:xfrm>
            <a:off x="6477000" y="4343400"/>
            <a:ext cx="1234633" cy="646331"/>
          </a:xfrm>
          <a:prstGeom prst="rect">
            <a:avLst/>
          </a:prstGeom>
          <a:noFill/>
        </p:spPr>
        <p:txBody>
          <a:bodyPr wrap="none" rtlCol="0">
            <a:spAutoFit/>
          </a:bodyPr>
          <a:lstStyle/>
          <a:p>
            <a:r>
              <a:rPr lang="en-US" sz="3600" dirty="0" smtClean="0">
                <a:ln>
                  <a:solidFill>
                    <a:schemeClr val="tx1"/>
                  </a:solidFill>
                </a:ln>
              </a:rPr>
              <a:t>  8M?</a:t>
            </a:r>
            <a:endParaRPr lang="en-US" sz="3600" dirty="0">
              <a:ln>
                <a:solidFill>
                  <a:schemeClr val="tx1"/>
                </a:solidFill>
              </a:ln>
            </a:endParaRPr>
          </a:p>
        </p:txBody>
      </p:sp>
      <p:sp>
        <p:nvSpPr>
          <p:cNvPr id="43" name="TextBox 42"/>
          <p:cNvSpPr txBox="1"/>
          <p:nvPr/>
        </p:nvSpPr>
        <p:spPr>
          <a:xfrm>
            <a:off x="7696200" y="4343400"/>
            <a:ext cx="1468672" cy="646331"/>
          </a:xfrm>
          <a:prstGeom prst="rect">
            <a:avLst/>
          </a:prstGeom>
          <a:noFill/>
        </p:spPr>
        <p:txBody>
          <a:bodyPr wrap="none" rtlCol="0">
            <a:spAutoFit/>
          </a:bodyPr>
          <a:lstStyle/>
          <a:p>
            <a:r>
              <a:rPr lang="en-US" sz="3600" dirty="0" smtClean="0">
                <a:ln>
                  <a:solidFill>
                    <a:schemeClr val="tx1"/>
                  </a:solidFill>
                </a:ln>
              </a:rPr>
              <a:t>  16M?</a:t>
            </a:r>
            <a:endParaRPr lang="en-US" sz="3600" dirty="0">
              <a:ln>
                <a:solidFill>
                  <a:schemeClr val="tx1"/>
                </a:solidFill>
              </a:ln>
            </a:endParaRPr>
          </a:p>
        </p:txBody>
      </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
        <p:nvSpPr>
          <p:cNvPr id="32" name="Oval 31"/>
          <p:cNvSpPr/>
          <p:nvPr/>
        </p:nvSpPr>
        <p:spPr>
          <a:xfrm>
            <a:off x="5486400" y="4114800"/>
            <a:ext cx="1143000" cy="1143000"/>
          </a:xfrm>
          <a:prstGeom prst="ellipse">
            <a:avLst/>
          </a:prstGeom>
          <a:noFill/>
          <a:ln w="63500">
            <a:solidFill>
              <a:srgbClr val="FF0000"/>
            </a:solid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0"/>
                                        </p:tgtEl>
                                      </p:cBhvr>
                                    </p:animEffect>
                                    <p:set>
                                      <p:cBhvr>
                                        <p:cTn id="7" dur="1" fill="hold">
                                          <p:stCondLst>
                                            <p:cond delay="999"/>
                                          </p:stCondLst>
                                        </p:cTn>
                                        <p:tgtEl>
                                          <p:spTgt spid="30"/>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childTnLst>
                                </p:cTn>
                              </p:par>
                              <p:par>
                                <p:cTn id="12" presetID="63" presetClass="path" presetSubtype="0" accel="50000" decel="50000" fill="hold" grpId="1" nodeType="withEffect">
                                  <p:stCondLst>
                                    <p:cond delay="0"/>
                                  </p:stCondLst>
                                  <p:childTnLst>
                                    <p:animMotion origin="layout" path="M -2.77778E-6 -3.33333E-6 L 0.26702 -0.15972 " pathEditMode="relative" rAng="0" ptsTypes="AA">
                                      <p:cBhvr>
                                        <p:cTn id="13" dur="1000" fill="hold"/>
                                        <p:tgtEl>
                                          <p:spTgt spid="37"/>
                                        </p:tgtEl>
                                        <p:attrNameLst>
                                          <p:attrName>ppt_x</p:attrName>
                                          <p:attrName>ppt_y</p:attrName>
                                        </p:attrNameLst>
                                      </p:cBhvr>
                                      <p:rCtr x="134" y="-80"/>
                                    </p:animMotion>
                                  </p:childTnLst>
                                </p:cTn>
                              </p:par>
                              <p:par>
                                <p:cTn id="14" presetID="6" presetClass="emph" presetSubtype="0" fill="hold" grpId="2" nodeType="withEffect">
                                  <p:stCondLst>
                                    <p:cond delay="0"/>
                                  </p:stCondLst>
                                  <p:childTnLst>
                                    <p:animScale>
                                      <p:cBhvr>
                                        <p:cTn id="15" dur="1000" fill="hold"/>
                                        <p:tgtEl>
                                          <p:spTgt spid="37"/>
                                        </p:tgtEl>
                                      </p:cBhvr>
                                      <p:by x="200000" y="200000"/>
                                    </p:animScale>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1000"/>
                                        <p:tgtEl>
                                          <p:spTgt spid="3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Effect transition="in" filter="fade">
                                      <p:cBhvr>
                                        <p:cTn id="26" dur="10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1000"/>
                                        <p:tgtEl>
                                          <p:spTgt spid="41"/>
                                        </p:tgtEl>
                                      </p:cBhvr>
                                    </p:animEffect>
                                  </p:childTnLst>
                                </p:cTn>
                              </p:par>
                            </p:childTnLst>
                          </p:cTn>
                        </p:par>
                        <p:par>
                          <p:cTn id="32" fill="hold">
                            <p:stCondLst>
                              <p:cond delay="1000"/>
                            </p:stCondLst>
                            <p:childTnLst>
                              <p:par>
                                <p:cTn id="33" presetID="22" presetClass="entr" presetSubtype="8" fill="hold" grpId="1"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wipe(left)">
                                      <p:cBhvr>
                                        <p:cTn id="35" dur="1000"/>
                                        <p:tgtEl>
                                          <p:spTgt spid="42"/>
                                        </p:tgtEl>
                                      </p:cBhvr>
                                    </p:animEffect>
                                  </p:childTnLst>
                                </p:cTn>
                              </p:par>
                            </p:childTnLst>
                          </p:cTn>
                        </p:par>
                        <p:par>
                          <p:cTn id="36" fill="hold">
                            <p:stCondLst>
                              <p:cond delay="2000"/>
                            </p:stCondLst>
                            <p:childTnLst>
                              <p:par>
                                <p:cTn id="37" presetID="22" presetClass="entr" presetSubtype="8" fill="hold" grpId="1"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wipe(left)">
                                      <p:cBhvr>
                                        <p:cTn id="39" dur="1000"/>
                                        <p:tgtEl>
                                          <p:spTgt spid="4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wipe(left)">
                                      <p:cBhvr>
                                        <p:cTn id="44" dur="1000"/>
                                        <p:tgtEl>
                                          <p:spTgt spid="32"/>
                                        </p:tgtEl>
                                      </p:cBhvr>
                                    </p:animEffect>
                                  </p:childTnLst>
                                </p:cTn>
                              </p:par>
                            </p:childTnLst>
                          </p:cTn>
                        </p:par>
                      </p:childTnLst>
                    </p:cTn>
                  </p:par>
                  <p:par>
                    <p:cTn id="45" fill="hold">
                      <p:stCondLst>
                        <p:cond delay="indefinite"/>
                      </p:stCondLst>
                      <p:childTnLst>
                        <p:par>
                          <p:cTn id="46" fill="hold">
                            <p:stCondLst>
                              <p:cond delay="0"/>
                            </p:stCondLst>
                            <p:childTnLst>
                              <p:par>
                                <p:cTn id="47" presetID="63" presetClass="path" presetSubtype="0" accel="50000" decel="50000" fill="hold" grpId="1" nodeType="clickEffect">
                                  <p:stCondLst>
                                    <p:cond delay="0"/>
                                  </p:stCondLst>
                                  <p:childTnLst>
                                    <p:animMotion origin="layout" path="M 1.11022E-16 -0.00555 L 0.12083 -3.33333E-6 " pathEditMode="relative" rAng="0" ptsTypes="AA">
                                      <p:cBhvr>
                                        <p:cTn id="48" dur="1000" fill="hold"/>
                                        <p:tgtEl>
                                          <p:spTgt spid="32"/>
                                        </p:tgtEl>
                                        <p:attrNameLst>
                                          <p:attrName>ppt_x</p:attrName>
                                          <p:attrName>ppt_y</p:attrName>
                                        </p:attrNameLst>
                                      </p:cBhvr>
                                      <p:rCtr x="60" y="3"/>
                                    </p:animMotion>
                                  </p:childTnLst>
                                </p:cTn>
                              </p:par>
                            </p:childTnLst>
                          </p:cTn>
                        </p:par>
                      </p:childTnLst>
                    </p:cTn>
                  </p:par>
                  <p:par>
                    <p:cTn id="49" fill="hold">
                      <p:stCondLst>
                        <p:cond delay="indefinite"/>
                      </p:stCondLst>
                      <p:childTnLst>
                        <p:par>
                          <p:cTn id="50" fill="hold">
                            <p:stCondLst>
                              <p:cond delay="0"/>
                            </p:stCondLst>
                            <p:childTnLst>
                              <p:par>
                                <p:cTn id="51" presetID="63" presetClass="path" presetSubtype="0" accel="50000" decel="50000" fill="hold" grpId="2" nodeType="clickEffect">
                                  <p:stCondLst>
                                    <p:cond delay="0"/>
                                  </p:stCondLst>
                                  <p:childTnLst>
                                    <p:animMotion origin="layout" path="M 0.12083 2.22222E-6 L 0.27083 2.22222E-6 " pathEditMode="relative" rAng="0" ptsTypes="AA">
                                      <p:cBhvr>
                                        <p:cTn id="52" dur="1000" fill="hold"/>
                                        <p:tgtEl>
                                          <p:spTgt spid="32"/>
                                        </p:tgtEl>
                                        <p:attrNameLst>
                                          <p:attrName>ppt_x</p:attrName>
                                          <p:attrName>ppt_y</p:attrName>
                                        </p:attrNameLst>
                                      </p:cBhvr>
                                      <p:rCtr x="75" y="0"/>
                                    </p:animMotion>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7" grpId="1"/>
      <p:bldP spid="37" grpId="2"/>
      <p:bldP spid="38" grpId="0"/>
      <p:bldP spid="39" grpId="0"/>
      <p:bldP spid="40" grpId="0"/>
      <p:bldP spid="41" grpId="1"/>
      <p:bldP spid="42" grpId="1"/>
      <p:bldP spid="43" grpId="1"/>
      <p:bldP spid="32" grpId="0" animBg="1"/>
      <p:bldP spid="32" grpId="1" animBg="1"/>
      <p:bldP spid="32" grpId="2" animBg="1"/>
    </p:bldLst>
  </p:timing>
</p:sld>
</file>

<file path=ppt/slides/slide2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4273" name="Picture 1"/>
          <p:cNvPicPr>
            <a:picLocks noChangeAspect="1" noChangeArrowheads="1"/>
          </p:cNvPicPr>
          <p:nvPr/>
        </p:nvPicPr>
        <p:blipFill>
          <a:blip r:embed="rId2"/>
          <a:srcRect/>
          <a:stretch>
            <a:fillRect/>
          </a:stretch>
        </p:blipFill>
        <p:spPr bwMode="auto">
          <a:xfrm>
            <a:off x="0" y="609600"/>
            <a:ext cx="9144000" cy="37047488"/>
          </a:xfrm>
          <a:prstGeom prst="rect">
            <a:avLst/>
          </a:prstGeom>
          <a:noFill/>
          <a:ln w="9525">
            <a:noFill/>
            <a:miter lim="800000"/>
            <a:headEnd/>
            <a:tailEnd/>
          </a:ln>
          <a:effectLst/>
        </p:spPr>
      </p:pic>
      <p:sp>
        <p:nvSpPr>
          <p:cNvPr id="3" name="TextBox 2"/>
          <p:cNvSpPr txBox="1"/>
          <p:nvPr/>
        </p:nvSpPr>
        <p:spPr>
          <a:xfrm>
            <a:off x="3200400" y="87868"/>
            <a:ext cx="2244204" cy="369332"/>
          </a:xfrm>
          <a:prstGeom prst="rect">
            <a:avLst/>
          </a:prstGeom>
          <a:noFill/>
        </p:spPr>
        <p:txBody>
          <a:bodyPr wrap="none" rtlCol="0">
            <a:spAutoFit/>
          </a:bodyPr>
          <a:lstStyle/>
          <a:p>
            <a:r>
              <a:rPr lang="en-US" b="1" dirty="0" smtClean="0"/>
              <a:t>Mormons worldwide </a:t>
            </a:r>
            <a:endParaRPr lang="en-US" b="1" dirty="0"/>
          </a:p>
        </p:txBody>
      </p:sp>
    </p:spTree>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sp useBgFill="1">
        <p:nvSpPr>
          <p:cNvPr id="32" name="TextBox 3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21" name="Group 20"/>
          <p:cNvGrpSpPr/>
          <p:nvPr/>
        </p:nvGrpSpPr>
        <p:grpSpPr>
          <a:xfrm>
            <a:off x="381000" y="304800"/>
            <a:ext cx="8783872" cy="6553200"/>
            <a:chOff x="381000" y="304800"/>
            <a:chExt cx="8783872" cy="6553200"/>
          </a:xfrm>
        </p:grpSpPr>
        <p:grpSp>
          <p:nvGrpSpPr>
            <p:cNvPr id="30" name="Group 29"/>
            <p:cNvGrpSpPr/>
            <p:nvPr/>
          </p:nvGrpSpPr>
          <p:grpSpPr>
            <a:xfrm>
              <a:off x="381000" y="304800"/>
              <a:ext cx="8651462" cy="6553200"/>
              <a:chOff x="381000" y="304800"/>
              <a:chExt cx="8651462" cy="6553200"/>
            </a:xfrm>
          </p:grpSpPr>
          <p:pic>
            <p:nvPicPr>
              <p:cNvPr id="13" name="Picture 2" descr="Utahr"/>
              <p:cNvPicPr>
                <a:picLocks noChangeAspect="1" noChangeArrowheads="1"/>
              </p:cNvPicPr>
              <p:nvPr/>
            </p:nvPicPr>
            <p:blipFill>
              <a:blip r:embed="rId4"/>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11" name="Picture 5" descr="C:\Users\Sandra\AppData\Local\Microsoft\Windows\INetCache\IE\BVRDKKS1\RandomCross[1].png"/>
              <p:cNvPicPr>
                <a:picLocks noChangeAspect="1" noChangeArrowheads="1"/>
              </p:cNvPicPr>
              <p:nvPr/>
            </p:nvPicPr>
            <p:blipFill>
              <a:blip r:embed="rId5" cstate="print"/>
              <a:srcRect/>
              <a:stretch>
                <a:fillRect/>
              </a:stretch>
            </p:blipFill>
            <p:spPr bwMode="auto">
              <a:xfrm>
                <a:off x="6705346" y="304800"/>
                <a:ext cx="1905254" cy="1981200"/>
              </a:xfrm>
              <a:prstGeom prst="rect">
                <a:avLst/>
              </a:prstGeom>
              <a:noFill/>
            </p:spPr>
          </p:pic>
          <p:sp>
            <p:nvSpPr>
              <p:cNvPr id="37" name="TextBox 36"/>
              <p:cNvSpPr txBox="1"/>
              <p:nvPr/>
            </p:nvSpPr>
            <p:spPr>
              <a:xfrm>
                <a:off x="2895600" y="2514600"/>
                <a:ext cx="2258952" cy="707886"/>
              </a:xfrm>
              <a:prstGeom prst="rect">
                <a:avLst/>
              </a:prstGeom>
              <a:noFill/>
            </p:spPr>
            <p:txBody>
              <a:bodyPr wrap="none" rtlCol="0">
                <a:spAutoFit/>
              </a:bodyPr>
              <a:lstStyle/>
              <a:p>
                <a:r>
                  <a:rPr lang="en-US" sz="4000" dirty="0" smtClean="0">
                    <a:ln>
                      <a:solidFill>
                        <a:schemeClr val="tx1"/>
                      </a:solidFill>
                    </a:ln>
                  </a:rPr>
                  <a:t>1,817,044</a:t>
                </a:r>
                <a:endParaRPr lang="en-US" sz="4000" dirty="0">
                  <a:ln>
                    <a:solidFill>
                      <a:schemeClr val="tx1"/>
                    </a:solidFill>
                  </a:ln>
                </a:endParaRPr>
              </a:p>
            </p:txBody>
          </p:sp>
          <p:sp>
            <p:nvSpPr>
              <p:cNvPr id="38" name="TextBox 37"/>
              <p:cNvSpPr txBox="1"/>
              <p:nvPr/>
            </p:nvSpPr>
            <p:spPr>
              <a:xfrm>
                <a:off x="5181600" y="2492514"/>
                <a:ext cx="3850862" cy="707886"/>
              </a:xfrm>
              <a:prstGeom prst="rect">
                <a:avLst/>
              </a:prstGeom>
              <a:noFill/>
            </p:spPr>
            <p:txBody>
              <a:bodyPr wrap="none" rtlCol="0">
                <a:spAutoFit/>
              </a:bodyPr>
              <a:lstStyle/>
              <a:p>
                <a:r>
                  <a:rPr lang="en-US" sz="4000" dirty="0" smtClean="0">
                    <a:ln>
                      <a:solidFill>
                        <a:schemeClr val="tx1"/>
                      </a:solidFill>
                    </a:ln>
                  </a:rPr>
                  <a:t>Mormons in Utah</a:t>
                </a:r>
                <a:endParaRPr lang="en-US" sz="4000" dirty="0">
                  <a:ln>
                    <a:solidFill>
                      <a:schemeClr val="tx1"/>
                    </a:solidFill>
                  </a:ln>
                </a:endParaRPr>
              </a:p>
            </p:txBody>
          </p:sp>
          <p:sp>
            <p:nvSpPr>
              <p:cNvPr id="39" name="TextBox 38"/>
              <p:cNvSpPr txBox="1"/>
              <p:nvPr/>
            </p:nvSpPr>
            <p:spPr>
              <a:xfrm>
                <a:off x="3505200" y="3581400"/>
                <a:ext cx="5304657" cy="707886"/>
              </a:xfrm>
              <a:prstGeom prst="rect">
                <a:avLst/>
              </a:prstGeom>
              <a:noFill/>
            </p:spPr>
            <p:txBody>
              <a:bodyPr wrap="none" rtlCol="0">
                <a:spAutoFit/>
              </a:bodyPr>
              <a:lstStyle/>
              <a:p>
                <a:r>
                  <a:rPr lang="en-US" sz="4000" b="1" i="1" dirty="0" smtClean="0">
                    <a:ln>
                      <a:solidFill>
                        <a:schemeClr val="tx1"/>
                      </a:solidFill>
                    </a:ln>
                    <a:latin typeface="Tempus Sans ITC" pitchFamily="82" charset="0"/>
                  </a:rPr>
                  <a:t>How many world-wide?</a:t>
                </a:r>
                <a:endParaRPr lang="en-US" sz="4000" b="1" i="1" dirty="0">
                  <a:ln>
                    <a:solidFill>
                      <a:schemeClr val="tx1"/>
                    </a:solidFill>
                  </a:ln>
                  <a:latin typeface="Tempus Sans ITC" pitchFamily="82" charset="0"/>
                </a:endParaRPr>
              </a:p>
            </p:txBody>
          </p:sp>
          <p:sp>
            <p:nvSpPr>
              <p:cNvPr id="40" name="TextBox 39"/>
              <p:cNvSpPr txBox="1"/>
              <p:nvPr/>
            </p:nvSpPr>
            <p:spPr>
              <a:xfrm>
                <a:off x="3048000" y="5257800"/>
                <a:ext cx="5613909" cy="830997"/>
              </a:xfrm>
              <a:prstGeom prst="rect">
                <a:avLst/>
              </a:prstGeom>
              <a:noFill/>
            </p:spPr>
            <p:txBody>
              <a:bodyPr wrap="none" rtlCol="0">
                <a:spAutoFit/>
              </a:bodyPr>
              <a:lstStyle/>
              <a:p>
                <a:r>
                  <a:rPr lang="en-US" sz="4800" dirty="0" smtClean="0">
                    <a:ln>
                      <a:solidFill>
                        <a:srgbClr val="FF0000"/>
                      </a:solidFill>
                    </a:ln>
                    <a:solidFill>
                      <a:srgbClr val="FF0000"/>
                    </a:solidFill>
                    <a:effectLst>
                      <a:outerShdw dist="50800" dir="6600000" algn="ctr" rotWithShape="0">
                        <a:schemeClr val="tx1"/>
                      </a:outerShdw>
                    </a:effectLst>
                  </a:rPr>
                  <a:t>more than 16 million!</a:t>
                </a:r>
                <a:endParaRPr lang="en-US" sz="4800" dirty="0">
                  <a:ln>
                    <a:solidFill>
                      <a:srgbClr val="FF0000"/>
                    </a:solidFill>
                  </a:ln>
                  <a:solidFill>
                    <a:srgbClr val="FF0000"/>
                  </a:solidFill>
                  <a:effectLst>
                    <a:outerShdw dist="50800" dir="6600000" algn="ctr" rotWithShape="0">
                      <a:schemeClr val="tx1"/>
                    </a:outerShdw>
                  </a:effectLst>
                </a:endParaRPr>
              </a:p>
            </p:txBody>
          </p:sp>
          <p:sp>
            <p:nvSpPr>
              <p:cNvPr id="41" name="TextBox 40"/>
              <p:cNvSpPr txBox="1"/>
              <p:nvPr/>
            </p:nvSpPr>
            <p:spPr>
              <a:xfrm>
                <a:off x="2765380" y="4343400"/>
                <a:ext cx="3992118" cy="646331"/>
              </a:xfrm>
              <a:prstGeom prst="rect">
                <a:avLst/>
              </a:prstGeom>
              <a:noFill/>
            </p:spPr>
            <p:txBody>
              <a:bodyPr wrap="none" rtlCol="0">
                <a:spAutoFit/>
              </a:bodyPr>
              <a:lstStyle/>
              <a:p>
                <a:r>
                  <a:rPr lang="en-US" sz="3600" dirty="0" smtClean="0">
                    <a:ln>
                      <a:solidFill>
                        <a:schemeClr val="tx1"/>
                      </a:solidFill>
                    </a:ln>
                  </a:rPr>
                  <a:t>Take a guess . . 2M?</a:t>
                </a:r>
                <a:endParaRPr lang="en-US" sz="3600" dirty="0">
                  <a:ln>
                    <a:solidFill>
                      <a:schemeClr val="tx1"/>
                    </a:solidFill>
                  </a:ln>
                </a:endParaRPr>
              </a:p>
            </p:txBody>
          </p:sp>
        </p:grpSp>
        <p:sp>
          <p:nvSpPr>
            <p:cNvPr id="19" name="TextBox 18"/>
            <p:cNvSpPr txBox="1"/>
            <p:nvPr/>
          </p:nvSpPr>
          <p:spPr>
            <a:xfrm>
              <a:off x="6477000" y="4343400"/>
              <a:ext cx="1234633" cy="646331"/>
            </a:xfrm>
            <a:prstGeom prst="rect">
              <a:avLst/>
            </a:prstGeom>
            <a:noFill/>
          </p:spPr>
          <p:txBody>
            <a:bodyPr wrap="none" rtlCol="0">
              <a:spAutoFit/>
            </a:bodyPr>
            <a:lstStyle/>
            <a:p>
              <a:r>
                <a:rPr lang="en-US" sz="3600" dirty="0" smtClean="0">
                  <a:ln>
                    <a:solidFill>
                      <a:schemeClr val="tx1"/>
                    </a:solidFill>
                  </a:ln>
                </a:rPr>
                <a:t>  8M?</a:t>
              </a:r>
              <a:endParaRPr lang="en-US" sz="3600" dirty="0">
                <a:ln>
                  <a:solidFill>
                    <a:schemeClr val="tx1"/>
                  </a:solidFill>
                </a:ln>
              </a:endParaRPr>
            </a:p>
          </p:txBody>
        </p:sp>
        <p:sp>
          <p:nvSpPr>
            <p:cNvPr id="20" name="TextBox 19"/>
            <p:cNvSpPr txBox="1"/>
            <p:nvPr/>
          </p:nvSpPr>
          <p:spPr>
            <a:xfrm>
              <a:off x="7696200" y="4343400"/>
              <a:ext cx="1468672" cy="646331"/>
            </a:xfrm>
            <a:prstGeom prst="rect">
              <a:avLst/>
            </a:prstGeom>
            <a:noFill/>
          </p:spPr>
          <p:txBody>
            <a:bodyPr wrap="none" rtlCol="0">
              <a:spAutoFit/>
            </a:bodyPr>
            <a:lstStyle/>
            <a:p>
              <a:r>
                <a:rPr lang="en-US" sz="3600" dirty="0" smtClean="0">
                  <a:ln>
                    <a:solidFill>
                      <a:schemeClr val="tx1"/>
                    </a:solidFill>
                  </a:ln>
                </a:rPr>
                <a:t>  16M?</a:t>
              </a:r>
              <a:endParaRPr lang="en-US" sz="3600" dirty="0">
                <a:ln>
                  <a:solidFill>
                    <a:schemeClr val="tx1"/>
                  </a:solidFill>
                </a:ln>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grpId="0" nodeType="withEffect">
                                  <p:stCondLst>
                                    <p:cond delay="0"/>
                                  </p:stCondLst>
                                  <p:childTnLst>
                                    <p:anim calcmode="lin" valueType="num">
                                      <p:cBhvr>
                                        <p:cTn id="6" dur="1000"/>
                                        <p:tgtEl>
                                          <p:spTgt spid="10"/>
                                        </p:tgtEl>
                                        <p:attrNameLst>
                                          <p:attrName>ppt_w</p:attrName>
                                        </p:attrNameLst>
                                      </p:cBhvr>
                                      <p:tavLst>
                                        <p:tav tm="0">
                                          <p:val>
                                            <p:strVal val="ppt_w"/>
                                          </p:val>
                                        </p:tav>
                                        <p:tav tm="100000">
                                          <p:val>
                                            <p:fltVal val="0"/>
                                          </p:val>
                                        </p:tav>
                                      </p:tavLst>
                                    </p:anim>
                                    <p:anim calcmode="lin" valueType="num">
                                      <p:cBhvr>
                                        <p:cTn id="7" dur="1000"/>
                                        <p:tgtEl>
                                          <p:spTgt spid="10"/>
                                        </p:tgtEl>
                                        <p:attrNameLst>
                                          <p:attrName>ppt_h</p:attrName>
                                        </p:attrNameLst>
                                      </p:cBhvr>
                                      <p:tavLst>
                                        <p:tav tm="0">
                                          <p:val>
                                            <p:strVal val="ppt_h"/>
                                          </p:val>
                                        </p:tav>
                                        <p:tav tm="100000">
                                          <p:val>
                                            <p:fltVal val="0"/>
                                          </p:val>
                                        </p:tav>
                                      </p:tavLst>
                                    </p:anim>
                                    <p:animEffect transition="out" filter="fade">
                                      <p:cBhvr>
                                        <p:cTn id="8" dur="1000"/>
                                        <p:tgtEl>
                                          <p:spTgt spid="10"/>
                                        </p:tgtEl>
                                      </p:cBhvr>
                                    </p:animEffect>
                                    <p:set>
                                      <p:cBhvr>
                                        <p:cTn id="9" dur="1" fill="hold">
                                          <p:stCondLst>
                                            <p:cond delay="999"/>
                                          </p:stCondLst>
                                        </p:cTn>
                                        <p:tgtEl>
                                          <p:spTgt spid="10"/>
                                        </p:tgtEl>
                                        <p:attrNameLst>
                                          <p:attrName>style.visibility</p:attrName>
                                        </p:attrNameLst>
                                      </p:cBhvr>
                                      <p:to>
                                        <p:strVal val="hidden"/>
                                      </p:to>
                                    </p:set>
                                  </p:childTnLst>
                                </p:cTn>
                              </p:par>
                              <p:par>
                                <p:cTn id="10" presetID="10" presetClass="exit" presetSubtype="0" fill="hold" nodeType="withEffect">
                                  <p:stCondLst>
                                    <p:cond delay="0"/>
                                  </p:stCondLst>
                                  <p:childTnLst>
                                    <p:animEffect transition="out" filter="fade">
                                      <p:cBhvr>
                                        <p:cTn id="11" dur="1000"/>
                                        <p:tgtEl>
                                          <p:spTgt spid="21"/>
                                        </p:tgtEl>
                                      </p:cBhvr>
                                    </p:animEffect>
                                    <p:set>
                                      <p:cBhvr>
                                        <p:cTn id="12" dur="1" fill="hold">
                                          <p:stCondLst>
                                            <p:cond delay="999"/>
                                          </p:stCondLst>
                                        </p:cTn>
                                        <p:tgtEl>
                                          <p:spTgt spid="21"/>
                                        </p:tgtEl>
                                        <p:attrNameLst>
                                          <p:attrName>style.visibility</p:attrName>
                                        </p:attrNameLst>
                                      </p:cBhvr>
                                      <p:to>
                                        <p:strVal val="hidden"/>
                                      </p:to>
                                    </p:set>
                                  </p:childTnLst>
                                </p:cTn>
                              </p:par>
                              <p:par>
                                <p:cTn id="13" presetID="53" presetClass="entr" presetSubtype="0" fill="hold" grpId="0"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1000" fill="hold"/>
                                        <p:tgtEl>
                                          <p:spTgt spid="32"/>
                                        </p:tgtEl>
                                        <p:attrNameLst>
                                          <p:attrName>ppt_w</p:attrName>
                                        </p:attrNameLst>
                                      </p:cBhvr>
                                      <p:tavLst>
                                        <p:tav tm="0">
                                          <p:val>
                                            <p:fltVal val="0"/>
                                          </p:val>
                                        </p:tav>
                                        <p:tav tm="100000">
                                          <p:val>
                                            <p:strVal val="#ppt_w"/>
                                          </p:val>
                                        </p:tav>
                                      </p:tavLst>
                                    </p:anim>
                                    <p:anim calcmode="lin" valueType="num">
                                      <p:cBhvr>
                                        <p:cTn id="16" dur="1000" fill="hold"/>
                                        <p:tgtEl>
                                          <p:spTgt spid="32"/>
                                        </p:tgtEl>
                                        <p:attrNameLst>
                                          <p:attrName>ppt_h</p:attrName>
                                        </p:attrNameLst>
                                      </p:cBhvr>
                                      <p:tavLst>
                                        <p:tav tm="0">
                                          <p:val>
                                            <p:fltVal val="0"/>
                                          </p:val>
                                        </p:tav>
                                        <p:tav tm="100000">
                                          <p:val>
                                            <p:strVal val="#ppt_h"/>
                                          </p:val>
                                        </p:tav>
                                      </p:tavLst>
                                    </p:anim>
                                    <p:animEffect transition="in" filter="fade">
                                      <p:cBhvr>
                                        <p:cTn id="17" dur="1000"/>
                                        <p:tgtEl>
                                          <p:spTgt spid="32"/>
                                        </p:tgtEl>
                                      </p:cBhvr>
                                    </p:animEffect>
                                  </p:childTnLst>
                                </p:cTn>
                              </p:par>
                              <p:par>
                                <p:cTn id="18" presetID="10" presetClass="entr" presetSubtype="0" fill="hold"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pic>
        <p:nvPicPr>
          <p:cNvPr id="4" name="Picture 2"/>
          <p:cNvPicPr>
            <a:picLocks noChangeAspect="1" noChangeArrowheads="1"/>
          </p:cNvPicPr>
          <p:nvPr/>
        </p:nvPicPr>
        <p:blipFill>
          <a:blip r:embed="rId2"/>
          <a:srcRect/>
          <a:stretch>
            <a:fillRect/>
          </a:stretch>
        </p:blipFill>
        <p:spPr bwMode="auto">
          <a:xfrm>
            <a:off x="457200" y="817508"/>
            <a:ext cx="7924800" cy="6040492"/>
          </a:xfrm>
          <a:prstGeom prst="rect">
            <a:avLst/>
          </a:prstGeom>
          <a:noFill/>
          <a:ln w="9525">
            <a:noFill/>
            <a:miter lim="800000"/>
            <a:headEnd/>
            <a:tailEnd/>
          </a:ln>
          <a:effectLst/>
        </p:spPr>
      </p:pic>
      <p:pic>
        <p:nvPicPr>
          <p:cNvPr id="3"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p:nvSpPr>
          <p:cNvPr id="5" name="TextBox 4"/>
          <p:cNvSpPr txBox="1"/>
          <p:nvPr/>
        </p:nvSpPr>
        <p:spPr>
          <a:xfrm rot="19993355">
            <a:off x="6232222" y="3220452"/>
            <a:ext cx="1595950" cy="646331"/>
          </a:xfrm>
          <a:prstGeom prst="rect">
            <a:avLst/>
          </a:prstGeom>
          <a:noFill/>
        </p:spPr>
        <p:txBody>
          <a:bodyPr wrap="none" rtlCol="0">
            <a:spAutoFit/>
          </a:bodyPr>
          <a:lstStyle/>
          <a:p>
            <a:r>
              <a:rPr lang="en-US" sz="3600" dirty="0" smtClean="0">
                <a:ln>
                  <a:solidFill>
                    <a:srgbClr val="FF0000"/>
                  </a:solidFill>
                </a:ln>
                <a:solidFill>
                  <a:srgbClr val="FF0000"/>
                </a:solidFill>
                <a:effectLst>
                  <a:outerShdw dist="50800" dir="5400000" algn="ctr" rotWithShape="0">
                    <a:schemeClr val="tx1"/>
                  </a:outerShdw>
                </a:effectLst>
              </a:rPr>
              <a:t>Nevada</a:t>
            </a:r>
            <a:endParaRPr lang="en-US" sz="3600" dirty="0">
              <a:ln>
                <a:solidFill>
                  <a:srgbClr val="FF0000"/>
                </a:solidFill>
              </a:ln>
              <a:solidFill>
                <a:srgbClr val="FF0000"/>
              </a:solidFill>
              <a:effectLst>
                <a:outerShdw dist="50800" dir="5400000" algn="ctr" rotWithShape="0">
                  <a:schemeClr val="tx1"/>
                </a:outerShdw>
              </a:effectLst>
            </a:endParaRPr>
          </a:p>
        </p:txBody>
      </p:sp>
      <p:sp>
        <p:nvSpPr>
          <p:cNvPr id="6" name="Oval 5"/>
          <p:cNvSpPr/>
          <p:nvPr/>
        </p:nvSpPr>
        <p:spPr>
          <a:xfrm>
            <a:off x="1600200" y="15392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Oval 6"/>
          <p:cNvSpPr/>
          <p:nvPr/>
        </p:nvSpPr>
        <p:spPr>
          <a:xfrm>
            <a:off x="1524000" y="3048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8" name="Oval 7"/>
          <p:cNvSpPr/>
          <p:nvPr/>
        </p:nvSpPr>
        <p:spPr>
          <a:xfrm>
            <a:off x="1524000" y="44348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9" name="Oval 8"/>
          <p:cNvSpPr/>
          <p:nvPr/>
        </p:nvSpPr>
        <p:spPr>
          <a:xfrm>
            <a:off x="1524000" y="4953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0" name="Oval 9"/>
          <p:cNvSpPr/>
          <p:nvPr/>
        </p:nvSpPr>
        <p:spPr>
          <a:xfrm>
            <a:off x="1524000" y="586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1" name="Oval 10"/>
          <p:cNvSpPr/>
          <p:nvPr/>
        </p:nvSpPr>
        <p:spPr>
          <a:xfrm>
            <a:off x="1524000" y="205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2" name="Oval 11"/>
          <p:cNvSpPr/>
          <p:nvPr/>
        </p:nvSpPr>
        <p:spPr>
          <a:xfrm>
            <a:off x="1524000" y="25146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rot="19993355">
            <a:off x="6251831" y="3845789"/>
            <a:ext cx="1861535" cy="646331"/>
          </a:xfrm>
          <a:prstGeom prst="rect">
            <a:avLst/>
          </a:prstGeom>
          <a:noFill/>
        </p:spPr>
        <p:txBody>
          <a:bodyPr wrap="none" rtlCol="0">
            <a:spAutoFit/>
          </a:bodyPr>
          <a:lstStyle/>
          <a:p>
            <a:r>
              <a:rPr lang="en-US" sz="3600" dirty="0" smtClean="0">
                <a:ln>
                  <a:solidFill>
                    <a:srgbClr val="00B050"/>
                  </a:solidFill>
                </a:ln>
                <a:solidFill>
                  <a:srgbClr val="00B050"/>
                </a:solidFill>
                <a:effectLst>
                  <a:outerShdw dist="50800" dir="6600000" algn="ctr" rotWithShape="0">
                    <a:schemeClr val="tx1"/>
                  </a:outerShdw>
                </a:effectLst>
              </a:rPr>
              <a:t>Arkansas</a:t>
            </a:r>
            <a:endParaRPr lang="en-US" sz="3600" dirty="0">
              <a:ln>
                <a:solidFill>
                  <a:srgbClr val="00B050"/>
                </a:solidFill>
              </a:ln>
              <a:solidFill>
                <a:srgbClr val="00B050"/>
              </a:solidFill>
              <a:effectLst>
                <a:outerShdw dist="50800" dir="6600000" algn="ctr" rotWithShape="0">
                  <a:schemeClr val="tx1"/>
                </a:outerShdw>
              </a:effectLst>
            </a:endParaRPr>
          </a:p>
        </p:txBody>
      </p:sp>
      <p:sp>
        <p:nvSpPr>
          <p:cNvPr id="14" name="Oval 13"/>
          <p:cNvSpPr/>
          <p:nvPr/>
        </p:nvSpPr>
        <p:spPr>
          <a:xfrm>
            <a:off x="1524000" y="3505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5" name="Oval 14"/>
          <p:cNvSpPr/>
          <p:nvPr/>
        </p:nvSpPr>
        <p:spPr>
          <a:xfrm>
            <a:off x="1524000" y="5410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Oval 15"/>
          <p:cNvSpPr/>
          <p:nvPr/>
        </p:nvSpPr>
        <p:spPr>
          <a:xfrm>
            <a:off x="1524000" y="3962400"/>
            <a:ext cx="1828800" cy="365760"/>
          </a:xfrm>
          <a:prstGeom prst="ellipse">
            <a:avLst/>
          </a:prstGeom>
          <a:noFill/>
          <a:ln w="50800">
            <a:solidFill>
              <a:srgbClr val="9516AA"/>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TextBox 16"/>
          <p:cNvSpPr txBox="1"/>
          <p:nvPr/>
        </p:nvSpPr>
        <p:spPr>
          <a:xfrm rot="19993355">
            <a:off x="6293065" y="4603095"/>
            <a:ext cx="1882375" cy="646331"/>
          </a:xfrm>
          <a:prstGeom prst="rect">
            <a:avLst/>
          </a:prstGeom>
          <a:noFill/>
        </p:spPr>
        <p:txBody>
          <a:bodyPr wrap="none" rtlCol="0">
            <a:spAutoFit/>
          </a:bodyPr>
          <a:lstStyle/>
          <a:p>
            <a:r>
              <a:rPr lang="en-US" sz="3600" dirty="0" smtClean="0">
                <a:ln>
                  <a:solidFill>
                    <a:srgbClr val="89149C"/>
                  </a:solidFill>
                </a:ln>
                <a:solidFill>
                  <a:srgbClr val="89149C"/>
                </a:solidFill>
                <a:effectLst>
                  <a:outerShdw dist="50800" dir="6600000" algn="ctr" rotWithShape="0">
                    <a:schemeClr val="tx1"/>
                  </a:outerShdw>
                </a:effectLst>
              </a:rPr>
              <a:t>Colorado</a:t>
            </a:r>
            <a:endParaRPr lang="en-US" sz="3600" dirty="0">
              <a:ln>
                <a:solidFill>
                  <a:srgbClr val="89149C"/>
                </a:solidFill>
              </a:ln>
              <a:solidFill>
                <a:srgbClr val="89149C"/>
              </a:solidFill>
              <a:effectLst>
                <a:outerShdw dist="50800" dir="6600000" algn="ctr" rotWithShape="0">
                  <a:schemeClr val="tx1"/>
                </a:outerShdw>
              </a:effectLst>
            </a:endParaRPr>
          </a:p>
        </p:txBody>
      </p:sp>
      <p:grpSp>
        <p:nvGrpSpPr>
          <p:cNvPr id="21" name="Group 20"/>
          <p:cNvGrpSpPr/>
          <p:nvPr/>
        </p:nvGrpSpPr>
        <p:grpSpPr>
          <a:xfrm>
            <a:off x="1600200" y="0"/>
            <a:ext cx="3657600" cy="838200"/>
            <a:chOff x="1600200" y="0"/>
            <a:chExt cx="3657600" cy="838200"/>
          </a:xfrm>
        </p:grpSpPr>
        <p:sp>
          <p:nvSpPr>
            <p:cNvPr id="19" name="Rounded Rectangle 18"/>
            <p:cNvSpPr/>
            <p:nvPr/>
          </p:nvSpPr>
          <p:spPr>
            <a:xfrm>
              <a:off x="1600200" y="0"/>
              <a:ext cx="3657600" cy="838200"/>
            </a:xfrm>
            <a:prstGeom prst="roundRect">
              <a:avLst/>
            </a:prstGeom>
            <a:noFill/>
            <a:ln w="101600">
              <a:solidFill>
                <a:schemeClr val="tx1"/>
              </a:solidFill>
              <a:prstDash val="sysDot"/>
            </a:ln>
            <a:effectLst>
              <a:outerShdw dist="50800" dir="10800000" algn="ctr" rotWithShape="0">
                <a:srgbClr val="FF0000"/>
              </a:outerShdw>
            </a:effectLst>
          </p:spPr>
          <p:txBody>
            <a:bodyPr wrap="square" rtlCol="0" anchor="ctr">
              <a:spAutoFit/>
            </a:bodyPr>
            <a:lstStyle/>
            <a:p>
              <a:pPr algn="ctr"/>
              <a:endParaRPr lang="en-US" sz="2200" b="1" dirty="0" smtClean="0">
                <a:solidFill>
                  <a:schemeClr val="bg1"/>
                </a:solidFill>
              </a:endParaRPr>
            </a:p>
          </p:txBody>
        </p:sp>
        <p:sp>
          <p:nvSpPr>
            <p:cNvPr id="20" name="TextBox 19"/>
            <p:cNvSpPr txBox="1"/>
            <p:nvPr/>
          </p:nvSpPr>
          <p:spPr>
            <a:xfrm>
              <a:off x="1663600" y="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
        <p:nvSpPr>
          <p:cNvPr id="22" name="TextBox 21"/>
          <p:cNvSpPr txBox="1"/>
          <p:nvPr/>
        </p:nvSpPr>
        <p:spPr>
          <a:xfrm rot="20326678">
            <a:off x="3568688" y="2401342"/>
            <a:ext cx="3973268" cy="1200329"/>
          </a:xfrm>
          <a:prstGeom prst="rect">
            <a:avLst/>
          </a:prstGeom>
          <a:solidFill>
            <a:schemeClr val="tx1"/>
          </a:solidFill>
        </p:spPr>
        <p:txBody>
          <a:bodyPr wrap="none" rtlCol="0">
            <a:spAutoFit/>
          </a:bodyPr>
          <a:lstStyle/>
          <a:p>
            <a:pPr algn="ctr"/>
            <a:r>
              <a:rPr lang="en-US" sz="3600" dirty="0" smtClean="0">
                <a:ln>
                  <a:solidFill>
                    <a:schemeClr val="bg1"/>
                  </a:solidFill>
                </a:ln>
                <a:solidFill>
                  <a:schemeClr val="bg1"/>
                </a:solidFill>
                <a:effectLst>
                  <a:outerShdw dist="50800" dir="5400000" algn="ctr" rotWithShape="0">
                    <a:schemeClr val="tx1"/>
                  </a:outerShdw>
                </a:effectLst>
              </a:rPr>
              <a:t>no commercial gold </a:t>
            </a:r>
          </a:p>
          <a:p>
            <a:pPr algn="ctr"/>
            <a:r>
              <a:rPr lang="en-US" sz="3600" dirty="0" smtClean="0">
                <a:ln>
                  <a:solidFill>
                    <a:schemeClr val="bg1"/>
                  </a:solidFill>
                </a:ln>
                <a:solidFill>
                  <a:schemeClr val="bg1"/>
                </a:solidFill>
                <a:effectLst>
                  <a:outerShdw dist="50800" dir="5400000" algn="ctr" rotWithShape="0">
                    <a:schemeClr val="tx1"/>
                  </a:outerShdw>
                </a:effectLst>
              </a:rPr>
              <a:t>production in CA</a:t>
            </a:r>
            <a:endParaRPr lang="en-US" sz="3600" dirty="0">
              <a:ln>
                <a:solidFill>
                  <a:schemeClr val="bg1"/>
                </a:solidFill>
              </a:ln>
              <a:solidFill>
                <a:schemeClr val="bg1"/>
              </a:solidFill>
              <a:effectLst>
                <a:outerShdw dist="50800" dir="5400000" algn="ctr" rotWithShape="0">
                  <a:schemeClr val="tx1"/>
                </a:outerShdw>
              </a:effectLst>
            </a:endParaRPr>
          </a:p>
        </p:txBody>
      </p:sp>
      <p:sp>
        <p:nvSpPr>
          <p:cNvPr id="23" name="Rectangle 22"/>
          <p:cNvSpPr/>
          <p:nvPr/>
        </p:nvSpPr>
        <p:spPr>
          <a:xfrm>
            <a:off x="4572000" y="762000"/>
            <a:ext cx="3886200" cy="685800"/>
          </a:xfrm>
          <a:prstGeom prst="rect">
            <a:avLst/>
          </a:prstGeom>
          <a:noFill/>
          <a:ln w="63500">
            <a:solidFill>
              <a:srgbClr val="FF0000"/>
            </a:solidFill>
          </a:ln>
          <a:effectLst>
            <a:outerShdw dist="381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10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par>
                                <p:cTn id="20" presetID="10" presetClass="exit" presetSubtype="0" fill="hold" grpId="1" nodeType="withEffect">
                                  <p:stCondLst>
                                    <p:cond delay="0"/>
                                  </p:stCondLst>
                                  <p:childTnLst>
                                    <p:animEffect transition="out" filter="fade">
                                      <p:cBhvr>
                                        <p:cTn id="21" dur="1000"/>
                                        <p:tgtEl>
                                          <p:spTgt spid="23"/>
                                        </p:tgtEl>
                                      </p:cBhvr>
                                    </p:animEffect>
                                    <p:set>
                                      <p:cBhvr>
                                        <p:cTn id="22" dur="1" fill="hold">
                                          <p:stCondLst>
                                            <p:cond delay="999"/>
                                          </p:stCondLst>
                                        </p:cTn>
                                        <p:tgtEl>
                                          <p:spTgt spid="23"/>
                                        </p:tgtEl>
                                        <p:attrNameLst>
                                          <p:attrName>style.visibility</p:attrName>
                                        </p:attrNameLst>
                                      </p:cBhvr>
                                      <p:to>
                                        <p:strVal val="hidden"/>
                                      </p:to>
                                    </p:se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500"/>
                                        <p:tgtEl>
                                          <p:spTgt spid="6"/>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left)">
                                      <p:cBhvr>
                                        <p:cTn id="38" dur="500"/>
                                        <p:tgtEl>
                                          <p:spTgt spid="7"/>
                                        </p:tgtEl>
                                      </p:cBhvr>
                                    </p:animEffect>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left)">
                                      <p:cBhvr>
                                        <p:cTn id="42" dur="500"/>
                                        <p:tgtEl>
                                          <p:spTgt spid="8"/>
                                        </p:tgtEl>
                                      </p:cBhvr>
                                    </p:animEffect>
                                  </p:childTnLst>
                                </p:cTn>
                              </p:par>
                            </p:childTnLst>
                          </p:cTn>
                        </p:par>
                        <p:par>
                          <p:cTn id="43" fill="hold">
                            <p:stCondLst>
                              <p:cond delay="3500"/>
                            </p:stCondLst>
                            <p:childTnLst>
                              <p:par>
                                <p:cTn id="44" presetID="22" presetClass="entr" presetSubtype="8"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ipe(left)">
                                      <p:cBhvr>
                                        <p:cTn id="46" dur="500"/>
                                        <p:tgtEl>
                                          <p:spTgt spid="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left)">
                                      <p:cBhvr>
                                        <p:cTn id="50" dur="5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0"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p:cTn id="55" dur="1000" fill="hold"/>
                                        <p:tgtEl>
                                          <p:spTgt spid="13"/>
                                        </p:tgtEl>
                                        <p:attrNameLst>
                                          <p:attrName>ppt_w</p:attrName>
                                        </p:attrNameLst>
                                      </p:cBhvr>
                                      <p:tavLst>
                                        <p:tav tm="0">
                                          <p:val>
                                            <p:fltVal val="0"/>
                                          </p:val>
                                        </p:tav>
                                        <p:tav tm="100000">
                                          <p:val>
                                            <p:strVal val="#ppt_w"/>
                                          </p:val>
                                        </p:tav>
                                      </p:tavLst>
                                    </p:anim>
                                    <p:anim calcmode="lin" valueType="num">
                                      <p:cBhvr>
                                        <p:cTn id="56" dur="1000" fill="hold"/>
                                        <p:tgtEl>
                                          <p:spTgt spid="13"/>
                                        </p:tgtEl>
                                        <p:attrNameLst>
                                          <p:attrName>ppt_h</p:attrName>
                                        </p:attrNameLst>
                                      </p:cBhvr>
                                      <p:tavLst>
                                        <p:tav tm="0">
                                          <p:val>
                                            <p:fltVal val="0"/>
                                          </p:val>
                                        </p:tav>
                                        <p:tav tm="100000">
                                          <p:val>
                                            <p:strVal val="#ppt_h"/>
                                          </p:val>
                                        </p:tav>
                                      </p:tavLst>
                                    </p:anim>
                                    <p:animEffect transition="in" filter="fade">
                                      <p:cBhvr>
                                        <p:cTn id="57" dur="1000"/>
                                        <p:tgtEl>
                                          <p:spTgt spid="13"/>
                                        </p:tgtEl>
                                      </p:cBhvr>
                                    </p:animEffect>
                                  </p:childTnLst>
                                </p:cTn>
                              </p:par>
                            </p:childTnLst>
                          </p:cTn>
                        </p:par>
                        <p:par>
                          <p:cTn id="58" fill="hold">
                            <p:stCondLst>
                              <p:cond delay="1000"/>
                            </p:stCondLst>
                            <p:childTnLst>
                              <p:par>
                                <p:cTn id="59" presetID="22" presetClass="entr" presetSubtype="8"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wipe(left)">
                                      <p:cBhvr>
                                        <p:cTn id="61" dur="500"/>
                                        <p:tgtEl>
                                          <p:spTgt spid="14"/>
                                        </p:tgtEl>
                                      </p:cBhvr>
                                    </p:animEffect>
                                  </p:childTnLst>
                                </p:cTn>
                              </p:par>
                            </p:childTnLst>
                          </p:cTn>
                        </p:par>
                        <p:par>
                          <p:cTn id="62" fill="hold">
                            <p:stCondLst>
                              <p:cond delay="1500"/>
                            </p:stCondLst>
                            <p:childTnLst>
                              <p:par>
                                <p:cTn id="63" presetID="22" presetClass="entr" presetSubtype="8"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wipe(left)">
                                      <p:cBhvr>
                                        <p:cTn id="65" dur="500"/>
                                        <p:tgtEl>
                                          <p:spTgt spid="15"/>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0" fill="hold" grpId="0" nodeType="click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Effect transition="in" filter="fade">
                                      <p:cBhvr>
                                        <p:cTn id="72" dur="1000"/>
                                        <p:tgtEl>
                                          <p:spTgt spid="17"/>
                                        </p:tgtEl>
                                      </p:cBhvr>
                                    </p:animEffect>
                                  </p:childTnLst>
                                </p:cTn>
                              </p:par>
                            </p:childTnLst>
                          </p:cTn>
                        </p:par>
                        <p:par>
                          <p:cTn id="73" fill="hold">
                            <p:stCondLst>
                              <p:cond delay="1000"/>
                            </p:stCondLst>
                            <p:childTnLst>
                              <p:par>
                                <p:cTn id="74" presetID="22" presetClass="entr" presetSubtype="8"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Effect transition="in" filter="wipe(left)">
                                      <p:cBhvr>
                                        <p:cTn id="76" dur="500"/>
                                        <p:tgtEl>
                                          <p:spTgt spid="16"/>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0" fill="hold" nodeType="clickEffect">
                                  <p:stCondLst>
                                    <p:cond delay="0"/>
                                  </p:stCondLst>
                                  <p:childTnLst>
                                    <p:set>
                                      <p:cBhvr>
                                        <p:cTn id="80" dur="1" fill="hold">
                                          <p:stCondLst>
                                            <p:cond delay="0"/>
                                          </p:stCondLst>
                                        </p:cTn>
                                        <p:tgtEl>
                                          <p:spTgt spid="21"/>
                                        </p:tgtEl>
                                        <p:attrNameLst>
                                          <p:attrName>style.visibility</p:attrName>
                                        </p:attrNameLst>
                                      </p:cBhvr>
                                      <p:to>
                                        <p:strVal val="visible"/>
                                      </p:to>
                                    </p:set>
                                    <p:anim calcmode="lin" valueType="num">
                                      <p:cBhvr>
                                        <p:cTn id="81" dur="1000" fill="hold"/>
                                        <p:tgtEl>
                                          <p:spTgt spid="21"/>
                                        </p:tgtEl>
                                        <p:attrNameLst>
                                          <p:attrName>ppt_w</p:attrName>
                                        </p:attrNameLst>
                                      </p:cBhvr>
                                      <p:tavLst>
                                        <p:tav tm="0">
                                          <p:val>
                                            <p:fltVal val="0"/>
                                          </p:val>
                                        </p:tav>
                                        <p:tav tm="100000">
                                          <p:val>
                                            <p:strVal val="#ppt_w"/>
                                          </p:val>
                                        </p:tav>
                                      </p:tavLst>
                                    </p:anim>
                                    <p:anim calcmode="lin" valueType="num">
                                      <p:cBhvr>
                                        <p:cTn id="82" dur="1000" fill="hold"/>
                                        <p:tgtEl>
                                          <p:spTgt spid="21"/>
                                        </p:tgtEl>
                                        <p:attrNameLst>
                                          <p:attrName>ppt_h</p:attrName>
                                        </p:attrNameLst>
                                      </p:cBhvr>
                                      <p:tavLst>
                                        <p:tav tm="0">
                                          <p:val>
                                            <p:fltVal val="0"/>
                                          </p:val>
                                        </p:tav>
                                        <p:tav tm="100000">
                                          <p:val>
                                            <p:strVal val="#ppt_h"/>
                                          </p:val>
                                        </p:tav>
                                      </p:tavLst>
                                    </p:anim>
                                    <p:animEffect transition="in" filter="fade">
                                      <p:cBhvr>
                                        <p:cTn id="83" dur="1000"/>
                                        <p:tgtEl>
                                          <p:spTgt spid="21"/>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0" fill="hold" grpId="0" nodeType="clickEffect">
                                  <p:stCondLst>
                                    <p:cond delay="0"/>
                                  </p:stCondLst>
                                  <p:childTnLst>
                                    <p:set>
                                      <p:cBhvr>
                                        <p:cTn id="87" dur="1" fill="hold">
                                          <p:stCondLst>
                                            <p:cond delay="0"/>
                                          </p:stCondLst>
                                        </p:cTn>
                                        <p:tgtEl>
                                          <p:spTgt spid="22"/>
                                        </p:tgtEl>
                                        <p:attrNameLst>
                                          <p:attrName>style.visibility</p:attrName>
                                        </p:attrNameLst>
                                      </p:cBhvr>
                                      <p:to>
                                        <p:strVal val="visible"/>
                                      </p:to>
                                    </p:set>
                                    <p:anim calcmode="lin" valueType="num">
                                      <p:cBhvr>
                                        <p:cTn id="88" dur="1000" fill="hold"/>
                                        <p:tgtEl>
                                          <p:spTgt spid="22"/>
                                        </p:tgtEl>
                                        <p:attrNameLst>
                                          <p:attrName>ppt_w</p:attrName>
                                        </p:attrNameLst>
                                      </p:cBhvr>
                                      <p:tavLst>
                                        <p:tav tm="0">
                                          <p:val>
                                            <p:fltVal val="0"/>
                                          </p:val>
                                        </p:tav>
                                        <p:tav tm="100000">
                                          <p:val>
                                            <p:strVal val="#ppt_w"/>
                                          </p:val>
                                        </p:tav>
                                      </p:tavLst>
                                    </p:anim>
                                    <p:anim calcmode="lin" valueType="num">
                                      <p:cBhvr>
                                        <p:cTn id="89" dur="1000" fill="hold"/>
                                        <p:tgtEl>
                                          <p:spTgt spid="22"/>
                                        </p:tgtEl>
                                        <p:attrNameLst>
                                          <p:attrName>ppt_h</p:attrName>
                                        </p:attrNameLst>
                                      </p:cBhvr>
                                      <p:tavLst>
                                        <p:tav tm="0">
                                          <p:val>
                                            <p:fltVal val="0"/>
                                          </p:val>
                                        </p:tav>
                                        <p:tav tm="100000">
                                          <p:val>
                                            <p:strVal val="#ppt_h"/>
                                          </p:val>
                                        </p:tav>
                                      </p:tavLst>
                                    </p:anim>
                                    <p:animEffect transition="in" filter="fade">
                                      <p:cBhvr>
                                        <p:cTn id="90"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animBg="1"/>
      <p:bldP spid="9" grpId="0" animBg="1"/>
      <p:bldP spid="10" grpId="0" animBg="1"/>
      <p:bldP spid="11" grpId="0" animBg="1"/>
      <p:bldP spid="12" grpId="0" animBg="1"/>
      <p:bldP spid="13" grpId="0"/>
      <p:bldP spid="14" grpId="0" animBg="1"/>
      <p:bldP spid="15" grpId="0" animBg="1"/>
      <p:bldP spid="16" grpId="0" animBg="1"/>
      <p:bldP spid="17" grpId="0"/>
      <p:bldP spid="22" grpId="0" animBg="1"/>
      <p:bldP spid="23" grpId="0" animBg="1"/>
      <p:bldP spid="23" grpId="1" animBg="1"/>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46331"/>
          </a:xfrm>
          <a:prstGeom prst="rect">
            <a:avLst/>
          </a:prstGeom>
        </p:spPr>
        <p:txBody>
          <a:bodyPr wrap="square">
            <a:spAutoFit/>
          </a:bodyPr>
          <a:lstStyle/>
          <a:p>
            <a:r>
              <a:rPr lang="en-US" dirty="0" smtClean="0">
                <a:hlinkClick r:id="rId2"/>
              </a:rPr>
              <a:t>https://www.statista.com/statistics/238421/top-us-gold-mines/</a:t>
            </a:r>
            <a:endParaRPr lang="en-US" dirty="0" smtClean="0"/>
          </a:p>
          <a:p>
            <a:endParaRPr lang="en-US" dirty="0"/>
          </a:p>
        </p:txBody>
      </p:sp>
      <p:pic>
        <p:nvPicPr>
          <p:cNvPr id="10242" name="Picture 2"/>
          <p:cNvPicPr>
            <a:picLocks noChangeAspect="1" noChangeArrowheads="1"/>
          </p:cNvPicPr>
          <p:nvPr/>
        </p:nvPicPr>
        <p:blipFill>
          <a:blip r:embed="rId3"/>
          <a:srcRect/>
          <a:stretch>
            <a:fillRect/>
          </a:stretch>
        </p:blipFill>
        <p:spPr bwMode="auto">
          <a:xfrm>
            <a:off x="228600" y="817509"/>
            <a:ext cx="7924800" cy="6040492"/>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23" name="Group 22"/>
          <p:cNvGrpSpPr/>
          <p:nvPr/>
        </p:nvGrpSpPr>
        <p:grpSpPr>
          <a:xfrm>
            <a:off x="457200" y="0"/>
            <a:ext cx="7924800" cy="6858000"/>
            <a:chOff x="457200" y="0"/>
            <a:chExt cx="7924800" cy="6858000"/>
          </a:xfrm>
        </p:grpSpPr>
        <p:pic>
          <p:nvPicPr>
            <p:cNvPr id="4" name="Picture 2"/>
            <p:cNvPicPr>
              <a:picLocks noChangeAspect="1" noChangeArrowheads="1"/>
            </p:cNvPicPr>
            <p:nvPr/>
          </p:nvPicPr>
          <p:blipFill>
            <a:blip r:embed="rId2"/>
            <a:srcRect/>
            <a:stretch>
              <a:fillRect/>
            </a:stretch>
          </p:blipFill>
          <p:spPr bwMode="auto">
            <a:xfrm>
              <a:off x="457200" y="817508"/>
              <a:ext cx="7924800" cy="6040492"/>
            </a:xfrm>
            <a:prstGeom prst="rect">
              <a:avLst/>
            </a:prstGeom>
            <a:noFill/>
            <a:ln w="9525">
              <a:noFill/>
              <a:miter lim="800000"/>
              <a:headEnd/>
              <a:tailEnd/>
            </a:ln>
            <a:effectLst/>
          </p:spPr>
        </p:pic>
        <p:sp>
          <p:nvSpPr>
            <p:cNvPr id="5" name="TextBox 4"/>
            <p:cNvSpPr txBox="1"/>
            <p:nvPr/>
          </p:nvSpPr>
          <p:spPr>
            <a:xfrm rot="19993355">
              <a:off x="6232222" y="3220452"/>
              <a:ext cx="1595950" cy="646331"/>
            </a:xfrm>
            <a:prstGeom prst="rect">
              <a:avLst/>
            </a:prstGeom>
            <a:noFill/>
          </p:spPr>
          <p:txBody>
            <a:bodyPr wrap="none" rtlCol="0">
              <a:spAutoFit/>
            </a:bodyPr>
            <a:lstStyle/>
            <a:p>
              <a:r>
                <a:rPr lang="en-US" sz="3600" dirty="0" smtClean="0">
                  <a:ln>
                    <a:solidFill>
                      <a:srgbClr val="FF0000"/>
                    </a:solidFill>
                  </a:ln>
                  <a:solidFill>
                    <a:srgbClr val="FF0000"/>
                  </a:solidFill>
                  <a:effectLst>
                    <a:outerShdw dist="50800" dir="5400000" algn="ctr" rotWithShape="0">
                      <a:schemeClr val="tx1"/>
                    </a:outerShdw>
                  </a:effectLst>
                </a:rPr>
                <a:t>Nevada</a:t>
              </a:r>
              <a:endParaRPr lang="en-US" sz="3600" dirty="0">
                <a:ln>
                  <a:solidFill>
                    <a:srgbClr val="FF0000"/>
                  </a:solidFill>
                </a:ln>
                <a:solidFill>
                  <a:srgbClr val="FF0000"/>
                </a:solidFill>
                <a:effectLst>
                  <a:outerShdw dist="50800" dir="5400000" algn="ctr" rotWithShape="0">
                    <a:schemeClr val="tx1"/>
                  </a:outerShdw>
                </a:effectLst>
              </a:endParaRPr>
            </a:p>
          </p:txBody>
        </p:sp>
        <p:sp>
          <p:nvSpPr>
            <p:cNvPr id="6" name="Oval 5"/>
            <p:cNvSpPr/>
            <p:nvPr/>
          </p:nvSpPr>
          <p:spPr>
            <a:xfrm>
              <a:off x="1600200" y="15392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Oval 6"/>
            <p:cNvSpPr/>
            <p:nvPr/>
          </p:nvSpPr>
          <p:spPr>
            <a:xfrm>
              <a:off x="1524000" y="3048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8" name="Oval 7"/>
            <p:cNvSpPr/>
            <p:nvPr/>
          </p:nvSpPr>
          <p:spPr>
            <a:xfrm>
              <a:off x="1524000" y="44348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9" name="Oval 8"/>
            <p:cNvSpPr/>
            <p:nvPr/>
          </p:nvSpPr>
          <p:spPr>
            <a:xfrm>
              <a:off x="1524000" y="4953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0" name="Oval 9"/>
            <p:cNvSpPr/>
            <p:nvPr/>
          </p:nvSpPr>
          <p:spPr>
            <a:xfrm>
              <a:off x="1524000" y="586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1" name="Oval 10"/>
            <p:cNvSpPr/>
            <p:nvPr/>
          </p:nvSpPr>
          <p:spPr>
            <a:xfrm>
              <a:off x="1524000" y="205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2" name="Oval 11"/>
            <p:cNvSpPr/>
            <p:nvPr/>
          </p:nvSpPr>
          <p:spPr>
            <a:xfrm>
              <a:off x="1524000" y="25146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rot="19993355">
              <a:off x="6251831" y="3845789"/>
              <a:ext cx="1861535" cy="646331"/>
            </a:xfrm>
            <a:prstGeom prst="rect">
              <a:avLst/>
            </a:prstGeom>
            <a:noFill/>
          </p:spPr>
          <p:txBody>
            <a:bodyPr wrap="none" rtlCol="0">
              <a:spAutoFit/>
            </a:bodyPr>
            <a:lstStyle/>
            <a:p>
              <a:r>
                <a:rPr lang="en-US" sz="3600" dirty="0" smtClean="0">
                  <a:ln>
                    <a:solidFill>
                      <a:srgbClr val="00B050"/>
                    </a:solidFill>
                  </a:ln>
                  <a:solidFill>
                    <a:srgbClr val="00B050"/>
                  </a:solidFill>
                  <a:effectLst>
                    <a:outerShdw dist="50800" dir="6600000" algn="ctr" rotWithShape="0">
                      <a:schemeClr val="tx1"/>
                    </a:outerShdw>
                  </a:effectLst>
                </a:rPr>
                <a:t>Arkansas</a:t>
              </a:r>
              <a:endParaRPr lang="en-US" sz="3600" dirty="0">
                <a:ln>
                  <a:solidFill>
                    <a:srgbClr val="00B050"/>
                  </a:solidFill>
                </a:ln>
                <a:solidFill>
                  <a:srgbClr val="00B050"/>
                </a:solidFill>
                <a:effectLst>
                  <a:outerShdw dist="50800" dir="6600000" algn="ctr" rotWithShape="0">
                    <a:schemeClr val="tx1"/>
                  </a:outerShdw>
                </a:effectLst>
              </a:endParaRPr>
            </a:p>
          </p:txBody>
        </p:sp>
        <p:sp>
          <p:nvSpPr>
            <p:cNvPr id="14" name="Oval 13"/>
            <p:cNvSpPr/>
            <p:nvPr/>
          </p:nvSpPr>
          <p:spPr>
            <a:xfrm>
              <a:off x="1524000" y="3505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5" name="Oval 14"/>
            <p:cNvSpPr/>
            <p:nvPr/>
          </p:nvSpPr>
          <p:spPr>
            <a:xfrm>
              <a:off x="1524000" y="5410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Oval 15"/>
            <p:cNvSpPr/>
            <p:nvPr/>
          </p:nvSpPr>
          <p:spPr>
            <a:xfrm>
              <a:off x="1524000" y="3962400"/>
              <a:ext cx="1828800" cy="365760"/>
            </a:xfrm>
            <a:prstGeom prst="ellipse">
              <a:avLst/>
            </a:prstGeom>
            <a:noFill/>
            <a:ln w="50800">
              <a:solidFill>
                <a:srgbClr val="9516AA"/>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TextBox 16"/>
            <p:cNvSpPr txBox="1"/>
            <p:nvPr/>
          </p:nvSpPr>
          <p:spPr>
            <a:xfrm rot="19993355">
              <a:off x="6293065" y="4603095"/>
              <a:ext cx="1882375" cy="646331"/>
            </a:xfrm>
            <a:prstGeom prst="rect">
              <a:avLst/>
            </a:prstGeom>
            <a:noFill/>
          </p:spPr>
          <p:txBody>
            <a:bodyPr wrap="none" rtlCol="0">
              <a:spAutoFit/>
            </a:bodyPr>
            <a:lstStyle/>
            <a:p>
              <a:r>
                <a:rPr lang="en-US" sz="3600" dirty="0" smtClean="0">
                  <a:ln>
                    <a:solidFill>
                      <a:srgbClr val="89149C"/>
                    </a:solidFill>
                  </a:ln>
                  <a:solidFill>
                    <a:srgbClr val="89149C"/>
                  </a:solidFill>
                  <a:effectLst>
                    <a:outerShdw dist="50800" dir="6600000" algn="ctr" rotWithShape="0">
                      <a:schemeClr val="tx1"/>
                    </a:outerShdw>
                  </a:effectLst>
                </a:rPr>
                <a:t>Colorado</a:t>
              </a:r>
              <a:endParaRPr lang="en-US" sz="3600" dirty="0">
                <a:ln>
                  <a:solidFill>
                    <a:srgbClr val="89149C"/>
                  </a:solidFill>
                </a:ln>
                <a:solidFill>
                  <a:srgbClr val="89149C"/>
                </a:solidFill>
                <a:effectLst>
                  <a:outerShdw dist="50800" dir="6600000" algn="ctr" rotWithShape="0">
                    <a:schemeClr val="tx1"/>
                  </a:outerShdw>
                </a:effectLst>
              </a:endParaRPr>
            </a:p>
          </p:txBody>
        </p:sp>
        <p:grpSp>
          <p:nvGrpSpPr>
            <p:cNvPr id="18" name="Group 20"/>
            <p:cNvGrpSpPr/>
            <p:nvPr/>
          </p:nvGrpSpPr>
          <p:grpSpPr>
            <a:xfrm>
              <a:off x="1600200" y="0"/>
              <a:ext cx="3657600" cy="838200"/>
              <a:chOff x="1600200" y="0"/>
              <a:chExt cx="3657600" cy="838200"/>
            </a:xfrm>
          </p:grpSpPr>
          <p:sp>
            <p:nvSpPr>
              <p:cNvPr id="19" name="Rounded Rectangle 18"/>
              <p:cNvSpPr/>
              <p:nvPr/>
            </p:nvSpPr>
            <p:spPr>
              <a:xfrm>
                <a:off x="1600200" y="0"/>
                <a:ext cx="3657600" cy="838200"/>
              </a:xfrm>
              <a:prstGeom prst="roundRect">
                <a:avLst/>
              </a:prstGeom>
              <a:noFill/>
              <a:ln w="101600">
                <a:solidFill>
                  <a:schemeClr val="tx1"/>
                </a:solidFill>
                <a:prstDash val="sysDot"/>
              </a:ln>
              <a:effectLst>
                <a:outerShdw dist="50800" dir="10800000" algn="ctr" rotWithShape="0">
                  <a:srgbClr val="FF0000"/>
                </a:outerShdw>
              </a:effectLst>
            </p:spPr>
            <p:txBody>
              <a:bodyPr wrap="square" rtlCol="0" anchor="ctr">
                <a:spAutoFit/>
              </a:bodyPr>
              <a:lstStyle/>
              <a:p>
                <a:pPr algn="ctr"/>
                <a:endParaRPr lang="en-US" sz="2200" b="1" dirty="0" smtClean="0">
                  <a:solidFill>
                    <a:schemeClr val="bg1"/>
                  </a:solidFill>
                </a:endParaRPr>
              </a:p>
            </p:txBody>
          </p:sp>
          <p:sp>
            <p:nvSpPr>
              <p:cNvPr id="20" name="TextBox 19"/>
              <p:cNvSpPr txBox="1"/>
              <p:nvPr/>
            </p:nvSpPr>
            <p:spPr>
              <a:xfrm>
                <a:off x="1663600" y="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
          <p:nvSpPr>
            <p:cNvPr id="22" name="TextBox 21"/>
            <p:cNvSpPr txBox="1"/>
            <p:nvPr/>
          </p:nvSpPr>
          <p:spPr>
            <a:xfrm rot="20326678">
              <a:off x="3568688" y="2401342"/>
              <a:ext cx="3973268" cy="1200329"/>
            </a:xfrm>
            <a:prstGeom prst="rect">
              <a:avLst/>
            </a:prstGeom>
            <a:solidFill>
              <a:schemeClr val="tx1"/>
            </a:solidFill>
          </p:spPr>
          <p:txBody>
            <a:bodyPr wrap="none" rtlCol="0">
              <a:spAutoFit/>
            </a:bodyPr>
            <a:lstStyle/>
            <a:p>
              <a:pPr algn="ctr"/>
              <a:r>
                <a:rPr lang="en-US" sz="3600" dirty="0" smtClean="0">
                  <a:ln>
                    <a:solidFill>
                      <a:schemeClr val="bg1"/>
                    </a:solidFill>
                  </a:ln>
                  <a:solidFill>
                    <a:schemeClr val="bg1"/>
                  </a:solidFill>
                  <a:effectLst>
                    <a:outerShdw dist="50800" dir="5400000" algn="ctr" rotWithShape="0">
                      <a:schemeClr val="tx1"/>
                    </a:outerShdw>
                  </a:effectLst>
                </a:rPr>
                <a:t>no commercial gold </a:t>
              </a:r>
            </a:p>
            <a:p>
              <a:pPr algn="ctr"/>
              <a:r>
                <a:rPr lang="en-US" sz="3600" dirty="0" smtClean="0">
                  <a:ln>
                    <a:solidFill>
                      <a:schemeClr val="bg1"/>
                    </a:solidFill>
                  </a:ln>
                  <a:solidFill>
                    <a:schemeClr val="bg1"/>
                  </a:solidFill>
                  <a:effectLst>
                    <a:outerShdw dist="50800" dir="5400000" algn="ctr" rotWithShape="0">
                      <a:schemeClr val="tx1"/>
                    </a:outerShdw>
                  </a:effectLst>
                </a:rPr>
                <a:t>production in CA</a:t>
              </a:r>
              <a:endParaRPr lang="en-US" sz="3600" dirty="0">
                <a:ln>
                  <a:solidFill>
                    <a:schemeClr val="bg1"/>
                  </a:solidFill>
                </a:ln>
                <a:solidFill>
                  <a:schemeClr val="bg1"/>
                </a:solidFill>
                <a:effectLst>
                  <a:outerShdw dist="50800" dir="5400000" algn="ctr" rotWithShape="0">
                    <a:schemeClr val="tx1"/>
                  </a:outerShdw>
                </a:effectLst>
              </a:endParaRPr>
            </a:p>
          </p:txBody>
        </p:sp>
      </p:grpSp>
      <p:sp useBgFill="1">
        <p:nvSpPr>
          <p:cNvPr id="24" name="TextBox 23"/>
          <p:cNvSpPr txBox="1"/>
          <p:nvPr/>
        </p:nvSpPr>
        <p:spPr>
          <a:xfrm>
            <a:off x="0" y="1600200"/>
            <a:ext cx="9144000" cy="707886"/>
          </a:xfrm>
          <a:prstGeom prst="rect">
            <a:avLst/>
          </a:prstGeom>
        </p:spPr>
        <p:txBody>
          <a:bodyPr wrap="square" rtlCol="0">
            <a:spAutoFit/>
          </a:bodyPr>
          <a:lstStyle/>
          <a:p>
            <a:pPr algn="ctr"/>
            <a:r>
              <a:rPr lang="en-US" sz="4000" b="1" dirty="0" smtClean="0"/>
              <a:t>Last commercial gold mining:  1969</a:t>
            </a:r>
            <a:endParaRPr lang="en-US" sz="4000" b="1" dirty="0"/>
          </a:p>
        </p:txBody>
      </p:sp>
      <p:sp useBgFill="1">
        <p:nvSpPr>
          <p:cNvPr id="25" name="TextBox 24"/>
          <p:cNvSpPr txBox="1"/>
          <p:nvPr/>
        </p:nvSpPr>
        <p:spPr>
          <a:xfrm>
            <a:off x="0" y="2667000"/>
            <a:ext cx="9144000" cy="1015663"/>
          </a:xfrm>
          <a:prstGeom prst="rect">
            <a:avLst/>
          </a:prstGeom>
        </p:spPr>
        <p:txBody>
          <a:bodyPr wrap="square" rtlCol="0">
            <a:spAutoFit/>
          </a:bodyPr>
          <a:lstStyle/>
          <a:p>
            <a:pPr algn="ctr"/>
            <a:r>
              <a:rPr lang="en-US" sz="4000" b="1" dirty="0" smtClean="0"/>
              <a:t>Total value:  </a:t>
            </a:r>
            <a:r>
              <a:rPr lang="en-US" sz="6000" b="1" dirty="0" smtClean="0">
                <a:ln>
                  <a:solidFill>
                    <a:srgbClr val="FF0000"/>
                  </a:solidFill>
                </a:ln>
                <a:solidFill>
                  <a:srgbClr val="FF0000"/>
                </a:solidFill>
                <a:effectLst>
                  <a:outerShdw dist="50800" dir="5400000" algn="ctr" rotWithShape="0">
                    <a:schemeClr val="tx1"/>
                  </a:outerShdw>
                </a:effectLst>
              </a:rPr>
              <a:t>$2,428,330,901</a:t>
            </a:r>
            <a:endParaRPr lang="en-US" sz="6000" b="1" dirty="0">
              <a:ln>
                <a:solidFill>
                  <a:srgbClr val="FF0000"/>
                </a:solidFill>
              </a:ln>
              <a:solidFill>
                <a:srgbClr val="FF0000"/>
              </a:solidFill>
              <a:effectLst>
                <a:outerShdw dist="50800" dir="5400000" algn="ctr" rotWithShape="0">
                  <a:schemeClr val="tx1"/>
                </a:outerShdw>
              </a:effectLst>
            </a:endParaRPr>
          </a:p>
        </p:txBody>
      </p:sp>
      <p:pic>
        <p:nvPicPr>
          <p:cNvPr id="3"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27" name="TextBox 26"/>
          <p:cNvSpPr txBox="1"/>
          <p:nvPr/>
        </p:nvSpPr>
        <p:spPr>
          <a:xfrm rot="1658086">
            <a:off x="1302928" y="4476460"/>
            <a:ext cx="3886200" cy="923330"/>
          </a:xfrm>
          <a:prstGeom prst="rect">
            <a:avLst/>
          </a:prstGeom>
        </p:spPr>
        <p:txBody>
          <a:bodyPr wrap="square" rtlCol="0">
            <a:spAutoFit/>
          </a:bodyPr>
          <a:lstStyle/>
          <a:p>
            <a:pPr algn="ctr"/>
            <a:r>
              <a:rPr lang="en-US" sz="5400" b="1" dirty="0" smtClean="0">
                <a:ln>
                  <a:solidFill>
                    <a:srgbClr val="FF0000"/>
                  </a:solidFill>
                </a:ln>
              </a:rPr>
              <a:t>A new twist!</a:t>
            </a:r>
            <a:endParaRPr lang="en-US" sz="5400" b="1" dirty="0">
              <a:ln>
                <a:solidFill>
                  <a:srgbClr val="FF0000"/>
                </a:solidFill>
              </a:l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3"/>
                                        </p:tgtEl>
                                      </p:cBhvr>
                                    </p:animEffect>
                                    <p:set>
                                      <p:cBhvr>
                                        <p:cTn id="7" dur="1" fill="hold">
                                          <p:stCondLst>
                                            <p:cond delay="999"/>
                                          </p:stCondLst>
                                        </p:cTn>
                                        <p:tgtEl>
                                          <p:spTgt spid="23"/>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20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2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fltVal val="0"/>
                                          </p:val>
                                        </p:tav>
                                        <p:tav tm="100000">
                                          <p:val>
                                            <p:strVal val="#ppt_w"/>
                                          </p:val>
                                        </p:tav>
                                      </p:tavLst>
                                    </p:anim>
                                    <p:anim calcmode="lin" valueType="num">
                                      <p:cBhvr>
                                        <p:cTn id="22" dur="1000" fill="hold"/>
                                        <p:tgtEl>
                                          <p:spTgt spid="27"/>
                                        </p:tgtEl>
                                        <p:attrNameLst>
                                          <p:attrName>ppt_h</p:attrName>
                                        </p:attrNameLst>
                                      </p:cBhvr>
                                      <p:tavLst>
                                        <p:tav tm="0">
                                          <p:val>
                                            <p:fltVal val="0"/>
                                          </p:val>
                                        </p:tav>
                                        <p:tav tm="100000">
                                          <p:val>
                                            <p:strVal val="#ppt_h"/>
                                          </p:val>
                                        </p:tav>
                                      </p:tavLst>
                                    </p:anim>
                                    <p:animEffect transition="in" filter="fade">
                                      <p:cBhvr>
                                        <p:cTn id="23"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7" grpId="0" animBg="1"/>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Gold Production in California"/>
          <p:cNvPicPr>
            <a:picLocks noChangeAspect="1" noChangeArrowheads="1"/>
          </p:cNvPicPr>
          <p:nvPr/>
        </p:nvPicPr>
        <p:blipFill>
          <a:blip r:embed="rId2"/>
          <a:srcRect/>
          <a:stretch>
            <a:fillRect/>
          </a:stretch>
        </p:blipFill>
        <p:spPr bwMode="auto">
          <a:xfrm>
            <a:off x="0" y="0"/>
            <a:ext cx="9144000" cy="9667876"/>
          </a:xfrm>
          <a:prstGeom prst="rect">
            <a:avLst/>
          </a:prstGeom>
          <a:noFill/>
        </p:spPr>
      </p:pic>
    </p:spTree>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5909310"/>
          </a:xfrm>
          <a:prstGeom prst="rect">
            <a:avLst/>
          </a:prstGeom>
        </p:spPr>
        <p:txBody>
          <a:bodyPr wrap="square">
            <a:spAutoFit/>
          </a:bodyPr>
          <a:lstStyle/>
          <a:p>
            <a:r>
              <a:rPr lang="en-US" dirty="0" smtClean="0">
                <a:hlinkClick r:id="rId2"/>
              </a:rPr>
              <a:t>https://westernmininghistory.com/articles/201/page1/</a:t>
            </a:r>
            <a:endParaRPr lang="en-US" dirty="0" smtClean="0"/>
          </a:p>
          <a:p>
            <a:r>
              <a:rPr lang="en-US" b="1" dirty="0" smtClean="0"/>
              <a:t>Gold Districts of California</a:t>
            </a:r>
            <a:r>
              <a:rPr lang="en-US" dirty="0" smtClean="0"/>
              <a:t/>
            </a:r>
            <a:br>
              <a:rPr lang="en-US" dirty="0" smtClean="0"/>
            </a:br>
            <a:r>
              <a:rPr lang="en-US" dirty="0" smtClean="0"/>
              <a:t>Bulletin 193 California Division of Mines and Geology 1976</a:t>
            </a:r>
            <a:br>
              <a:rPr lang="en-US" dirty="0" smtClean="0"/>
            </a:br>
            <a:r>
              <a:rPr lang="en-US" dirty="0" smtClean="0"/>
              <a:t>	California's gold-mining history is a brilliant lure, and many books, pamphlets </a:t>
            </a:r>
          </a:p>
          <a:p>
            <a:r>
              <a:rPr lang="en-US" dirty="0" smtClean="0"/>
              <a:t>and articles have been published on the subject. The old mining districts and settlements, </a:t>
            </a:r>
          </a:p>
          <a:p>
            <a:r>
              <a:rPr lang="en-US" dirty="0" smtClean="0"/>
              <a:t>including "ghost" towns, are visited by increasing numbers of tourists each year. In a few districts the old camps have been reconstructed. Several old gold mining towns, such as Columbia, </a:t>
            </a:r>
            <a:r>
              <a:rPr lang="en-US" dirty="0" err="1" smtClean="0"/>
              <a:t>Johnsville</a:t>
            </a:r>
            <a:r>
              <a:rPr lang="en-US" dirty="0" smtClean="0"/>
              <a:t>, Coloma, Shasta, and </a:t>
            </a:r>
            <a:r>
              <a:rPr lang="en-US" dirty="0" err="1" smtClean="0"/>
              <a:t>Bodie</a:t>
            </a:r>
            <a:r>
              <a:rPr lang="en-US" dirty="0" smtClean="0"/>
              <a:t>, are California state parks or recreation areas. 	In recent years more people have become aware of the importance of California's gold rush in the history and development of the western United States, and steps have been made to preserve historical structures and equipment closely associated with gold mining.</a:t>
            </a:r>
          </a:p>
          <a:p>
            <a:r>
              <a:rPr lang="en-US" dirty="0" smtClean="0"/>
              <a:t>	Unfortunately, little visible evidence remains of many of California's important gold-quartz mines other than caved shafts and tunnels and heavily overgrown dumps. The surface plants of the large underground lode mines at Grass Valley and along the Mother Lode belt, which for years accounted for a major part of California's gold output, have been almost completely dismantled. More evidence remains of the large-scale placer-mining operations. The old hydraulic mine pits and the extensive tailing piles in the dredging fields still exist; some are used as commercial sources of sand and gravel. A number of the old ditches, flumes, and reservoirs that once supplied water to the hydraulic mines now are parts of hydroelectric and irrigation systems.</a:t>
            </a:r>
          </a:p>
          <a:p>
            <a:endParaRPr lang="en-US" dirty="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200329"/>
          </a:xfrm>
          <a:prstGeom prst="rect">
            <a:avLst/>
          </a:prstGeom>
        </p:spPr>
        <p:txBody>
          <a:bodyPr wrap="square">
            <a:spAutoFit/>
          </a:bodyPr>
          <a:lstStyle/>
          <a:p>
            <a:r>
              <a:rPr lang="en-US" dirty="0" smtClean="0">
                <a:hlinkClick r:id="rId2"/>
              </a:rPr>
              <a:t>https://www.thoughtco.com/death-on-mount-everest-755907</a:t>
            </a:r>
            <a:endParaRPr lang="en-US" dirty="0" smtClean="0"/>
          </a:p>
          <a:p>
            <a:r>
              <a:rPr lang="en-US" dirty="0" smtClean="0"/>
              <a:t>There is no firm count of the exact number of climbers that have died on Mount Everest, but as of 2016, about 280 climbers have died, about </a:t>
            </a:r>
            <a:r>
              <a:rPr lang="en-US" b="1" dirty="0" smtClean="0"/>
              <a:t>6.5 percent </a:t>
            </a:r>
            <a:r>
              <a:rPr lang="en-US" dirty="0" smtClean="0"/>
              <a:t>of the more than 4,000 climbers who have reached the summit since the first ascent by Edmund Hillary and </a:t>
            </a:r>
            <a:r>
              <a:rPr lang="en-US" dirty="0" err="1" smtClean="0"/>
              <a:t>Tenzing</a:t>
            </a:r>
            <a:r>
              <a:rPr lang="en-US" dirty="0" smtClean="0"/>
              <a:t> Norgay in 1953.</a:t>
            </a:r>
            <a:endParaRPr lang="en-US" dirty="0"/>
          </a:p>
        </p:txBody>
      </p:sp>
      <p:sp>
        <p:nvSpPr>
          <p:cNvPr id="3" name="Rectangle 2"/>
          <p:cNvSpPr/>
          <p:nvPr/>
        </p:nvSpPr>
        <p:spPr>
          <a:xfrm>
            <a:off x="0" y="1600200"/>
            <a:ext cx="9144000" cy="646331"/>
          </a:xfrm>
          <a:prstGeom prst="rect">
            <a:avLst/>
          </a:prstGeom>
        </p:spPr>
        <p:txBody>
          <a:bodyPr wrap="square">
            <a:spAutoFit/>
          </a:bodyPr>
          <a:lstStyle/>
          <a:p>
            <a:r>
              <a:rPr lang="en-US" dirty="0" smtClean="0">
                <a:hlinkClick r:id="rId3"/>
              </a:rPr>
              <a:t>https://uspa.org/Find/FAQs/Safety</a:t>
            </a:r>
            <a:endParaRPr lang="en-US" dirty="0" smtClean="0"/>
          </a:p>
          <a:p>
            <a:endParaRPr lang="en-US" dirty="0"/>
          </a:p>
        </p:txBody>
      </p:sp>
      <p:graphicFrame>
        <p:nvGraphicFramePr>
          <p:cNvPr id="4" name="Table 3"/>
          <p:cNvGraphicFramePr>
            <a:graphicFrameLocks noGrp="1"/>
          </p:cNvGraphicFramePr>
          <p:nvPr/>
        </p:nvGraphicFramePr>
        <p:xfrm>
          <a:off x="3505200" y="1600200"/>
          <a:ext cx="5410200" cy="1402080"/>
        </p:xfrm>
        <a:graphic>
          <a:graphicData uri="http://schemas.openxmlformats.org/drawingml/2006/table">
            <a:tbl>
              <a:tblPr/>
              <a:tblGrid>
                <a:gridCol w="1352550"/>
                <a:gridCol w="1352550"/>
                <a:gridCol w="1352550"/>
                <a:gridCol w="1352550"/>
              </a:tblGrid>
              <a:tr h="0">
                <a:tc>
                  <a:txBody>
                    <a:bodyPr/>
                    <a:lstStyle/>
                    <a:p>
                      <a:pPr algn="ctr"/>
                      <a:r>
                        <a:rPr lang="en-US" b="1">
                          <a:solidFill>
                            <a:srgbClr val="EEEEEE"/>
                          </a:solidFill>
                          <a:latin typeface="inherit"/>
                        </a:rPr>
                        <a:t>Year</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a:solidFill>
                            <a:srgbClr val="EEEEEE"/>
                          </a:solidFill>
                          <a:latin typeface="inherit"/>
                        </a:rPr>
                        <a:t>Skydiving</a:t>
                      </a:r>
                      <a:br>
                        <a:rPr lang="en-US" b="1">
                          <a:solidFill>
                            <a:srgbClr val="EEEEEE"/>
                          </a:solidFill>
                          <a:latin typeface="inherit"/>
                        </a:rPr>
                      </a:br>
                      <a:r>
                        <a:rPr lang="en-US" b="1">
                          <a:solidFill>
                            <a:srgbClr val="EEEEEE"/>
                          </a:solidFill>
                          <a:latin typeface="inherit"/>
                        </a:rPr>
                        <a:t>Fatalities in U.S.</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a:solidFill>
                            <a:srgbClr val="EEEEEE"/>
                          </a:solidFill>
                          <a:latin typeface="inherit"/>
                        </a:rPr>
                        <a:t>Estimated</a:t>
                      </a:r>
                      <a:br>
                        <a:rPr lang="en-US" b="1">
                          <a:solidFill>
                            <a:srgbClr val="EEEEEE"/>
                          </a:solidFill>
                          <a:latin typeface="inherit"/>
                        </a:rPr>
                      </a:br>
                      <a:r>
                        <a:rPr lang="en-US" b="1">
                          <a:solidFill>
                            <a:srgbClr val="EEEEEE"/>
                          </a:solidFill>
                          <a:latin typeface="inherit"/>
                        </a:rPr>
                        <a:t>Annual Jumps</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dirty="0">
                          <a:solidFill>
                            <a:srgbClr val="EEEEEE"/>
                          </a:solidFill>
                          <a:latin typeface="inherit"/>
                        </a:rPr>
                        <a:t>Fatalities Per</a:t>
                      </a:r>
                      <a:br>
                        <a:rPr lang="en-US" b="1" dirty="0">
                          <a:solidFill>
                            <a:srgbClr val="EEEEEE"/>
                          </a:solidFill>
                          <a:latin typeface="inherit"/>
                        </a:rPr>
                      </a:br>
                      <a:r>
                        <a:rPr lang="en-US" b="1" dirty="0">
                          <a:solidFill>
                            <a:srgbClr val="EEEEEE"/>
                          </a:solidFill>
                          <a:latin typeface="inherit"/>
                        </a:rPr>
                        <a:t>1,000 Jumps</a:t>
                      </a:r>
                      <a:endParaRPr lang="en-US" dirty="0">
                        <a:latin typeface="Open Sans"/>
                      </a:endParaRPr>
                    </a:p>
                  </a:txBody>
                  <a:tcPr marL="7620" marR="7620" marT="7620" marB="7620" anchor="ctr">
                    <a:lnL>
                      <a:noFill/>
                    </a:lnL>
                    <a:lnR>
                      <a:noFill/>
                    </a:lnR>
                    <a:lnT>
                      <a:noFill/>
                    </a:lnT>
                    <a:lnB>
                      <a:noFill/>
                    </a:lnB>
                    <a:solidFill>
                      <a:srgbClr val="666666"/>
                    </a:solidFill>
                  </a:tcPr>
                </a:tc>
              </a:tr>
              <a:tr h="0">
                <a:tc>
                  <a:txBody>
                    <a:bodyPr/>
                    <a:lstStyle/>
                    <a:p>
                      <a:pPr algn="ctr"/>
                      <a:r>
                        <a:rPr lang="en-US">
                          <a:latin typeface="Open Sans"/>
                        </a:rPr>
                        <a:t>2017</a:t>
                      </a:r>
                    </a:p>
                  </a:txBody>
                  <a:tcPr marL="7620" marR="7620" marT="7620" marB="7620" anchor="ctr">
                    <a:lnL>
                      <a:noFill/>
                    </a:lnL>
                    <a:lnR>
                      <a:noFill/>
                    </a:lnR>
                    <a:lnT>
                      <a:noFill/>
                    </a:lnT>
                    <a:lnB>
                      <a:noFill/>
                    </a:lnB>
                    <a:solidFill>
                      <a:srgbClr val="F5F5F5"/>
                    </a:solidFill>
                  </a:tcPr>
                </a:tc>
                <a:tc>
                  <a:txBody>
                    <a:bodyPr/>
                    <a:lstStyle/>
                    <a:p>
                      <a:pPr algn="ctr"/>
                      <a:r>
                        <a:rPr lang="en-US">
                          <a:latin typeface="Open Sans"/>
                        </a:rPr>
                        <a:t>24</a:t>
                      </a:r>
                    </a:p>
                  </a:txBody>
                  <a:tcPr marL="7620" marR="7620" marT="7620" marB="7620" anchor="ctr">
                    <a:lnL>
                      <a:noFill/>
                    </a:lnL>
                    <a:lnR>
                      <a:noFill/>
                    </a:lnR>
                    <a:lnT>
                      <a:noFill/>
                    </a:lnT>
                    <a:lnB>
                      <a:noFill/>
                    </a:lnB>
                    <a:solidFill>
                      <a:srgbClr val="F5F5F5"/>
                    </a:solidFill>
                  </a:tcPr>
                </a:tc>
                <a:tc>
                  <a:txBody>
                    <a:bodyPr/>
                    <a:lstStyle/>
                    <a:p>
                      <a:pPr algn="ctr"/>
                      <a:r>
                        <a:rPr lang="en-US">
                          <a:latin typeface="Open Sans"/>
                        </a:rPr>
                        <a:t>3.2 million</a:t>
                      </a:r>
                    </a:p>
                  </a:txBody>
                  <a:tcPr marL="7620" marR="7620" marT="7620" marB="7620" anchor="ctr">
                    <a:lnL>
                      <a:noFill/>
                    </a:lnL>
                    <a:lnR>
                      <a:noFill/>
                    </a:lnR>
                    <a:lnT>
                      <a:noFill/>
                    </a:lnT>
                    <a:lnB>
                      <a:noFill/>
                    </a:lnB>
                    <a:solidFill>
                      <a:srgbClr val="F5F5F5"/>
                    </a:solidFill>
                  </a:tcPr>
                </a:tc>
                <a:tc>
                  <a:txBody>
                    <a:bodyPr/>
                    <a:lstStyle/>
                    <a:p>
                      <a:pPr algn="ctr"/>
                      <a:r>
                        <a:rPr lang="en-US" dirty="0">
                          <a:latin typeface="Open Sans"/>
                        </a:rPr>
                        <a:t>0.0075</a:t>
                      </a:r>
                    </a:p>
                  </a:txBody>
                  <a:tcPr marL="7620" marR="7620" marT="7620" marB="7620" anchor="ctr">
                    <a:lnL>
                      <a:noFill/>
                    </a:lnL>
                    <a:lnR>
                      <a:noFill/>
                    </a:lnR>
                    <a:lnT>
                      <a:noFill/>
                    </a:lnT>
                    <a:lnB>
                      <a:noFill/>
                    </a:lnB>
                    <a:solidFill>
                      <a:srgbClr val="F5F5F5"/>
                    </a:solidFill>
                  </a:tcPr>
                </a:tc>
              </a:tr>
            </a:tbl>
          </a:graphicData>
        </a:graphic>
      </p:graphicFrame>
      <p:sp>
        <p:nvSpPr>
          <p:cNvPr id="5" name="Rectangle 4"/>
          <p:cNvSpPr/>
          <p:nvPr/>
        </p:nvSpPr>
        <p:spPr>
          <a:xfrm>
            <a:off x="0" y="3352800"/>
            <a:ext cx="9144000" cy="1754326"/>
          </a:xfrm>
          <a:prstGeom prst="rect">
            <a:avLst/>
          </a:prstGeom>
        </p:spPr>
        <p:txBody>
          <a:bodyPr wrap="square">
            <a:spAutoFit/>
          </a:bodyPr>
          <a:lstStyle/>
          <a:p>
            <a:r>
              <a:rPr lang="en-US" dirty="0" smtClean="0">
                <a:hlinkClick r:id="rId4"/>
              </a:rPr>
              <a:t>https://www.theguardian.com/us-news/2018/dec/13/us-gun-deaths-levels-cdc-2017</a:t>
            </a:r>
            <a:endParaRPr lang="en-US" dirty="0" smtClean="0"/>
          </a:p>
          <a:p>
            <a:r>
              <a:rPr lang="en-US" dirty="0" smtClean="0"/>
              <a:t>	Access to a gun in the home increases the odds of suicide more than threefold.</a:t>
            </a:r>
          </a:p>
          <a:p>
            <a:r>
              <a:rPr lang="en-US" dirty="0" smtClean="0"/>
              <a:t>The CDC data shows that gun homicides account for a smaller proportion of the total of gun deaths, but here too there has been a worrying uptick in the past few years. The CDC figures show that 14,542 people were killed in firearm homicides in 2017, a rate of </a:t>
            </a:r>
            <a:r>
              <a:rPr lang="en-US" b="1" dirty="0" smtClean="0"/>
              <a:t>4.6 per 100,000 </a:t>
            </a:r>
            <a:r>
              <a:rPr lang="en-US" dirty="0" smtClean="0"/>
              <a:t>that held steady on the previous year.</a:t>
            </a:r>
          </a:p>
        </p:txBody>
      </p:sp>
      <p:sp useBgFill="1">
        <p:nvSpPr>
          <p:cNvPr id="6" name="Rectangle 5"/>
          <p:cNvSpPr/>
          <p:nvPr/>
        </p:nvSpPr>
        <p:spPr>
          <a:xfrm>
            <a:off x="0" y="5105400"/>
            <a:ext cx="9144000" cy="5078313"/>
          </a:xfrm>
          <a:prstGeom prst="rect">
            <a:avLst/>
          </a:prstGeom>
        </p:spPr>
        <p:txBody>
          <a:bodyPr wrap="square">
            <a:spAutoFit/>
          </a:bodyPr>
          <a:lstStyle/>
          <a:p>
            <a:r>
              <a:rPr lang="en-US" dirty="0" smtClean="0">
                <a:hlinkClick r:id="rId5"/>
              </a:rPr>
              <a:t>https://en.wikipedia.org/wiki/Gun_violence_in_the_United_States</a:t>
            </a:r>
            <a:endParaRPr lang="en-US" dirty="0" smtClean="0"/>
          </a:p>
          <a:p>
            <a:r>
              <a:rPr lang="en-US" dirty="0" smtClean="0"/>
              <a:t>	Unlike other high-income OECD countries, most homicides in the U.S. are gun homicides.</a:t>
            </a:r>
            <a:r>
              <a:rPr lang="en-US" baseline="30000" dirty="0" smtClean="0"/>
              <a:t> </a:t>
            </a:r>
            <a:r>
              <a:rPr lang="en-US" dirty="0" smtClean="0"/>
              <a:t> In the U.S. in 2011, 67 percent of homicide victims were killed using a firearm: 66 percent of single-victim homicides and 79 percent of multiple-victim homicides.</a:t>
            </a:r>
          </a:p>
          <a:p>
            <a:r>
              <a:rPr lang="en-US" dirty="0" smtClean="0"/>
              <a:t>	In 1993, there were seven gun homicides for every 100,000 people; by 2013, that figure had fallen to </a:t>
            </a:r>
            <a:r>
              <a:rPr lang="en-US" b="1" dirty="0" smtClean="0"/>
              <a:t>3.6 for every 100,000 people</a:t>
            </a:r>
            <a:r>
              <a:rPr lang="en-US" dirty="0" smtClean="0"/>
              <a:t>, according to Pew Research.</a:t>
            </a:r>
            <a:r>
              <a:rPr lang="en-US" baseline="30000" dirty="0" smtClean="0"/>
              <a:t> </a:t>
            </a:r>
            <a:r>
              <a:rPr lang="en-US" dirty="0" smtClean="0"/>
              <a:t> Since that time, gun homicides appear to be on the rise again, according to the FBI data.</a:t>
            </a:r>
          </a:p>
          <a:p>
            <a:r>
              <a:rPr lang="en-US" dirty="0" smtClean="0"/>
              <a:t>	Unlike other high-income OECD countries, most homicides in the U.S. are gun homicides.</a:t>
            </a:r>
            <a:r>
              <a:rPr lang="en-US" baseline="30000" dirty="0" smtClean="0"/>
              <a:t> </a:t>
            </a:r>
            <a:r>
              <a:rPr lang="en-US" dirty="0" smtClean="0"/>
              <a:t> In the U.S. in 2011, 67 percent of homicide victims were killed using a firearm: 66 percent of single-victim homicides and 79 percent of multiple-victim homicides.</a:t>
            </a:r>
          </a:p>
          <a:p>
            <a:r>
              <a:rPr lang="en-US" dirty="0" smtClean="0"/>
              <a:t>	In 1993, there were seven gun homicides for every 100,000 people; by 2013, that figure had fallen to 3.6, according to Pew Research.</a:t>
            </a:r>
            <a:r>
              <a:rPr lang="en-US" baseline="30000" dirty="0" smtClean="0"/>
              <a:t> </a:t>
            </a:r>
            <a:r>
              <a:rPr lang="en-US" dirty="0" smtClean="0"/>
              <a:t> Since that time, gun homicides appear to be on the rise again, according to the FBI data.</a:t>
            </a:r>
          </a:p>
          <a:p>
            <a:r>
              <a:rPr lang="en-US" dirty="0" smtClean="0"/>
              <a:t>	In U.S. cities with populations greater than 250,000, the mean homicide rate was 12.1 per 100,000. According to FBI statistics, the highest per capita rates of gun-related homicides in 2005 were in Washington, D.C. (35.4/100,000), Puerto Rico (19.6/100,000), Louisiana (9.9/100,000), and Maryland (9.9/100,000).</a:t>
            </a:r>
            <a:r>
              <a:rPr lang="en-US" baseline="30000" dirty="0" smtClean="0"/>
              <a:t> </a:t>
            </a:r>
            <a:r>
              <a:rPr lang="en-US" dirty="0" smtClean="0"/>
              <a:t>In 2017, according to the Associated Press, Baltimore broke a record for homicides.</a:t>
            </a:r>
            <a:endParaRPr lang="en-US" dirty="0"/>
          </a:p>
        </p:txBody>
      </p:sp>
    </p:spTree>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036254"/>
          </a:xfrm>
          <a:prstGeom prst="rect">
            <a:avLst/>
          </a:prstGeom>
        </p:spPr>
        <p:txBody>
          <a:bodyPr wrap="square">
            <a:spAutoFit/>
          </a:bodyPr>
          <a:lstStyle/>
          <a:p>
            <a:r>
              <a:rPr lang="en-US" dirty="0" smtClean="0">
                <a:hlinkClick r:id="rId2"/>
              </a:rPr>
              <a:t>https://www.kqed.org/news/11659630/theres-still-gold-in-these-california-hills-but-mining-it-again-isnt-simple</a:t>
            </a:r>
            <a:endParaRPr lang="en-US" dirty="0" smtClean="0"/>
          </a:p>
          <a:p>
            <a:r>
              <a:rPr lang="en-US" dirty="0" smtClean="0"/>
              <a:t>	This year marks the 170th anniversary of the discovery of gold at Sutter’s Mill, north of Sacramento. The legacy of the Gold Rush is inescapable in Northern California, particularly in Mariposa County. It’s visible in mining museums, at roadside historical sites and in county buildings on Bullion Street.</a:t>
            </a:r>
          </a:p>
          <a:p>
            <a:r>
              <a:rPr lang="en-US" dirty="0" smtClean="0"/>
              <a:t>	What hasn’t persisted in this region is gold mining itself. But one Canadian company wants to change that.</a:t>
            </a:r>
          </a:p>
          <a:p>
            <a:r>
              <a:rPr lang="en-US" dirty="0" smtClean="0"/>
              <a:t>Sam Long works on a few thousand acres in the Mariposa County foothills. He doesn’t have to go far to be reminded of the Gold Rush.</a:t>
            </a:r>
          </a:p>
          <a:p>
            <a:r>
              <a:rPr lang="en-US" dirty="0" smtClean="0"/>
              <a:t>	“We’ve recovered old wheelbarrows, old shovels and picks, steel lunchboxes, old ore carts," he says. "There was even a bit of railway track where they used to push through carts of rock."</a:t>
            </a:r>
          </a:p>
          <a:p>
            <a:r>
              <a:rPr lang="en-US" dirty="0" smtClean="0"/>
              <a:t>	“Ultimately the goal is to have a mine and to create good jobs for people throughout the county, throughout the state,” Long says.</a:t>
            </a:r>
          </a:p>
          <a:p>
            <a:r>
              <a:rPr lang="en-US" dirty="0" smtClean="0"/>
              <a:t>	Fremont Gold’s property lies along the famed Mother Lode Gold Belt, which stretches 120 miles from Mariposa north into El Dorado County. Since the 1840s, it’s been home to hundreds of gold mines that have extracted millions of ounces of the mineral. By some estimates, however, literally tons of gold still lie buried here. Fremont Gold hopes to make those potential resources a reality -- but history suggests it's likely to face an uphill battle.</a:t>
            </a:r>
          </a:p>
          <a:p>
            <a:r>
              <a:rPr lang="en-US" dirty="0" smtClean="0"/>
              <a:t>	To be clear, Fremont Gold Mining is not actually mining. It’s exploring. Its job is to determine how much gold its property contains, which involves surveying, sampling and drilling. After exploring a quarter of its property, the company estimates it has already defined close to 900,000 ounces of gold -- far more than what was already extracted during 100 years of mining on the property.</a:t>
            </a:r>
          </a:p>
          <a:p>
            <a:r>
              <a:rPr lang="en-US" dirty="0" smtClean="0"/>
              <a:t>	If so much gold remains in the hills here, exploration companies must be stampeding back to the Mother Lode, right? Nope. Throughout the five counties containing the gold belt, only one gold mine is active, and only intermittently. Other exploration projects have folded, too.</a:t>
            </a:r>
          </a:p>
          <a:p>
            <a:r>
              <a:rPr lang="en-US" dirty="0" smtClean="0"/>
              <a:t>	John </a:t>
            </a:r>
            <a:r>
              <a:rPr lang="en-US" dirty="0" err="1" smtClean="0"/>
              <a:t>Clinkenbeard</a:t>
            </a:r>
            <a:r>
              <a:rPr lang="en-US" dirty="0" smtClean="0"/>
              <a:t> with the California Geological Survey says that’s because the mineral itself is only one component of an economical operation.</a:t>
            </a:r>
          </a:p>
          <a:p>
            <a:r>
              <a:rPr lang="en-US" dirty="0" smtClean="0"/>
              <a:t>“Gold production increases and decreases with the economy and with wars,” he says. “A whole lot of things influence what happened [since the Gold Rush]."</a:t>
            </a:r>
          </a:p>
          <a:p>
            <a:r>
              <a:rPr lang="en-US" dirty="0" smtClean="0"/>
              <a:t>	Although the price of gold has dropped from its peak in 2012, after inflation it’s still about 2.5 times higher than its value in the 1840s. But gold operations themselves have become much pricier since then, with more advanced technology and higher labor costs.</a:t>
            </a:r>
          </a:p>
          <a:p>
            <a:r>
              <a:rPr lang="en-US" dirty="0" err="1" smtClean="0"/>
              <a:t>Vishal</a:t>
            </a:r>
            <a:r>
              <a:rPr lang="en-US" dirty="0" smtClean="0"/>
              <a:t> Gupta is CEO of California Gold Mining, the Canadian company that owns Fremont Gold. He says another reason gold mining slowed is because this is California, ground zero for environmentalism.</a:t>
            </a:r>
          </a:p>
          <a:p>
            <a:r>
              <a:rPr lang="en-US" dirty="0" smtClean="0"/>
              <a:t>	"I won’t say there was a moratorium on any gold mining since the Second World War,” he says, “but it had become increasingly difficult for gold and other commodity-based companies to do any sort of a business within the state."</a:t>
            </a:r>
          </a:p>
          <a:p>
            <a:r>
              <a:rPr lang="en-US" dirty="0" smtClean="0"/>
              <a:t>Pat Perez, with the California Department of Conservation, says that’s for good reason. In the 19th century, long before the California Environmental Quality Act and the Surface Mining and Reclamation Act, environmental accountability simply wasn’t a priority.</a:t>
            </a:r>
          </a:p>
          <a:p>
            <a:r>
              <a:rPr lang="en-US" dirty="0" smtClean="0"/>
              <a:t>	“You simply mined, and then when you were done you walked away, and you left the land with significant scars and in some cases environmental challenges and public hazards,” Perez says.</a:t>
            </a:r>
          </a:p>
          <a:p>
            <a:r>
              <a:rPr lang="en-US" dirty="0" smtClean="0"/>
              <a:t>	"I won’t say there was a moratorium on any gold mining since the Second World War,” he says, “but it had become increasingly difficult for gold and other commodity-based companies to do any sort of a business within the state."</a:t>
            </a:r>
          </a:p>
          <a:p>
            <a:r>
              <a:rPr lang="en-US" dirty="0" smtClean="0"/>
              <a:t>	Pat Perez, with the California Department of Conservation, says that’s for good reason. In the 19th century, long before the California Environmental Quality Act and the Surface Mining and Reclamation Act, environmental accountability simply wasn’t a priority.</a:t>
            </a:r>
          </a:p>
          <a:p>
            <a:r>
              <a:rPr lang="en-US" dirty="0" smtClean="0"/>
              <a:t>“You simply mined, and then when you were done you walked away, and you left the land with significant scars and in some cases environmental challenges and public hazards,” Perez says.</a:t>
            </a:r>
          </a:p>
          <a:p>
            <a:r>
              <a:rPr lang="en-US" dirty="0" smtClean="0"/>
              <a:t>	Mariposa County officials, who handle local permitting, are well aware of those scars.</a:t>
            </a:r>
          </a:p>
          <a:p>
            <a:r>
              <a:rPr lang="en-US" dirty="0" smtClean="0"/>
              <a:t>Associate planner Steve </a:t>
            </a:r>
            <a:r>
              <a:rPr lang="en-US" dirty="0" err="1" smtClean="0"/>
              <a:t>Engfer</a:t>
            </a:r>
            <a:r>
              <a:rPr lang="en-US" dirty="0" smtClean="0"/>
              <a:t> points to many practices he hopes remain in the past.</a:t>
            </a:r>
          </a:p>
          <a:p>
            <a:r>
              <a:rPr lang="en-US" dirty="0" smtClean="0"/>
              <a:t>There was “hydraulic mining, where they would mine whole mountainsides and all the silt and everything just washes downstream, river amalgamation processes where there were chemicals involved that weren’t as regulated as we would have today,” he says. And there were many others. </a:t>
            </a:r>
            <a:r>
              <a:rPr lang="en-US" dirty="0" err="1" smtClean="0"/>
              <a:t>Engfer</a:t>
            </a:r>
            <a:r>
              <a:rPr lang="en-US" dirty="0" smtClean="0"/>
              <a:t> believes with diligence, gold mining can be both environmentally responsible and a driver of economic growth.</a:t>
            </a:r>
          </a:p>
          <a:p>
            <a:r>
              <a:rPr lang="en-US" dirty="0" smtClean="0"/>
              <a:t>	County resident Les Overstreet isn’t convinced either is true.</a:t>
            </a:r>
          </a:p>
          <a:p>
            <a:r>
              <a:rPr lang="en-US" dirty="0" smtClean="0"/>
              <a:t>He lives a few miles away from the Fremont Gold site and says he plans to push back against any plans to develop a mine. He worries about how it could strain local infrastructure and water resources.</a:t>
            </a:r>
          </a:p>
          <a:p>
            <a:r>
              <a:rPr lang="en-US" dirty="0" smtClean="0"/>
              <a:t>	“What’s going to happen environmentally to the wild and scenic Merced River, and then also the lake?” he asks. “It’d be very difficult to keep things like surfactants out the lake.”</a:t>
            </a:r>
          </a:p>
          <a:p>
            <a:r>
              <a:rPr lang="en-US" dirty="0" smtClean="0"/>
              <a:t>Fremont Gold expects to spend another few years drilling and surveying. A mine would be many years further down the road, after more permitting and opportunity for public comment.</a:t>
            </a:r>
          </a:p>
          <a:p>
            <a:endParaRPr lang="en-US" dirty="0"/>
          </a:p>
        </p:txBody>
      </p:sp>
    </p:spTree>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https://www.blm.gov/programs/energy-and-minerals/mining-and-minerals/about/california</a:t>
            </a:r>
            <a:endParaRPr lang="en-US" dirty="0" smtClean="0"/>
          </a:p>
          <a:p>
            <a:r>
              <a:rPr lang="en-US" dirty="0" smtClean="0"/>
              <a:t>	 Public lands in California provides opportunities for the exploration, development, </a:t>
            </a:r>
          </a:p>
          <a:p>
            <a:r>
              <a:rPr lang="en-US" dirty="0" smtClean="0"/>
              <a:t>and production of mineral resources, one of our most basic natural resources. With California's high population and large urban interface, mineral materials such as sand, gravel, and crushed stone are extracted from BLM administered public lands are used for ready-mixed concrete, asphalt, and many other building materials. Making locally available aggregate supplies available on public lands helps reduce consumer costs and environmental impacts. </a:t>
            </a:r>
          </a:p>
          <a:p>
            <a:r>
              <a:rPr lang="en-US" dirty="0" smtClean="0"/>
              <a:t>	The California gold rush of the 1800s continues today with small miners mining for gold and silver in more than 5,000 mining claims and where </a:t>
            </a:r>
            <a:r>
              <a:rPr lang="en-US" dirty="0" err="1" smtClean="0"/>
              <a:t>rockhounds</a:t>
            </a:r>
            <a:r>
              <a:rPr lang="en-US" dirty="0" smtClean="0"/>
              <a:t> search for rocks, minerals, and gemstones on public lands. BLM collaborates with members of the public, representatives of private industry, local and state government agencies, and Native American tribes to carry out the mineral materials program on BLM administered lands in California.  </a:t>
            </a:r>
          </a:p>
          <a:p>
            <a:endParaRPr lang="en-US" dirty="0"/>
          </a:p>
        </p:txBody>
      </p:sp>
    </p:spTree>
  </p:cSld>
  <p:clrMapOvr>
    <a:masterClrMapping/>
  </p:clrMapOvr>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496276"/>
          </a:xfrm>
          <a:prstGeom prst="rect">
            <a:avLst/>
          </a:prstGeom>
        </p:spPr>
        <p:txBody>
          <a:bodyPr wrap="square">
            <a:spAutoFit/>
          </a:bodyPr>
          <a:lstStyle/>
          <a:p>
            <a:r>
              <a:rPr lang="en-US" dirty="0" smtClean="0">
                <a:hlinkClick r:id="rId2"/>
              </a:rPr>
              <a:t>http://www.mine-engineer.com/mining/camine.htm</a:t>
            </a:r>
            <a:endParaRPr lang="en-US" dirty="0" smtClean="0"/>
          </a:p>
          <a:p>
            <a:r>
              <a:rPr lang="en-US" dirty="0" smtClean="0"/>
              <a:t>	Based on the U.S. Geological Survey's (USGS) preliminary data for 2007, California ranked third behind Arizona and Nevada in non-fuel mineral production, accounting for approximately 6.3% of the nations’ total. The market value of mineral production for California was $4.3 billion. California produced about 30 different industrial minerals during the year. California led the nation in the production of sand and gravel, </a:t>
            </a:r>
            <a:r>
              <a:rPr lang="en-US" dirty="0" err="1" smtClean="0"/>
              <a:t>portland</a:t>
            </a:r>
            <a:r>
              <a:rPr lang="en-US" dirty="0" smtClean="0"/>
              <a:t> cement, diatomite and natural sodium sulfate, and was the only producer of boron and rare earths. The state ranked second behind Florida for masonry cement. The only metals produced were gold and silver. California ranked 6th in gold production out of nine states that reported for the year. Other minerals produced include common clay, </a:t>
            </a:r>
            <a:r>
              <a:rPr lang="en-US" dirty="0" err="1" smtClean="0"/>
              <a:t>bentonite</a:t>
            </a:r>
            <a:r>
              <a:rPr lang="en-US" dirty="0" smtClean="0"/>
              <a:t> clay (including </a:t>
            </a:r>
            <a:r>
              <a:rPr lang="en-US" dirty="0" err="1" smtClean="0"/>
              <a:t>hectorite</a:t>
            </a:r>
            <a:r>
              <a:rPr lang="en-US" dirty="0" smtClean="0"/>
              <a:t>), crushed stone, dimension stone, feldspar, fuller's earth, gemstones, gypsum, iron ore (used in cement manufacture), kaolin clay, lime, magnesium compounds, </a:t>
            </a:r>
            <a:r>
              <a:rPr lang="en-US" dirty="0" err="1" smtClean="0"/>
              <a:t>perlite</a:t>
            </a:r>
            <a:r>
              <a:rPr lang="en-US" dirty="0" smtClean="0"/>
              <a:t>, pumice, </a:t>
            </a:r>
            <a:r>
              <a:rPr lang="en-US" dirty="0" err="1" smtClean="0"/>
              <a:t>pumicite</a:t>
            </a:r>
            <a:r>
              <a:rPr lang="en-US" dirty="0" smtClean="0"/>
              <a:t>, rare earths, salt, silver, soda ash, and </a:t>
            </a:r>
            <a:r>
              <a:rPr lang="en-US" dirty="0" err="1" smtClean="0"/>
              <a:t>zeolites</a:t>
            </a:r>
            <a:r>
              <a:rPr lang="en-US" dirty="0" smtClean="0"/>
              <a:t>. There were about 660 active mines producing non-fuel minerals during 2007. Approximately 10,000 people are employed at these mines and their processing plants." </a:t>
            </a:r>
            <a:br>
              <a:rPr lang="en-US" dirty="0" smtClean="0"/>
            </a:br>
            <a:r>
              <a:rPr lang="en-US" dirty="0" smtClean="0"/>
              <a:t>Susan Kohler, Senior Geologist, California Geological Survey </a:t>
            </a:r>
            <a:br>
              <a:rPr lang="en-US" dirty="0" smtClean="0"/>
            </a:br>
            <a:r>
              <a:rPr lang="en-US" dirty="0" smtClean="0"/>
              <a:t/>
            </a:r>
            <a:br>
              <a:rPr lang="en-US" dirty="0" smtClean="0"/>
            </a:br>
            <a:r>
              <a:rPr lang="en-US" dirty="0" smtClean="0"/>
              <a:t>Although California is called the Golden State, due to the Radical Environmental Movement flunkies, the California State Legislature, the gold mining business had been legislated out of business, with only 1% of mine production being comprised of gold. In their complete lack of reason, the flunkies of the green movement decided that surface gold mines must reclaim their pits, by completely filling them in. Only a few grams of gold are contained in a ton of low grade ore, and it takes all of the technology and planning that engineers and operators can devise to produce gold at a profit, without the absurd added expense of filling in the pit. </a:t>
            </a:r>
            <a:br>
              <a:rPr lang="en-US" dirty="0" smtClean="0"/>
            </a:br>
            <a:r>
              <a:rPr lang="en-US" dirty="0" smtClean="0"/>
              <a:t/>
            </a:r>
            <a:br>
              <a:rPr lang="en-US" dirty="0" smtClean="0"/>
            </a:br>
            <a:r>
              <a:rPr lang="en-US" dirty="0" smtClean="0"/>
              <a:t>If the legislature were half as efficient as a modern gold mining operation, extracting a ounce of gold by blasting, crushing, leaching 20 tons of rock, the State of California would collect twice the revenues with half of the current tax rates, and we would have a surplus, in place of the current onerous $71 billion deficit. But, alas, we are not so fortunate. These clowns are more like Bozo orange wig, big nose and floppy shoes, refusing to reign in their spending binge, but insisting that the only way to reduce the deficit is to increase taxes and fees. They have massive tax increases, including restoration of the hated motor vehicle fees that cost one governor his job. </a:t>
            </a:r>
            <a:br>
              <a:rPr lang="en-US" dirty="0" smtClean="0"/>
            </a:br>
            <a:r>
              <a:rPr lang="en-US" dirty="0" smtClean="0"/>
              <a:t/>
            </a:r>
            <a:br>
              <a:rPr lang="en-US" dirty="0" smtClean="0"/>
            </a:br>
            <a:r>
              <a:rPr lang="en-US" dirty="0" smtClean="0"/>
              <a:t>The majority of gold mined today is low grade, surface mined (open pit) and heap leached. The brilliant regulation in California that requires all surface gold mines to backfill the pits effectively shuts down gold mining in the state. The Radical Environmental Movement had once again shoved their agenda down business operators throats, through their financing of the legislators that pushed their agenda until it became law. Mot those high paying mining jobs exist in Canada, South America and Asia, but the tree huggers do not care if the middle class has a job, after all they should be building "green stuff", which is a euphemism for approved garbage that functions poorly, cost a lot but is approved by the green movement and their paid political hacks. </a:t>
            </a:r>
            <a:br>
              <a:rPr lang="en-US" dirty="0" smtClean="0"/>
            </a:br>
            <a:r>
              <a:rPr lang="en-US" dirty="0" smtClean="0"/>
              <a:t/>
            </a:r>
            <a:br>
              <a:rPr lang="en-US" dirty="0" smtClean="0"/>
            </a:br>
            <a:r>
              <a:rPr lang="en-US" dirty="0" smtClean="0"/>
              <a:t/>
            </a:r>
            <a:br>
              <a:rPr lang="en-US" dirty="0" smtClean="0"/>
            </a:br>
            <a:r>
              <a:rPr lang="en-US" dirty="0" smtClean="0"/>
              <a:t/>
            </a:r>
            <a:br>
              <a:rPr lang="en-US" dirty="0" smtClean="0"/>
            </a:br>
            <a:r>
              <a:rPr lang="en-US" dirty="0" smtClean="0"/>
              <a:t>To sum it up, unless you are in industrial minerals, you will be mining it someplace other than California. Just like the legislators have run most manufacturing business out of the state they have focused their energies on the gold mining industry, to destroy it, also. </a:t>
            </a:r>
            <a:br>
              <a:rPr lang="en-US" dirty="0" smtClean="0"/>
            </a:br>
            <a:endParaRPr lang="en-US" dirty="0"/>
          </a:p>
        </p:txBody>
      </p:sp>
    </p:spTree>
  </p:cSld>
  <p:clrMapOvr>
    <a:masterClrMapping/>
  </p:clrMapOvr>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0" name="TextBox 29"/>
          <p:cNvSpPr txBox="1"/>
          <p:nvPr/>
        </p:nvSpPr>
        <p:spPr>
          <a:xfrm rot="1658086">
            <a:off x="1302928" y="4476460"/>
            <a:ext cx="3886200" cy="923330"/>
          </a:xfrm>
          <a:prstGeom prst="rect">
            <a:avLst/>
          </a:prstGeom>
        </p:spPr>
        <p:txBody>
          <a:bodyPr wrap="square" rtlCol="0">
            <a:spAutoFit/>
          </a:bodyPr>
          <a:lstStyle/>
          <a:p>
            <a:pPr algn="ctr"/>
            <a:r>
              <a:rPr lang="en-US" sz="5400" b="1" dirty="0" smtClean="0">
                <a:ln>
                  <a:solidFill>
                    <a:srgbClr val="FF0000"/>
                  </a:solidFill>
                </a:ln>
              </a:rPr>
              <a:t>A new twist!</a:t>
            </a:r>
            <a:endParaRPr lang="en-US" sz="5400" b="1" dirty="0">
              <a:ln>
                <a:solidFill>
                  <a:srgbClr val="FF0000"/>
                </a:solidFill>
              </a:ln>
            </a:endParaRPr>
          </a:p>
        </p:txBody>
      </p:sp>
      <p:grpSp>
        <p:nvGrpSpPr>
          <p:cNvPr id="37" name="Group 36"/>
          <p:cNvGrpSpPr/>
          <p:nvPr/>
        </p:nvGrpSpPr>
        <p:grpSpPr>
          <a:xfrm>
            <a:off x="0" y="1600200"/>
            <a:ext cx="9144000" cy="5091725"/>
            <a:chOff x="0" y="1600200"/>
            <a:chExt cx="9144000" cy="5091725"/>
          </a:xfrm>
        </p:grpSpPr>
        <p:pic>
          <p:nvPicPr>
            <p:cNvPr id="3" name="Picture 3"/>
            <p:cNvPicPr>
              <a:picLocks noChangeAspect="1" noChangeArrowheads="1"/>
            </p:cNvPicPr>
            <p:nvPr/>
          </p:nvPicPr>
          <p:blipFill>
            <a:blip r:embed="rId2"/>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24" name="TextBox 23"/>
            <p:cNvSpPr txBox="1"/>
            <p:nvPr/>
          </p:nvSpPr>
          <p:spPr>
            <a:xfrm>
              <a:off x="0" y="1600200"/>
              <a:ext cx="9144000" cy="707886"/>
            </a:xfrm>
            <a:prstGeom prst="rect">
              <a:avLst/>
            </a:prstGeom>
          </p:spPr>
          <p:txBody>
            <a:bodyPr wrap="square" rtlCol="0">
              <a:spAutoFit/>
            </a:bodyPr>
            <a:lstStyle/>
            <a:p>
              <a:pPr algn="ctr"/>
              <a:r>
                <a:rPr lang="en-US" sz="4000" b="1" dirty="0" smtClean="0"/>
                <a:t>Last commercial gold mining:  1969</a:t>
              </a:r>
              <a:endParaRPr lang="en-US" sz="4000" b="1" dirty="0"/>
            </a:p>
          </p:txBody>
        </p:sp>
        <p:sp useBgFill="1">
          <p:nvSpPr>
            <p:cNvPr id="25" name="TextBox 24"/>
            <p:cNvSpPr txBox="1"/>
            <p:nvPr/>
          </p:nvSpPr>
          <p:spPr>
            <a:xfrm>
              <a:off x="0" y="2667000"/>
              <a:ext cx="9144000" cy="1015663"/>
            </a:xfrm>
            <a:prstGeom prst="rect">
              <a:avLst/>
            </a:prstGeom>
          </p:spPr>
          <p:txBody>
            <a:bodyPr wrap="square" rtlCol="0">
              <a:spAutoFit/>
            </a:bodyPr>
            <a:lstStyle/>
            <a:p>
              <a:pPr algn="ctr"/>
              <a:r>
                <a:rPr lang="en-US" sz="4000" b="1" dirty="0" smtClean="0"/>
                <a:t>Total value:  </a:t>
              </a:r>
              <a:r>
                <a:rPr lang="en-US" sz="6000" b="1" dirty="0" smtClean="0">
                  <a:ln>
                    <a:solidFill>
                      <a:srgbClr val="FF0000"/>
                    </a:solidFill>
                  </a:ln>
                  <a:solidFill>
                    <a:srgbClr val="FF0000"/>
                  </a:solidFill>
                  <a:effectLst>
                    <a:outerShdw dist="50800" dir="5400000" algn="ctr" rotWithShape="0">
                      <a:schemeClr val="tx1"/>
                    </a:outerShdw>
                  </a:effectLst>
                </a:rPr>
                <a:t>$2,428,330,901</a:t>
              </a:r>
              <a:endParaRPr lang="en-US" sz="6000" b="1" dirty="0">
                <a:ln>
                  <a:solidFill>
                    <a:srgbClr val="FF0000"/>
                  </a:solidFill>
                </a:ln>
                <a:solidFill>
                  <a:srgbClr val="FF0000"/>
                </a:solidFill>
                <a:effectLst>
                  <a:outerShdw dist="50800" dir="5400000" algn="ctr" rotWithShape="0">
                    <a:schemeClr val="tx1"/>
                  </a:outerShdw>
                </a:effectLst>
              </a:endParaRPr>
            </a:p>
          </p:txBody>
        </p:sp>
      </p:grpSp>
      <p:grpSp>
        <p:nvGrpSpPr>
          <p:cNvPr id="49" name="Group 48"/>
          <p:cNvGrpSpPr/>
          <p:nvPr/>
        </p:nvGrpSpPr>
        <p:grpSpPr>
          <a:xfrm>
            <a:off x="0" y="838200"/>
            <a:ext cx="9144000" cy="6019800"/>
            <a:chOff x="0" y="838200"/>
            <a:chExt cx="9144000" cy="6019800"/>
          </a:xfrm>
        </p:grpSpPr>
        <p:grpSp>
          <p:nvGrpSpPr>
            <p:cNvPr id="36" name="Group 35"/>
            <p:cNvGrpSpPr/>
            <p:nvPr/>
          </p:nvGrpSpPr>
          <p:grpSpPr>
            <a:xfrm>
              <a:off x="0" y="838200"/>
              <a:ext cx="9144000" cy="6019800"/>
              <a:chOff x="0" y="838200"/>
              <a:chExt cx="9144000" cy="6019800"/>
            </a:xfrm>
          </p:grpSpPr>
          <p:pic>
            <p:nvPicPr>
              <p:cNvPr id="2051" name="Picture 3"/>
              <p:cNvPicPr>
                <a:picLocks noChangeAspect="1" noChangeArrowheads="1"/>
              </p:cNvPicPr>
              <p:nvPr/>
            </p:nvPicPr>
            <p:blipFill>
              <a:blip r:embed="rId3"/>
              <a:srcRect/>
              <a:stretch>
                <a:fillRect/>
              </a:stretch>
            </p:blipFill>
            <p:spPr bwMode="auto">
              <a:xfrm>
                <a:off x="0" y="838200"/>
                <a:ext cx="8379773" cy="6019800"/>
              </a:xfrm>
              <a:prstGeom prst="rect">
                <a:avLst/>
              </a:prstGeom>
              <a:noFill/>
              <a:ln w="9525">
                <a:noFill/>
                <a:miter lim="800000"/>
                <a:headEnd/>
                <a:tailEnd/>
              </a:ln>
              <a:effectLst/>
            </p:spPr>
          </p:pic>
          <p:sp>
            <p:nvSpPr>
              <p:cNvPr id="35" name="Rectangle 34"/>
              <p:cNvSpPr/>
              <p:nvPr/>
            </p:nvSpPr>
            <p:spPr>
              <a:xfrm>
                <a:off x="8305800" y="838200"/>
                <a:ext cx="838200" cy="60198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pic>
          <p:nvPicPr>
            <p:cNvPr id="48" name="Picture 3"/>
            <p:cNvPicPr preferRelativeResize="0">
              <a:picLocks noChangeArrowheads="1"/>
            </p:cNvPicPr>
            <p:nvPr/>
          </p:nvPicPr>
          <p:blipFill>
            <a:blip r:embed="rId3"/>
            <a:srcRect l="1936" t="1367" r="56761" b="91139"/>
            <a:stretch>
              <a:fillRect/>
            </a:stretch>
          </p:blipFill>
          <p:spPr bwMode="auto">
            <a:xfrm>
              <a:off x="877824" y="923544"/>
              <a:ext cx="3352800" cy="451104"/>
            </a:xfrm>
            <a:prstGeom prst="rect">
              <a:avLst/>
            </a:prstGeom>
            <a:noFill/>
            <a:ln w="9525">
              <a:noFill/>
              <a:miter lim="800000"/>
              <a:headEnd/>
              <a:tailEnd/>
            </a:ln>
            <a:effectLst/>
          </p:spPr>
        </p:pic>
      </p:grpSp>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42" name="Group 41"/>
          <p:cNvGrpSpPr/>
          <p:nvPr/>
        </p:nvGrpSpPr>
        <p:grpSpPr>
          <a:xfrm>
            <a:off x="395018" y="5618753"/>
            <a:ext cx="7591965" cy="722531"/>
            <a:chOff x="395018" y="5618753"/>
            <a:chExt cx="7591965" cy="722531"/>
          </a:xfrm>
        </p:grpSpPr>
        <p:cxnSp>
          <p:nvCxnSpPr>
            <p:cNvPr id="41" name="Straight Connector 40"/>
            <p:cNvCxnSpPr/>
            <p:nvPr/>
          </p:nvCxnSpPr>
          <p:spPr>
            <a:xfrm flipV="1">
              <a:off x="1524000" y="5867400"/>
              <a:ext cx="5791200" cy="76200"/>
            </a:xfrm>
            <a:prstGeom prst="line">
              <a:avLst/>
            </a:prstGeom>
            <a:ln w="101600">
              <a:solidFill>
                <a:srgbClr val="FF0000"/>
              </a:solidFill>
            </a:ln>
            <a:effectLst>
              <a:outerShdw dist="50800" dir="16800000" algn="ctr" rotWithShape="0">
                <a:srgbClr val="FFFF00"/>
              </a:outerShdw>
            </a:effectLst>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rot="20081489">
              <a:off x="395018" y="56187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2001</a:t>
              </a:r>
              <a:endParaRPr lang="en-US" sz="3600" b="1" dirty="0">
                <a:solidFill>
                  <a:srgbClr val="FF0000"/>
                </a:solidFill>
                <a:effectLst>
                  <a:outerShdw dist="50800" dir="7200000" algn="ctr" rotWithShape="0">
                    <a:schemeClr val="tx1"/>
                  </a:outerShdw>
                </a:effectLst>
              </a:endParaRPr>
            </a:p>
          </p:txBody>
        </p:sp>
        <p:sp>
          <p:nvSpPr>
            <p:cNvPr id="39" name="TextBox 38"/>
            <p:cNvSpPr txBox="1"/>
            <p:nvPr/>
          </p:nvSpPr>
          <p:spPr>
            <a:xfrm rot="20081489">
              <a:off x="6866163" y="56949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2016</a:t>
              </a:r>
              <a:endParaRPr lang="en-US" sz="3600" b="1" dirty="0">
                <a:solidFill>
                  <a:srgbClr val="FF0000"/>
                </a:solidFill>
                <a:effectLst>
                  <a:outerShdw dist="50800" dir="7200000" algn="ctr" rotWithShape="0">
                    <a:schemeClr val="tx1"/>
                  </a:outerShdw>
                </a:effectLst>
              </a:endParaRPr>
            </a:p>
          </p:txBody>
        </p:sp>
      </p:grpSp>
      <p:sp>
        <p:nvSpPr>
          <p:cNvPr id="43" name="TextBox 42"/>
          <p:cNvSpPr txBox="1"/>
          <p:nvPr/>
        </p:nvSpPr>
        <p:spPr>
          <a:xfrm>
            <a:off x="685800" y="1600200"/>
            <a:ext cx="4721998" cy="646331"/>
          </a:xfrm>
          <a:prstGeom prst="rect">
            <a:avLst/>
          </a:prstGeom>
          <a:noFill/>
        </p:spPr>
        <p:txBody>
          <a:bodyPr wrap="none" rtlCol="0">
            <a:spAutoFit/>
          </a:bodyPr>
          <a:lstStyle/>
          <a:p>
            <a:r>
              <a:rPr lang="en-US" sz="3600" dirty="0" smtClean="0">
                <a:ln>
                  <a:solidFill>
                    <a:schemeClr val="tx1"/>
                  </a:solidFill>
                </a:ln>
              </a:rPr>
              <a:t>- historic record drought</a:t>
            </a:r>
            <a:endParaRPr lang="en-US" sz="3600" dirty="0">
              <a:ln>
                <a:solidFill>
                  <a:schemeClr val="tx1"/>
                </a:solidFill>
              </a:ln>
            </a:endParaRPr>
          </a:p>
        </p:txBody>
      </p:sp>
      <p:sp>
        <p:nvSpPr>
          <p:cNvPr id="45" name="TextBox 44"/>
          <p:cNvSpPr txBox="1"/>
          <p:nvPr/>
        </p:nvSpPr>
        <p:spPr>
          <a:xfrm>
            <a:off x="685800" y="2209800"/>
            <a:ext cx="6078202" cy="646331"/>
          </a:xfrm>
          <a:prstGeom prst="rect">
            <a:avLst/>
          </a:prstGeom>
          <a:noFill/>
        </p:spPr>
        <p:txBody>
          <a:bodyPr wrap="none" rtlCol="0">
            <a:spAutoFit/>
          </a:bodyPr>
          <a:lstStyle/>
          <a:p>
            <a:r>
              <a:rPr lang="en-US" sz="3600" dirty="0" smtClean="0">
                <a:ln>
                  <a:solidFill>
                    <a:schemeClr val="tx1"/>
                  </a:solidFill>
                </a:ln>
              </a:rPr>
              <a:t>- ends w/massive snows, floods</a:t>
            </a:r>
            <a:endParaRPr lang="en-US" sz="3600" dirty="0">
              <a:ln>
                <a:solidFill>
                  <a:schemeClr val="tx1"/>
                </a:solidFill>
              </a:ln>
            </a:endParaRPr>
          </a:p>
        </p:txBody>
      </p:sp>
      <p:grpSp>
        <p:nvGrpSpPr>
          <p:cNvPr id="46" name="Group 45"/>
          <p:cNvGrpSpPr/>
          <p:nvPr/>
        </p:nvGrpSpPr>
        <p:grpSpPr>
          <a:xfrm>
            <a:off x="6324600" y="990600"/>
            <a:ext cx="2811237" cy="5198285"/>
            <a:chOff x="6324600" y="990600"/>
            <a:chExt cx="2811237" cy="5198285"/>
          </a:xfrm>
        </p:grpSpPr>
        <p:sp>
          <p:nvSpPr>
            <p:cNvPr id="32" name="Bent Arrow 31"/>
            <p:cNvSpPr/>
            <p:nvPr/>
          </p:nvSpPr>
          <p:spPr>
            <a:xfrm rot="5400000">
              <a:off x="5227320" y="2087880"/>
              <a:ext cx="4572000" cy="2377440"/>
            </a:xfrm>
            <a:prstGeom prst="bentArrow">
              <a:avLst>
                <a:gd name="adj1" fmla="val 25000"/>
                <a:gd name="adj2" fmla="val 5060"/>
                <a:gd name="adj3" fmla="val 19762"/>
                <a:gd name="adj4" fmla="val 27083"/>
              </a:avLst>
            </a:prstGeom>
            <a:solidFill>
              <a:srgbClr val="0070C0"/>
            </a:solidFill>
            <a:ln>
              <a:no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4" name="TextBox 33"/>
            <p:cNvSpPr txBox="1"/>
            <p:nvPr/>
          </p:nvSpPr>
          <p:spPr>
            <a:xfrm rot="20081489">
              <a:off x="8015017" y="5542554"/>
              <a:ext cx="1120820" cy="646331"/>
            </a:xfrm>
            <a:prstGeom prst="rect">
              <a:avLst/>
            </a:prstGeom>
            <a:solidFill>
              <a:schemeClr val="bg1"/>
            </a:solidFill>
          </p:spPr>
          <p:txBody>
            <a:bodyPr wrap="none" rtlCol="0">
              <a:spAutoFit/>
            </a:bodyPr>
            <a:lstStyle/>
            <a:p>
              <a:r>
                <a:rPr lang="en-US" sz="3600" b="1" dirty="0" smtClean="0">
                  <a:solidFill>
                    <a:srgbClr val="0070C0"/>
                  </a:solidFill>
                  <a:effectLst>
                    <a:outerShdw dist="50800" dir="7200000" algn="ctr" rotWithShape="0">
                      <a:schemeClr val="tx1"/>
                    </a:outerShdw>
                  </a:effectLst>
                </a:rPr>
                <a:t>2017</a:t>
              </a:r>
              <a:endParaRPr lang="en-US" sz="3600" b="1" dirty="0">
                <a:solidFill>
                  <a:srgbClr val="0070C0"/>
                </a:solidFill>
                <a:effectLst>
                  <a:outerShdw dist="50800" dir="7200000" algn="ctr" rotWithShape="0">
                    <a:schemeClr val="tx1"/>
                  </a:outerShdw>
                </a:effectLst>
              </a:endParaRPr>
            </a:p>
          </p:txBody>
        </p:sp>
      </p:grpSp>
      <p:pic>
        <p:nvPicPr>
          <p:cNvPr id="47" name="Picture 3"/>
          <p:cNvPicPr>
            <a:picLocks noChangeAspect="1" noChangeArrowheads="1"/>
          </p:cNvPicPr>
          <p:nvPr/>
        </p:nvPicPr>
        <p:blipFill>
          <a:blip r:embed="rId3"/>
          <a:srcRect l="6366" t="92405" r="75448" b="2532"/>
          <a:stretch>
            <a:fillRect/>
          </a:stretch>
        </p:blipFill>
        <p:spPr bwMode="auto">
          <a:xfrm>
            <a:off x="609600" y="6400800"/>
            <a:ext cx="1524000" cy="304800"/>
          </a:xfrm>
          <a:prstGeom prst="rect">
            <a:avLst/>
          </a:prstGeom>
          <a:noFill/>
          <a:ln w="9525">
            <a:noFill/>
            <a:miter lim="800000"/>
            <a:headEnd/>
            <a:tailEnd/>
          </a:ln>
          <a:effectLst/>
        </p:spPr>
      </p:pic>
      <p:sp>
        <p:nvSpPr>
          <p:cNvPr id="31" name="Rounded Rectangle 30"/>
          <p:cNvSpPr/>
          <p:nvPr/>
        </p:nvSpPr>
        <p:spPr>
          <a:xfrm>
            <a:off x="2971800" y="838200"/>
            <a:ext cx="3352800" cy="548640"/>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par>
                                <p:cTn id="8" presetID="10" presetClass="exit" presetSubtype="0" fill="hold" nodeType="withEffect">
                                  <p:stCondLst>
                                    <p:cond delay="0"/>
                                  </p:stCondLst>
                                  <p:childTnLst>
                                    <p:animEffect transition="out" filter="fade">
                                      <p:cBhvr>
                                        <p:cTn id="9" dur="1000"/>
                                        <p:tgtEl>
                                          <p:spTgt spid="37"/>
                                        </p:tgtEl>
                                      </p:cBhvr>
                                    </p:animEffect>
                                    <p:set>
                                      <p:cBhvr>
                                        <p:cTn id="10" dur="1" fill="hold">
                                          <p:stCondLst>
                                            <p:cond delay="999"/>
                                          </p:stCondLst>
                                        </p:cTn>
                                        <p:tgtEl>
                                          <p:spTgt spid="3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30"/>
                                        </p:tgtEl>
                                      </p:cBhvr>
                                    </p:animEffect>
                                    <p:set>
                                      <p:cBhvr>
                                        <p:cTn id="13" dur="1" fill="hold">
                                          <p:stCondLst>
                                            <p:cond delay="999"/>
                                          </p:stCondLst>
                                        </p:cTn>
                                        <p:tgtEl>
                                          <p:spTgt spid="30"/>
                                        </p:tgtEl>
                                        <p:attrNameLst>
                                          <p:attrName>style.visibility</p:attrName>
                                        </p:attrNameLst>
                                      </p:cBhvr>
                                      <p:to>
                                        <p:strVal val="hidden"/>
                                      </p:to>
                                    </p:set>
                                  </p:childTnLst>
                                </p:cTn>
                              </p:par>
                            </p:childTnLst>
                          </p:cTn>
                        </p:par>
                        <p:par>
                          <p:cTn id="14" fill="hold">
                            <p:stCondLst>
                              <p:cond delay="2000"/>
                            </p:stCondLst>
                            <p:childTnLst>
                              <p:par>
                                <p:cTn id="15" presetID="53"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000" fill="hold"/>
                                        <p:tgtEl>
                                          <p:spTgt spid="31"/>
                                        </p:tgtEl>
                                        <p:attrNameLst>
                                          <p:attrName>ppt_w</p:attrName>
                                        </p:attrNameLst>
                                      </p:cBhvr>
                                      <p:tavLst>
                                        <p:tav tm="0">
                                          <p:val>
                                            <p:fltVal val="0"/>
                                          </p:val>
                                        </p:tav>
                                        <p:tav tm="100000">
                                          <p:val>
                                            <p:strVal val="#ppt_w"/>
                                          </p:val>
                                        </p:tav>
                                      </p:tavLst>
                                    </p:anim>
                                    <p:anim calcmode="lin" valueType="num">
                                      <p:cBhvr>
                                        <p:cTn id="18" dur="1000" fill="hold"/>
                                        <p:tgtEl>
                                          <p:spTgt spid="31"/>
                                        </p:tgtEl>
                                        <p:attrNameLst>
                                          <p:attrName>ppt_h</p:attrName>
                                        </p:attrNameLst>
                                      </p:cBhvr>
                                      <p:tavLst>
                                        <p:tav tm="0">
                                          <p:val>
                                            <p:fltVal val="0"/>
                                          </p:val>
                                        </p:tav>
                                        <p:tav tm="100000">
                                          <p:val>
                                            <p:strVal val="#ppt_h"/>
                                          </p:val>
                                        </p:tav>
                                      </p:tavLst>
                                    </p:anim>
                                    <p:animEffect transition="in" filter="fade">
                                      <p:cBhvr>
                                        <p:cTn id="19" dur="1000"/>
                                        <p:tgtEl>
                                          <p:spTgt spid="31"/>
                                        </p:tgtEl>
                                      </p:cBhvr>
                                    </p:animEffect>
                                  </p:childTnLst>
                                </p:cTn>
                              </p:par>
                            </p:childTnLst>
                          </p:cTn>
                        </p:par>
                        <p:par>
                          <p:cTn id="20" fill="hold">
                            <p:stCondLst>
                              <p:cond delay="3000"/>
                            </p:stCondLst>
                            <p:childTnLst>
                              <p:par>
                                <p:cTn id="21" presetID="22" presetClass="entr" presetSubtype="8"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1000"/>
                                        <p:tgtEl>
                                          <p:spTgt spid="4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1000"/>
                                        <p:tgtEl>
                                          <p:spTgt spid="47"/>
                                        </p:tgtEl>
                                      </p:cBhvr>
                                    </p:animEffect>
                                  </p:childTnLst>
                                </p:cTn>
                              </p:par>
                              <p:par>
                                <p:cTn id="34" presetID="6" presetClass="emph" presetSubtype="0" fill="hold" nodeType="withEffect">
                                  <p:stCondLst>
                                    <p:cond delay="0"/>
                                  </p:stCondLst>
                                  <p:childTnLst>
                                    <p:animScale>
                                      <p:cBhvr>
                                        <p:cTn id="35" dur="1000" fill="hold"/>
                                        <p:tgtEl>
                                          <p:spTgt spid="47"/>
                                        </p:tgtEl>
                                      </p:cBhvr>
                                      <p:by x="200000" y="200000"/>
                                    </p:animScale>
                                  </p:childTnLst>
                                </p:cTn>
                              </p:par>
                              <p:par>
                                <p:cTn id="36" presetID="63" presetClass="path" presetSubtype="0" accel="50000" decel="50000" fill="hold" nodeType="withEffect">
                                  <p:stCondLst>
                                    <p:cond delay="0"/>
                                  </p:stCondLst>
                                  <p:childTnLst>
                                    <p:animMotion origin="layout" path="M 2.77556E-17 4.44444E-6 L 0.66667 -0.5 " pathEditMode="relative" rAng="0" ptsTypes="AA">
                                      <p:cBhvr>
                                        <p:cTn id="37" dur="1000" fill="hold"/>
                                        <p:tgtEl>
                                          <p:spTgt spid="47"/>
                                        </p:tgtEl>
                                        <p:attrNameLst>
                                          <p:attrName>ppt_x</p:attrName>
                                          <p:attrName>ppt_y</p:attrName>
                                        </p:attrNameLst>
                                      </p:cBhvr>
                                      <p:rCtr x="333" y="-250"/>
                                    </p:animMotion>
                                  </p:childTnLst>
                                </p:cTn>
                              </p:par>
                              <p:par>
                                <p:cTn id="38" presetID="8" presetClass="emph" presetSubtype="0" fill="hold" nodeType="withEffect">
                                  <p:stCondLst>
                                    <p:cond delay="0"/>
                                  </p:stCondLst>
                                  <p:childTnLst>
                                    <p:animRot by="-1200000">
                                      <p:cBhvr>
                                        <p:cTn id="39" dur="1000" fill="hold"/>
                                        <p:tgtEl>
                                          <p:spTgt spid="47"/>
                                        </p:tgtEl>
                                        <p:attrNameLst>
                                          <p:attrName>r</p:attrName>
                                        </p:attrNameLst>
                                      </p:cBhvr>
                                    </p:animRo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nodeType="clickEffect">
                                  <p:stCondLst>
                                    <p:cond delay="0"/>
                                  </p:stCondLst>
                                  <p:childTnLst>
                                    <p:animEffect transition="out" filter="fade">
                                      <p:cBhvr>
                                        <p:cTn id="43" dur="1000"/>
                                        <p:tgtEl>
                                          <p:spTgt spid="47"/>
                                        </p:tgtEl>
                                      </p:cBhvr>
                                    </p:animEffect>
                                    <p:set>
                                      <p:cBhvr>
                                        <p:cTn id="44" dur="1" fill="hold">
                                          <p:stCondLst>
                                            <p:cond delay="999"/>
                                          </p:stCondLst>
                                        </p:cTn>
                                        <p:tgtEl>
                                          <p:spTgt spid="47"/>
                                        </p:tgtEl>
                                        <p:attrNameLst>
                                          <p:attrName>style.visibility</p:attrName>
                                        </p:attrNameLst>
                                      </p:cBhvr>
                                      <p:to>
                                        <p:strVal val="hidden"/>
                                      </p:to>
                                    </p:se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fade">
                                      <p:cBhvr>
                                        <p:cTn id="48" dur="1000"/>
                                        <p:tgtEl>
                                          <p:spTgt spid="45"/>
                                        </p:tgtEl>
                                      </p:cBhvr>
                                    </p:animEffect>
                                  </p:childTnLst>
                                </p:cTn>
                              </p:par>
                              <p:par>
                                <p:cTn id="49" presetID="7" presetClass="emph" presetSubtype="2" fill="hold" nodeType="withEffect">
                                  <p:stCondLst>
                                    <p:cond delay="0"/>
                                  </p:stCondLst>
                                  <p:childTnLst>
                                    <p:animClr clrSpc="rgb">
                                      <p:cBhvr>
                                        <p:cTn id="50" dur="1000" fill="hold"/>
                                        <p:tgtEl>
                                          <p:spTgt spid="31"/>
                                        </p:tgtEl>
                                        <p:attrNameLst>
                                          <p:attrName>stroke.color</p:attrName>
                                        </p:attrNameLst>
                                      </p:cBhvr>
                                      <p:to>
                                        <a:schemeClr val="hlink"/>
                                      </p:to>
                                    </p:animClr>
                                    <p:set>
                                      <p:cBhvr>
                                        <p:cTn id="51" dur="1000" fill="hold"/>
                                        <p:tgtEl>
                                          <p:spTgt spid="31"/>
                                        </p:tgtEl>
                                        <p:attrNameLst>
                                          <p:attrName>stroke.on</p:attrName>
                                        </p:attrNameLst>
                                      </p:cBhvr>
                                      <p:to>
                                        <p:strVal val="true"/>
                                      </p:to>
                                    </p:set>
                                  </p:childTnLst>
                                </p:cTn>
                              </p:par>
                            </p:childTnLst>
                          </p:cTn>
                        </p:par>
                        <p:par>
                          <p:cTn id="52" fill="hold">
                            <p:stCondLst>
                              <p:cond delay="2000"/>
                            </p:stCondLst>
                            <p:childTnLst>
                              <p:par>
                                <p:cTn id="53" presetID="22" presetClass="entr" presetSubtype="1" fill="hold"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up)">
                                      <p:cBhvr>
                                        <p:cTn id="55"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3" grpId="0"/>
      <p:bldP spid="45" grpId="0"/>
      <p:bldP spid="31"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0" y="838200"/>
            <a:ext cx="9144000" cy="6019800"/>
            <a:chOff x="0" y="838200"/>
            <a:chExt cx="9144000" cy="6019800"/>
          </a:xfrm>
        </p:grpSpPr>
        <p:grpSp>
          <p:nvGrpSpPr>
            <p:cNvPr id="3" name="Group 2"/>
            <p:cNvGrpSpPr/>
            <p:nvPr/>
          </p:nvGrpSpPr>
          <p:grpSpPr>
            <a:xfrm>
              <a:off x="0" y="838200"/>
              <a:ext cx="9144000" cy="6019800"/>
              <a:chOff x="0" y="838200"/>
              <a:chExt cx="9144000" cy="6019800"/>
            </a:xfrm>
          </p:grpSpPr>
          <p:grpSp>
            <p:nvGrpSpPr>
              <p:cNvPr id="4" name="Group 35"/>
              <p:cNvGrpSpPr/>
              <p:nvPr/>
            </p:nvGrpSpPr>
            <p:grpSpPr>
              <a:xfrm>
                <a:off x="0" y="838200"/>
                <a:ext cx="9144000" cy="6019800"/>
                <a:chOff x="0" y="838200"/>
                <a:chExt cx="9144000" cy="6019800"/>
              </a:xfrm>
            </p:grpSpPr>
            <p:pic>
              <p:nvPicPr>
                <p:cNvPr id="6" name="Picture 3"/>
                <p:cNvPicPr>
                  <a:picLocks noChangeAspect="1" noChangeArrowheads="1"/>
                </p:cNvPicPr>
                <p:nvPr/>
              </p:nvPicPr>
              <p:blipFill>
                <a:blip r:embed="rId2"/>
                <a:srcRect/>
                <a:stretch>
                  <a:fillRect/>
                </a:stretch>
              </p:blipFill>
              <p:spPr bwMode="auto">
                <a:xfrm>
                  <a:off x="0" y="838200"/>
                  <a:ext cx="8379773" cy="6019800"/>
                </a:xfrm>
                <a:prstGeom prst="rect">
                  <a:avLst/>
                </a:prstGeom>
                <a:noFill/>
                <a:ln w="9525">
                  <a:noFill/>
                  <a:miter lim="800000"/>
                  <a:headEnd/>
                  <a:tailEnd/>
                </a:ln>
                <a:effectLst/>
              </p:spPr>
            </p:pic>
            <p:sp>
              <p:nvSpPr>
                <p:cNvPr id="7" name="Rectangle 6"/>
                <p:cNvSpPr/>
                <p:nvPr/>
              </p:nvSpPr>
              <p:spPr>
                <a:xfrm>
                  <a:off x="8305800" y="838200"/>
                  <a:ext cx="838200" cy="60198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pic>
            <p:nvPicPr>
              <p:cNvPr id="5" name="Picture 3"/>
              <p:cNvPicPr preferRelativeResize="0">
                <a:picLocks noChangeArrowheads="1"/>
              </p:cNvPicPr>
              <p:nvPr/>
            </p:nvPicPr>
            <p:blipFill>
              <a:blip r:embed="rId2"/>
              <a:srcRect l="1936" t="1367" r="56761" b="91139"/>
              <a:stretch>
                <a:fillRect/>
              </a:stretch>
            </p:blipFill>
            <p:spPr bwMode="auto">
              <a:xfrm>
                <a:off x="877824" y="923544"/>
                <a:ext cx="3352800" cy="451104"/>
              </a:xfrm>
              <a:prstGeom prst="rect">
                <a:avLst/>
              </a:prstGeom>
              <a:noFill/>
              <a:ln w="9525">
                <a:noFill/>
                <a:miter lim="800000"/>
                <a:headEnd/>
                <a:tailEnd/>
              </a:ln>
              <a:effectLst/>
            </p:spPr>
          </p:pic>
        </p:grpSp>
        <p:grpSp>
          <p:nvGrpSpPr>
            <p:cNvPr id="8" name="Group 7"/>
            <p:cNvGrpSpPr/>
            <p:nvPr/>
          </p:nvGrpSpPr>
          <p:grpSpPr>
            <a:xfrm>
              <a:off x="395018" y="5618753"/>
              <a:ext cx="7591965" cy="722531"/>
              <a:chOff x="395018" y="5618753"/>
              <a:chExt cx="7591965" cy="722531"/>
            </a:xfrm>
          </p:grpSpPr>
          <p:cxnSp>
            <p:nvCxnSpPr>
              <p:cNvPr id="9" name="Straight Connector 8"/>
              <p:cNvCxnSpPr/>
              <p:nvPr/>
            </p:nvCxnSpPr>
            <p:spPr>
              <a:xfrm flipV="1">
                <a:off x="1524000" y="5867400"/>
                <a:ext cx="5791200" cy="76200"/>
              </a:xfrm>
              <a:prstGeom prst="line">
                <a:avLst/>
              </a:prstGeom>
              <a:ln w="101600">
                <a:solidFill>
                  <a:srgbClr val="FF0000"/>
                </a:solidFill>
              </a:ln>
              <a:effectLst>
                <a:outerShdw dist="50800" dir="16800000" algn="ctr" rotWithShape="0">
                  <a:srgbClr val="FFFF00"/>
                </a:outerShdw>
              </a:effectLst>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rot="20081489">
                <a:off x="395018" y="56187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2001</a:t>
                </a:r>
                <a:endParaRPr lang="en-US" sz="3600" b="1" dirty="0">
                  <a:solidFill>
                    <a:srgbClr val="FF0000"/>
                  </a:solidFill>
                  <a:effectLst>
                    <a:outerShdw dist="50800" dir="7200000" algn="ctr" rotWithShape="0">
                      <a:schemeClr val="tx1"/>
                    </a:outerShdw>
                  </a:effectLst>
                </a:endParaRPr>
              </a:p>
            </p:txBody>
          </p:sp>
          <p:sp>
            <p:nvSpPr>
              <p:cNvPr id="11" name="TextBox 10"/>
              <p:cNvSpPr txBox="1"/>
              <p:nvPr/>
            </p:nvSpPr>
            <p:spPr>
              <a:xfrm rot="20081489">
                <a:off x="6866163" y="56949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2016</a:t>
                </a:r>
                <a:endParaRPr lang="en-US" sz="3600" b="1" dirty="0">
                  <a:solidFill>
                    <a:srgbClr val="FF0000"/>
                  </a:solidFill>
                  <a:effectLst>
                    <a:outerShdw dist="50800" dir="7200000" algn="ctr" rotWithShape="0">
                      <a:schemeClr val="tx1"/>
                    </a:outerShdw>
                  </a:effectLst>
                </a:endParaRPr>
              </a:p>
            </p:txBody>
          </p:sp>
        </p:grpSp>
        <p:sp>
          <p:nvSpPr>
            <p:cNvPr id="12" name="TextBox 11"/>
            <p:cNvSpPr txBox="1"/>
            <p:nvPr/>
          </p:nvSpPr>
          <p:spPr>
            <a:xfrm>
              <a:off x="685800" y="1600200"/>
              <a:ext cx="4721998" cy="646331"/>
            </a:xfrm>
            <a:prstGeom prst="rect">
              <a:avLst/>
            </a:prstGeom>
            <a:noFill/>
          </p:spPr>
          <p:txBody>
            <a:bodyPr wrap="none" rtlCol="0">
              <a:spAutoFit/>
            </a:bodyPr>
            <a:lstStyle/>
            <a:p>
              <a:r>
                <a:rPr lang="en-US" sz="3600" dirty="0" smtClean="0">
                  <a:ln>
                    <a:solidFill>
                      <a:schemeClr val="tx1"/>
                    </a:solidFill>
                  </a:ln>
                </a:rPr>
                <a:t>- historic record drought</a:t>
              </a:r>
              <a:endParaRPr lang="en-US" sz="3600" dirty="0">
                <a:ln>
                  <a:solidFill>
                    <a:schemeClr val="tx1"/>
                  </a:solidFill>
                </a:ln>
              </a:endParaRPr>
            </a:p>
          </p:txBody>
        </p:sp>
        <p:sp>
          <p:nvSpPr>
            <p:cNvPr id="13" name="TextBox 12"/>
            <p:cNvSpPr txBox="1"/>
            <p:nvPr/>
          </p:nvSpPr>
          <p:spPr>
            <a:xfrm>
              <a:off x="685800" y="2209800"/>
              <a:ext cx="6078202" cy="646331"/>
            </a:xfrm>
            <a:prstGeom prst="rect">
              <a:avLst/>
            </a:prstGeom>
            <a:noFill/>
          </p:spPr>
          <p:txBody>
            <a:bodyPr wrap="none" rtlCol="0">
              <a:spAutoFit/>
            </a:bodyPr>
            <a:lstStyle/>
            <a:p>
              <a:r>
                <a:rPr lang="en-US" sz="3600" dirty="0" smtClean="0">
                  <a:ln>
                    <a:solidFill>
                      <a:schemeClr val="tx1"/>
                    </a:solidFill>
                  </a:ln>
                </a:rPr>
                <a:t>- ends w/massive snows, floods</a:t>
              </a:r>
              <a:endParaRPr lang="en-US" sz="3600" dirty="0">
                <a:ln>
                  <a:solidFill>
                    <a:schemeClr val="tx1"/>
                  </a:solidFill>
                </a:ln>
              </a:endParaRPr>
            </a:p>
          </p:txBody>
        </p:sp>
        <p:grpSp>
          <p:nvGrpSpPr>
            <p:cNvPr id="14" name="Group 13"/>
            <p:cNvGrpSpPr/>
            <p:nvPr/>
          </p:nvGrpSpPr>
          <p:grpSpPr>
            <a:xfrm>
              <a:off x="6324600" y="990600"/>
              <a:ext cx="2811237" cy="5198285"/>
              <a:chOff x="6324600" y="990600"/>
              <a:chExt cx="2811237" cy="5198285"/>
            </a:xfrm>
          </p:grpSpPr>
          <p:sp>
            <p:nvSpPr>
              <p:cNvPr id="15" name="Bent Arrow 14"/>
              <p:cNvSpPr/>
              <p:nvPr/>
            </p:nvSpPr>
            <p:spPr>
              <a:xfrm rot="5400000">
                <a:off x="5227320" y="2087880"/>
                <a:ext cx="4572000" cy="2377440"/>
              </a:xfrm>
              <a:prstGeom prst="bentArrow">
                <a:avLst>
                  <a:gd name="adj1" fmla="val 25000"/>
                  <a:gd name="adj2" fmla="val 5060"/>
                  <a:gd name="adj3" fmla="val 19762"/>
                  <a:gd name="adj4" fmla="val 27083"/>
                </a:avLst>
              </a:prstGeom>
              <a:solidFill>
                <a:srgbClr val="0070C0"/>
              </a:solidFill>
              <a:ln>
                <a:no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TextBox 15"/>
              <p:cNvSpPr txBox="1"/>
              <p:nvPr/>
            </p:nvSpPr>
            <p:spPr>
              <a:xfrm rot="20081489">
                <a:off x="8015017" y="5542554"/>
                <a:ext cx="1120820" cy="646331"/>
              </a:xfrm>
              <a:prstGeom prst="rect">
                <a:avLst/>
              </a:prstGeom>
              <a:solidFill>
                <a:schemeClr val="bg1"/>
              </a:solidFill>
            </p:spPr>
            <p:txBody>
              <a:bodyPr wrap="none" rtlCol="0">
                <a:spAutoFit/>
              </a:bodyPr>
              <a:lstStyle/>
              <a:p>
                <a:r>
                  <a:rPr lang="en-US" sz="3600" b="1" dirty="0" smtClean="0">
                    <a:solidFill>
                      <a:srgbClr val="0070C0"/>
                    </a:solidFill>
                    <a:effectLst>
                      <a:outerShdw dist="50800" dir="7200000" algn="ctr" rotWithShape="0">
                        <a:schemeClr val="tx1"/>
                      </a:outerShdw>
                    </a:effectLst>
                  </a:rPr>
                  <a:t>2017</a:t>
                </a:r>
                <a:endParaRPr lang="en-US" sz="3600" b="1" dirty="0">
                  <a:solidFill>
                    <a:srgbClr val="0070C0"/>
                  </a:solidFill>
                  <a:effectLst>
                    <a:outerShdw dist="50800" dir="7200000" algn="ctr" rotWithShape="0">
                      <a:schemeClr val="tx1"/>
                    </a:outerShdw>
                  </a:effectLst>
                </a:endParaRPr>
              </a:p>
            </p:txBody>
          </p:sp>
        </p:grpSp>
        <p:sp>
          <p:nvSpPr>
            <p:cNvPr id="17" name="Rounded Rectangle 16"/>
            <p:cNvSpPr/>
            <p:nvPr/>
          </p:nvSpPr>
          <p:spPr>
            <a:xfrm>
              <a:off x="2971800" y="838200"/>
              <a:ext cx="3352800" cy="548640"/>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pic>
        <p:nvPicPr>
          <p:cNvPr id="2" name="Picture 4" descr="https://www.trbimg.com/img-5976af96/turbine/la-gold-fever-20170724-003/800/6x4"/>
          <p:cNvPicPr>
            <a:picLocks noChangeAspect="1" noChangeArrowheads="1"/>
          </p:cNvPicPr>
          <p:nvPr/>
        </p:nvPicPr>
        <p:blipFill>
          <a:blip r:embed="rId3"/>
          <a:srcRect/>
          <a:stretch>
            <a:fillRect/>
          </a:stretch>
        </p:blipFill>
        <p:spPr bwMode="auto">
          <a:xfrm>
            <a:off x="0" y="914400"/>
            <a:ext cx="9144000" cy="5943600"/>
          </a:xfrm>
          <a:prstGeom prst="rect">
            <a:avLst/>
          </a:prstGeom>
          <a:noFill/>
        </p:spPr>
      </p:pic>
      <p:sp>
        <p:nvSpPr>
          <p:cNvPr id="19" name="TextBox 18"/>
          <p:cNvSpPr txBox="1"/>
          <p:nvPr/>
        </p:nvSpPr>
        <p:spPr>
          <a:xfrm>
            <a:off x="1981200" y="7203"/>
            <a:ext cx="4886594" cy="830997"/>
          </a:xfrm>
          <a:prstGeom prst="rect">
            <a:avLst/>
          </a:prstGeom>
          <a:noFill/>
        </p:spPr>
        <p:txBody>
          <a:bodyPr wrap="none" rtlCol="0">
            <a:spAutoFit/>
          </a:bodyPr>
          <a:lstStyle/>
          <a:p>
            <a:r>
              <a:rPr lang="en-US" sz="4800" b="1" dirty="0" smtClean="0"/>
              <a:t>CALIFORNIA GOLD</a:t>
            </a:r>
            <a:endParaRPr lang="en-US" sz="4800" b="1" dirty="0"/>
          </a:p>
        </p:txBody>
      </p:sp>
      <p:sp>
        <p:nvSpPr>
          <p:cNvPr id="20" name="TextBox 19"/>
          <p:cNvSpPr txBox="1"/>
          <p:nvPr/>
        </p:nvSpPr>
        <p:spPr>
          <a:xfrm>
            <a:off x="0" y="914400"/>
            <a:ext cx="6957417" cy="646331"/>
          </a:xfrm>
          <a:prstGeom prst="rect">
            <a:avLst/>
          </a:prstGeom>
          <a:blipFill>
            <a:blip r:embed="rId4"/>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snowmelt scours river watersheds</a:t>
            </a:r>
            <a:endParaRPr lang="en-US" sz="3600" b="1" dirty="0">
              <a:ln>
                <a:solidFill>
                  <a:schemeClr val="bg1"/>
                </a:solidFill>
              </a:ln>
              <a:solidFill>
                <a:schemeClr val="bg1"/>
              </a:solidFill>
            </a:endParaRPr>
          </a:p>
        </p:txBody>
      </p:sp>
      <p:sp>
        <p:nvSpPr>
          <p:cNvPr id="21" name="TextBox 20"/>
          <p:cNvSpPr txBox="1"/>
          <p:nvPr/>
        </p:nvSpPr>
        <p:spPr>
          <a:xfrm>
            <a:off x="0" y="1524000"/>
            <a:ext cx="6058197" cy="646331"/>
          </a:xfrm>
          <a:prstGeom prst="rect">
            <a:avLst/>
          </a:prstGeom>
          <a:blipFill>
            <a:blip r:embed="rId4"/>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gold washes down in streams</a:t>
            </a:r>
            <a:endParaRPr lang="en-US" sz="3600" b="1" dirty="0">
              <a:ln>
                <a:solidFill>
                  <a:schemeClr val="bg1"/>
                </a:solidFill>
              </a:ln>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8"/>
                                        </p:tgtEl>
                                      </p:cBhvr>
                                    </p:animEffect>
                                    <p:set>
                                      <p:cBhvr>
                                        <p:cTn id="7" dur="1" fill="hold">
                                          <p:stCondLst>
                                            <p:cond delay="999"/>
                                          </p:stCondLst>
                                        </p:cTn>
                                        <p:tgtEl>
                                          <p:spTgt spid="18"/>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1000"/>
                                        <p:tgtEl>
                                          <p:spTgt spid="20"/>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28600" y="685800"/>
            <a:ext cx="9372600" cy="457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 name="TextBox 5"/>
          <p:cNvSpPr txBox="1"/>
          <p:nvPr/>
        </p:nvSpPr>
        <p:spPr>
          <a:xfrm>
            <a:off x="1981200" y="7203"/>
            <a:ext cx="4886594" cy="830997"/>
          </a:xfrm>
          <a:prstGeom prst="rect">
            <a:avLst/>
          </a:prstGeom>
          <a:noFill/>
        </p:spPr>
        <p:txBody>
          <a:bodyPr wrap="none" rtlCol="0">
            <a:spAutoFit/>
          </a:bodyPr>
          <a:lstStyle/>
          <a:p>
            <a:r>
              <a:rPr lang="en-US" sz="4800" b="1" dirty="0" smtClean="0"/>
              <a:t>CALIFORNIA GOLD</a:t>
            </a:r>
            <a:endParaRPr lang="en-US" sz="4800" b="1" dirty="0"/>
          </a:p>
        </p:txBody>
      </p:sp>
      <p:grpSp>
        <p:nvGrpSpPr>
          <p:cNvPr id="5" name="Group 4"/>
          <p:cNvGrpSpPr/>
          <p:nvPr/>
        </p:nvGrpSpPr>
        <p:grpSpPr>
          <a:xfrm>
            <a:off x="0" y="914400"/>
            <a:ext cx="9144000" cy="5943600"/>
            <a:chOff x="0" y="914400"/>
            <a:chExt cx="9144000" cy="5943600"/>
          </a:xfrm>
        </p:grpSpPr>
        <p:pic>
          <p:nvPicPr>
            <p:cNvPr id="2" name="Picture 4" descr="https://www.trbimg.com/img-5976af96/turbine/la-gold-fever-20170724-003/800/6x4"/>
            <p:cNvPicPr>
              <a:picLocks noChangeAspect="1" noChangeArrowheads="1"/>
            </p:cNvPicPr>
            <p:nvPr/>
          </p:nvPicPr>
          <p:blipFill>
            <a:blip r:embed="rId2"/>
            <a:srcRect/>
            <a:stretch>
              <a:fillRect/>
            </a:stretch>
          </p:blipFill>
          <p:spPr bwMode="auto">
            <a:xfrm>
              <a:off x="0" y="914400"/>
              <a:ext cx="9144000" cy="5943600"/>
            </a:xfrm>
            <a:prstGeom prst="rect">
              <a:avLst/>
            </a:prstGeom>
            <a:noFill/>
          </p:spPr>
        </p:pic>
        <p:sp>
          <p:nvSpPr>
            <p:cNvPr id="3" name="TextBox 2"/>
            <p:cNvSpPr txBox="1"/>
            <p:nvPr/>
          </p:nvSpPr>
          <p:spPr>
            <a:xfrm>
              <a:off x="0" y="914400"/>
              <a:ext cx="6957417" cy="646331"/>
            </a:xfrm>
            <a:prstGeom prst="rect">
              <a:avLst/>
            </a:prstGeom>
            <a:blipFill>
              <a:blip r:embed="rId3"/>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snowmelt scours river watersheds</a:t>
              </a:r>
              <a:endParaRPr lang="en-US" sz="3600" b="1" dirty="0">
                <a:ln>
                  <a:solidFill>
                    <a:schemeClr val="bg1"/>
                  </a:solidFill>
                </a:ln>
                <a:solidFill>
                  <a:schemeClr val="bg1"/>
                </a:solidFill>
              </a:endParaRPr>
            </a:p>
          </p:txBody>
        </p:sp>
        <p:sp>
          <p:nvSpPr>
            <p:cNvPr id="4" name="TextBox 3"/>
            <p:cNvSpPr txBox="1"/>
            <p:nvPr/>
          </p:nvSpPr>
          <p:spPr>
            <a:xfrm>
              <a:off x="0" y="1524000"/>
              <a:ext cx="6058197" cy="646331"/>
            </a:xfrm>
            <a:prstGeom prst="rect">
              <a:avLst/>
            </a:prstGeom>
            <a:blipFill>
              <a:blip r:embed="rId3"/>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gold washes down in streams</a:t>
              </a:r>
              <a:endParaRPr lang="en-US" sz="3600" b="1" dirty="0">
                <a:ln>
                  <a:solidFill>
                    <a:schemeClr val="bg1"/>
                  </a:solidFill>
                </a:ln>
                <a:solidFill>
                  <a:schemeClr val="bg1"/>
                </a:solidFill>
              </a:endParaRPr>
            </a:p>
          </p:txBody>
        </p:sp>
      </p:grpSp>
      <p:pic>
        <p:nvPicPr>
          <p:cNvPr id="7" name="Picture 1"/>
          <p:cNvPicPr>
            <a:picLocks noChangeAspect="1" noChangeArrowheads="1"/>
          </p:cNvPicPr>
          <p:nvPr/>
        </p:nvPicPr>
        <p:blipFill>
          <a:blip r:embed="rId4"/>
          <a:srcRect t="1266" r="12186"/>
          <a:stretch>
            <a:fillRect/>
          </a:stretch>
        </p:blipFill>
        <p:spPr bwMode="auto">
          <a:xfrm>
            <a:off x="0" y="914400"/>
            <a:ext cx="9144000" cy="5943600"/>
          </a:xfrm>
          <a:prstGeom prst="rect">
            <a:avLst/>
          </a:prstGeom>
          <a:noFill/>
          <a:ln w="9525">
            <a:noFill/>
            <a:miter lim="800000"/>
            <a:headEnd/>
            <a:tailEnd/>
          </a:ln>
          <a:effectLst/>
        </p:spPr>
      </p:pic>
      <p:sp>
        <p:nvSpPr>
          <p:cNvPr id="8" name="TextBox 7"/>
          <p:cNvSpPr txBox="1"/>
          <p:nvPr/>
        </p:nvSpPr>
        <p:spPr>
          <a:xfrm>
            <a:off x="0" y="914400"/>
            <a:ext cx="4740978" cy="646331"/>
          </a:xfrm>
          <a:prstGeom prst="rect">
            <a:avLst/>
          </a:prstGeom>
          <a:solidFill>
            <a:srgbClr val="2E3917">
              <a:alpha val="53725"/>
            </a:srgbClr>
          </a:solidFill>
        </p:spPr>
        <p:txBody>
          <a:bodyPr wrap="none" rtlCol="0">
            <a:spAutoFit/>
          </a:bodyPr>
          <a:lstStyle/>
          <a:p>
            <a:r>
              <a:rPr lang="en-US" sz="3600" b="1" dirty="0" smtClean="0">
                <a:ln>
                  <a:solidFill>
                    <a:schemeClr val="bg1"/>
                  </a:solidFill>
                </a:ln>
                <a:solidFill>
                  <a:schemeClr val="bg1"/>
                </a:solidFill>
                <a:effectLst>
                  <a:outerShdw dist="50800" dir="7200000" algn="ctr" rotWithShape="0">
                    <a:schemeClr val="tx1"/>
                  </a:outerShdw>
                </a:effectLst>
              </a:rPr>
              <a:t>- </a:t>
            </a:r>
            <a:r>
              <a:rPr lang="en-US" sz="3600" b="1" dirty="0" smtClean="0">
                <a:solidFill>
                  <a:schemeClr val="bg1"/>
                </a:solidFill>
                <a:effectLst>
                  <a:outerShdw dist="50800" dir="7200000" algn="ctr" rotWithShape="0">
                    <a:schemeClr val="tx1"/>
                  </a:outerShdw>
                </a:effectLst>
              </a:rPr>
              <a:t>Gold seekers are back!</a:t>
            </a:r>
            <a:endParaRPr lang="en-US" sz="3600" b="1" dirty="0">
              <a:ln>
                <a:solidFill>
                  <a:schemeClr val="bg1"/>
                </a:solidFill>
              </a:ln>
              <a:solidFill>
                <a:schemeClr val="bg1"/>
              </a:solidFill>
              <a:effectLst>
                <a:outerShdw dist="50800" dir="7200000" algn="ctr" rotWithShape="0">
                  <a:schemeClr val="tx1"/>
                </a:outerShdw>
              </a:effectLst>
            </a:endParaRPr>
          </a:p>
        </p:txBody>
      </p:sp>
      <p:pic>
        <p:nvPicPr>
          <p:cNvPr id="10" name="Picture 3" descr="https://www.trbimg.com/img-5976af94/turbine/la-gold-fever-20170724-004/800/6x4"/>
          <p:cNvPicPr>
            <a:picLocks noChangeAspect="1" noChangeArrowheads="1"/>
          </p:cNvPicPr>
          <p:nvPr/>
        </p:nvPicPr>
        <p:blipFill>
          <a:blip r:embed="rId5"/>
          <a:srcRect/>
          <a:stretch>
            <a:fillRect/>
          </a:stretch>
        </p:blipFill>
        <p:spPr bwMode="auto">
          <a:xfrm>
            <a:off x="2667000" y="1143000"/>
            <a:ext cx="3659887" cy="2438400"/>
          </a:xfrm>
          <a:prstGeom prst="rect">
            <a:avLst/>
          </a:prstGeom>
          <a:noFill/>
        </p:spPr>
      </p:pic>
      <p:sp>
        <p:nvSpPr>
          <p:cNvPr id="9" name="TextBox 8"/>
          <p:cNvSpPr txBox="1"/>
          <p:nvPr/>
        </p:nvSpPr>
        <p:spPr>
          <a:xfrm>
            <a:off x="1143000" y="6027003"/>
            <a:ext cx="7082067" cy="830997"/>
          </a:xfrm>
          <a:prstGeom prst="rect">
            <a:avLst/>
          </a:prstGeom>
          <a:solidFill>
            <a:srgbClr val="2E3917">
              <a:alpha val="53725"/>
            </a:srgbClr>
          </a:solidFill>
        </p:spPr>
        <p:txBody>
          <a:bodyPr wrap="none" rtlCol="0">
            <a:spAutoFit/>
          </a:bodyPr>
          <a:lstStyle/>
          <a:p>
            <a:r>
              <a:rPr lang="en-US" sz="4800" b="1" dirty="0" smtClean="0">
                <a:ln>
                  <a:solidFill>
                    <a:schemeClr val="bg1"/>
                  </a:solidFill>
                </a:ln>
                <a:solidFill>
                  <a:schemeClr val="bg1"/>
                </a:solidFill>
                <a:effectLst>
                  <a:outerShdw dist="63500" dir="7200000" algn="ctr" rotWithShape="0">
                    <a:schemeClr val="tx1"/>
                  </a:outerShdw>
                </a:effectLst>
              </a:rPr>
              <a:t>Grab your pan and let’s go!</a:t>
            </a:r>
            <a:endParaRPr lang="en-US" sz="4800" b="1" dirty="0">
              <a:ln>
                <a:solidFill>
                  <a:schemeClr val="bg1"/>
                </a:solidFill>
              </a:ln>
              <a:solidFill>
                <a:schemeClr val="bg1"/>
              </a:solidFill>
              <a:effectLst>
                <a:outerShdw dist="63500" dir="7200000" algn="ctr" rotWithShape="0">
                  <a:schemeClr val="tx1"/>
                </a:outerShdw>
              </a:effectLst>
            </a:endParaRPr>
          </a:p>
        </p:txBody>
      </p:sp>
      <p:sp>
        <p:nvSpPr>
          <p:cNvPr id="12" name="TextBox 11"/>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childTnLst>
                                </p:cTn>
                              </p:par>
                              <p:par>
                                <p:cTn id="25" presetID="10" presetClass="exit" presetSubtype="0" fill="hold" grpId="1" nodeType="withEffect">
                                  <p:stCondLst>
                                    <p:cond delay="0"/>
                                  </p:stCondLst>
                                  <p:childTnLst>
                                    <p:animEffect transition="out" filter="fade">
                                      <p:cBhvr>
                                        <p:cTn id="26" dur="1000"/>
                                        <p:tgtEl>
                                          <p:spTgt spid="8"/>
                                        </p:tgtEl>
                                      </p:cBhvr>
                                    </p:animEffect>
                                    <p:set>
                                      <p:cBhvr>
                                        <p:cTn id="27" dur="1" fill="hold">
                                          <p:stCondLst>
                                            <p:cond delay="999"/>
                                          </p:stCondLst>
                                        </p:cTn>
                                        <p:tgtEl>
                                          <p:spTgt spid="8"/>
                                        </p:tgtEl>
                                        <p:attrNameLst>
                                          <p:attrName>style.visibility</p:attrName>
                                        </p:attrNameLst>
                                      </p:cBhvr>
                                      <p:to>
                                        <p:strVal val="hidden"/>
                                      </p:to>
                                    </p:set>
                                  </p:childTnLst>
                                </p:cTn>
                              </p:par>
                              <p:par>
                                <p:cTn id="28" presetID="6" presetClass="emph" presetSubtype="0" accel="50000" decel="50000" fill="hold" nodeType="withEffect">
                                  <p:stCondLst>
                                    <p:cond delay="0"/>
                                  </p:stCondLst>
                                  <p:childTnLst>
                                    <p:animScale>
                                      <p:cBhvr>
                                        <p:cTn id="29" dur="1000" fill="hold"/>
                                        <p:tgtEl>
                                          <p:spTgt spid="10"/>
                                        </p:tgtEl>
                                      </p:cBhvr>
                                      <p:by x="250000" y="250000"/>
                                    </p:animScale>
                                  </p:childTnLst>
                                </p:cTn>
                              </p:par>
                              <p:par>
                                <p:cTn id="30" presetID="42" presetClass="path" presetSubtype="0" accel="50000" decel="50000" fill="hold" nodeType="withEffect">
                                  <p:stCondLst>
                                    <p:cond delay="0"/>
                                  </p:stCondLst>
                                  <p:childTnLst>
                                    <p:animMotion origin="layout" path="M 3.33333E-6 -4.44444E-6 L 0.00833 0.22223 " pathEditMode="relative" rAng="0" ptsTypes="AA">
                                      <p:cBhvr>
                                        <p:cTn id="31" dur="1000" fill="hold"/>
                                        <p:tgtEl>
                                          <p:spTgt spid="10"/>
                                        </p:tgtEl>
                                        <p:attrNameLst>
                                          <p:attrName>ppt_x</p:attrName>
                                          <p:attrName>ppt_y</p:attrName>
                                        </p:attrNameLst>
                                      </p:cBhvr>
                                      <p:rCtr x="4" y="111"/>
                                    </p:animMotion>
                                  </p:childTnLst>
                                </p:cTn>
                              </p:par>
                            </p:childTnLst>
                          </p:cTn>
                        </p:par>
                      </p:childTnLst>
                    </p:cTn>
                  </p:par>
                  <p:par>
                    <p:cTn id="32" fill="hold">
                      <p:stCondLst>
                        <p:cond delay="indefinite"/>
                      </p:stCondLst>
                      <p:childTnLst>
                        <p:par>
                          <p:cTn id="33" fill="hold">
                            <p:stCondLst>
                              <p:cond delay="0"/>
                            </p:stCondLst>
                            <p:childTnLst>
                              <p:par>
                                <p:cTn id="34" presetID="53" presetClass="exit" presetSubtype="0" fill="hold" grpId="0" nodeType="clickEffect">
                                  <p:stCondLst>
                                    <p:cond delay="0"/>
                                  </p:stCondLst>
                                  <p:childTnLst>
                                    <p:anim calcmode="lin" valueType="num">
                                      <p:cBhvr>
                                        <p:cTn id="35" dur="1000"/>
                                        <p:tgtEl>
                                          <p:spTgt spid="6"/>
                                        </p:tgtEl>
                                        <p:attrNameLst>
                                          <p:attrName>ppt_w</p:attrName>
                                        </p:attrNameLst>
                                      </p:cBhvr>
                                      <p:tavLst>
                                        <p:tav tm="0">
                                          <p:val>
                                            <p:strVal val="ppt_w"/>
                                          </p:val>
                                        </p:tav>
                                        <p:tav tm="100000">
                                          <p:val>
                                            <p:fltVal val="0"/>
                                          </p:val>
                                        </p:tav>
                                      </p:tavLst>
                                    </p:anim>
                                    <p:anim calcmode="lin" valueType="num">
                                      <p:cBhvr>
                                        <p:cTn id="36" dur="1000"/>
                                        <p:tgtEl>
                                          <p:spTgt spid="6"/>
                                        </p:tgtEl>
                                        <p:attrNameLst>
                                          <p:attrName>ppt_h</p:attrName>
                                        </p:attrNameLst>
                                      </p:cBhvr>
                                      <p:tavLst>
                                        <p:tav tm="0">
                                          <p:val>
                                            <p:strVal val="ppt_h"/>
                                          </p:val>
                                        </p:tav>
                                        <p:tav tm="100000">
                                          <p:val>
                                            <p:fltVal val="0"/>
                                          </p:val>
                                        </p:tav>
                                      </p:tavLst>
                                    </p:anim>
                                    <p:animEffect transition="out" filter="fade">
                                      <p:cBhvr>
                                        <p:cTn id="37" dur="1000"/>
                                        <p:tgtEl>
                                          <p:spTgt spid="6"/>
                                        </p:tgtEl>
                                      </p:cBhvr>
                                    </p:animEffect>
                                    <p:set>
                                      <p:cBhvr>
                                        <p:cTn id="38" dur="1" fill="hold">
                                          <p:stCondLst>
                                            <p:cond delay="999"/>
                                          </p:stCondLst>
                                        </p:cTn>
                                        <p:tgtEl>
                                          <p:spTgt spid="6"/>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9"/>
                                        </p:tgtEl>
                                      </p:cBhvr>
                                    </p:animEffect>
                                    <p:set>
                                      <p:cBhvr>
                                        <p:cTn id="41" dur="1" fill="hold">
                                          <p:stCondLst>
                                            <p:cond delay="999"/>
                                          </p:stCondLst>
                                        </p:cTn>
                                        <p:tgtEl>
                                          <p:spTgt spid="9"/>
                                        </p:tgtEl>
                                        <p:attrNameLst>
                                          <p:attrName>style.visibility</p:attrName>
                                        </p:attrNameLst>
                                      </p:cBhvr>
                                      <p:to>
                                        <p:strVal val="hidden"/>
                                      </p:to>
                                    </p:set>
                                  </p:childTnLst>
                                </p:cTn>
                              </p:par>
                              <p:par>
                                <p:cTn id="42" presetID="53"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1000" fill="hold"/>
                                        <p:tgtEl>
                                          <p:spTgt spid="12"/>
                                        </p:tgtEl>
                                        <p:attrNameLst>
                                          <p:attrName>ppt_w</p:attrName>
                                        </p:attrNameLst>
                                      </p:cBhvr>
                                      <p:tavLst>
                                        <p:tav tm="0">
                                          <p:val>
                                            <p:fltVal val="0"/>
                                          </p:val>
                                        </p:tav>
                                        <p:tav tm="100000">
                                          <p:val>
                                            <p:strVal val="#ppt_w"/>
                                          </p:val>
                                        </p:tav>
                                      </p:tavLst>
                                    </p:anim>
                                    <p:anim calcmode="lin" valueType="num">
                                      <p:cBhvr>
                                        <p:cTn id="45" dur="1000" fill="hold"/>
                                        <p:tgtEl>
                                          <p:spTgt spid="12"/>
                                        </p:tgtEl>
                                        <p:attrNameLst>
                                          <p:attrName>ppt_h</p:attrName>
                                        </p:attrNameLst>
                                      </p:cBhvr>
                                      <p:tavLst>
                                        <p:tav tm="0">
                                          <p:val>
                                            <p:fltVal val="0"/>
                                          </p:val>
                                        </p:tav>
                                        <p:tav tm="100000">
                                          <p:val>
                                            <p:strVal val="#ppt_h"/>
                                          </p:val>
                                        </p:tav>
                                      </p:tavLst>
                                    </p:anim>
                                    <p:animEffect transition="in" filter="fade">
                                      <p:cBhvr>
                                        <p:cTn id="46" dur="1000"/>
                                        <p:tgtEl>
                                          <p:spTgt spid="12"/>
                                        </p:tgtEl>
                                      </p:cBhvr>
                                    </p:animEffect>
                                  </p:childTnLst>
                                </p:cTn>
                              </p:par>
                              <p:par>
                                <p:cTn id="47" presetID="53"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1000" fill="hold"/>
                                        <p:tgtEl>
                                          <p:spTgt spid="13"/>
                                        </p:tgtEl>
                                        <p:attrNameLst>
                                          <p:attrName>ppt_w</p:attrName>
                                        </p:attrNameLst>
                                      </p:cBhvr>
                                      <p:tavLst>
                                        <p:tav tm="0">
                                          <p:val>
                                            <p:fltVal val="0"/>
                                          </p:val>
                                        </p:tav>
                                        <p:tav tm="100000">
                                          <p:val>
                                            <p:strVal val="#ppt_w"/>
                                          </p:val>
                                        </p:tav>
                                      </p:tavLst>
                                    </p:anim>
                                    <p:anim calcmode="lin" valueType="num">
                                      <p:cBhvr>
                                        <p:cTn id="50" dur="1000" fill="hold"/>
                                        <p:tgtEl>
                                          <p:spTgt spid="13"/>
                                        </p:tgtEl>
                                        <p:attrNameLst>
                                          <p:attrName>ppt_h</p:attrName>
                                        </p:attrNameLst>
                                      </p:cBhvr>
                                      <p:tavLst>
                                        <p:tav tm="0">
                                          <p:val>
                                            <p:fltVal val="0"/>
                                          </p:val>
                                        </p:tav>
                                        <p:tav tm="100000">
                                          <p:val>
                                            <p:strVal val="#ppt_h"/>
                                          </p:val>
                                        </p:tav>
                                      </p:tavLst>
                                    </p:anim>
                                    <p:animEffect transition="in" filter="fade">
                                      <p:cBhvr>
                                        <p:cTn id="51"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6" grpId="0"/>
      <p:bldP spid="8" grpId="0" animBg="1"/>
      <p:bldP spid="8" grpId="1" animBg="1"/>
      <p:bldP spid="9" grpId="0" animBg="1"/>
      <p:bldP spid="9" grpId="1" animBg="1"/>
      <p:bldP spid="12" grpId="0" animBg="1"/>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8679299"/>
          </a:xfrm>
          <a:prstGeom prst="rect">
            <a:avLst/>
          </a:prstGeom>
        </p:spPr>
        <p:txBody>
          <a:bodyPr wrap="square">
            <a:spAutoFit/>
          </a:bodyPr>
          <a:lstStyle/>
          <a:p>
            <a:r>
              <a:rPr lang="en-US" dirty="0" smtClean="0">
                <a:hlinkClick r:id="rId2"/>
              </a:rPr>
              <a:t>https://en.wikipedia.org/wiki/2011%E2%80%932017_California_drought</a:t>
            </a:r>
            <a:endParaRPr lang="en-US" dirty="0" smtClean="0"/>
          </a:p>
          <a:p>
            <a:r>
              <a:rPr lang="en-US" dirty="0" smtClean="0"/>
              <a:t>	From December 2011 to March 2017, the state of California experienced one of the worst droughts to occur in the region on record.</a:t>
            </a:r>
            <a:r>
              <a:rPr lang="en-US" baseline="30000" dirty="0" smtClean="0"/>
              <a:t> </a:t>
            </a:r>
            <a:r>
              <a:rPr lang="en-US" dirty="0" smtClean="0"/>
              <a:t>The period between late 2011 and 2014 was the driest in California history since record-keeping began.</a:t>
            </a:r>
            <a:r>
              <a:rPr lang="en-US" baseline="30000" dirty="0" smtClean="0"/>
              <a:t> </a:t>
            </a:r>
            <a:r>
              <a:rPr lang="en-US" dirty="0" smtClean="0"/>
              <a:t>102 million trees died in total due to the drought from 2011 to 2016, with 62 million dead in 2016 alone, according to the US Forest Service.</a:t>
            </a:r>
          </a:p>
          <a:p>
            <a:r>
              <a:rPr lang="en-US" dirty="0" smtClean="0"/>
              <a:t>By February 23, 2017, the percentage of the state in drought was less than during the beginning of the drought in late 2011, mainly due to a very wet pattern caused by atmospheric river-enhanced Pacific storms.</a:t>
            </a:r>
            <a:r>
              <a:rPr lang="en-US" baseline="30000" dirty="0" smtClean="0"/>
              <a:t> </a:t>
            </a:r>
            <a:r>
              <a:rPr lang="en-US" dirty="0" smtClean="0"/>
              <a:t>The wet pattern caused severe flooding.</a:t>
            </a:r>
          </a:p>
          <a:p>
            <a:r>
              <a:rPr lang="en-US" dirty="0" smtClean="0"/>
              <a:t>	Heavy rains in January 2017 had significant benefit to the state's northern water reserves, despite widespread power outages and </a:t>
            </a:r>
            <a:r>
              <a:rPr lang="en-US" dirty="0" err="1" smtClean="0"/>
              <a:t>erosional</a:t>
            </a:r>
            <a:r>
              <a:rPr lang="en-US" dirty="0" smtClean="0"/>
              <a:t> damage in the wake of the deluge.</a:t>
            </a:r>
            <a:r>
              <a:rPr lang="en-US" baseline="30000" dirty="0" smtClean="0"/>
              <a:t> </a:t>
            </a:r>
            <a:r>
              <a:rPr lang="en-US" dirty="0" smtClean="0"/>
              <a:t>Among the casualties of the rain was 1,000 year-old Pioneer Cabin Tree in Calaveras Big Trees State Park, which toppled on January 8, 2017.</a:t>
            </a:r>
          </a:p>
          <a:p>
            <a:r>
              <a:rPr lang="en-US" dirty="0" smtClean="0"/>
              <a:t>	Since then, a very large percentage of the drought has been eliminated in California due to a persistent weather pattern which allowed rounds of storm systems to consistently hammer the state, with the snowpack rising to well above average. By January 24, 2017, not one portion of the state was in "Exceptional" drought, </a:t>
            </a:r>
          </a:p>
          <a:p>
            <a:r>
              <a:rPr lang="en-US" dirty="0" smtClean="0"/>
              <a:t>the highest category on the Drought Monitor. On</a:t>
            </a:r>
          </a:p>
          <a:p>
            <a:r>
              <a:rPr lang="en-US" dirty="0" smtClean="0"/>
              <a:t> February 21, no part of the state was in the next-</a:t>
            </a:r>
          </a:p>
          <a:p>
            <a:r>
              <a:rPr lang="en-US" dirty="0" smtClean="0"/>
              <a:t>lower category of "Extreme" drought, and over</a:t>
            </a:r>
          </a:p>
          <a:p>
            <a:r>
              <a:rPr lang="en-US" dirty="0" smtClean="0"/>
              <a:t> 60% of the state's area was no longer in any level </a:t>
            </a:r>
          </a:p>
          <a:p>
            <a:r>
              <a:rPr lang="en-US" dirty="0" smtClean="0"/>
              <a:t>of drought.</a:t>
            </a:r>
          </a:p>
          <a:p>
            <a:r>
              <a:rPr lang="en-US" dirty="0" smtClean="0"/>
              <a:t>	A record year of precipitation in California </a:t>
            </a:r>
          </a:p>
          <a:p>
            <a:r>
              <a:rPr lang="en-US" dirty="0" smtClean="0"/>
              <a:t>certainly brought the state out of the bad situation </a:t>
            </a:r>
          </a:p>
          <a:p>
            <a:r>
              <a:rPr lang="en-US" dirty="0" smtClean="0"/>
              <a:t>and more or less back to equilibrium. Unexpectedly,</a:t>
            </a:r>
          </a:p>
          <a:p>
            <a:r>
              <a:rPr lang="en-US" dirty="0" smtClean="0"/>
              <a:t> this occurred during a La Niña winter because</a:t>
            </a:r>
          </a:p>
          <a:p>
            <a:r>
              <a:rPr lang="en-US" dirty="0" smtClean="0"/>
              <a:t> California typically benefits from the El Niño winters, which were occurring in the recent precious years.   On April 7, 2017, Governor Jerry Brown declared the drought over.</a:t>
            </a:r>
          </a:p>
          <a:p>
            <a:endParaRPr lang="en-US" dirty="0" smtClean="0"/>
          </a:p>
          <a:p>
            <a:endParaRPr lang="en-US" dirty="0"/>
          </a:p>
        </p:txBody>
      </p:sp>
      <p:pic>
        <p:nvPicPr>
          <p:cNvPr id="2" name="Picture 2" descr="https://upload.wikimedia.org/wikipedia/commons/thumb/1/1c/Drought_area_in_California.svg/1024px-Drought_area_in_California.svg.png"/>
          <p:cNvPicPr>
            <a:picLocks noChangeAspect="1" noChangeArrowheads="1"/>
          </p:cNvPicPr>
          <p:nvPr/>
        </p:nvPicPr>
        <p:blipFill>
          <a:blip r:embed="rId3"/>
          <a:srcRect/>
          <a:stretch>
            <a:fillRect/>
          </a:stretch>
        </p:blipFill>
        <p:spPr bwMode="auto">
          <a:xfrm>
            <a:off x="5077326" y="4488656"/>
            <a:ext cx="3990474" cy="2369344"/>
          </a:xfrm>
          <a:prstGeom prst="rect">
            <a:avLst/>
          </a:prstGeom>
          <a:noFill/>
        </p:spPr>
      </p:pic>
    </p:spTree>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91841" name="Rectangle 1"/>
          <p:cNvSpPr>
            <a:spLocks noChangeArrowheads="1"/>
          </p:cNvSpPr>
          <p:nvPr/>
        </p:nvSpPr>
        <p:spPr bwMode="auto">
          <a:xfrm>
            <a:off x="0" y="0"/>
            <a:ext cx="9144000" cy="20590252"/>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fontAlgn="base">
              <a:spcBef>
                <a:spcPct val="0"/>
              </a:spcBef>
              <a:spcAft>
                <a:spcPct val="0"/>
              </a:spcAft>
            </a:pPr>
            <a:r>
              <a:rPr lang="en-US" dirty="0" smtClean="0">
                <a:solidFill>
                  <a:srgbClr val="333333"/>
                </a:solidFill>
                <a:cs typeface="Arial" pitchFamily="34" charset="0"/>
                <a:hlinkClick r:id="rId2"/>
              </a:rPr>
              <a:t>https://www.latimes.com/projects/la-me-gold-fever/</a:t>
            </a:r>
            <a:endParaRPr lang="en-US" dirty="0" smtClean="0">
              <a:solidFill>
                <a:srgbClr val="333333"/>
              </a:solidFill>
              <a:cs typeface="Arial" pitchFamily="34" charset="0"/>
            </a:endParaRPr>
          </a:p>
          <a:p>
            <a:pPr lvl="0" fontAlgn="base">
              <a:spcBef>
                <a:spcPct val="0"/>
              </a:spcBef>
              <a:spcAft>
                <a:spcPct val="0"/>
              </a:spcAft>
            </a:pPr>
            <a:r>
              <a:rPr lang="en-US" dirty="0" smtClean="0">
                <a:solidFill>
                  <a:srgbClr val="333333"/>
                </a:solidFill>
                <a:cs typeface="Arial" pitchFamily="34" charset="0"/>
              </a:rPr>
              <a:t> </a:t>
            </a:r>
            <a:r>
              <a:rPr kumimoji="0" lang="en-US" b="0" i="0" u="none" strike="noStrike" cap="none" normalizeH="0" baseline="0" dirty="0" smtClean="0">
                <a:ln>
                  <a:noFill/>
                </a:ln>
                <a:solidFill>
                  <a:srgbClr val="333333"/>
                </a:solidFill>
                <a:effectLst/>
                <a:cs typeface="Arial" pitchFamily="34" charset="0"/>
              </a:rPr>
              <a:t>	The state’s historic drought has ended. Riverbeds, once dry, are torrents, and California’s Gold Country is living up to its reputation.</a:t>
            </a:r>
            <a:endParaRPr kumimoji="0" lang="en-US"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rgbClr val="333333"/>
                </a:solidFill>
                <a:effectLst/>
                <a:cs typeface="Arial" pitchFamily="34" charset="0"/>
              </a:rPr>
              <a:t>	Standing on a narrow bridge over Eagle Creek, weeks before the </a:t>
            </a:r>
            <a:r>
              <a:rPr kumimoji="0" lang="en-US" b="0" i="0" u="none" strike="noStrike" cap="none" normalizeH="0" baseline="0" dirty="0" err="1" smtClean="0">
                <a:ln>
                  <a:noFill/>
                </a:ln>
                <a:solidFill>
                  <a:srgbClr val="333333"/>
                </a:solidFill>
                <a:effectLst/>
                <a:cs typeface="Arial" pitchFamily="34" charset="0"/>
              </a:rPr>
              <a:t>Detwiler</a:t>
            </a:r>
            <a:r>
              <a:rPr kumimoji="0" lang="en-US" b="0" i="0" u="none" strike="noStrike" cap="none" normalizeH="0" baseline="0" dirty="0" smtClean="0">
                <a:ln>
                  <a:noFill/>
                </a:ln>
                <a:solidFill>
                  <a:srgbClr val="333333"/>
                </a:solidFill>
                <a:effectLst/>
                <a:cs typeface="Arial" pitchFamily="34" charset="0"/>
              </a:rPr>
              <a:t> fire ravaged the foothills to the south, Robert </a:t>
            </a:r>
            <a:r>
              <a:rPr kumimoji="0" lang="en-US" b="0" i="0" u="none" strike="noStrike" cap="none" normalizeH="0" baseline="0" dirty="0" err="1" smtClean="0">
                <a:ln>
                  <a:noFill/>
                </a:ln>
                <a:solidFill>
                  <a:srgbClr val="333333"/>
                </a:solidFill>
                <a:effectLst/>
                <a:cs typeface="Arial" pitchFamily="34" charset="0"/>
              </a:rPr>
              <a:t>Guardiola</a:t>
            </a:r>
            <a:r>
              <a:rPr kumimoji="0" lang="en-US" b="0" i="0" u="none" strike="noStrike" cap="none" normalizeH="0" baseline="0" dirty="0" smtClean="0">
                <a:ln>
                  <a:noFill/>
                </a:ln>
                <a:solidFill>
                  <a:srgbClr val="333333"/>
                </a:solidFill>
                <a:effectLst/>
                <a:cs typeface="Arial" pitchFamily="34" charset="0"/>
              </a:rPr>
              <a:t> watches nearly 40 miners spread out. Wearing knee pads and waders, they have begun to organize their equipment — buckets and classifiers, hog pans and cradles — along the edge of the stream.</a:t>
            </a:r>
            <a:r>
              <a:rPr lang="en-US" dirty="0" smtClean="0">
                <a:cs typeface="Arial" pitchFamily="34" charset="0"/>
              </a:rPr>
              <a:t>  </a:t>
            </a:r>
            <a:r>
              <a:rPr kumimoji="0" lang="en-US" b="0" i="0" u="none" strike="noStrike" cap="none" normalizeH="0" baseline="0" dirty="0" smtClean="0">
                <a:ln>
                  <a:noFill/>
                </a:ln>
                <a:solidFill>
                  <a:srgbClr val="333333"/>
                </a:solidFill>
                <a:effectLst/>
                <a:cs typeface="Arial" pitchFamily="34" charset="0"/>
              </a:rPr>
              <a:t>Some cut into sand bars with their shovels; others adjust their sluices half in and out of the flowing water. A few have begun swirling mud in their gold pans.</a:t>
            </a:r>
          </a:p>
          <a:p>
            <a:r>
              <a:rPr lang="en-US" dirty="0" smtClean="0">
                <a:solidFill>
                  <a:srgbClr val="333333"/>
                </a:solidFill>
                <a:cs typeface="Arial" pitchFamily="34" charset="0"/>
              </a:rPr>
              <a:t>	</a:t>
            </a:r>
            <a:r>
              <a:rPr lang="en-US" dirty="0" smtClean="0"/>
              <a:t>For years, especially during the drought, </a:t>
            </a:r>
            <a:r>
              <a:rPr lang="en-US" dirty="0" err="1" smtClean="0"/>
              <a:t>Tait</a:t>
            </a:r>
            <a:r>
              <a:rPr lang="en-US" dirty="0" smtClean="0"/>
              <a:t> and his friends stood on the riverbanks of California’s Mother Lode alone with their obsession. Now, as record snowmelt scours these watersheds, washing gold into streams, that’s seldom the case. More and more strangers are out on these rivers and streams, looking for that sparkling metal.</a:t>
            </a:r>
          </a:p>
          <a:p>
            <a:r>
              <a:rPr lang="en-US" dirty="0" smtClean="0"/>
              <a:t>	Since first smelted almost 6,000 years ago, Au 79 — one of the 118 elements on the periodic table — has inspired an enduring madness.  Ovid tells the tale of Midas, John Huston of a similar malady in the mountains of Mexico, and television cameras bring home the frenzy on the Bering Sea.  But gold is admired not just for its beauty and worth. In a chaotic world, it speaks with evangelical zeal to values less ephemeral. Populists and politicians champion it as a stabilizer for the dollar. Survivalists see salvation in its worth when civilization collapses.</a:t>
            </a:r>
          </a:p>
          <a:p>
            <a:r>
              <a:rPr lang="en-US" dirty="0" smtClean="0"/>
              <a:t>	But on the banks of Eagle Creek, the talk is more about the poison oak, twining its way through the brush, as unwanted as the mining regulations that have come out of Sacramento.</a:t>
            </a:r>
          </a:p>
          <a:p>
            <a:r>
              <a:rPr lang="en-US" dirty="0" smtClean="0"/>
              <a:t>In 2009, the miners complain, a state judge issued an injunction that put a temporary moratorium on the use of motorized equipment near the state’s rivers and streams, putting an end to dredges that suction rocks, sand and pebbles from the bottom of a creek and pumps that circulate water into sluices located high on river banks.</a:t>
            </a:r>
          </a:p>
          <a:p>
            <a:r>
              <a:rPr lang="en-US" dirty="0" smtClean="0"/>
              <a:t>	A coalition of tribal, conservation and fisheries representatives said such practices compromise riparian habitat, and the judge ordered the matter to be studied. A final ruling has yet to be made.  But what regulations have prohibited, nature has allowed, and with all the water blasting through these mountains, prospectors have a new kick in their step.  Geological </a:t>
            </a:r>
          </a:p>
          <a:p>
            <a:r>
              <a:rPr lang="en-US" dirty="0" smtClean="0"/>
              <a:t>gumshoes, they search for ancient rivers, for rounded boulders tumbled together, for orange soil tainted by rusted iron and veins of quartz hiding gold.</a:t>
            </a:r>
          </a:p>
          <a:p>
            <a:r>
              <a:rPr lang="en-US" dirty="0" smtClean="0"/>
              <a:t>	In 2009, the miners complain, a state judge issued an injunction that put a temporary moratorium on the use of motorized equipment near the state’s rivers and streams, putting an end to dredges that suction rocks, sand and pebbles from the bottom of a creek and pumps that circulate water into sluices located high on river banks.  A coalition of tribal, conservation and fisheries representatives said such practices compromise riparian habitat, and the judge ordered the matter to be studied. A final ruling has yet to be made.</a:t>
            </a:r>
          </a:p>
          <a:p>
            <a:r>
              <a:rPr lang="en-US" dirty="0" smtClean="0"/>
              <a:t>	But what regulations have prohibited, nature has allowed, and with all the water blasting through these mountains, prospectors have a new kick in their step. Geological gumshoes, they search for ancient rivers, for rounded boulders tumbled together, for orange soil tainted by rusted iron and veins of quartz hiding gold.  They read streambeds, imagining how the current flowed during floods, hunting for any irregularity — a riffle, a ledge, a waterfall — that could create a backward eddy for the gold to escape the water’s momentum and drop to the floor.</a:t>
            </a:r>
          </a:p>
          <a:p>
            <a:r>
              <a:rPr lang="en-US" dirty="0" smtClean="0"/>
              <a:t>	Two years ago, the stream was dry. Last year it was a trickle. But this winter brought a torrent of water, and with it, nearly 2 feet of new rock and gravel deposits, called overburden, into the pond, and the water has not stopped flowing.</a:t>
            </a:r>
          </a:p>
          <a:p>
            <a:r>
              <a:rPr lang="en-US" dirty="0" smtClean="0"/>
              <a:t>	With his face right up against the surface, he muscles a submerged boulder aside — 200 pounds by his estimate — to get at the deeper material. With a choked grip on a short-handled shovel, he fills his gold pan and examines each scoop.  His T-shirt is drenched, his hair plastered to his scalp. Mosquitoes land on his neck, and suddenly he flinches as if a pulse of electricity had passed through him.  “That’s what it’s all about,” he said, surprised by a decent-sized nugget, a little smaller than a pea, shining up at him. An hour later, shaking from the cold, he wipes his eyes and gathers up his gear in the waning light.</a:t>
            </a:r>
          </a:p>
          <a:p>
            <a:r>
              <a:rPr lang="en-US" dirty="0" smtClean="0"/>
              <a:t>	Historian H. W. Brands, in his account of the Gold Rush, “The Age of Gold,” writes that the epic quest shaped history “so profoundly because it harnessed the most basic of human desires, the desire for happiness.”  Not everyone found it, he adds, but that democratic vista has left its imprint on today’s miners.</a:t>
            </a:r>
          </a:p>
          <a:p>
            <a:r>
              <a:rPr lang="en-US" dirty="0" smtClean="0"/>
              <a:t>	On the South Fork of Stanislaus River, Tom </a:t>
            </a:r>
            <a:r>
              <a:rPr lang="en-US" dirty="0" err="1" smtClean="0"/>
              <a:t>Mutschelknaus</a:t>
            </a:r>
            <a:r>
              <a:rPr lang="en-US" dirty="0" smtClean="0"/>
              <a:t> confesses to taking home buckets of concentrate and just letting them sit in the yard.	 “As long as I’m not sure what’s in the bucket,” he says, “I have hope.”  In a former life, </a:t>
            </a:r>
            <a:r>
              <a:rPr lang="en-US" dirty="0" err="1" smtClean="0"/>
              <a:t>Mutschelknaus</a:t>
            </a:r>
            <a:r>
              <a:rPr lang="en-US" dirty="0" smtClean="0"/>
              <a:t> worked on the kill floor of a meatpacking plant in South Dakota, then as a cross-country truck driver. At 63, he is living his “dream come true,” caretaking 160 acres, a place called Italian Bar, owned by a national prospecting group, the Lost Dutchman Mining Assn.</a:t>
            </a:r>
          </a:p>
          <a:p>
            <a:r>
              <a:rPr lang="en-US" dirty="0" smtClean="0"/>
              <a:t>	Once trapped inside the Earth, gold made its way to California when the Pacific plate crashed into the North American plate, heating up layers of sediment, liquefying rocks and creating a soup that flowed to the surface carrying the gold.</a:t>
            </a:r>
          </a:p>
          <a:p>
            <a:r>
              <a:rPr lang="en-US" dirty="0" smtClean="0"/>
              <a:t>One ounce — which would almost fill a lipstick case — is worth more than $1,200, and at 49er Mining Supplies in Columbia, Rob </a:t>
            </a:r>
            <a:r>
              <a:rPr lang="en-US" dirty="0" err="1" smtClean="0"/>
              <a:t>Goreham</a:t>
            </a:r>
            <a:r>
              <a:rPr lang="en-US" dirty="0" smtClean="0"/>
              <a:t> is always in the market.</a:t>
            </a:r>
          </a:p>
          <a:p>
            <a:r>
              <a:rPr lang="en-US" dirty="0" smtClean="0"/>
              <a:t>	</a:t>
            </a:r>
          </a:p>
          <a:p>
            <a:r>
              <a:rPr lang="en-US" dirty="0" smtClean="0"/>
              <a:t>	</a:t>
            </a:r>
          </a:p>
          <a:p>
            <a:endParaRPr lang="en-US" dirty="0" smtClean="0"/>
          </a:p>
          <a:p>
            <a:endParaRPr lang="en-US" dirty="0" smtClean="0"/>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b="0"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ectangle 51"/>
          <p:cNvSpPr/>
          <p:nvPr/>
        </p:nvSpPr>
        <p:spPr>
          <a:xfrm>
            <a:off x="0" y="457200"/>
            <a:ext cx="9144000" cy="457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51" name="TextBox 50"/>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pic>
        <p:nvPicPr>
          <p:cNvPr id="50" name="Picture 3" descr="https://www.trbimg.com/img-5976af94/turbine/la-gold-fever-20170724-004/800/6x4"/>
          <p:cNvPicPr preferRelativeResize="0">
            <a:picLocks noChangeAspect="1" noChangeArrowheads="1"/>
          </p:cNvPicPr>
          <p:nvPr/>
        </p:nvPicPr>
        <p:blipFill>
          <a:blip r:embed="rId2"/>
          <a:srcRect/>
          <a:stretch>
            <a:fillRect/>
          </a:stretch>
        </p:blipFill>
        <p:spPr bwMode="auto">
          <a:xfrm>
            <a:off x="9144" y="838200"/>
            <a:ext cx="9149718" cy="6096000"/>
          </a:xfrm>
          <a:prstGeom prst="rect">
            <a:avLst/>
          </a:prstGeom>
          <a:noFill/>
        </p:spPr>
      </p:pic>
      <p:grpSp>
        <p:nvGrpSpPr>
          <p:cNvPr id="2" name="Group 69"/>
          <p:cNvGrpSpPr/>
          <p:nvPr/>
        </p:nvGrpSpPr>
        <p:grpSpPr>
          <a:xfrm>
            <a:off x="-152400" y="762000"/>
            <a:ext cx="9908770" cy="6399415"/>
            <a:chOff x="-152400" y="762000"/>
            <a:chExt cx="9908770" cy="6399415"/>
          </a:xfrm>
        </p:grpSpPr>
        <p:grpSp>
          <p:nvGrpSpPr>
            <p:cNvPr id="3" name="Group 20"/>
            <p:cNvGrpSpPr/>
            <p:nvPr/>
          </p:nvGrpSpPr>
          <p:grpSpPr>
            <a:xfrm>
              <a:off x="-152400" y="762000"/>
              <a:ext cx="9908770" cy="6399415"/>
              <a:chOff x="-152400" y="758952"/>
              <a:chExt cx="9908770" cy="6399415"/>
            </a:xfrm>
          </p:grpSpPr>
          <p:grpSp>
            <p:nvGrpSpPr>
              <p:cNvPr id="4" name="Group 44"/>
              <p:cNvGrpSpPr/>
              <p:nvPr/>
            </p:nvGrpSpPr>
            <p:grpSpPr>
              <a:xfrm>
                <a:off x="-152400" y="758952"/>
                <a:ext cx="9908770" cy="6399415"/>
                <a:chOff x="-152400" y="758952"/>
                <a:chExt cx="9908770" cy="6399415"/>
              </a:xfrm>
            </p:grpSpPr>
            <p:sp>
              <p:nvSpPr>
                <p:cNvPr id="29" name="Rectangle 28"/>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2" descr="Image result for us states and territories may 1803 map"/>
                <p:cNvPicPr preferRelativeResize="0">
                  <a:picLocks noChangeArrowheads="1"/>
                </p:cNvPicPr>
                <p:nvPr/>
              </p:nvPicPr>
              <p:blipFill>
                <a:blip r:embed="rId3"/>
                <a:srcRect/>
                <a:stretch>
                  <a:fillRect/>
                </a:stretch>
              </p:blipFill>
              <p:spPr bwMode="auto">
                <a:xfrm>
                  <a:off x="-137160" y="758952"/>
                  <a:ext cx="9336024" cy="6327648"/>
                </a:xfrm>
                <a:prstGeom prst="rect">
                  <a:avLst/>
                </a:prstGeom>
                <a:noFill/>
              </p:spPr>
            </p:pic>
            <p:grpSp>
              <p:nvGrpSpPr>
                <p:cNvPr id="5" name="Group 35"/>
                <p:cNvGrpSpPr/>
                <p:nvPr/>
              </p:nvGrpSpPr>
              <p:grpSpPr>
                <a:xfrm>
                  <a:off x="-152400" y="876716"/>
                  <a:ext cx="9908770" cy="6281651"/>
                  <a:chOff x="-152400" y="876716"/>
                  <a:chExt cx="9908770" cy="6281651"/>
                </a:xfrm>
              </p:grpSpPr>
              <p:grpSp>
                <p:nvGrpSpPr>
                  <p:cNvPr id="6" name="Group 34"/>
                  <p:cNvGrpSpPr/>
                  <p:nvPr/>
                </p:nvGrpSpPr>
                <p:grpSpPr>
                  <a:xfrm>
                    <a:off x="-152400" y="876716"/>
                    <a:ext cx="9908770" cy="6281651"/>
                    <a:chOff x="-152400" y="876716"/>
                    <a:chExt cx="9908770" cy="6281651"/>
                  </a:xfrm>
                </p:grpSpPr>
                <p:grpSp>
                  <p:nvGrpSpPr>
                    <p:cNvPr id="8" name="Group 33"/>
                    <p:cNvGrpSpPr/>
                    <p:nvPr/>
                  </p:nvGrpSpPr>
                  <p:grpSpPr>
                    <a:xfrm>
                      <a:off x="3391593" y="876716"/>
                      <a:ext cx="6364777" cy="6281651"/>
                      <a:chOff x="3391593" y="876716"/>
                      <a:chExt cx="6364777" cy="6281651"/>
                    </a:xfrm>
                  </p:grpSpPr>
                  <p:sp>
                    <p:nvSpPr>
                      <p:cNvPr id="44" name="Freeform 43"/>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Freeform 44"/>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53"/>
                    <p:cNvGrpSpPr/>
                    <p:nvPr/>
                  </p:nvGrpSpPr>
                  <p:grpSpPr>
                    <a:xfrm>
                      <a:off x="-152400" y="5330952"/>
                      <a:ext cx="3505200" cy="1752600"/>
                      <a:chOff x="-152400" y="5330952"/>
                      <a:chExt cx="3505200" cy="1752600"/>
                    </a:xfrm>
                  </p:grpSpPr>
                  <p:sp>
                    <p:nvSpPr>
                      <p:cNvPr id="42" name="Rectangle 41"/>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8" name="Picture 2" descr="Image result for united states in 1783"/>
                  <p:cNvPicPr>
                    <a:picLocks noChangeAspect="1" noChangeArrowheads="1"/>
                  </p:cNvPicPr>
                  <p:nvPr/>
                </p:nvPicPr>
                <p:blipFill>
                  <a:blip r:embed="rId4"/>
                  <a:srcRect l="17500" t="47037" r="70000" b="45572"/>
                  <a:stretch>
                    <a:fillRect/>
                  </a:stretch>
                </p:blipFill>
                <p:spPr bwMode="auto">
                  <a:xfrm>
                    <a:off x="1676400" y="4623816"/>
                    <a:ext cx="960120" cy="384048"/>
                  </a:xfrm>
                  <a:prstGeom prst="rect">
                    <a:avLst/>
                  </a:prstGeom>
                  <a:noFill/>
                </p:spPr>
              </p:pic>
            </p:grpSp>
            <p:sp>
              <p:nvSpPr>
                <p:cNvPr id="35" name="Freeform 34"/>
                <p:cNvSpPr/>
                <p:nvPr/>
              </p:nvSpPr>
              <p:spPr>
                <a:xfrm>
                  <a:off x="198120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Rectangle 27"/>
              <p:cNvSpPr/>
              <p:nvPr/>
            </p:nvSpPr>
            <p:spPr>
              <a:xfrm>
                <a:off x="914400" y="1600200"/>
                <a:ext cx="914400" cy="530352"/>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6" name="Picture 2" descr="File:United States 1821-08-1822.png"/>
            <p:cNvPicPr preferRelativeResize="0">
              <a:picLocks noChangeArrowheads="1"/>
            </p:cNvPicPr>
            <p:nvPr/>
          </p:nvPicPr>
          <p:blipFill>
            <a:blip r:embed="rId5"/>
            <a:srcRect l="30024" t="15703" r="53658" b="74663"/>
            <a:stretch>
              <a:fillRect/>
            </a:stretch>
          </p:blipFill>
          <p:spPr bwMode="auto">
            <a:xfrm>
              <a:off x="3886200" y="3611880"/>
              <a:ext cx="822960" cy="457200"/>
            </a:xfrm>
            <a:prstGeom prst="rect">
              <a:avLst/>
            </a:prstGeom>
            <a:noFill/>
          </p:spPr>
        </p:pic>
      </p:grpSp>
      <p:grpSp>
        <p:nvGrpSpPr>
          <p:cNvPr id="10" name="Group 52"/>
          <p:cNvGrpSpPr/>
          <p:nvPr/>
        </p:nvGrpSpPr>
        <p:grpSpPr>
          <a:xfrm>
            <a:off x="0" y="914400"/>
            <a:ext cx="7969926" cy="3207608"/>
            <a:chOff x="0" y="914400"/>
            <a:chExt cx="7969926" cy="3207608"/>
          </a:xfrm>
        </p:grpSpPr>
        <p:grpSp>
          <p:nvGrpSpPr>
            <p:cNvPr id="11" name="Group 58"/>
            <p:cNvGrpSpPr/>
            <p:nvPr/>
          </p:nvGrpSpPr>
          <p:grpSpPr>
            <a:xfrm>
              <a:off x="533400" y="1371600"/>
              <a:ext cx="7436526" cy="2750408"/>
              <a:chOff x="640674" y="1371015"/>
              <a:chExt cx="7436526" cy="2750408"/>
            </a:xfrm>
          </p:grpSpPr>
          <p:grpSp>
            <p:nvGrpSpPr>
              <p:cNvPr id="12" name="Group 39"/>
              <p:cNvGrpSpPr/>
              <p:nvPr/>
            </p:nvGrpSpPr>
            <p:grpSpPr>
              <a:xfrm>
                <a:off x="640674" y="1537741"/>
                <a:ext cx="7436526" cy="2583682"/>
                <a:chOff x="640674" y="1537741"/>
                <a:chExt cx="7436526" cy="2583682"/>
              </a:xfrm>
            </p:grpSpPr>
            <p:sp>
              <p:nvSpPr>
                <p:cNvPr id="7" name="Freeform 6"/>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 name="Freeform 12"/>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37"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60" name="TextBox 59"/>
            <p:cNvSpPr txBox="1"/>
            <p:nvPr/>
          </p:nvSpPr>
          <p:spPr>
            <a:xfrm>
              <a:off x="0" y="914400"/>
              <a:ext cx="1976823" cy="584775"/>
            </a:xfrm>
            <a:prstGeom prst="rect">
              <a:avLst/>
            </a:prstGeom>
            <a:noFill/>
          </p:spPr>
          <p:txBody>
            <a:bodyPr wrap="none" rtlCol="0">
              <a:spAutoFit/>
            </a:bodyPr>
            <a:lstStyle/>
            <a:p>
              <a:r>
                <a:rPr lang="en-US" sz="32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1803-1806</a:t>
              </a:r>
              <a:endParaRPr lang="en-US" sz="32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grpSp>
      <p:sp>
        <p:nvSpPr>
          <p:cNvPr id="71" name="TextBox 70"/>
          <p:cNvSpPr txBox="1"/>
          <p:nvPr/>
        </p:nvSpPr>
        <p:spPr>
          <a:xfrm>
            <a:off x="7467600" y="-76200"/>
            <a:ext cx="1435008" cy="830997"/>
          </a:xfrm>
          <a:prstGeom prst="rect">
            <a:avLst/>
          </a:prstGeom>
          <a:noFill/>
        </p:spPr>
        <p:txBody>
          <a:bodyPr wrap="none" rtlCol="0">
            <a:spAutoFit/>
          </a:bodyPr>
          <a:lstStyle/>
          <a:p>
            <a:r>
              <a:rPr lang="en-US" sz="48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a:t>
            </a:r>
            <a:endParaRPr lang="en-US" sz="48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xit" presetSubtype="0" fill="hold" nodeType="withEffect">
                                  <p:stCondLst>
                                    <p:cond delay="500"/>
                                  </p:stCondLst>
                                  <p:childTnLst>
                                    <p:animEffect transition="out" filter="fade">
                                      <p:cBhvr>
                                        <p:cTn id="9" dur="1000"/>
                                        <p:tgtEl>
                                          <p:spTgt spid="50"/>
                                        </p:tgtEl>
                                      </p:cBhvr>
                                    </p:animEffect>
                                    <p:set>
                                      <p:cBhvr>
                                        <p:cTn id="10" dur="1" fill="hold">
                                          <p:stCondLst>
                                            <p:cond delay="999"/>
                                          </p:stCondLst>
                                        </p:cTn>
                                        <p:tgtEl>
                                          <p:spTgt spid="50"/>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 calcmode="lin" valueType="num">
                                      <p:cBhvr>
                                        <p:cTn id="15" dur="1000" fill="hold"/>
                                        <p:tgtEl>
                                          <p:spTgt spid="71"/>
                                        </p:tgtEl>
                                        <p:attrNameLst>
                                          <p:attrName>ppt_w</p:attrName>
                                        </p:attrNameLst>
                                      </p:cBhvr>
                                      <p:tavLst>
                                        <p:tav tm="0">
                                          <p:val>
                                            <p:fltVal val="0"/>
                                          </p:val>
                                        </p:tav>
                                        <p:tav tm="100000">
                                          <p:val>
                                            <p:strVal val="#ppt_w"/>
                                          </p:val>
                                        </p:tav>
                                      </p:tavLst>
                                    </p:anim>
                                    <p:anim calcmode="lin" valueType="num">
                                      <p:cBhvr>
                                        <p:cTn id="16" dur="1000" fill="hold"/>
                                        <p:tgtEl>
                                          <p:spTgt spid="71"/>
                                        </p:tgtEl>
                                        <p:attrNameLst>
                                          <p:attrName>ppt_h</p:attrName>
                                        </p:attrNameLst>
                                      </p:cBhvr>
                                      <p:tavLst>
                                        <p:tav tm="0">
                                          <p:val>
                                            <p:fltVal val="0"/>
                                          </p:val>
                                        </p:tav>
                                        <p:tav tm="100000">
                                          <p:val>
                                            <p:strVal val="#ppt_h"/>
                                          </p:val>
                                        </p:tav>
                                      </p:tavLst>
                                    </p:anim>
                                    <p:anim calcmode="lin" valueType="num">
                                      <p:cBhvr>
                                        <p:cTn id="17" dur="1000" fill="hold"/>
                                        <p:tgtEl>
                                          <p:spTgt spid="71"/>
                                        </p:tgtEl>
                                        <p:attrNameLst>
                                          <p:attrName>style.rotation</p:attrName>
                                        </p:attrNameLst>
                                      </p:cBhvr>
                                      <p:tavLst>
                                        <p:tav tm="0">
                                          <p:val>
                                            <p:fltVal val="360"/>
                                          </p:val>
                                        </p:tav>
                                        <p:tav tm="100000">
                                          <p:val>
                                            <p:fltVal val="0"/>
                                          </p:val>
                                        </p:tav>
                                      </p:tavLst>
                                    </p:anim>
                                    <p:animEffect transition="in" filter="fade">
                                      <p:cBhvr>
                                        <p:cTn id="18" dur="1000"/>
                                        <p:tgtEl>
                                          <p:spTgt spid="71"/>
                                        </p:tgtEl>
                                      </p:cBhvr>
                                    </p:animEffect>
                                  </p:childTnLst>
                                </p:cTn>
                              </p:par>
                            </p:childTnLst>
                          </p:cTn>
                        </p:par>
                        <p:par>
                          <p:cTn id="19" fill="hold">
                            <p:stCondLst>
                              <p:cond delay="1000"/>
                            </p:stCondLst>
                            <p:childTnLst>
                              <p:par>
                                <p:cTn id="20" presetID="22" presetClass="entr" presetSubtype="2"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55"/>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27" name="Group 20"/>
          <p:cNvGrpSpPr/>
          <p:nvPr/>
        </p:nvGrpSpPr>
        <p:grpSpPr>
          <a:xfrm>
            <a:off x="-152400" y="762000"/>
            <a:ext cx="9908770" cy="6399415"/>
            <a:chOff x="-152400" y="758952"/>
            <a:chExt cx="9908770" cy="6399415"/>
          </a:xfrm>
        </p:grpSpPr>
        <p:grpSp>
          <p:nvGrpSpPr>
            <p:cNvPr id="28" name="Group 44"/>
            <p:cNvGrpSpPr/>
            <p:nvPr/>
          </p:nvGrpSpPr>
          <p:grpSpPr>
            <a:xfrm>
              <a:off x="-152400" y="758952"/>
              <a:ext cx="9908770" cy="6399415"/>
              <a:chOff x="-152400" y="758952"/>
              <a:chExt cx="9908770" cy="6399415"/>
            </a:xfrm>
          </p:grpSpPr>
          <p:sp>
            <p:nvSpPr>
              <p:cNvPr id="30" name="Rectangle 29"/>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2" descr="Image result for us states and territories may 1803 map"/>
              <p:cNvPicPr preferRelativeResize="0">
                <a:picLocks noChangeArrowheads="1"/>
              </p:cNvPicPr>
              <p:nvPr/>
            </p:nvPicPr>
            <p:blipFill>
              <a:blip r:embed="rId3"/>
              <a:srcRect/>
              <a:stretch>
                <a:fillRect/>
              </a:stretch>
            </p:blipFill>
            <p:spPr bwMode="auto">
              <a:xfrm>
                <a:off x="-137160" y="758952"/>
                <a:ext cx="9336024" cy="6327648"/>
              </a:xfrm>
              <a:prstGeom prst="rect">
                <a:avLst/>
              </a:prstGeom>
              <a:noFill/>
            </p:spPr>
          </p:pic>
          <p:grpSp>
            <p:nvGrpSpPr>
              <p:cNvPr id="32" name="Group 35"/>
              <p:cNvGrpSpPr/>
              <p:nvPr/>
            </p:nvGrpSpPr>
            <p:grpSpPr>
              <a:xfrm>
                <a:off x="-152400" y="876716"/>
                <a:ext cx="9908770" cy="6281651"/>
                <a:chOff x="-152400" y="876716"/>
                <a:chExt cx="9908770" cy="6281651"/>
              </a:xfrm>
            </p:grpSpPr>
            <p:grpSp>
              <p:nvGrpSpPr>
                <p:cNvPr id="34" name="Group 34"/>
                <p:cNvGrpSpPr/>
                <p:nvPr/>
              </p:nvGrpSpPr>
              <p:grpSpPr>
                <a:xfrm>
                  <a:off x="-152400" y="876716"/>
                  <a:ext cx="9908770" cy="6281651"/>
                  <a:chOff x="-152400" y="876716"/>
                  <a:chExt cx="9908770" cy="6281651"/>
                </a:xfrm>
              </p:grpSpPr>
              <p:grpSp>
                <p:nvGrpSpPr>
                  <p:cNvPr id="36" name="Group 33"/>
                  <p:cNvGrpSpPr/>
                  <p:nvPr/>
                </p:nvGrpSpPr>
                <p:grpSpPr>
                  <a:xfrm>
                    <a:off x="3391593" y="876716"/>
                    <a:ext cx="6364777" cy="6281651"/>
                    <a:chOff x="3391593" y="876716"/>
                    <a:chExt cx="6364777" cy="6281651"/>
                  </a:xfrm>
                </p:grpSpPr>
                <p:sp>
                  <p:nvSpPr>
                    <p:cNvPr id="40" name="Freeform 39"/>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53"/>
                  <p:cNvGrpSpPr/>
                  <p:nvPr/>
                </p:nvGrpSpPr>
                <p:grpSpPr>
                  <a:xfrm>
                    <a:off x="-152400" y="5330952"/>
                    <a:ext cx="3505200" cy="1752600"/>
                    <a:chOff x="-152400" y="5330952"/>
                    <a:chExt cx="3505200" cy="1752600"/>
                  </a:xfrm>
                </p:grpSpPr>
                <p:sp>
                  <p:nvSpPr>
                    <p:cNvPr id="38" name="Rectangle 37"/>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5" name="Picture 2" descr="Image result for united states in 1783"/>
                <p:cNvPicPr>
                  <a:picLocks noChangeAspect="1" noChangeArrowheads="1"/>
                </p:cNvPicPr>
                <p:nvPr/>
              </p:nvPicPr>
              <p:blipFill>
                <a:blip r:embed="rId4"/>
                <a:srcRect l="17500" t="47037" r="70000" b="45572"/>
                <a:stretch>
                  <a:fillRect/>
                </a:stretch>
              </p:blipFill>
              <p:spPr bwMode="auto">
                <a:xfrm>
                  <a:off x="1676400" y="4264152"/>
                  <a:ext cx="1143000" cy="457200"/>
                </a:xfrm>
                <a:prstGeom prst="rect">
                  <a:avLst/>
                </a:prstGeom>
                <a:noFill/>
              </p:spPr>
            </p:pic>
          </p:grpSp>
          <p:sp>
            <p:nvSpPr>
              <p:cNvPr id="33" name="Freeform 32"/>
              <p:cNvSpPr/>
              <p:nvPr/>
            </p:nvSpPr>
            <p:spPr>
              <a:xfrm>
                <a:off x="198120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9" name="Rectangle 28"/>
            <p:cNvSpPr/>
            <p:nvPr/>
          </p:nvSpPr>
          <p:spPr>
            <a:xfrm>
              <a:off x="914400" y="1600200"/>
              <a:ext cx="914400" cy="530352"/>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4" name="Picture 2" descr="File:United States 1821-08-1822.png"/>
          <p:cNvPicPr preferRelativeResize="0">
            <a:picLocks noChangeArrowheads="1"/>
          </p:cNvPicPr>
          <p:nvPr/>
        </p:nvPicPr>
        <p:blipFill>
          <a:blip r:embed="rId5"/>
          <a:srcRect l="30024" t="15703" r="53658" b="74663"/>
          <a:stretch>
            <a:fillRect/>
          </a:stretch>
        </p:blipFill>
        <p:spPr bwMode="auto">
          <a:xfrm>
            <a:off x="3886200" y="3611880"/>
            <a:ext cx="822960" cy="457200"/>
          </a:xfrm>
          <a:prstGeom prst="rect">
            <a:avLst/>
          </a:prstGeom>
          <a:noFill/>
        </p:spPr>
      </p:pic>
      <p:grpSp>
        <p:nvGrpSpPr>
          <p:cNvPr id="26" name="Group 25"/>
          <p:cNvGrpSpPr/>
          <p:nvPr/>
        </p:nvGrpSpPr>
        <p:grpSpPr>
          <a:xfrm>
            <a:off x="-152400" y="758952"/>
            <a:ext cx="9908770" cy="6402463"/>
            <a:chOff x="-152400" y="758952"/>
            <a:chExt cx="9908770" cy="6402463"/>
          </a:xfrm>
        </p:grpSpPr>
        <p:pic>
          <p:nvPicPr>
            <p:cNvPr id="315394" name="Picture 2" descr="File:United States 1821-08-1822.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3" name="Picture 2" descr="File:United States 1821-08-1822.png"/>
            <p:cNvPicPr>
              <a:picLocks noChangeAspect="1" noChangeArrowheads="1"/>
            </p:cNvPicPr>
            <p:nvPr/>
          </p:nvPicPr>
          <p:blipFill>
            <a:blip r:embed="rId5"/>
            <a:srcRect l="8811" t="37379" r="75687" b="54191"/>
            <a:stretch>
              <a:fillRect/>
            </a:stretch>
          </p:blipFill>
          <p:spPr bwMode="auto">
            <a:xfrm>
              <a:off x="2057400" y="4361688"/>
              <a:ext cx="1600200" cy="591312"/>
            </a:xfrm>
            <a:prstGeom prst="rect">
              <a:avLst/>
            </a:prstGeom>
            <a:noFill/>
          </p:spPr>
        </p:pic>
        <p:pic>
          <p:nvPicPr>
            <p:cNvPr id="5" name="Picture 2" descr="File:United States 1821-08-1822.png"/>
            <p:cNvPicPr>
              <a:picLocks noChangeAspect="1" noChangeArrowheads="1"/>
            </p:cNvPicPr>
            <p:nvPr/>
          </p:nvPicPr>
          <p:blipFill>
            <a:blip r:embed="rId5"/>
            <a:srcRect l="30024" t="15703" r="53658" b="74663"/>
            <a:stretch>
              <a:fillRect/>
            </a:stretch>
          </p:blipFill>
          <p:spPr bwMode="auto">
            <a:xfrm>
              <a:off x="685800" y="1752600"/>
              <a:ext cx="1524000" cy="152400"/>
            </a:xfrm>
            <a:prstGeom prst="rect">
              <a:avLst/>
            </a:prstGeom>
            <a:noFill/>
          </p:spPr>
        </p:pic>
        <p:pic>
          <p:nvPicPr>
            <p:cNvPr id="6" name="Picture 2" descr="File:United States 1821-08-1822.png"/>
            <p:cNvPicPr preferRelativeResize="0">
              <a:picLocks noChangeArrowheads="1"/>
            </p:cNvPicPr>
            <p:nvPr/>
          </p:nvPicPr>
          <p:blipFill>
            <a:blip r:embed="rId5"/>
            <a:srcRect l="30024" t="15703" r="53658" b="74663"/>
            <a:stretch>
              <a:fillRect/>
            </a:stretch>
          </p:blipFill>
          <p:spPr bwMode="auto">
            <a:xfrm>
              <a:off x="1066800" y="1828800"/>
              <a:ext cx="822960" cy="457200"/>
            </a:xfrm>
            <a:prstGeom prst="rect">
              <a:avLst/>
            </a:prstGeom>
            <a:noFill/>
          </p:spPr>
        </p:pic>
        <p:pic>
          <p:nvPicPr>
            <p:cNvPr id="7" name="Picture 6" descr="File:United States 1821-08-1822.png"/>
            <p:cNvPicPr>
              <a:picLocks noChangeAspect="1" noChangeArrowheads="1"/>
            </p:cNvPicPr>
            <p:nvPr/>
          </p:nvPicPr>
          <p:blipFill>
            <a:blip r:embed="rId5"/>
            <a:srcRect l="8811" t="37379" r="75687" b="54191"/>
            <a:stretch>
              <a:fillRect/>
            </a:stretch>
          </p:blipFill>
          <p:spPr bwMode="auto">
            <a:xfrm>
              <a:off x="3581400" y="4953000"/>
              <a:ext cx="1066800" cy="457200"/>
            </a:xfrm>
            <a:prstGeom prst="rect">
              <a:avLst/>
            </a:prstGeom>
            <a:noFill/>
          </p:spPr>
        </p:pic>
        <p:pic>
          <p:nvPicPr>
            <p:cNvPr id="8" name="Picture 7" descr="File:United States 1821-08-1822.png"/>
            <p:cNvPicPr>
              <a:picLocks noChangeAspect="1" noChangeArrowheads="1"/>
            </p:cNvPicPr>
            <p:nvPr/>
          </p:nvPicPr>
          <p:blipFill>
            <a:blip r:embed="rId5"/>
            <a:srcRect l="8811" t="37379" r="75687" b="54191"/>
            <a:stretch>
              <a:fillRect/>
            </a:stretch>
          </p:blipFill>
          <p:spPr bwMode="auto">
            <a:xfrm>
              <a:off x="3886200" y="5029200"/>
              <a:ext cx="1066800" cy="457200"/>
            </a:xfrm>
            <a:prstGeom prst="rect">
              <a:avLst/>
            </a:prstGeom>
            <a:noFill/>
          </p:spPr>
        </p:pic>
        <p:grpSp>
          <p:nvGrpSpPr>
            <p:cNvPr id="14" name="Group 35"/>
            <p:cNvGrpSpPr/>
            <p:nvPr/>
          </p:nvGrpSpPr>
          <p:grpSpPr>
            <a:xfrm>
              <a:off x="-152400" y="879764"/>
              <a:ext cx="9908770" cy="6281651"/>
              <a:chOff x="-152400" y="876716"/>
              <a:chExt cx="9908770" cy="6281651"/>
            </a:xfrm>
          </p:grpSpPr>
          <p:grpSp>
            <p:nvGrpSpPr>
              <p:cNvPr id="16" name="Group 34"/>
              <p:cNvGrpSpPr/>
              <p:nvPr/>
            </p:nvGrpSpPr>
            <p:grpSpPr>
              <a:xfrm>
                <a:off x="-152400" y="876716"/>
                <a:ext cx="9908770" cy="6281651"/>
                <a:chOff x="-152400" y="876716"/>
                <a:chExt cx="9908770" cy="6281651"/>
              </a:xfrm>
            </p:grpSpPr>
            <p:grpSp>
              <p:nvGrpSpPr>
                <p:cNvPr id="18" name="Group 33"/>
                <p:cNvGrpSpPr/>
                <p:nvPr/>
              </p:nvGrpSpPr>
              <p:grpSpPr>
                <a:xfrm>
                  <a:off x="3391593" y="876716"/>
                  <a:ext cx="6364777" cy="6281651"/>
                  <a:chOff x="3391593" y="876716"/>
                  <a:chExt cx="6364777" cy="6281651"/>
                </a:xfrm>
              </p:grpSpPr>
              <p:sp>
                <p:nvSpPr>
                  <p:cNvPr id="22" name="Freeform 2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53"/>
                <p:cNvGrpSpPr/>
                <p:nvPr/>
              </p:nvGrpSpPr>
              <p:grpSpPr>
                <a:xfrm>
                  <a:off x="-152400" y="5330952"/>
                  <a:ext cx="3505200" cy="1752600"/>
                  <a:chOff x="-152400" y="5330952"/>
                  <a:chExt cx="3505200" cy="1752600"/>
                </a:xfrm>
              </p:grpSpPr>
              <p:sp>
                <p:nvSpPr>
                  <p:cNvPr id="20" name="Rectangle 1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7"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4416552"/>
                <a:ext cx="1143000" cy="457200"/>
              </a:xfrm>
              <a:prstGeom prst="rect">
                <a:avLst/>
              </a:prstGeom>
              <a:noFill/>
            </p:spPr>
          </p:pic>
        </p:grpSp>
        <p:sp>
          <p:nvSpPr>
            <p:cNvPr id="15" name="Freeform 14"/>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58" name="Group 57"/>
          <p:cNvGrpSpPr/>
          <p:nvPr/>
        </p:nvGrpSpPr>
        <p:grpSpPr>
          <a:xfrm>
            <a:off x="1066800" y="3607647"/>
            <a:ext cx="4195647" cy="2311128"/>
            <a:chOff x="1066800" y="3607647"/>
            <a:chExt cx="4195647" cy="2311128"/>
          </a:xfrm>
        </p:grpSpPr>
        <p:sp>
          <p:nvSpPr>
            <p:cNvPr id="46" name="TextBox 45"/>
            <p:cNvSpPr txBox="1"/>
            <p:nvPr/>
          </p:nvSpPr>
          <p:spPr>
            <a:xfrm>
              <a:off x="1066800" y="5334000"/>
              <a:ext cx="1976823" cy="584775"/>
            </a:xfrm>
            <a:prstGeom prst="rect">
              <a:avLst/>
            </a:prstGeom>
            <a:noFill/>
          </p:spPr>
          <p:txBody>
            <a:bodyPr wrap="none" rtlCol="0">
              <a:spAutoFit/>
            </a:bodyPr>
            <a:lstStyle/>
            <a:p>
              <a:r>
                <a:rPr lang="en-US" sz="3200" dirty="0" smtClean="0">
                  <a:ln>
                    <a:solidFill>
                      <a:srgbClr val="0070C0"/>
                    </a:solidFill>
                  </a:ln>
                  <a:solidFill>
                    <a:srgbClr val="0000FF"/>
                  </a:solidFill>
                  <a:effectLst>
                    <a:outerShdw dist="50800" dir="7200000" algn="ctr" rotWithShape="0">
                      <a:schemeClr val="tx1"/>
                    </a:outerShdw>
                  </a:effectLst>
                </a:rPr>
                <a:t>1821-1880</a:t>
              </a:r>
              <a:endParaRPr lang="en-US" sz="3200" dirty="0">
                <a:ln>
                  <a:solidFill>
                    <a:srgbClr val="0070C0"/>
                  </a:solidFill>
                </a:ln>
                <a:solidFill>
                  <a:srgbClr val="0000FF"/>
                </a:solidFill>
                <a:effectLst>
                  <a:outerShdw dist="50800" dir="7200000" algn="ctr" rotWithShape="0">
                    <a:schemeClr val="tx1"/>
                  </a:outerShdw>
                </a:effectLst>
              </a:endParaRPr>
            </a:p>
          </p:txBody>
        </p:sp>
        <p:grpSp>
          <p:nvGrpSpPr>
            <p:cNvPr id="43" name="Group 102"/>
            <p:cNvGrpSpPr/>
            <p:nvPr/>
          </p:nvGrpSpPr>
          <p:grpSpPr>
            <a:xfrm rot="21102751">
              <a:off x="2024608" y="3607647"/>
              <a:ext cx="3237839" cy="1519426"/>
              <a:chOff x="2119519" y="1502125"/>
              <a:chExt cx="5028826" cy="1448865"/>
            </a:xfrm>
          </p:grpSpPr>
          <p:sp>
            <p:nvSpPr>
              <p:cNvPr id="44" name="Freeform 43"/>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TextBox 44"/>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sp>
        <p:nvSpPr>
          <p:cNvPr id="55" name="TextBox 54"/>
          <p:cNvSpPr txBox="1"/>
          <p:nvPr/>
        </p:nvSpPr>
        <p:spPr>
          <a:xfrm>
            <a:off x="7467600" y="-76200"/>
            <a:ext cx="1435008" cy="830997"/>
          </a:xfrm>
          <a:prstGeom prst="rect">
            <a:avLst/>
          </a:prstGeom>
          <a:noFill/>
        </p:spPr>
        <p:txBody>
          <a:bodyPr wrap="none" rtlCol="0">
            <a:spAutoFit/>
          </a:bodyPr>
          <a:lstStyle/>
          <a:p>
            <a:r>
              <a:rPr lang="en-US" sz="48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a:t>
            </a:r>
            <a:endParaRPr lang="en-US" sz="48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sp>
        <p:nvSpPr>
          <p:cNvPr id="57" name="TextBox 56"/>
          <p:cNvSpPr txBox="1"/>
          <p:nvPr/>
        </p:nvSpPr>
        <p:spPr>
          <a:xfrm>
            <a:off x="7467600" y="-68997"/>
            <a:ext cx="1435008" cy="830997"/>
          </a:xfrm>
          <a:prstGeom prst="rect">
            <a:avLst/>
          </a:prstGeom>
          <a:solidFill>
            <a:schemeClr val="bg1"/>
          </a:solidFill>
        </p:spPr>
        <p:txBody>
          <a:bodyPr wrap="none" rtlCol="0">
            <a:spAutoFit/>
          </a:bodyPr>
          <a:lstStyle/>
          <a:p>
            <a:r>
              <a:rPr lang="en-US" sz="4800" dirty="0" smtClean="0">
                <a:ln>
                  <a:solidFill>
                    <a:schemeClr val="accent1"/>
                  </a:solidFill>
                </a:ln>
                <a:solidFill>
                  <a:srgbClr val="0000FF"/>
                </a:solidFill>
                <a:effectLst>
                  <a:outerShdw dist="50800" dir="7200000" algn="ctr" rotWithShape="0">
                    <a:schemeClr val="tx1"/>
                  </a:outerShdw>
                </a:effectLst>
              </a:rPr>
              <a:t>1821</a:t>
            </a:r>
            <a:endParaRPr lang="en-US" sz="4800" dirty="0">
              <a:ln>
                <a:solidFill>
                  <a:schemeClr val="accent1"/>
                </a:solidFill>
              </a:ln>
              <a:solidFill>
                <a:srgbClr val="0000FF"/>
              </a:solidFill>
              <a:effectLst>
                <a:outerShdw dist="50800" dir="7200000" algn="ctr" rotWithShape="0">
                  <a:schemeClr val="tx1"/>
                </a:outerShdw>
              </a:effectLst>
            </a:endParaRPr>
          </a:p>
        </p:txBody>
      </p:sp>
      <p:grpSp>
        <p:nvGrpSpPr>
          <p:cNvPr id="42" name="Group 41"/>
          <p:cNvGrpSpPr/>
          <p:nvPr/>
        </p:nvGrpSpPr>
        <p:grpSpPr>
          <a:xfrm>
            <a:off x="533400" y="1371600"/>
            <a:ext cx="7436526" cy="2750408"/>
            <a:chOff x="640674" y="1371015"/>
            <a:chExt cx="7436526" cy="2750408"/>
          </a:xfrm>
        </p:grpSpPr>
        <p:grpSp>
          <p:nvGrpSpPr>
            <p:cNvPr id="47" name="Group 39"/>
            <p:cNvGrpSpPr/>
            <p:nvPr/>
          </p:nvGrpSpPr>
          <p:grpSpPr>
            <a:xfrm>
              <a:off x="640674" y="1537741"/>
              <a:ext cx="7436526" cy="2583682"/>
              <a:chOff x="640674" y="1537741"/>
              <a:chExt cx="7436526" cy="2583682"/>
            </a:xfrm>
          </p:grpSpPr>
          <p:sp>
            <p:nvSpPr>
              <p:cNvPr id="49" name="Freeform 48"/>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 name="Freeform 49"/>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Freeform 50"/>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 name="Freeform 5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8"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53" name="TextBox 52"/>
          <p:cNvSpPr txBox="1"/>
          <p:nvPr/>
        </p:nvSpPr>
        <p:spPr>
          <a:xfrm>
            <a:off x="0" y="914400"/>
            <a:ext cx="1976823" cy="584775"/>
          </a:xfrm>
          <a:prstGeom prst="rect">
            <a:avLst/>
          </a:prstGeom>
          <a:noFill/>
        </p:spPr>
        <p:txBody>
          <a:bodyPr wrap="none" rtlCol="0">
            <a:spAutoFit/>
          </a:bodyPr>
          <a:lstStyle/>
          <a:p>
            <a:r>
              <a:rPr lang="en-US" sz="32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1803-1806</a:t>
            </a:r>
            <a:endParaRPr lang="en-US" sz="32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3"/>
                                        </p:tgtEl>
                                      </p:cBhvr>
                                    </p:animEffect>
                                    <p:set>
                                      <p:cBhvr>
                                        <p:cTn id="7" dur="1" fill="hold">
                                          <p:stCondLst>
                                            <p:cond delay="999"/>
                                          </p:stCondLst>
                                        </p:cTn>
                                        <p:tgtEl>
                                          <p:spTgt spid="53"/>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55"/>
                                        </p:tgtEl>
                                        <p:attrNameLst>
                                          <p:attrName>ppt_w</p:attrName>
                                        </p:attrNameLst>
                                      </p:cBhvr>
                                      <p:tavLst>
                                        <p:tav tm="0">
                                          <p:val>
                                            <p:strVal val="ppt_w"/>
                                          </p:val>
                                        </p:tav>
                                        <p:tav tm="100000">
                                          <p:val>
                                            <p:fltVal val="0"/>
                                          </p:val>
                                        </p:tav>
                                      </p:tavLst>
                                    </p:anim>
                                    <p:anim calcmode="lin" valueType="num">
                                      <p:cBhvr>
                                        <p:cTn id="10" dur="1000"/>
                                        <p:tgtEl>
                                          <p:spTgt spid="55"/>
                                        </p:tgtEl>
                                        <p:attrNameLst>
                                          <p:attrName>ppt_h</p:attrName>
                                        </p:attrNameLst>
                                      </p:cBhvr>
                                      <p:tavLst>
                                        <p:tav tm="0">
                                          <p:val>
                                            <p:strVal val="ppt_h"/>
                                          </p:val>
                                        </p:tav>
                                        <p:tav tm="100000">
                                          <p:val>
                                            <p:fltVal val="0"/>
                                          </p:val>
                                        </p:tav>
                                      </p:tavLst>
                                    </p:anim>
                                    <p:anim calcmode="lin" valueType="num">
                                      <p:cBhvr>
                                        <p:cTn id="11" dur="1000"/>
                                        <p:tgtEl>
                                          <p:spTgt spid="55"/>
                                        </p:tgtEl>
                                        <p:attrNameLst>
                                          <p:attrName>style.rotation</p:attrName>
                                        </p:attrNameLst>
                                      </p:cBhvr>
                                      <p:tavLst>
                                        <p:tav tm="0">
                                          <p:val>
                                            <p:fltVal val="0"/>
                                          </p:val>
                                        </p:tav>
                                        <p:tav tm="100000">
                                          <p:val>
                                            <p:fltVal val="360"/>
                                          </p:val>
                                        </p:tav>
                                      </p:tavLst>
                                    </p:anim>
                                    <p:animEffect transition="out" filter="fade">
                                      <p:cBhvr>
                                        <p:cTn id="12" dur="1000"/>
                                        <p:tgtEl>
                                          <p:spTgt spid="55"/>
                                        </p:tgtEl>
                                      </p:cBhvr>
                                    </p:animEffect>
                                    <p:set>
                                      <p:cBhvr>
                                        <p:cTn id="13" dur="1" fill="hold">
                                          <p:stCondLst>
                                            <p:cond delay="999"/>
                                          </p:stCondLst>
                                        </p:cTn>
                                        <p:tgtEl>
                                          <p:spTgt spid="55"/>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 calcmode="lin" valueType="num">
                                      <p:cBhvr>
                                        <p:cTn id="16" dur="1000" fill="hold"/>
                                        <p:tgtEl>
                                          <p:spTgt spid="57"/>
                                        </p:tgtEl>
                                        <p:attrNameLst>
                                          <p:attrName>ppt_w</p:attrName>
                                        </p:attrNameLst>
                                      </p:cBhvr>
                                      <p:tavLst>
                                        <p:tav tm="0">
                                          <p:val>
                                            <p:fltVal val="0"/>
                                          </p:val>
                                        </p:tav>
                                        <p:tav tm="100000">
                                          <p:val>
                                            <p:strVal val="#ppt_w"/>
                                          </p:val>
                                        </p:tav>
                                      </p:tavLst>
                                    </p:anim>
                                    <p:anim calcmode="lin" valueType="num">
                                      <p:cBhvr>
                                        <p:cTn id="17" dur="1000" fill="hold"/>
                                        <p:tgtEl>
                                          <p:spTgt spid="57"/>
                                        </p:tgtEl>
                                        <p:attrNameLst>
                                          <p:attrName>ppt_h</p:attrName>
                                        </p:attrNameLst>
                                      </p:cBhvr>
                                      <p:tavLst>
                                        <p:tav tm="0">
                                          <p:val>
                                            <p:fltVal val="0"/>
                                          </p:val>
                                        </p:tav>
                                        <p:tav tm="100000">
                                          <p:val>
                                            <p:strVal val="#ppt_h"/>
                                          </p:val>
                                        </p:tav>
                                      </p:tavLst>
                                    </p:anim>
                                    <p:anim calcmode="lin" valueType="num">
                                      <p:cBhvr>
                                        <p:cTn id="18" dur="1000" fill="hold"/>
                                        <p:tgtEl>
                                          <p:spTgt spid="57"/>
                                        </p:tgtEl>
                                        <p:attrNameLst>
                                          <p:attrName>style.rotation</p:attrName>
                                        </p:attrNameLst>
                                      </p:cBhvr>
                                      <p:tavLst>
                                        <p:tav tm="0">
                                          <p:val>
                                            <p:fltVal val="360"/>
                                          </p:val>
                                        </p:tav>
                                        <p:tav tm="100000">
                                          <p:val>
                                            <p:fltVal val="0"/>
                                          </p:val>
                                        </p:tav>
                                      </p:tavLst>
                                    </p:anim>
                                    <p:animEffect transition="in" filter="fade">
                                      <p:cBhvr>
                                        <p:cTn id="19" dur="1000"/>
                                        <p:tgtEl>
                                          <p:spTgt spid="57"/>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dissolve">
                                      <p:cBhvr>
                                        <p:cTn id="23" dur="1000"/>
                                        <p:tgtEl>
                                          <p:spTgt spid="26"/>
                                        </p:tgtEl>
                                      </p:cBhvr>
                                    </p:animEffect>
                                  </p:childTnLst>
                                </p:cTn>
                              </p:par>
                              <p:par>
                                <p:cTn id="24" presetID="10" presetClass="exit" presetSubtype="0" fill="hold" nodeType="withEffect">
                                  <p:stCondLst>
                                    <p:cond delay="1000"/>
                                  </p:stCondLst>
                                  <p:childTnLst>
                                    <p:animEffect transition="out" filter="fade">
                                      <p:cBhvr>
                                        <p:cTn id="25" dur="1000"/>
                                        <p:tgtEl>
                                          <p:spTgt spid="27"/>
                                        </p:tgtEl>
                                      </p:cBhvr>
                                    </p:animEffect>
                                    <p:set>
                                      <p:cBhvr>
                                        <p:cTn id="26" dur="1" fill="hold">
                                          <p:stCondLst>
                                            <p:cond delay="999"/>
                                          </p:stCondLst>
                                        </p:cTn>
                                        <p:tgtEl>
                                          <p:spTgt spid="27"/>
                                        </p:tgtEl>
                                        <p:attrNameLst>
                                          <p:attrName>style.visibility</p:attrName>
                                        </p:attrNameLst>
                                      </p:cBhvr>
                                      <p:to>
                                        <p:strVal val="hidden"/>
                                      </p:to>
                                    </p:se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wipe(right)">
                                      <p:cBhvr>
                                        <p:cTn id="30"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7" grpId="0" animBg="1"/>
      <p:bldP spid="53" grpId="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t> </a:t>
            </a:r>
            <a:r>
              <a:rPr lang="en-US" dirty="0" smtClean="0">
                <a:hlinkClick r:id="rId2"/>
              </a:rPr>
              <a:t>https://www.citizen-times.com/story/sports/outdoors/2015/03/24/hiking-deaths-rare-heavily-traveled-appalachian-trail/70394614/</a:t>
            </a:r>
            <a:endParaRPr lang="en-US" dirty="0" smtClean="0"/>
          </a:p>
          <a:p>
            <a:r>
              <a:rPr lang="en-US" dirty="0" smtClean="0"/>
              <a:t>	 2-3 million people a year use the trail.  There is an average of two-three deaths a year on the Appalachian Trail.  The most common is elderly people having trouble, such as heart attacks or breathing trouble. The next would be hypothermia in the north country, in the White Mountains (in New Hampshire). Accidents from falls are probably in the mix, but are not often fatal. </a:t>
            </a:r>
          </a:p>
          <a:p>
            <a:endParaRPr lang="en-US" dirty="0" smtClean="0"/>
          </a:p>
          <a:p>
            <a:endParaRPr lang="en-US" dirty="0"/>
          </a:p>
        </p:txBody>
      </p:sp>
      <p:sp>
        <p:nvSpPr>
          <p:cNvPr id="3" name="Rectangle 2"/>
          <p:cNvSpPr/>
          <p:nvPr/>
        </p:nvSpPr>
        <p:spPr>
          <a:xfrm>
            <a:off x="0" y="2057400"/>
            <a:ext cx="9144000" cy="2031325"/>
          </a:xfrm>
          <a:prstGeom prst="rect">
            <a:avLst/>
          </a:prstGeom>
        </p:spPr>
        <p:txBody>
          <a:bodyPr wrap="square">
            <a:spAutoFit/>
          </a:bodyPr>
          <a:lstStyle/>
          <a:p>
            <a:r>
              <a:rPr lang="en-US" dirty="0" smtClean="0">
                <a:hlinkClick r:id="rId3"/>
              </a:rPr>
              <a:t>https://www.washingtonpost.com/news/wonk/wp/2015/08/12/forget-bears-heres-what-really-kills-people-at-national-parks/?utm_term=.36aa42c4398e</a:t>
            </a:r>
            <a:endParaRPr lang="en-US" dirty="0" smtClean="0"/>
          </a:p>
          <a:p>
            <a:r>
              <a:rPr lang="en-US" dirty="0" smtClean="0"/>
              <a:t>	Somewhere between 120 and 140 people typically die at national parks each year, not counting suicides, according to numbers maintained by the National Park Service. That may sound like a lot, but consider that roughly 280 </a:t>
            </a:r>
            <a:r>
              <a:rPr lang="en-US" i="1" dirty="0" smtClean="0"/>
              <a:t>million</a:t>
            </a:r>
            <a:r>
              <a:rPr lang="en-US" dirty="0" smtClean="0"/>
              <a:t> people visit the parks each year. That means that if you go to a national park, your </a:t>
            </a:r>
            <a:r>
              <a:rPr lang="en-US" b="1" dirty="0" smtClean="0"/>
              <a:t>odds of dying there are roughly 1 in 2 million.</a:t>
            </a:r>
          </a:p>
          <a:p>
            <a:r>
              <a:rPr lang="en-US" dirty="0" smtClean="0"/>
              <a:t>		140/280,000,000= 0.00005%</a:t>
            </a:r>
            <a:endParaRPr lang="en-US" dirty="0"/>
          </a:p>
        </p:txBody>
      </p:sp>
    </p:spTree>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152400" y="762000"/>
            <a:ext cx="9869977" cy="6477000"/>
            <a:chOff x="-302030" y="609600"/>
            <a:chExt cx="9869977" cy="6477000"/>
          </a:xfrm>
        </p:grpSpPr>
        <p:pic>
          <p:nvPicPr>
            <p:cNvPr id="43" name="Picture 2" descr="File:United States 1821-08-1822.png"/>
            <p:cNvPicPr>
              <a:picLocks noChangeAspect="1" noChangeArrowheads="1"/>
            </p:cNvPicPr>
            <p:nvPr/>
          </p:nvPicPr>
          <p:blipFill>
            <a:blip r:embed="rId3"/>
            <a:srcRect/>
            <a:stretch>
              <a:fillRect/>
            </a:stretch>
          </p:blipFill>
          <p:spPr bwMode="auto">
            <a:xfrm>
              <a:off x="-289560" y="609600"/>
              <a:ext cx="9339702" cy="6327648"/>
            </a:xfrm>
            <a:prstGeom prst="rect">
              <a:avLst/>
            </a:prstGeom>
            <a:noFill/>
          </p:spPr>
        </p:pic>
        <p:pic>
          <p:nvPicPr>
            <p:cNvPr id="44" name="Picture 43" descr="File:United States 1821-08-1822.png"/>
            <p:cNvPicPr>
              <a:picLocks noChangeAspect="1" noChangeArrowheads="1"/>
            </p:cNvPicPr>
            <p:nvPr/>
          </p:nvPicPr>
          <p:blipFill>
            <a:blip r:embed="rId3"/>
            <a:srcRect l="8811" t="37379" r="75687" b="54191"/>
            <a:stretch>
              <a:fillRect/>
            </a:stretch>
          </p:blipFill>
          <p:spPr bwMode="auto">
            <a:xfrm>
              <a:off x="2057400" y="4227576"/>
              <a:ext cx="1600200" cy="591312"/>
            </a:xfrm>
            <a:prstGeom prst="rect">
              <a:avLst/>
            </a:prstGeom>
            <a:noFill/>
          </p:spPr>
        </p:pic>
        <p:pic>
          <p:nvPicPr>
            <p:cNvPr id="45" name="Picture 2" descr="File:United States 1821-08-1822.png"/>
            <p:cNvPicPr>
              <a:picLocks noChangeAspect="1" noChangeArrowheads="1"/>
            </p:cNvPicPr>
            <p:nvPr/>
          </p:nvPicPr>
          <p:blipFill>
            <a:blip r:embed="rId3"/>
            <a:srcRect l="30024" t="15703" r="53658" b="74663"/>
            <a:stretch>
              <a:fillRect/>
            </a:stretch>
          </p:blipFill>
          <p:spPr bwMode="auto">
            <a:xfrm>
              <a:off x="536170" y="1600200"/>
              <a:ext cx="1524000" cy="152400"/>
            </a:xfrm>
            <a:prstGeom prst="rect">
              <a:avLst/>
            </a:prstGeom>
            <a:noFill/>
          </p:spPr>
        </p:pic>
        <p:pic>
          <p:nvPicPr>
            <p:cNvPr id="46" name="Picture 2" descr="File:United States 1821-08-1822.png"/>
            <p:cNvPicPr preferRelativeResize="0">
              <a:picLocks noChangeArrowheads="1"/>
            </p:cNvPicPr>
            <p:nvPr/>
          </p:nvPicPr>
          <p:blipFill>
            <a:blip r:embed="rId3"/>
            <a:srcRect l="30024" t="15703" r="53658" b="74663"/>
            <a:stretch>
              <a:fillRect/>
            </a:stretch>
          </p:blipFill>
          <p:spPr bwMode="auto">
            <a:xfrm>
              <a:off x="840970" y="1676400"/>
              <a:ext cx="822960" cy="457200"/>
            </a:xfrm>
            <a:prstGeom prst="rect">
              <a:avLst/>
            </a:prstGeom>
            <a:noFill/>
          </p:spPr>
        </p:pic>
        <p:pic>
          <p:nvPicPr>
            <p:cNvPr id="47" name="Picture 46" descr="File:United States 1821-08-1822.png"/>
            <p:cNvPicPr>
              <a:picLocks noChangeAspect="1" noChangeArrowheads="1"/>
            </p:cNvPicPr>
            <p:nvPr/>
          </p:nvPicPr>
          <p:blipFill>
            <a:blip r:embed="rId3"/>
            <a:srcRect l="8811" t="37379" r="75687" b="54191"/>
            <a:stretch>
              <a:fillRect/>
            </a:stretch>
          </p:blipFill>
          <p:spPr bwMode="auto">
            <a:xfrm>
              <a:off x="3431770" y="4876800"/>
              <a:ext cx="1371600" cy="457200"/>
            </a:xfrm>
            <a:prstGeom prst="rect">
              <a:avLst/>
            </a:prstGeom>
            <a:noFill/>
          </p:spPr>
        </p:pic>
        <p:pic>
          <p:nvPicPr>
            <p:cNvPr id="48" name="Picture 47" descr="File:United States 1821-08-1822.png"/>
            <p:cNvPicPr>
              <a:picLocks noChangeAspect="1" noChangeArrowheads="1"/>
            </p:cNvPicPr>
            <p:nvPr/>
          </p:nvPicPr>
          <p:blipFill>
            <a:blip r:embed="rId3"/>
            <a:srcRect l="8811" t="37379" r="75687" b="54191"/>
            <a:stretch>
              <a:fillRect/>
            </a:stretch>
          </p:blipFill>
          <p:spPr bwMode="auto">
            <a:xfrm>
              <a:off x="3431770" y="4800600"/>
              <a:ext cx="1066800" cy="457200"/>
            </a:xfrm>
            <a:prstGeom prst="rect">
              <a:avLst/>
            </a:prstGeom>
            <a:noFill/>
          </p:spPr>
        </p:pic>
        <p:grpSp>
          <p:nvGrpSpPr>
            <p:cNvPr id="49" name="Group 35"/>
            <p:cNvGrpSpPr/>
            <p:nvPr/>
          </p:nvGrpSpPr>
          <p:grpSpPr>
            <a:xfrm>
              <a:off x="-302030" y="753689"/>
              <a:ext cx="9869977" cy="6332911"/>
              <a:chOff x="-302030" y="750641"/>
              <a:chExt cx="9869977" cy="6332911"/>
            </a:xfrm>
          </p:grpSpPr>
          <p:grpSp>
            <p:nvGrpSpPr>
              <p:cNvPr id="51" name="Group 34"/>
              <p:cNvGrpSpPr/>
              <p:nvPr/>
            </p:nvGrpSpPr>
            <p:grpSpPr>
              <a:xfrm>
                <a:off x="-302030" y="750641"/>
                <a:ext cx="9869977" cy="6332911"/>
                <a:chOff x="-302030" y="750641"/>
                <a:chExt cx="9869977" cy="6332911"/>
              </a:xfrm>
            </p:grpSpPr>
            <p:grpSp>
              <p:nvGrpSpPr>
                <p:cNvPr id="53" name="Group 33"/>
                <p:cNvGrpSpPr/>
                <p:nvPr/>
              </p:nvGrpSpPr>
              <p:grpSpPr>
                <a:xfrm>
                  <a:off x="3203170" y="750641"/>
                  <a:ext cx="6364777" cy="6255326"/>
                  <a:chOff x="3203170" y="750641"/>
                  <a:chExt cx="6364777" cy="6255326"/>
                </a:xfrm>
              </p:grpSpPr>
              <p:sp>
                <p:nvSpPr>
                  <p:cNvPr id="57" name="Freeform 56"/>
                  <p:cNvSpPr/>
                  <p:nvPr/>
                </p:nvSpPr>
                <p:spPr>
                  <a:xfrm>
                    <a:off x="3447010" y="750641"/>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 name="Freeform 57"/>
                  <p:cNvSpPr/>
                  <p:nvPr/>
                </p:nvSpPr>
                <p:spPr>
                  <a:xfrm>
                    <a:off x="3203170" y="19019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p:cNvGrpSpPr/>
                <p:nvPr/>
              </p:nvGrpSpPr>
              <p:grpSpPr>
                <a:xfrm>
                  <a:off x="-302030" y="5178552"/>
                  <a:ext cx="3654830" cy="1905000"/>
                  <a:chOff x="-302030" y="5178552"/>
                  <a:chExt cx="3654830" cy="1905000"/>
                </a:xfrm>
              </p:grpSpPr>
              <p:sp>
                <p:nvSpPr>
                  <p:cNvPr id="55" name="Rectangle 54"/>
                  <p:cNvSpPr/>
                  <p:nvPr/>
                </p:nvSpPr>
                <p:spPr>
                  <a:xfrm>
                    <a:off x="-302030" y="51785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52"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4340352"/>
                <a:ext cx="1143000" cy="457200"/>
              </a:xfrm>
              <a:prstGeom prst="rect">
                <a:avLst/>
              </a:prstGeom>
              <a:noFill/>
            </p:spPr>
          </p:pic>
        </p:grpSp>
        <p:sp>
          <p:nvSpPr>
            <p:cNvPr id="50" name="Freeform 49"/>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24" name="Group 23"/>
          <p:cNvGrpSpPr/>
          <p:nvPr/>
        </p:nvGrpSpPr>
        <p:grpSpPr>
          <a:xfrm>
            <a:off x="-152400" y="758952"/>
            <a:ext cx="9908770" cy="6402463"/>
            <a:chOff x="-152400" y="758952"/>
            <a:chExt cx="9908770" cy="6402463"/>
          </a:xfrm>
        </p:grpSpPr>
        <p:grpSp>
          <p:nvGrpSpPr>
            <p:cNvPr id="6" name="Group 5"/>
            <p:cNvGrpSpPr/>
            <p:nvPr/>
          </p:nvGrpSpPr>
          <p:grpSpPr>
            <a:xfrm>
              <a:off x="-137160" y="758952"/>
              <a:ext cx="9339702" cy="6327648"/>
              <a:chOff x="-137160" y="758952"/>
              <a:chExt cx="9339702" cy="6327648"/>
            </a:xfrm>
          </p:grpSpPr>
          <p:pic>
            <p:nvPicPr>
              <p:cNvPr id="319490" name="Picture 2" descr="File:United States 1834-1836-03.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3" name="Picture 2" descr="File:United States 1821-08-1822.png"/>
              <p:cNvPicPr preferRelativeResize="0">
                <a:picLocks noChangeArrowheads="1"/>
              </p:cNvPicPr>
              <p:nvPr/>
            </p:nvPicPr>
            <p:blipFill>
              <a:blip r:embed="rId3"/>
              <a:srcRect l="30024" t="15703" r="53658" b="74663"/>
              <a:stretch>
                <a:fillRect/>
              </a:stretch>
            </p:blipFill>
            <p:spPr bwMode="auto">
              <a:xfrm>
                <a:off x="1066800" y="1828800"/>
                <a:ext cx="822960" cy="457200"/>
              </a:xfrm>
              <a:prstGeom prst="rect">
                <a:avLst/>
              </a:prstGeom>
              <a:noFill/>
            </p:spPr>
          </p:pic>
          <p:pic>
            <p:nvPicPr>
              <p:cNvPr id="4" name="Picture 2" descr="File:United States 1821-08-1822.png"/>
              <p:cNvPicPr>
                <a:picLocks noChangeAspect="1" noChangeArrowheads="1"/>
              </p:cNvPicPr>
              <p:nvPr/>
            </p:nvPicPr>
            <p:blipFill>
              <a:blip r:embed="rId3"/>
              <a:srcRect l="30024" t="15703" r="53658" b="74663"/>
              <a:stretch>
                <a:fillRect/>
              </a:stretch>
            </p:blipFill>
            <p:spPr bwMode="auto">
              <a:xfrm>
                <a:off x="685800" y="1752600"/>
                <a:ext cx="1524000" cy="152400"/>
              </a:xfrm>
              <a:prstGeom prst="rect">
                <a:avLst/>
              </a:prstGeom>
              <a:noFill/>
            </p:spPr>
          </p:pic>
          <p:pic>
            <p:nvPicPr>
              <p:cNvPr id="5" name="Picture 4" descr="File:United States 1821-08-1822.png"/>
              <p:cNvPicPr>
                <a:picLocks noChangeAspect="1" noChangeArrowheads="1"/>
              </p:cNvPicPr>
              <p:nvPr/>
            </p:nvPicPr>
            <p:blipFill>
              <a:blip r:embed="rId3"/>
              <a:srcRect l="8811" t="37379" r="75687" b="54191"/>
              <a:stretch>
                <a:fillRect/>
              </a:stretch>
            </p:blipFill>
            <p:spPr bwMode="auto">
              <a:xfrm rot="338799">
                <a:off x="3721832" y="4949634"/>
                <a:ext cx="1135229" cy="457200"/>
              </a:xfrm>
              <a:prstGeom prst="rect">
                <a:avLst/>
              </a:prstGeom>
              <a:noFill/>
            </p:spPr>
          </p:pic>
        </p:grpSp>
        <p:grpSp>
          <p:nvGrpSpPr>
            <p:cNvPr id="7" name="Group 6"/>
            <p:cNvGrpSpPr/>
            <p:nvPr/>
          </p:nvGrpSpPr>
          <p:grpSpPr>
            <a:xfrm>
              <a:off x="-152400" y="879764"/>
              <a:ext cx="9908770" cy="6281651"/>
              <a:chOff x="-152400" y="879764"/>
              <a:chExt cx="9908770" cy="6281651"/>
            </a:xfrm>
          </p:grpSpPr>
          <p:pic>
            <p:nvPicPr>
              <p:cNvPr id="10" name="Picture 2" descr="File:United States 1821-08-1822.png"/>
              <p:cNvPicPr>
                <a:picLocks noChangeAspect="1" noChangeArrowheads="1"/>
              </p:cNvPicPr>
              <p:nvPr/>
            </p:nvPicPr>
            <p:blipFill>
              <a:blip r:embed="rId3"/>
              <a:srcRect l="30024" t="15703" r="53658" b="74663"/>
              <a:stretch>
                <a:fillRect/>
              </a:stretch>
            </p:blipFill>
            <p:spPr bwMode="auto">
              <a:xfrm>
                <a:off x="685800" y="1752600"/>
                <a:ext cx="1524000" cy="152400"/>
              </a:xfrm>
              <a:prstGeom prst="rect">
                <a:avLst/>
              </a:prstGeom>
              <a:noFill/>
            </p:spPr>
          </p:pic>
          <p:pic>
            <p:nvPicPr>
              <p:cNvPr id="11" name="Picture 2" descr="File:United States 1821-08-1822.png"/>
              <p:cNvPicPr preferRelativeResize="0">
                <a:picLocks noChangeArrowheads="1"/>
              </p:cNvPicPr>
              <p:nvPr/>
            </p:nvPicPr>
            <p:blipFill>
              <a:blip r:embed="rId3"/>
              <a:srcRect l="30024" t="15703" r="53658" b="74663"/>
              <a:stretch>
                <a:fillRect/>
              </a:stretch>
            </p:blipFill>
            <p:spPr bwMode="auto">
              <a:xfrm>
                <a:off x="1066800" y="1828800"/>
                <a:ext cx="822960" cy="457200"/>
              </a:xfrm>
              <a:prstGeom prst="rect">
                <a:avLst/>
              </a:prstGeom>
              <a:noFill/>
            </p:spPr>
          </p:pic>
          <p:pic>
            <p:nvPicPr>
              <p:cNvPr id="12" name="Picture 11" descr="File:United States 1821-08-1822.png"/>
              <p:cNvPicPr>
                <a:picLocks noChangeAspect="1" noChangeArrowheads="1"/>
              </p:cNvPicPr>
              <p:nvPr/>
            </p:nvPicPr>
            <p:blipFill>
              <a:blip r:embed="rId3"/>
              <a:srcRect l="8811" t="37379" r="75687" b="54191"/>
              <a:stretch>
                <a:fillRect/>
              </a:stretch>
            </p:blipFill>
            <p:spPr bwMode="auto">
              <a:xfrm>
                <a:off x="3581400" y="4953000"/>
                <a:ext cx="1066800" cy="457200"/>
              </a:xfrm>
              <a:prstGeom prst="rect">
                <a:avLst/>
              </a:prstGeom>
              <a:noFill/>
            </p:spPr>
          </p:pic>
          <p:pic>
            <p:nvPicPr>
              <p:cNvPr id="13" name="Picture 12" descr="File:United States 1821-08-1822.png"/>
              <p:cNvPicPr>
                <a:picLocks noChangeAspect="1" noChangeArrowheads="1"/>
              </p:cNvPicPr>
              <p:nvPr/>
            </p:nvPicPr>
            <p:blipFill>
              <a:blip r:embed="rId3"/>
              <a:srcRect l="8811" t="37379" r="75687" b="54191"/>
              <a:stretch>
                <a:fillRect/>
              </a:stretch>
            </p:blipFill>
            <p:spPr bwMode="auto">
              <a:xfrm>
                <a:off x="3886200" y="5029200"/>
                <a:ext cx="1066800" cy="457200"/>
              </a:xfrm>
              <a:prstGeom prst="rect">
                <a:avLst/>
              </a:prstGeom>
              <a:noFill/>
            </p:spPr>
          </p:pic>
          <p:grpSp>
            <p:nvGrpSpPr>
              <p:cNvPr id="16" name="Group 34"/>
              <p:cNvGrpSpPr/>
              <p:nvPr/>
            </p:nvGrpSpPr>
            <p:grpSpPr>
              <a:xfrm>
                <a:off x="-152400" y="879764"/>
                <a:ext cx="9908770" cy="6281651"/>
                <a:chOff x="-152400" y="876716"/>
                <a:chExt cx="9908770" cy="6281651"/>
              </a:xfrm>
            </p:grpSpPr>
            <p:grpSp>
              <p:nvGrpSpPr>
                <p:cNvPr id="18" name="Group 33"/>
                <p:cNvGrpSpPr/>
                <p:nvPr/>
              </p:nvGrpSpPr>
              <p:grpSpPr>
                <a:xfrm>
                  <a:off x="3391593" y="876716"/>
                  <a:ext cx="6364777" cy="6281651"/>
                  <a:chOff x="3391593" y="876716"/>
                  <a:chExt cx="6364777" cy="6281651"/>
                </a:xfrm>
              </p:grpSpPr>
              <p:sp>
                <p:nvSpPr>
                  <p:cNvPr id="22" name="Freeform 2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53"/>
                <p:cNvGrpSpPr/>
                <p:nvPr/>
              </p:nvGrpSpPr>
              <p:grpSpPr>
                <a:xfrm>
                  <a:off x="-152400" y="5330952"/>
                  <a:ext cx="3505200" cy="1752600"/>
                  <a:chOff x="-152400" y="5330952"/>
                  <a:chExt cx="3505200" cy="1752600"/>
                </a:xfrm>
              </p:grpSpPr>
              <p:sp>
                <p:nvSpPr>
                  <p:cNvPr id="20" name="Rectangle 1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Freeform 14"/>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76" name="TextBox 75"/>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77" name="TextBox 76"/>
          <p:cNvSpPr txBox="1"/>
          <p:nvPr/>
        </p:nvSpPr>
        <p:spPr>
          <a:xfrm>
            <a:off x="7467600" y="-68997"/>
            <a:ext cx="1435008" cy="830997"/>
          </a:xfrm>
          <a:prstGeom prst="rect">
            <a:avLst/>
          </a:prstGeom>
          <a:solidFill>
            <a:schemeClr val="bg1"/>
          </a:solidFill>
        </p:spPr>
        <p:txBody>
          <a:bodyPr wrap="none" rtlCol="0">
            <a:spAutoFit/>
          </a:bodyPr>
          <a:lstStyle/>
          <a:p>
            <a:r>
              <a:rPr lang="en-US" sz="4800" dirty="0" smtClean="0">
                <a:ln>
                  <a:solidFill>
                    <a:schemeClr val="accent1"/>
                  </a:solidFill>
                </a:ln>
                <a:solidFill>
                  <a:srgbClr val="0000FF"/>
                </a:solidFill>
                <a:effectLst>
                  <a:outerShdw dist="50800" dir="7200000" algn="ctr" rotWithShape="0">
                    <a:schemeClr val="tx1"/>
                  </a:outerShdw>
                </a:effectLst>
              </a:rPr>
              <a:t>1821</a:t>
            </a:r>
            <a:endParaRPr lang="en-US" sz="4800" dirty="0">
              <a:ln>
                <a:solidFill>
                  <a:schemeClr val="accent1"/>
                </a:solidFill>
              </a:ln>
              <a:solidFill>
                <a:srgbClr val="0000FF"/>
              </a:solidFill>
              <a:effectLst>
                <a:outerShdw dist="50800" dir="7200000" algn="ctr" rotWithShape="0">
                  <a:schemeClr val="tx1"/>
                </a:outerShdw>
              </a:effectLst>
            </a:endParaRPr>
          </a:p>
        </p:txBody>
      </p:sp>
      <p:sp>
        <p:nvSpPr>
          <p:cNvPr id="78" name="TextBox 77"/>
          <p:cNvSpPr txBox="1"/>
          <p:nvPr/>
        </p:nvSpPr>
        <p:spPr>
          <a:xfrm>
            <a:off x="7470648" y="-76200"/>
            <a:ext cx="1435008" cy="830997"/>
          </a:xfrm>
          <a:prstGeom prst="rect">
            <a:avLst/>
          </a:prstGeom>
          <a:solidFill>
            <a:schemeClr val="bg1"/>
          </a:solidFill>
        </p:spPr>
        <p:txBody>
          <a:bodyPr wrap="none" rtlCol="0">
            <a:spAutoFit/>
          </a:bodyPr>
          <a:lstStyle/>
          <a:p>
            <a:r>
              <a:rPr lang="en-US" sz="4800" dirty="0" smtClean="0">
                <a:ln>
                  <a:solidFill>
                    <a:srgbClr val="FF6600"/>
                  </a:solidFill>
                </a:ln>
                <a:solidFill>
                  <a:srgbClr val="FF6600"/>
                </a:solidFill>
                <a:effectLst>
                  <a:outerShdw dist="50800" dir="7200000" algn="ctr" rotWithShape="0">
                    <a:schemeClr val="tx1"/>
                  </a:outerShdw>
                </a:effectLst>
              </a:rPr>
              <a:t>1831</a:t>
            </a:r>
            <a:endParaRPr lang="en-US" sz="4800" dirty="0">
              <a:ln>
                <a:solidFill>
                  <a:srgbClr val="FF6600"/>
                </a:solidFill>
              </a:ln>
              <a:solidFill>
                <a:srgbClr val="FF6600"/>
              </a:solidFill>
              <a:effectLst>
                <a:outerShdw dist="50800" dir="7200000" algn="ctr" rotWithShape="0">
                  <a:schemeClr val="tx1"/>
                </a:outerShdw>
              </a:effectLst>
            </a:endParaRPr>
          </a:p>
        </p:txBody>
      </p:sp>
      <p:grpSp>
        <p:nvGrpSpPr>
          <p:cNvPr id="63" name="Group 62"/>
          <p:cNvGrpSpPr/>
          <p:nvPr/>
        </p:nvGrpSpPr>
        <p:grpSpPr>
          <a:xfrm>
            <a:off x="533400" y="1371600"/>
            <a:ext cx="7436526" cy="2750408"/>
            <a:chOff x="640674" y="1371015"/>
            <a:chExt cx="7436526" cy="2750408"/>
          </a:xfrm>
        </p:grpSpPr>
        <p:grpSp>
          <p:nvGrpSpPr>
            <p:cNvPr id="65" name="Group 39"/>
            <p:cNvGrpSpPr/>
            <p:nvPr/>
          </p:nvGrpSpPr>
          <p:grpSpPr>
            <a:xfrm>
              <a:off x="640674" y="1537741"/>
              <a:ext cx="7436526" cy="2583682"/>
              <a:chOff x="640674" y="1537741"/>
              <a:chExt cx="7436526" cy="2583682"/>
            </a:xfrm>
          </p:grpSpPr>
          <p:sp>
            <p:nvSpPr>
              <p:cNvPr id="67" name="Freeform 66"/>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 name="Freeform 67"/>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 name="Freeform 68"/>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66"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64" name="TextBox 63"/>
          <p:cNvSpPr txBox="1"/>
          <p:nvPr/>
        </p:nvSpPr>
        <p:spPr>
          <a:xfrm>
            <a:off x="1071177" y="5334000"/>
            <a:ext cx="1976823" cy="584775"/>
          </a:xfrm>
          <a:prstGeom prst="rect">
            <a:avLst/>
          </a:prstGeom>
          <a:noFill/>
        </p:spPr>
        <p:txBody>
          <a:bodyPr wrap="none" rtlCol="0">
            <a:spAutoFit/>
          </a:bodyPr>
          <a:lstStyle/>
          <a:p>
            <a:r>
              <a:rPr lang="en-US" sz="3200" dirty="0" smtClean="0">
                <a:ln>
                  <a:solidFill>
                    <a:srgbClr val="0070C0"/>
                  </a:solidFill>
                </a:ln>
                <a:solidFill>
                  <a:srgbClr val="0000FF"/>
                </a:solidFill>
                <a:effectLst>
                  <a:outerShdw dist="50800" dir="7200000" algn="ctr" rotWithShape="0">
                    <a:schemeClr val="tx1"/>
                  </a:outerShdw>
                </a:effectLst>
              </a:rPr>
              <a:t>1821-1880</a:t>
            </a:r>
            <a:endParaRPr lang="en-US" sz="3200" dirty="0">
              <a:ln>
                <a:solidFill>
                  <a:srgbClr val="0070C0"/>
                </a:solidFill>
              </a:ln>
              <a:solidFill>
                <a:srgbClr val="0000FF"/>
              </a:solidFill>
              <a:effectLst>
                <a:outerShdw dist="50800" dir="7200000" algn="ctr" rotWithShape="0">
                  <a:schemeClr val="tx1"/>
                </a:outerShdw>
              </a:effectLst>
            </a:endParaRPr>
          </a:p>
        </p:txBody>
      </p:sp>
      <p:grpSp>
        <p:nvGrpSpPr>
          <p:cNvPr id="73" name="Group 102"/>
          <p:cNvGrpSpPr/>
          <p:nvPr/>
        </p:nvGrpSpPr>
        <p:grpSpPr>
          <a:xfrm rot="21102751">
            <a:off x="2024608" y="3607647"/>
            <a:ext cx="3237839" cy="1519426"/>
            <a:chOff x="2119519" y="1502125"/>
            <a:chExt cx="5028826" cy="1448865"/>
          </a:xfrm>
        </p:grpSpPr>
        <p:sp>
          <p:nvSpPr>
            <p:cNvPr id="74" name="Freeform 73"/>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TextBox 74"/>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81" name="Group 80"/>
          <p:cNvGrpSpPr/>
          <p:nvPr/>
        </p:nvGrpSpPr>
        <p:grpSpPr>
          <a:xfrm>
            <a:off x="2743200" y="3952331"/>
            <a:ext cx="4576068" cy="1433044"/>
            <a:chOff x="2743200" y="3952331"/>
            <a:chExt cx="4576068" cy="1433044"/>
          </a:xfrm>
        </p:grpSpPr>
        <p:sp>
          <p:nvSpPr>
            <p:cNvPr id="62" name="TextBox 61"/>
            <p:cNvSpPr txBox="1"/>
            <p:nvPr/>
          </p:nvSpPr>
          <p:spPr>
            <a:xfrm>
              <a:off x="2743200" y="4800600"/>
              <a:ext cx="1976823" cy="584775"/>
            </a:xfrm>
            <a:prstGeom prst="rect">
              <a:avLst/>
            </a:prstGeom>
            <a:noFill/>
          </p:spPr>
          <p:txBody>
            <a:bodyPr wrap="none" rtlCol="0">
              <a:spAutoFit/>
            </a:bodyPr>
            <a:lstStyle/>
            <a:p>
              <a:r>
                <a:rPr lang="en-US" sz="3200" dirty="0" smtClean="0">
                  <a:ln>
                    <a:solidFill>
                      <a:srgbClr val="FF3300"/>
                    </a:solidFill>
                  </a:ln>
                  <a:solidFill>
                    <a:srgbClr val="FF6600"/>
                  </a:solidFill>
                  <a:effectLst>
                    <a:outerShdw dist="50800" dir="7200000" algn="ctr" rotWithShape="0">
                      <a:schemeClr val="tx1"/>
                    </a:outerShdw>
                  </a:effectLst>
                </a:rPr>
                <a:t>1831-1850</a:t>
              </a:r>
              <a:endParaRPr lang="en-US" sz="3200" dirty="0">
                <a:ln>
                  <a:solidFill>
                    <a:srgbClr val="FF3300"/>
                  </a:solidFill>
                </a:ln>
                <a:solidFill>
                  <a:srgbClr val="FF6600"/>
                </a:solidFill>
                <a:effectLst>
                  <a:outerShdw dist="50800" dir="7200000" algn="ctr" rotWithShape="0">
                    <a:schemeClr val="tx1"/>
                  </a:outerShdw>
                </a:effectLst>
              </a:endParaRPr>
            </a:p>
          </p:txBody>
        </p:sp>
        <p:grpSp>
          <p:nvGrpSpPr>
            <p:cNvPr id="71" name="Group 103"/>
            <p:cNvGrpSpPr/>
            <p:nvPr/>
          </p:nvGrpSpPr>
          <p:grpSpPr>
            <a:xfrm rot="420000">
              <a:off x="4071614" y="3952331"/>
              <a:ext cx="3247654" cy="1382387"/>
              <a:chOff x="2038286" y="1893796"/>
              <a:chExt cx="5917641" cy="2140999"/>
            </a:xfrm>
          </p:grpSpPr>
          <p:sp>
            <p:nvSpPr>
              <p:cNvPr id="72" name="Freeform 71"/>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64"/>
                                        </p:tgtEl>
                                      </p:cBhvr>
                                    </p:animEffect>
                                    <p:set>
                                      <p:cBhvr>
                                        <p:cTn id="7" dur="1" fill="hold">
                                          <p:stCondLst>
                                            <p:cond delay="999"/>
                                          </p:stCondLst>
                                        </p:cTn>
                                        <p:tgtEl>
                                          <p:spTgt spid="64"/>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77"/>
                                        </p:tgtEl>
                                        <p:attrNameLst>
                                          <p:attrName>ppt_w</p:attrName>
                                        </p:attrNameLst>
                                      </p:cBhvr>
                                      <p:tavLst>
                                        <p:tav tm="0">
                                          <p:val>
                                            <p:strVal val="ppt_w"/>
                                          </p:val>
                                        </p:tav>
                                        <p:tav tm="100000">
                                          <p:val>
                                            <p:fltVal val="0"/>
                                          </p:val>
                                        </p:tav>
                                      </p:tavLst>
                                    </p:anim>
                                    <p:anim calcmode="lin" valueType="num">
                                      <p:cBhvr>
                                        <p:cTn id="10" dur="1000"/>
                                        <p:tgtEl>
                                          <p:spTgt spid="77"/>
                                        </p:tgtEl>
                                        <p:attrNameLst>
                                          <p:attrName>ppt_h</p:attrName>
                                        </p:attrNameLst>
                                      </p:cBhvr>
                                      <p:tavLst>
                                        <p:tav tm="0">
                                          <p:val>
                                            <p:strVal val="ppt_h"/>
                                          </p:val>
                                        </p:tav>
                                        <p:tav tm="100000">
                                          <p:val>
                                            <p:fltVal val="0"/>
                                          </p:val>
                                        </p:tav>
                                      </p:tavLst>
                                    </p:anim>
                                    <p:anim calcmode="lin" valueType="num">
                                      <p:cBhvr>
                                        <p:cTn id="11" dur="1000"/>
                                        <p:tgtEl>
                                          <p:spTgt spid="77"/>
                                        </p:tgtEl>
                                        <p:attrNameLst>
                                          <p:attrName>style.rotation</p:attrName>
                                        </p:attrNameLst>
                                      </p:cBhvr>
                                      <p:tavLst>
                                        <p:tav tm="0">
                                          <p:val>
                                            <p:fltVal val="0"/>
                                          </p:val>
                                        </p:tav>
                                        <p:tav tm="100000">
                                          <p:val>
                                            <p:fltVal val="360"/>
                                          </p:val>
                                        </p:tav>
                                      </p:tavLst>
                                    </p:anim>
                                    <p:animEffect transition="out" filter="fade">
                                      <p:cBhvr>
                                        <p:cTn id="12" dur="1000"/>
                                        <p:tgtEl>
                                          <p:spTgt spid="77"/>
                                        </p:tgtEl>
                                      </p:cBhvr>
                                    </p:animEffect>
                                    <p:set>
                                      <p:cBhvr>
                                        <p:cTn id="13" dur="1" fill="hold">
                                          <p:stCondLst>
                                            <p:cond delay="999"/>
                                          </p:stCondLst>
                                        </p:cTn>
                                        <p:tgtEl>
                                          <p:spTgt spid="77"/>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 calcmode="lin" valueType="num">
                                      <p:cBhvr>
                                        <p:cTn id="16" dur="1000" fill="hold"/>
                                        <p:tgtEl>
                                          <p:spTgt spid="78"/>
                                        </p:tgtEl>
                                        <p:attrNameLst>
                                          <p:attrName>ppt_w</p:attrName>
                                        </p:attrNameLst>
                                      </p:cBhvr>
                                      <p:tavLst>
                                        <p:tav tm="0">
                                          <p:val>
                                            <p:fltVal val="0"/>
                                          </p:val>
                                        </p:tav>
                                        <p:tav tm="100000">
                                          <p:val>
                                            <p:strVal val="#ppt_w"/>
                                          </p:val>
                                        </p:tav>
                                      </p:tavLst>
                                    </p:anim>
                                    <p:anim calcmode="lin" valueType="num">
                                      <p:cBhvr>
                                        <p:cTn id="17" dur="1000" fill="hold"/>
                                        <p:tgtEl>
                                          <p:spTgt spid="78"/>
                                        </p:tgtEl>
                                        <p:attrNameLst>
                                          <p:attrName>ppt_h</p:attrName>
                                        </p:attrNameLst>
                                      </p:cBhvr>
                                      <p:tavLst>
                                        <p:tav tm="0">
                                          <p:val>
                                            <p:fltVal val="0"/>
                                          </p:val>
                                        </p:tav>
                                        <p:tav tm="100000">
                                          <p:val>
                                            <p:strVal val="#ppt_h"/>
                                          </p:val>
                                        </p:tav>
                                      </p:tavLst>
                                    </p:anim>
                                    <p:anim calcmode="lin" valueType="num">
                                      <p:cBhvr>
                                        <p:cTn id="18" dur="1000" fill="hold"/>
                                        <p:tgtEl>
                                          <p:spTgt spid="78"/>
                                        </p:tgtEl>
                                        <p:attrNameLst>
                                          <p:attrName>style.rotation</p:attrName>
                                        </p:attrNameLst>
                                      </p:cBhvr>
                                      <p:tavLst>
                                        <p:tav tm="0">
                                          <p:val>
                                            <p:fltVal val="360"/>
                                          </p:val>
                                        </p:tav>
                                        <p:tav tm="100000">
                                          <p:val>
                                            <p:fltVal val="0"/>
                                          </p:val>
                                        </p:tav>
                                      </p:tavLst>
                                    </p:anim>
                                    <p:animEffect transition="in" filter="fade">
                                      <p:cBhvr>
                                        <p:cTn id="19" dur="1000"/>
                                        <p:tgtEl>
                                          <p:spTgt spid="78"/>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dissolve">
                                      <p:cBhvr>
                                        <p:cTn id="23" dur="1000"/>
                                        <p:tgtEl>
                                          <p:spTgt spid="24"/>
                                        </p:tgtEl>
                                      </p:cBhvr>
                                    </p:animEffect>
                                  </p:childTnLst>
                                </p:cTn>
                              </p:par>
                              <p:par>
                                <p:cTn id="24" presetID="10" presetClass="exit" presetSubtype="0" fill="hold" nodeType="withEffect">
                                  <p:stCondLst>
                                    <p:cond delay="1000"/>
                                  </p:stCondLst>
                                  <p:childTnLst>
                                    <p:animEffect transition="out" filter="fade">
                                      <p:cBhvr>
                                        <p:cTn id="25" dur="1000"/>
                                        <p:tgtEl>
                                          <p:spTgt spid="42"/>
                                        </p:tgtEl>
                                      </p:cBhvr>
                                    </p:animEffect>
                                    <p:set>
                                      <p:cBhvr>
                                        <p:cTn id="26" dur="1" fill="hold">
                                          <p:stCondLst>
                                            <p:cond delay="999"/>
                                          </p:stCondLst>
                                        </p:cTn>
                                        <p:tgtEl>
                                          <p:spTgt spid="42"/>
                                        </p:tgtEl>
                                        <p:attrNameLst>
                                          <p:attrName>style.visibility</p:attrName>
                                        </p:attrNameLst>
                                      </p:cBhvr>
                                      <p:to>
                                        <p:strVal val="hidden"/>
                                      </p:to>
                                    </p:se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right)">
                                      <p:cBhvr>
                                        <p:cTn id="3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64"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152400" y="762000"/>
            <a:ext cx="9908770" cy="6402463"/>
            <a:chOff x="-152400" y="758952"/>
            <a:chExt cx="9908770" cy="6402463"/>
          </a:xfrm>
        </p:grpSpPr>
        <p:grpSp>
          <p:nvGrpSpPr>
            <p:cNvPr id="29" name="Group 5"/>
            <p:cNvGrpSpPr/>
            <p:nvPr/>
          </p:nvGrpSpPr>
          <p:grpSpPr>
            <a:xfrm>
              <a:off x="-137160" y="758952"/>
              <a:ext cx="9339702" cy="6327648"/>
              <a:chOff x="-137160" y="758952"/>
              <a:chExt cx="9339702" cy="6327648"/>
            </a:xfrm>
          </p:grpSpPr>
          <p:pic>
            <p:nvPicPr>
              <p:cNvPr id="43" name="Picture 2" descr="File:United States 1834-1836-03.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44"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4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46" name="Picture 4" descr="File:United States 1821-08-1822.png"/>
              <p:cNvPicPr>
                <a:picLocks noChangeAspect="1" noChangeArrowheads="1"/>
              </p:cNvPicPr>
              <p:nvPr/>
            </p:nvPicPr>
            <p:blipFill>
              <a:blip r:embed="rId4"/>
              <a:srcRect l="8811" t="37379" r="75687" b="54191"/>
              <a:stretch>
                <a:fillRect/>
              </a:stretch>
            </p:blipFill>
            <p:spPr bwMode="auto">
              <a:xfrm rot="338799">
                <a:off x="3721832" y="4949634"/>
                <a:ext cx="1135229" cy="457200"/>
              </a:xfrm>
              <a:prstGeom prst="rect">
                <a:avLst/>
              </a:prstGeom>
              <a:noFill/>
            </p:spPr>
          </p:pic>
        </p:grpSp>
        <p:grpSp>
          <p:nvGrpSpPr>
            <p:cNvPr id="30" name="Group 6"/>
            <p:cNvGrpSpPr/>
            <p:nvPr/>
          </p:nvGrpSpPr>
          <p:grpSpPr>
            <a:xfrm>
              <a:off x="-152400" y="879764"/>
              <a:ext cx="9908770" cy="6281651"/>
              <a:chOff x="-152400" y="879764"/>
              <a:chExt cx="9908770" cy="6281651"/>
            </a:xfrm>
          </p:grpSpPr>
          <p:pic>
            <p:nvPicPr>
              <p:cNvPr id="31"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2"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33" name="Picture 32" descr="File:United States 1821-08-1822.png"/>
              <p:cNvPicPr>
                <a:picLocks noChangeAspect="1" noChangeArrowheads="1"/>
              </p:cNvPicPr>
              <p:nvPr/>
            </p:nvPicPr>
            <p:blipFill>
              <a:blip r:embed="rId4"/>
              <a:srcRect l="8811" t="37379" r="75687" b="54191"/>
              <a:stretch>
                <a:fillRect/>
              </a:stretch>
            </p:blipFill>
            <p:spPr bwMode="auto">
              <a:xfrm>
                <a:off x="3581400" y="4953000"/>
                <a:ext cx="1066800" cy="457200"/>
              </a:xfrm>
              <a:prstGeom prst="rect">
                <a:avLst/>
              </a:prstGeom>
              <a:noFill/>
            </p:spPr>
          </p:pic>
          <p:pic>
            <p:nvPicPr>
              <p:cNvPr id="34" name="Picture 33" descr="File:United States 1821-08-1822.png"/>
              <p:cNvPicPr>
                <a:picLocks noChangeAspect="1" noChangeArrowheads="1"/>
              </p:cNvPicPr>
              <p:nvPr/>
            </p:nvPicPr>
            <p:blipFill>
              <a:blip r:embed="rId4"/>
              <a:srcRect l="8811" t="37379" r="75687" b="54191"/>
              <a:stretch>
                <a:fillRect/>
              </a:stretch>
            </p:blipFill>
            <p:spPr bwMode="auto">
              <a:xfrm>
                <a:off x="3886200" y="5029200"/>
                <a:ext cx="1066800" cy="457200"/>
              </a:xfrm>
              <a:prstGeom prst="rect">
                <a:avLst/>
              </a:prstGeom>
              <a:noFill/>
            </p:spPr>
          </p:pic>
          <p:grpSp>
            <p:nvGrpSpPr>
              <p:cNvPr id="35" name="Group 34"/>
              <p:cNvGrpSpPr/>
              <p:nvPr/>
            </p:nvGrpSpPr>
            <p:grpSpPr>
              <a:xfrm>
                <a:off x="-152400" y="879764"/>
                <a:ext cx="9908770" cy="6281651"/>
                <a:chOff x="-152400" y="876716"/>
                <a:chExt cx="9908770" cy="6281651"/>
              </a:xfrm>
            </p:grpSpPr>
            <p:grpSp>
              <p:nvGrpSpPr>
                <p:cNvPr id="37" name="Group 33"/>
                <p:cNvGrpSpPr/>
                <p:nvPr/>
              </p:nvGrpSpPr>
              <p:grpSpPr>
                <a:xfrm>
                  <a:off x="3391593" y="876716"/>
                  <a:ext cx="6364777" cy="6281651"/>
                  <a:chOff x="3391593" y="876716"/>
                  <a:chExt cx="6364777" cy="6281651"/>
                </a:xfrm>
              </p:grpSpPr>
              <p:sp>
                <p:nvSpPr>
                  <p:cNvPr id="41" name="Freeform 4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 name="Freeform 4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53"/>
                <p:cNvGrpSpPr/>
                <p:nvPr/>
              </p:nvGrpSpPr>
              <p:grpSpPr>
                <a:xfrm>
                  <a:off x="-152400" y="5330952"/>
                  <a:ext cx="3505200" cy="1752600"/>
                  <a:chOff x="-152400" y="5330952"/>
                  <a:chExt cx="3505200" cy="1752600"/>
                </a:xfrm>
              </p:grpSpPr>
              <p:sp>
                <p:nvSpPr>
                  <p:cNvPr id="39" name="Rectangle 3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3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27" name="Group 26"/>
          <p:cNvGrpSpPr/>
          <p:nvPr/>
        </p:nvGrpSpPr>
        <p:grpSpPr>
          <a:xfrm>
            <a:off x="-152400" y="758952"/>
            <a:ext cx="9908770" cy="6402463"/>
            <a:chOff x="-152400" y="758952"/>
            <a:chExt cx="9908770" cy="6402463"/>
          </a:xfrm>
        </p:grpSpPr>
        <p:pic>
          <p:nvPicPr>
            <p:cNvPr id="321538" name="Picture 2" descr="File:United States 1837-03-1838.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4"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6"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7" name="Picture 2" descr="File:United States 1837-03-1838.png"/>
            <p:cNvPicPr>
              <a:picLocks noChangeAspect="1" noChangeArrowheads="1"/>
            </p:cNvPicPr>
            <p:nvPr/>
          </p:nvPicPr>
          <p:blipFill>
            <a:blip r:embed="rId5"/>
            <a:srcRect l="34103" t="51830" r="56922" b="39740"/>
            <a:stretch>
              <a:fillRect/>
            </a:stretch>
          </p:blipFill>
          <p:spPr bwMode="auto">
            <a:xfrm>
              <a:off x="2819400" y="4495800"/>
              <a:ext cx="1066800" cy="533400"/>
            </a:xfrm>
            <a:prstGeom prst="rect">
              <a:avLst/>
            </a:prstGeom>
            <a:noFill/>
          </p:spPr>
        </p:pic>
        <p:grpSp>
          <p:nvGrpSpPr>
            <p:cNvPr id="8" name="Group 7"/>
            <p:cNvGrpSpPr/>
            <p:nvPr/>
          </p:nvGrpSpPr>
          <p:grpSpPr>
            <a:xfrm>
              <a:off x="-152400" y="879764"/>
              <a:ext cx="9908770" cy="6281651"/>
              <a:chOff x="-152400" y="879764"/>
              <a:chExt cx="9908770" cy="6281651"/>
            </a:xfrm>
          </p:grpSpPr>
          <p:grpSp>
            <p:nvGrpSpPr>
              <p:cNvPr id="9" name="Group 5"/>
              <p:cNvGrpSpPr/>
              <p:nvPr/>
            </p:nvGrpSpPr>
            <p:grpSpPr>
              <a:xfrm>
                <a:off x="685800" y="1752600"/>
                <a:ext cx="1524000" cy="533400"/>
                <a:chOff x="685800" y="1752600"/>
                <a:chExt cx="1524000" cy="533400"/>
              </a:xfrm>
            </p:grpSpPr>
            <p:pic>
              <p:nvPicPr>
                <p:cNvPr id="24"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2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grpSp>
            <p:nvGrpSpPr>
              <p:cNvPr id="10" name="Group 6"/>
              <p:cNvGrpSpPr/>
              <p:nvPr/>
            </p:nvGrpSpPr>
            <p:grpSpPr>
              <a:xfrm>
                <a:off x="-152400" y="879764"/>
                <a:ext cx="9908770" cy="6281651"/>
                <a:chOff x="-152400" y="879764"/>
                <a:chExt cx="9908770" cy="6281651"/>
              </a:xfrm>
            </p:grpSpPr>
            <p:pic>
              <p:nvPicPr>
                <p:cNvPr id="11"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12"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63" name="TextBox 62"/>
          <p:cNvSpPr txBox="1"/>
          <p:nvPr/>
        </p:nvSpPr>
        <p:spPr>
          <a:xfrm>
            <a:off x="7470648" y="-76200"/>
            <a:ext cx="1435008" cy="830997"/>
          </a:xfrm>
          <a:prstGeom prst="rect">
            <a:avLst/>
          </a:prstGeom>
          <a:solidFill>
            <a:schemeClr val="bg1"/>
          </a:solidFill>
        </p:spPr>
        <p:txBody>
          <a:bodyPr wrap="none" rtlCol="0">
            <a:spAutoFit/>
          </a:bodyPr>
          <a:lstStyle/>
          <a:p>
            <a:r>
              <a:rPr lang="en-US" sz="4800" dirty="0" smtClean="0">
                <a:ln>
                  <a:solidFill>
                    <a:srgbClr val="FF6600"/>
                  </a:solidFill>
                </a:ln>
                <a:solidFill>
                  <a:srgbClr val="FF6600"/>
                </a:solidFill>
                <a:effectLst>
                  <a:outerShdw dist="50800" dir="7200000" algn="ctr" rotWithShape="0">
                    <a:schemeClr val="tx1"/>
                  </a:outerShdw>
                </a:effectLst>
              </a:rPr>
              <a:t>1831</a:t>
            </a:r>
            <a:endParaRPr lang="en-US" sz="4800" dirty="0">
              <a:ln>
                <a:solidFill>
                  <a:srgbClr val="FF6600"/>
                </a:solidFill>
              </a:ln>
              <a:solidFill>
                <a:srgbClr val="FF6600"/>
              </a:solidFill>
              <a:effectLst>
                <a:outerShdw dist="50800" dir="7200000" algn="ctr" rotWithShape="0">
                  <a:schemeClr val="tx1"/>
                </a:outerShdw>
              </a:effectLst>
            </a:endParaRPr>
          </a:p>
        </p:txBody>
      </p:sp>
      <p:sp>
        <p:nvSpPr>
          <p:cNvPr id="64" name="TextBox 63"/>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B050"/>
                  </a:solidFill>
                </a:ln>
                <a:solidFill>
                  <a:srgbClr val="00B050"/>
                </a:solidFill>
                <a:effectLst>
                  <a:outerShdw dist="50800" dir="7200000" algn="ctr" rotWithShape="0">
                    <a:schemeClr val="tx1"/>
                  </a:outerShdw>
                </a:effectLst>
              </a:rPr>
              <a:t>1837</a:t>
            </a:r>
            <a:endParaRPr lang="en-US" sz="4800" dirty="0">
              <a:ln>
                <a:solidFill>
                  <a:srgbClr val="00B050"/>
                </a:solidFill>
              </a:ln>
              <a:solidFill>
                <a:srgbClr val="00B050"/>
              </a:solidFill>
              <a:effectLst>
                <a:outerShdw dist="50800" dir="7200000" algn="ctr" rotWithShape="0">
                  <a:schemeClr val="tx1"/>
                </a:outerShdw>
              </a:effectLst>
            </a:endParaRPr>
          </a:p>
        </p:txBody>
      </p:sp>
      <p:grpSp>
        <p:nvGrpSpPr>
          <p:cNvPr id="70" name="Group 69"/>
          <p:cNvGrpSpPr/>
          <p:nvPr/>
        </p:nvGrpSpPr>
        <p:grpSpPr>
          <a:xfrm>
            <a:off x="533400" y="1371600"/>
            <a:ext cx="7436526" cy="2750408"/>
            <a:chOff x="640674" y="1371015"/>
            <a:chExt cx="7436526" cy="2750408"/>
          </a:xfrm>
        </p:grpSpPr>
        <p:grpSp>
          <p:nvGrpSpPr>
            <p:cNvPr id="71" name="Group 39"/>
            <p:cNvGrpSpPr/>
            <p:nvPr/>
          </p:nvGrpSpPr>
          <p:grpSpPr>
            <a:xfrm>
              <a:off x="640674" y="1537741"/>
              <a:ext cx="7436526" cy="2583682"/>
              <a:chOff x="640674" y="1537741"/>
              <a:chExt cx="7436526" cy="2583682"/>
            </a:xfrm>
          </p:grpSpPr>
          <p:sp>
            <p:nvSpPr>
              <p:cNvPr id="73" name="Freeform 72"/>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 name="Freeform 73"/>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Freeform 74"/>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Freeform 75"/>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72"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47" name="TextBox 46"/>
          <p:cNvSpPr txBox="1"/>
          <p:nvPr/>
        </p:nvSpPr>
        <p:spPr>
          <a:xfrm>
            <a:off x="2743200" y="4800600"/>
            <a:ext cx="1976823" cy="584775"/>
          </a:xfrm>
          <a:prstGeom prst="rect">
            <a:avLst/>
          </a:prstGeom>
          <a:noFill/>
        </p:spPr>
        <p:txBody>
          <a:bodyPr wrap="none" rtlCol="0">
            <a:spAutoFit/>
          </a:bodyPr>
          <a:lstStyle/>
          <a:p>
            <a:r>
              <a:rPr lang="en-US" sz="3200" dirty="0" smtClean="0">
                <a:ln>
                  <a:solidFill>
                    <a:srgbClr val="FF3300"/>
                  </a:solidFill>
                </a:ln>
                <a:solidFill>
                  <a:srgbClr val="FF6600"/>
                </a:solidFill>
                <a:effectLst>
                  <a:outerShdw dist="50800" dir="7200000" algn="ctr" rotWithShape="0">
                    <a:schemeClr val="tx1"/>
                  </a:outerShdw>
                </a:effectLst>
              </a:rPr>
              <a:t>1831-1850</a:t>
            </a:r>
            <a:endParaRPr lang="en-US" sz="3200" dirty="0">
              <a:ln>
                <a:solidFill>
                  <a:srgbClr val="FF3300"/>
                </a:solidFill>
              </a:ln>
              <a:solidFill>
                <a:srgbClr val="FF6600"/>
              </a:solidFill>
              <a:effectLst>
                <a:outerShdw dist="50800" dir="7200000" algn="ctr" rotWithShape="0">
                  <a:schemeClr val="tx1"/>
                </a:outerShdw>
              </a:effectLst>
            </a:endParaRPr>
          </a:p>
        </p:txBody>
      </p:sp>
      <p:grpSp>
        <p:nvGrpSpPr>
          <p:cNvPr id="57" name="Group 102"/>
          <p:cNvGrpSpPr/>
          <p:nvPr/>
        </p:nvGrpSpPr>
        <p:grpSpPr>
          <a:xfrm rot="21102751">
            <a:off x="2024608" y="3607647"/>
            <a:ext cx="3237839" cy="1519426"/>
            <a:chOff x="2119519" y="1502125"/>
            <a:chExt cx="5028826" cy="1448865"/>
          </a:xfrm>
        </p:grpSpPr>
        <p:sp>
          <p:nvSpPr>
            <p:cNvPr id="58" name="Freeform 57"/>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TextBox 58"/>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77" name="Group 103"/>
          <p:cNvGrpSpPr/>
          <p:nvPr/>
        </p:nvGrpSpPr>
        <p:grpSpPr>
          <a:xfrm rot="420000">
            <a:off x="4071614" y="3952331"/>
            <a:ext cx="3247654" cy="1382387"/>
            <a:chOff x="2038286" y="1893796"/>
            <a:chExt cx="5917641" cy="2140999"/>
          </a:xfrm>
        </p:grpSpPr>
        <p:sp>
          <p:nvSpPr>
            <p:cNvPr id="78" name="Freeform 77"/>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80" name="Group 79"/>
          <p:cNvGrpSpPr/>
          <p:nvPr/>
        </p:nvGrpSpPr>
        <p:grpSpPr>
          <a:xfrm>
            <a:off x="0" y="1927533"/>
            <a:ext cx="6019800" cy="2568267"/>
            <a:chOff x="0" y="1927533"/>
            <a:chExt cx="6019800" cy="2568267"/>
          </a:xfrm>
        </p:grpSpPr>
        <p:sp>
          <p:nvSpPr>
            <p:cNvPr id="68" name="TextBox 67"/>
            <p:cNvSpPr txBox="1"/>
            <p:nvPr/>
          </p:nvSpPr>
          <p:spPr>
            <a:xfrm>
              <a:off x="0" y="2209800"/>
              <a:ext cx="1976823" cy="584775"/>
            </a:xfrm>
            <a:prstGeom prst="rect">
              <a:avLst/>
            </a:prstGeom>
            <a:noFill/>
          </p:spPr>
          <p:txBody>
            <a:bodyPr wrap="none" rtlCol="0">
              <a:spAutoFit/>
            </a:bodyPr>
            <a:lstStyle/>
            <a:p>
              <a:r>
                <a:rPr lang="en-US" sz="3200" dirty="0" smtClean="0">
                  <a:ln>
                    <a:solidFill>
                      <a:srgbClr val="00B050"/>
                    </a:solidFill>
                  </a:ln>
                  <a:solidFill>
                    <a:srgbClr val="00B050"/>
                  </a:solidFill>
                  <a:effectLst>
                    <a:outerShdw dist="50800" dir="7200000" algn="ctr" rotWithShape="0">
                      <a:schemeClr val="tx1"/>
                    </a:outerShdw>
                  </a:effectLst>
                </a:rPr>
                <a:t>1837-1869</a:t>
              </a:r>
              <a:endParaRPr lang="en-US" sz="3200" dirty="0">
                <a:ln>
                  <a:solidFill>
                    <a:srgbClr val="00B050"/>
                  </a:solidFill>
                </a:ln>
                <a:solidFill>
                  <a:srgbClr val="00B050"/>
                </a:solidFill>
                <a:effectLst>
                  <a:outerShdw dist="50800" dir="7200000" algn="ctr" rotWithShape="0">
                    <a:schemeClr val="tx1"/>
                  </a:outerShdw>
                </a:effectLst>
              </a:endParaRPr>
            </a:p>
          </p:txBody>
        </p:sp>
        <p:grpSp>
          <p:nvGrpSpPr>
            <p:cNvPr id="65" name="Group 37"/>
            <p:cNvGrpSpPr/>
            <p:nvPr/>
          </p:nvGrpSpPr>
          <p:grpSpPr>
            <a:xfrm>
              <a:off x="885797" y="1927533"/>
              <a:ext cx="5134003" cy="2568267"/>
              <a:chOff x="885797" y="1927533"/>
              <a:chExt cx="5134003" cy="2568267"/>
            </a:xfrm>
          </p:grpSpPr>
          <p:sp>
            <p:nvSpPr>
              <p:cNvPr id="66" name="Freeform 65"/>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7"/>
                                        </p:tgtEl>
                                      </p:cBhvr>
                                    </p:animEffect>
                                    <p:set>
                                      <p:cBhvr>
                                        <p:cTn id="7" dur="1" fill="hold">
                                          <p:stCondLst>
                                            <p:cond delay="999"/>
                                          </p:stCondLst>
                                        </p:cTn>
                                        <p:tgtEl>
                                          <p:spTgt spid="47"/>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63"/>
                                        </p:tgtEl>
                                        <p:attrNameLst>
                                          <p:attrName>ppt_w</p:attrName>
                                        </p:attrNameLst>
                                      </p:cBhvr>
                                      <p:tavLst>
                                        <p:tav tm="0">
                                          <p:val>
                                            <p:strVal val="ppt_w"/>
                                          </p:val>
                                        </p:tav>
                                        <p:tav tm="100000">
                                          <p:val>
                                            <p:fltVal val="0"/>
                                          </p:val>
                                        </p:tav>
                                      </p:tavLst>
                                    </p:anim>
                                    <p:anim calcmode="lin" valueType="num">
                                      <p:cBhvr>
                                        <p:cTn id="10" dur="1000"/>
                                        <p:tgtEl>
                                          <p:spTgt spid="63"/>
                                        </p:tgtEl>
                                        <p:attrNameLst>
                                          <p:attrName>ppt_h</p:attrName>
                                        </p:attrNameLst>
                                      </p:cBhvr>
                                      <p:tavLst>
                                        <p:tav tm="0">
                                          <p:val>
                                            <p:strVal val="ppt_h"/>
                                          </p:val>
                                        </p:tav>
                                        <p:tav tm="100000">
                                          <p:val>
                                            <p:fltVal val="0"/>
                                          </p:val>
                                        </p:tav>
                                      </p:tavLst>
                                    </p:anim>
                                    <p:anim calcmode="lin" valueType="num">
                                      <p:cBhvr>
                                        <p:cTn id="11" dur="1000"/>
                                        <p:tgtEl>
                                          <p:spTgt spid="63"/>
                                        </p:tgtEl>
                                        <p:attrNameLst>
                                          <p:attrName>style.rotation</p:attrName>
                                        </p:attrNameLst>
                                      </p:cBhvr>
                                      <p:tavLst>
                                        <p:tav tm="0">
                                          <p:val>
                                            <p:fltVal val="0"/>
                                          </p:val>
                                        </p:tav>
                                        <p:tav tm="100000">
                                          <p:val>
                                            <p:fltVal val="360"/>
                                          </p:val>
                                        </p:tav>
                                      </p:tavLst>
                                    </p:anim>
                                    <p:animEffect transition="out" filter="fade">
                                      <p:cBhvr>
                                        <p:cTn id="12" dur="1000"/>
                                        <p:tgtEl>
                                          <p:spTgt spid="63"/>
                                        </p:tgtEl>
                                      </p:cBhvr>
                                    </p:animEffect>
                                    <p:set>
                                      <p:cBhvr>
                                        <p:cTn id="13" dur="1" fill="hold">
                                          <p:stCondLst>
                                            <p:cond delay="999"/>
                                          </p:stCondLst>
                                        </p:cTn>
                                        <p:tgtEl>
                                          <p:spTgt spid="63"/>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64"/>
                                        </p:tgtEl>
                                        <p:attrNameLst>
                                          <p:attrName>style.visibility</p:attrName>
                                        </p:attrNameLst>
                                      </p:cBhvr>
                                      <p:to>
                                        <p:strVal val="visible"/>
                                      </p:to>
                                    </p:set>
                                    <p:anim calcmode="lin" valueType="num">
                                      <p:cBhvr>
                                        <p:cTn id="16" dur="1000" fill="hold"/>
                                        <p:tgtEl>
                                          <p:spTgt spid="64"/>
                                        </p:tgtEl>
                                        <p:attrNameLst>
                                          <p:attrName>ppt_w</p:attrName>
                                        </p:attrNameLst>
                                      </p:cBhvr>
                                      <p:tavLst>
                                        <p:tav tm="0">
                                          <p:val>
                                            <p:fltVal val="0"/>
                                          </p:val>
                                        </p:tav>
                                        <p:tav tm="100000">
                                          <p:val>
                                            <p:strVal val="#ppt_w"/>
                                          </p:val>
                                        </p:tav>
                                      </p:tavLst>
                                    </p:anim>
                                    <p:anim calcmode="lin" valueType="num">
                                      <p:cBhvr>
                                        <p:cTn id="17" dur="1000" fill="hold"/>
                                        <p:tgtEl>
                                          <p:spTgt spid="64"/>
                                        </p:tgtEl>
                                        <p:attrNameLst>
                                          <p:attrName>ppt_h</p:attrName>
                                        </p:attrNameLst>
                                      </p:cBhvr>
                                      <p:tavLst>
                                        <p:tav tm="0">
                                          <p:val>
                                            <p:fltVal val="0"/>
                                          </p:val>
                                        </p:tav>
                                        <p:tav tm="100000">
                                          <p:val>
                                            <p:strVal val="#ppt_h"/>
                                          </p:val>
                                        </p:tav>
                                      </p:tavLst>
                                    </p:anim>
                                    <p:anim calcmode="lin" valueType="num">
                                      <p:cBhvr>
                                        <p:cTn id="18" dur="1000" fill="hold"/>
                                        <p:tgtEl>
                                          <p:spTgt spid="64"/>
                                        </p:tgtEl>
                                        <p:attrNameLst>
                                          <p:attrName>style.rotation</p:attrName>
                                        </p:attrNameLst>
                                      </p:cBhvr>
                                      <p:tavLst>
                                        <p:tav tm="0">
                                          <p:val>
                                            <p:fltVal val="360"/>
                                          </p:val>
                                        </p:tav>
                                        <p:tav tm="100000">
                                          <p:val>
                                            <p:fltVal val="0"/>
                                          </p:val>
                                        </p:tav>
                                      </p:tavLst>
                                    </p:anim>
                                    <p:animEffect transition="in" filter="fade">
                                      <p:cBhvr>
                                        <p:cTn id="19" dur="1000"/>
                                        <p:tgtEl>
                                          <p:spTgt spid="64"/>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dissolve">
                                      <p:cBhvr>
                                        <p:cTn id="23" dur="1000"/>
                                        <p:tgtEl>
                                          <p:spTgt spid="27"/>
                                        </p:tgtEl>
                                      </p:cBhvr>
                                    </p:animEffect>
                                  </p:childTnLst>
                                </p:cTn>
                              </p:par>
                              <p:par>
                                <p:cTn id="24" presetID="10" presetClass="exit" presetSubtype="0" fill="hold" nodeType="withEffect">
                                  <p:stCondLst>
                                    <p:cond delay="1000"/>
                                  </p:stCondLst>
                                  <p:childTnLst>
                                    <p:animEffect transition="out" filter="fade">
                                      <p:cBhvr>
                                        <p:cTn id="25" dur="1000"/>
                                        <p:tgtEl>
                                          <p:spTgt spid="28"/>
                                        </p:tgtEl>
                                      </p:cBhvr>
                                    </p:animEffect>
                                    <p:set>
                                      <p:cBhvr>
                                        <p:cTn id="26" dur="1" fill="hold">
                                          <p:stCondLst>
                                            <p:cond delay="999"/>
                                          </p:stCondLst>
                                        </p:cTn>
                                        <p:tgtEl>
                                          <p:spTgt spid="28"/>
                                        </p:tgtEl>
                                        <p:attrNameLst>
                                          <p:attrName>style.visibility</p:attrName>
                                        </p:attrNameLst>
                                      </p:cBhvr>
                                      <p:to>
                                        <p:strVal val="hidden"/>
                                      </p:to>
                                    </p:se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wipe(right)">
                                      <p:cBhvr>
                                        <p:cTn id="30" dur="1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47"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55170" y="760337"/>
            <a:ext cx="9908770" cy="6402463"/>
            <a:chOff x="-152400" y="758952"/>
            <a:chExt cx="9908770" cy="6402463"/>
          </a:xfrm>
        </p:grpSpPr>
        <p:pic>
          <p:nvPicPr>
            <p:cNvPr id="27"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8"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29"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0"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31" name="Picture 2" descr="File:United States 1837-03-1838.png"/>
            <p:cNvPicPr>
              <a:picLocks noChangeAspect="1" noChangeArrowheads="1"/>
            </p:cNvPicPr>
            <p:nvPr/>
          </p:nvPicPr>
          <p:blipFill>
            <a:blip r:embed="rId3"/>
            <a:srcRect l="34103" t="51830" r="56922" b="39740"/>
            <a:stretch>
              <a:fillRect/>
            </a:stretch>
          </p:blipFill>
          <p:spPr bwMode="auto">
            <a:xfrm>
              <a:off x="2819400" y="4495800"/>
              <a:ext cx="1066800" cy="533400"/>
            </a:xfrm>
            <a:prstGeom prst="rect">
              <a:avLst/>
            </a:prstGeom>
            <a:noFill/>
          </p:spPr>
        </p:pic>
        <p:grpSp>
          <p:nvGrpSpPr>
            <p:cNvPr id="32" name="Group 31"/>
            <p:cNvGrpSpPr/>
            <p:nvPr/>
          </p:nvGrpSpPr>
          <p:grpSpPr>
            <a:xfrm>
              <a:off x="-152400" y="879764"/>
              <a:ext cx="9908770" cy="6281651"/>
              <a:chOff x="-152400" y="879764"/>
              <a:chExt cx="9908770" cy="6281651"/>
            </a:xfrm>
          </p:grpSpPr>
          <p:grpSp>
            <p:nvGrpSpPr>
              <p:cNvPr id="33" name="Group 5"/>
              <p:cNvGrpSpPr/>
              <p:nvPr/>
            </p:nvGrpSpPr>
            <p:grpSpPr>
              <a:xfrm>
                <a:off x="685800" y="1752600"/>
                <a:ext cx="1524000" cy="533400"/>
                <a:chOff x="685800" y="1752600"/>
                <a:chExt cx="1524000" cy="533400"/>
              </a:xfrm>
            </p:grpSpPr>
            <p:pic>
              <p:nvPicPr>
                <p:cNvPr id="45"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46"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grpSp>
            <p:nvGrpSpPr>
              <p:cNvPr id="34" name="Group 6"/>
              <p:cNvGrpSpPr/>
              <p:nvPr/>
            </p:nvGrpSpPr>
            <p:grpSpPr>
              <a:xfrm>
                <a:off x="-152400" y="879764"/>
                <a:ext cx="9908770" cy="6281651"/>
                <a:chOff x="-152400" y="879764"/>
                <a:chExt cx="9908770" cy="6281651"/>
              </a:xfrm>
            </p:grpSpPr>
            <p:pic>
              <p:nvPicPr>
                <p:cNvPr id="3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6"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grpSp>
              <p:nvGrpSpPr>
                <p:cNvPr id="37" name="Group 34"/>
                <p:cNvGrpSpPr/>
                <p:nvPr/>
              </p:nvGrpSpPr>
              <p:grpSpPr>
                <a:xfrm>
                  <a:off x="-152400" y="879764"/>
                  <a:ext cx="9908770" cy="6281651"/>
                  <a:chOff x="-152400" y="876716"/>
                  <a:chExt cx="9908770" cy="6281651"/>
                </a:xfrm>
              </p:grpSpPr>
              <p:grpSp>
                <p:nvGrpSpPr>
                  <p:cNvPr id="39" name="Group 33"/>
                  <p:cNvGrpSpPr/>
                  <p:nvPr/>
                </p:nvGrpSpPr>
                <p:grpSpPr>
                  <a:xfrm>
                    <a:off x="3391593" y="876716"/>
                    <a:ext cx="6364777" cy="6281651"/>
                    <a:chOff x="3391593" y="876716"/>
                    <a:chExt cx="6364777" cy="6281651"/>
                  </a:xfrm>
                </p:grpSpPr>
                <p:sp>
                  <p:nvSpPr>
                    <p:cNvPr id="43" name="Freeform 42"/>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 name="Freeform 43"/>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53"/>
                  <p:cNvGrpSpPr/>
                  <p:nvPr/>
                </p:nvGrpSpPr>
                <p:grpSpPr>
                  <a:xfrm>
                    <a:off x="-152400" y="5330952"/>
                    <a:ext cx="3505200" cy="1752600"/>
                    <a:chOff x="-152400" y="5330952"/>
                    <a:chExt cx="3505200" cy="1752600"/>
                  </a:xfrm>
                </p:grpSpPr>
                <p:sp>
                  <p:nvSpPr>
                    <p:cNvPr id="41" name="Rectangle 40"/>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8" name="Freeform 37"/>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25" name="Group 24"/>
          <p:cNvGrpSpPr/>
          <p:nvPr/>
        </p:nvGrpSpPr>
        <p:grpSpPr>
          <a:xfrm>
            <a:off x="-152400" y="758952"/>
            <a:ext cx="9908770" cy="6360899"/>
            <a:chOff x="-152400" y="758952"/>
            <a:chExt cx="9908770" cy="6360899"/>
          </a:xfrm>
        </p:grpSpPr>
        <p:pic>
          <p:nvPicPr>
            <p:cNvPr id="324610" name="Picture 2" descr="File:United States 1846-12-1848-02.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4" name="Group 3"/>
            <p:cNvGrpSpPr/>
            <p:nvPr/>
          </p:nvGrpSpPr>
          <p:grpSpPr>
            <a:xfrm>
              <a:off x="-152400" y="838200"/>
              <a:ext cx="9908770" cy="6281651"/>
              <a:chOff x="-152400" y="879764"/>
              <a:chExt cx="9908770" cy="6281651"/>
            </a:xfrm>
          </p:grpSpPr>
          <p:pic>
            <p:nvPicPr>
              <p:cNvPr id="6"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grpSp>
            <p:nvGrpSpPr>
              <p:cNvPr id="12" name="Group 6"/>
              <p:cNvGrpSpPr/>
              <p:nvPr/>
            </p:nvGrpSpPr>
            <p:grpSpPr>
              <a:xfrm>
                <a:off x="-152400" y="879764"/>
                <a:ext cx="9908770" cy="6281651"/>
                <a:chOff x="-152400" y="879764"/>
                <a:chExt cx="9908770" cy="6281651"/>
              </a:xfrm>
            </p:grpSpPr>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51" name="TextBox 50"/>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B050"/>
                  </a:solidFill>
                </a:ln>
                <a:solidFill>
                  <a:srgbClr val="00B050"/>
                </a:solidFill>
                <a:effectLst>
                  <a:outerShdw dist="50800" dir="7200000" algn="ctr" rotWithShape="0">
                    <a:schemeClr val="tx1"/>
                  </a:outerShdw>
                </a:effectLst>
              </a:rPr>
              <a:t>1837</a:t>
            </a:r>
            <a:endParaRPr lang="en-US" sz="4800" dirty="0">
              <a:ln>
                <a:solidFill>
                  <a:srgbClr val="00B050"/>
                </a:solidFill>
              </a:ln>
              <a:solidFill>
                <a:srgbClr val="00B050"/>
              </a:solidFill>
              <a:effectLst>
                <a:outerShdw dist="50800" dir="7200000" algn="ctr" rotWithShape="0">
                  <a:schemeClr val="tx1"/>
                </a:outerShdw>
              </a:effectLst>
            </a:endParaRPr>
          </a:p>
        </p:txBody>
      </p:sp>
      <p:sp>
        <p:nvSpPr>
          <p:cNvPr id="52" name="TextBox 51"/>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FF0000"/>
                  </a:solidFill>
                </a:ln>
                <a:solidFill>
                  <a:srgbClr val="FF0000"/>
                </a:solidFill>
                <a:effectLst>
                  <a:outerShdw dist="50800" dir="7200000" algn="ctr" rotWithShape="0">
                    <a:schemeClr val="tx1"/>
                  </a:outerShdw>
                </a:effectLst>
              </a:rPr>
              <a:t>1846</a:t>
            </a:r>
            <a:endParaRPr lang="en-US" sz="4800" dirty="0">
              <a:ln>
                <a:solidFill>
                  <a:srgbClr val="FF0000"/>
                </a:solidFill>
              </a:ln>
              <a:solidFill>
                <a:srgbClr val="FF0000"/>
              </a:solidFill>
              <a:effectLst>
                <a:outerShdw dist="50800" dir="7200000" algn="ctr" rotWithShape="0">
                  <a:schemeClr val="tx1"/>
                </a:outerShdw>
              </a:effectLst>
            </a:endParaRPr>
          </a:p>
        </p:txBody>
      </p:sp>
      <p:sp>
        <p:nvSpPr>
          <p:cNvPr id="64" name="TextBox 63"/>
          <p:cNvSpPr txBox="1"/>
          <p:nvPr/>
        </p:nvSpPr>
        <p:spPr>
          <a:xfrm>
            <a:off x="0" y="2209800"/>
            <a:ext cx="1976823" cy="584775"/>
          </a:xfrm>
          <a:prstGeom prst="rect">
            <a:avLst/>
          </a:prstGeom>
          <a:noFill/>
        </p:spPr>
        <p:txBody>
          <a:bodyPr wrap="none" rtlCol="0">
            <a:spAutoFit/>
          </a:bodyPr>
          <a:lstStyle/>
          <a:p>
            <a:r>
              <a:rPr lang="en-US" sz="3200" dirty="0" smtClean="0">
                <a:ln>
                  <a:solidFill>
                    <a:srgbClr val="00B050"/>
                  </a:solidFill>
                </a:ln>
                <a:solidFill>
                  <a:srgbClr val="00B050"/>
                </a:solidFill>
                <a:effectLst>
                  <a:outerShdw dist="50800" dir="7200000" algn="ctr" rotWithShape="0">
                    <a:schemeClr val="tx1"/>
                  </a:outerShdw>
                </a:effectLst>
              </a:rPr>
              <a:t>1837-1869</a:t>
            </a:r>
            <a:endParaRPr lang="en-US" sz="3200" dirty="0">
              <a:ln>
                <a:solidFill>
                  <a:srgbClr val="00B050"/>
                </a:solidFill>
              </a:ln>
              <a:solidFill>
                <a:srgbClr val="00B050"/>
              </a:solidFill>
              <a:effectLst>
                <a:outerShdw dist="50800" dir="7200000" algn="ctr" rotWithShape="0">
                  <a:schemeClr val="tx1"/>
                </a:outerShdw>
              </a:effectLst>
            </a:endParaRPr>
          </a:p>
        </p:txBody>
      </p:sp>
      <p:grpSp>
        <p:nvGrpSpPr>
          <p:cNvPr id="66" name="Group 65"/>
          <p:cNvGrpSpPr/>
          <p:nvPr/>
        </p:nvGrpSpPr>
        <p:grpSpPr>
          <a:xfrm>
            <a:off x="533400" y="1371600"/>
            <a:ext cx="7436526" cy="2750408"/>
            <a:chOff x="640674" y="1371015"/>
            <a:chExt cx="7436526" cy="2750408"/>
          </a:xfrm>
        </p:grpSpPr>
        <p:grpSp>
          <p:nvGrpSpPr>
            <p:cNvPr id="67" name="Group 39"/>
            <p:cNvGrpSpPr/>
            <p:nvPr/>
          </p:nvGrpSpPr>
          <p:grpSpPr>
            <a:xfrm>
              <a:off x="640674" y="1537741"/>
              <a:ext cx="7436526" cy="2583682"/>
              <a:chOff x="640674" y="1537741"/>
              <a:chExt cx="7436526" cy="2583682"/>
            </a:xfrm>
          </p:grpSpPr>
          <p:sp>
            <p:nvSpPr>
              <p:cNvPr id="69" name="Freeform 68"/>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Freeform 70"/>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 name="Freeform 7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68"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55" name="Group 102"/>
          <p:cNvGrpSpPr/>
          <p:nvPr/>
        </p:nvGrpSpPr>
        <p:grpSpPr>
          <a:xfrm rot="21102751">
            <a:off x="2024608" y="3607647"/>
            <a:ext cx="3237839" cy="1519426"/>
            <a:chOff x="2119519" y="1502125"/>
            <a:chExt cx="5028826" cy="1448865"/>
          </a:xfrm>
        </p:grpSpPr>
        <p:sp>
          <p:nvSpPr>
            <p:cNvPr id="56" name="Freeform 55"/>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74" name="Group 103"/>
          <p:cNvGrpSpPr/>
          <p:nvPr/>
        </p:nvGrpSpPr>
        <p:grpSpPr>
          <a:xfrm rot="420000">
            <a:off x="4071614" y="3952331"/>
            <a:ext cx="3247654" cy="1382387"/>
            <a:chOff x="2038286" y="1893796"/>
            <a:chExt cx="5917641" cy="2140999"/>
          </a:xfrm>
        </p:grpSpPr>
        <p:sp>
          <p:nvSpPr>
            <p:cNvPr id="75" name="Freeform 74"/>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61" name="Group 37"/>
          <p:cNvGrpSpPr/>
          <p:nvPr/>
        </p:nvGrpSpPr>
        <p:grpSpPr>
          <a:xfrm>
            <a:off x="885797" y="1927533"/>
            <a:ext cx="5134003" cy="2568267"/>
            <a:chOff x="885797" y="1927533"/>
            <a:chExt cx="5134003" cy="2568267"/>
          </a:xfrm>
        </p:grpSpPr>
        <p:sp>
          <p:nvSpPr>
            <p:cNvPr id="62" name="Freeform 61"/>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TextBox 62"/>
            <p:cNvSpPr txBox="1"/>
            <p:nvPr/>
          </p:nvSpPr>
          <p:spPr>
            <a:xfrm rot="566963">
              <a:off x="2159953"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73" name="Group 72"/>
          <p:cNvGrpSpPr/>
          <p:nvPr/>
        </p:nvGrpSpPr>
        <p:grpSpPr>
          <a:xfrm>
            <a:off x="1600200" y="1960958"/>
            <a:ext cx="6079976" cy="1944218"/>
            <a:chOff x="1600200" y="1960958"/>
            <a:chExt cx="6079976" cy="1944218"/>
          </a:xfrm>
        </p:grpSpPr>
        <p:sp>
          <p:nvSpPr>
            <p:cNvPr id="50" name="TextBox 49"/>
            <p:cNvSpPr txBox="1"/>
            <p:nvPr/>
          </p:nvSpPr>
          <p:spPr>
            <a:xfrm>
              <a:off x="1600200" y="3072825"/>
              <a:ext cx="1976823" cy="584775"/>
            </a:xfrm>
            <a:prstGeom prst="rect">
              <a:avLst/>
            </a:prstGeom>
            <a:noFill/>
          </p:spPr>
          <p:txBody>
            <a:bodyPr wrap="none" rtlCol="0">
              <a:spAutoFit/>
            </a:bodyPr>
            <a:lstStyle/>
            <a:p>
              <a:r>
                <a:rPr lang="en-US" sz="3200" dirty="0" smtClean="0">
                  <a:ln>
                    <a:solidFill>
                      <a:srgbClr val="FF0000"/>
                    </a:solidFill>
                  </a:ln>
                  <a:solidFill>
                    <a:srgbClr val="FF0000"/>
                  </a:solidFill>
                  <a:effectLst>
                    <a:outerShdw dist="63500" dir="7200000" algn="ctr" rotWithShape="0">
                      <a:schemeClr val="tx1"/>
                    </a:outerShdw>
                  </a:effectLst>
                </a:rPr>
                <a:t>1846-1869</a:t>
              </a:r>
              <a:endParaRPr lang="en-US" sz="3200" dirty="0">
                <a:ln>
                  <a:solidFill>
                    <a:srgbClr val="FF0000"/>
                  </a:solidFill>
                </a:ln>
                <a:solidFill>
                  <a:srgbClr val="FF0000"/>
                </a:solidFill>
                <a:effectLst>
                  <a:outerShdw dist="63500" dir="7200000" algn="ctr" rotWithShape="0">
                    <a:schemeClr val="tx1"/>
                  </a:outerShdw>
                </a:effectLst>
              </a:endParaRPr>
            </a:p>
          </p:txBody>
        </p:sp>
        <p:grpSp>
          <p:nvGrpSpPr>
            <p:cNvPr id="47" name="Group 48"/>
            <p:cNvGrpSpPr/>
            <p:nvPr/>
          </p:nvGrpSpPr>
          <p:grpSpPr>
            <a:xfrm>
              <a:off x="2246068" y="1960958"/>
              <a:ext cx="5434108" cy="1944218"/>
              <a:chOff x="2246068" y="1960958"/>
              <a:chExt cx="5434108" cy="1944218"/>
            </a:xfrm>
          </p:grpSpPr>
          <p:sp>
            <p:nvSpPr>
              <p:cNvPr id="48" name="Freeform 47"/>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TextBox 48"/>
              <p:cNvSpPr txBox="1"/>
              <p:nvPr/>
            </p:nvSpPr>
            <p:spPr>
              <a:xfrm rot="870264">
                <a:off x="4725392" y="2742181"/>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64"/>
                                        </p:tgtEl>
                                      </p:cBhvr>
                                    </p:animEffect>
                                    <p:set>
                                      <p:cBhvr>
                                        <p:cTn id="7" dur="1" fill="hold">
                                          <p:stCondLst>
                                            <p:cond delay="999"/>
                                          </p:stCondLst>
                                        </p:cTn>
                                        <p:tgtEl>
                                          <p:spTgt spid="64"/>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51"/>
                                        </p:tgtEl>
                                        <p:attrNameLst>
                                          <p:attrName>ppt_w</p:attrName>
                                        </p:attrNameLst>
                                      </p:cBhvr>
                                      <p:tavLst>
                                        <p:tav tm="0">
                                          <p:val>
                                            <p:strVal val="ppt_w"/>
                                          </p:val>
                                        </p:tav>
                                        <p:tav tm="100000">
                                          <p:val>
                                            <p:fltVal val="0"/>
                                          </p:val>
                                        </p:tav>
                                      </p:tavLst>
                                    </p:anim>
                                    <p:anim calcmode="lin" valueType="num">
                                      <p:cBhvr>
                                        <p:cTn id="10" dur="1000"/>
                                        <p:tgtEl>
                                          <p:spTgt spid="51"/>
                                        </p:tgtEl>
                                        <p:attrNameLst>
                                          <p:attrName>ppt_h</p:attrName>
                                        </p:attrNameLst>
                                      </p:cBhvr>
                                      <p:tavLst>
                                        <p:tav tm="0">
                                          <p:val>
                                            <p:strVal val="ppt_h"/>
                                          </p:val>
                                        </p:tav>
                                        <p:tav tm="100000">
                                          <p:val>
                                            <p:fltVal val="0"/>
                                          </p:val>
                                        </p:tav>
                                      </p:tavLst>
                                    </p:anim>
                                    <p:anim calcmode="lin" valueType="num">
                                      <p:cBhvr>
                                        <p:cTn id="11" dur="1000"/>
                                        <p:tgtEl>
                                          <p:spTgt spid="51"/>
                                        </p:tgtEl>
                                        <p:attrNameLst>
                                          <p:attrName>style.rotation</p:attrName>
                                        </p:attrNameLst>
                                      </p:cBhvr>
                                      <p:tavLst>
                                        <p:tav tm="0">
                                          <p:val>
                                            <p:fltVal val="0"/>
                                          </p:val>
                                        </p:tav>
                                        <p:tav tm="100000">
                                          <p:val>
                                            <p:fltVal val="360"/>
                                          </p:val>
                                        </p:tav>
                                      </p:tavLst>
                                    </p:anim>
                                    <p:animEffect transition="out" filter="fade">
                                      <p:cBhvr>
                                        <p:cTn id="12" dur="1000"/>
                                        <p:tgtEl>
                                          <p:spTgt spid="51"/>
                                        </p:tgtEl>
                                      </p:cBhvr>
                                    </p:animEffect>
                                    <p:set>
                                      <p:cBhvr>
                                        <p:cTn id="13" dur="1" fill="hold">
                                          <p:stCondLst>
                                            <p:cond delay="999"/>
                                          </p:stCondLst>
                                        </p:cTn>
                                        <p:tgtEl>
                                          <p:spTgt spid="51"/>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1000" fill="hold"/>
                                        <p:tgtEl>
                                          <p:spTgt spid="52"/>
                                        </p:tgtEl>
                                        <p:attrNameLst>
                                          <p:attrName>ppt_w</p:attrName>
                                        </p:attrNameLst>
                                      </p:cBhvr>
                                      <p:tavLst>
                                        <p:tav tm="0">
                                          <p:val>
                                            <p:fltVal val="0"/>
                                          </p:val>
                                        </p:tav>
                                        <p:tav tm="100000">
                                          <p:val>
                                            <p:strVal val="#ppt_w"/>
                                          </p:val>
                                        </p:tav>
                                      </p:tavLst>
                                    </p:anim>
                                    <p:anim calcmode="lin" valueType="num">
                                      <p:cBhvr>
                                        <p:cTn id="17" dur="1000" fill="hold"/>
                                        <p:tgtEl>
                                          <p:spTgt spid="52"/>
                                        </p:tgtEl>
                                        <p:attrNameLst>
                                          <p:attrName>ppt_h</p:attrName>
                                        </p:attrNameLst>
                                      </p:cBhvr>
                                      <p:tavLst>
                                        <p:tav tm="0">
                                          <p:val>
                                            <p:fltVal val="0"/>
                                          </p:val>
                                        </p:tav>
                                        <p:tav tm="100000">
                                          <p:val>
                                            <p:strVal val="#ppt_h"/>
                                          </p:val>
                                        </p:tav>
                                      </p:tavLst>
                                    </p:anim>
                                    <p:anim calcmode="lin" valueType="num">
                                      <p:cBhvr>
                                        <p:cTn id="18" dur="1000" fill="hold"/>
                                        <p:tgtEl>
                                          <p:spTgt spid="52"/>
                                        </p:tgtEl>
                                        <p:attrNameLst>
                                          <p:attrName>style.rotation</p:attrName>
                                        </p:attrNameLst>
                                      </p:cBhvr>
                                      <p:tavLst>
                                        <p:tav tm="0">
                                          <p:val>
                                            <p:fltVal val="360"/>
                                          </p:val>
                                        </p:tav>
                                        <p:tav tm="100000">
                                          <p:val>
                                            <p:fltVal val="0"/>
                                          </p:val>
                                        </p:tav>
                                      </p:tavLst>
                                    </p:anim>
                                    <p:animEffect transition="in" filter="fade">
                                      <p:cBhvr>
                                        <p:cTn id="19" dur="1000"/>
                                        <p:tgtEl>
                                          <p:spTgt spid="52"/>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dissolve">
                                      <p:cBhvr>
                                        <p:cTn id="23" dur="1000"/>
                                        <p:tgtEl>
                                          <p:spTgt spid="25"/>
                                        </p:tgtEl>
                                      </p:cBhvr>
                                    </p:animEffect>
                                  </p:childTnLst>
                                </p:cTn>
                              </p:par>
                              <p:par>
                                <p:cTn id="24" presetID="10" presetClass="exit" presetSubtype="0" fill="hold" nodeType="withEffect">
                                  <p:stCondLst>
                                    <p:cond delay="1000"/>
                                  </p:stCondLst>
                                  <p:childTnLst>
                                    <p:animEffect transition="out" filter="fade">
                                      <p:cBhvr>
                                        <p:cTn id="25" dur="1000"/>
                                        <p:tgtEl>
                                          <p:spTgt spid="26"/>
                                        </p:tgtEl>
                                      </p:cBhvr>
                                    </p:animEffect>
                                    <p:set>
                                      <p:cBhvr>
                                        <p:cTn id="26" dur="1" fill="hold">
                                          <p:stCondLst>
                                            <p:cond delay="999"/>
                                          </p:stCondLst>
                                        </p:cTn>
                                        <p:tgtEl>
                                          <p:spTgt spid="26"/>
                                        </p:tgtEl>
                                        <p:attrNameLst>
                                          <p:attrName>style.visibility</p:attrName>
                                        </p:attrNameLst>
                                      </p:cBhvr>
                                      <p:to>
                                        <p:strVal val="hidden"/>
                                      </p:to>
                                    </p:se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Effect transition="in" filter="wipe(right)">
                                      <p:cBhvr>
                                        <p:cTn id="30"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64"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44" name="TextBox 43"/>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FF0000"/>
                  </a:solidFill>
                </a:ln>
                <a:solidFill>
                  <a:srgbClr val="FF0000"/>
                </a:solidFill>
                <a:effectLst>
                  <a:outerShdw dist="50800" dir="7200000" algn="ctr" rotWithShape="0">
                    <a:schemeClr val="tx1"/>
                  </a:outerShdw>
                </a:effectLst>
              </a:rPr>
              <a:t>1846</a:t>
            </a:r>
            <a:endParaRPr lang="en-US" sz="4800" dirty="0">
              <a:ln>
                <a:solidFill>
                  <a:srgbClr val="FF0000"/>
                </a:solidFill>
              </a:ln>
              <a:solidFill>
                <a:srgbClr val="FF0000"/>
              </a:solidFill>
              <a:effectLst>
                <a:outerShdw dist="50800" dir="7200000" algn="ctr" rotWithShape="0">
                  <a:schemeClr val="tx1"/>
                </a:outerShdw>
              </a:effectLst>
            </a:endParaRPr>
          </a:p>
        </p:txBody>
      </p:sp>
      <p:sp>
        <p:nvSpPr>
          <p:cNvPr id="45" name="TextBox 44"/>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FFFF"/>
                  </a:solidFill>
                </a:ln>
                <a:solidFill>
                  <a:srgbClr val="00FFFF"/>
                </a:solidFill>
                <a:effectLst>
                  <a:outerShdw dist="50800" dir="7200000" algn="ctr" rotWithShape="0">
                    <a:schemeClr val="tx1"/>
                  </a:outerShdw>
                </a:effectLst>
              </a:rPr>
              <a:t>1849</a:t>
            </a:r>
            <a:endParaRPr lang="en-US" sz="4800" dirty="0">
              <a:ln>
                <a:solidFill>
                  <a:srgbClr val="00FFFF"/>
                </a:solidFill>
              </a:ln>
              <a:solidFill>
                <a:srgbClr val="00FFFF"/>
              </a:solidFill>
              <a:effectLst>
                <a:outerShdw dist="50800" dir="7200000" algn="ctr" rotWithShape="0">
                  <a:schemeClr val="tx1"/>
                </a:outerShdw>
              </a:effectLst>
            </a:endParaRPr>
          </a:p>
        </p:txBody>
      </p:sp>
      <p:grpSp>
        <p:nvGrpSpPr>
          <p:cNvPr id="31" name="Group 30"/>
          <p:cNvGrpSpPr/>
          <p:nvPr/>
        </p:nvGrpSpPr>
        <p:grpSpPr>
          <a:xfrm>
            <a:off x="-152400" y="762000"/>
            <a:ext cx="9908770" cy="6360899"/>
            <a:chOff x="-152400" y="758952"/>
            <a:chExt cx="9908770" cy="6360899"/>
          </a:xfrm>
        </p:grpSpPr>
        <p:pic>
          <p:nvPicPr>
            <p:cNvPr id="32"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3" name="Group 32"/>
            <p:cNvGrpSpPr/>
            <p:nvPr/>
          </p:nvGrpSpPr>
          <p:grpSpPr>
            <a:xfrm>
              <a:off x="-152400" y="838200"/>
              <a:ext cx="9908770" cy="6281651"/>
              <a:chOff x="-152400" y="879764"/>
              <a:chExt cx="9908770" cy="6281651"/>
            </a:xfrm>
          </p:grpSpPr>
          <p:pic>
            <p:nvPicPr>
              <p:cNvPr id="34"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grpSp>
            <p:nvGrpSpPr>
              <p:cNvPr id="35" name="Group 34"/>
              <p:cNvGrpSpPr/>
              <p:nvPr/>
            </p:nvGrpSpPr>
            <p:grpSpPr>
              <a:xfrm>
                <a:off x="-152400" y="879764"/>
                <a:ext cx="9908770" cy="6281651"/>
                <a:chOff x="-152400" y="879764"/>
                <a:chExt cx="9908770" cy="6281651"/>
              </a:xfrm>
            </p:grpSpPr>
            <p:grpSp>
              <p:nvGrpSpPr>
                <p:cNvPr id="36" name="Group 34"/>
                <p:cNvGrpSpPr/>
                <p:nvPr/>
              </p:nvGrpSpPr>
              <p:grpSpPr>
                <a:xfrm>
                  <a:off x="-152400" y="879764"/>
                  <a:ext cx="9908770" cy="6281651"/>
                  <a:chOff x="-152400" y="876716"/>
                  <a:chExt cx="9908770" cy="6281651"/>
                </a:xfrm>
              </p:grpSpPr>
              <p:grpSp>
                <p:nvGrpSpPr>
                  <p:cNvPr id="38" name="Group 33"/>
                  <p:cNvGrpSpPr/>
                  <p:nvPr/>
                </p:nvGrpSpPr>
                <p:grpSpPr>
                  <a:xfrm>
                    <a:off x="3391593" y="876716"/>
                    <a:ext cx="6364777" cy="6281651"/>
                    <a:chOff x="3391593" y="876716"/>
                    <a:chExt cx="6364777" cy="6281651"/>
                  </a:xfrm>
                </p:grpSpPr>
                <p:sp>
                  <p:nvSpPr>
                    <p:cNvPr id="42" name="Freeform 4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53"/>
                  <p:cNvGrpSpPr/>
                  <p:nvPr/>
                </p:nvGrpSpPr>
                <p:grpSpPr>
                  <a:xfrm>
                    <a:off x="-152400" y="5330952"/>
                    <a:ext cx="3505200" cy="1752600"/>
                    <a:chOff x="-152400" y="5330952"/>
                    <a:chExt cx="3505200" cy="1752600"/>
                  </a:xfrm>
                </p:grpSpPr>
                <p:sp>
                  <p:nvSpPr>
                    <p:cNvPr id="40" name="Rectangle 3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7" name="Freeform 36"/>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grpSp>
        <p:nvGrpSpPr>
          <p:cNvPr id="26" name="Group 25"/>
          <p:cNvGrpSpPr/>
          <p:nvPr/>
        </p:nvGrpSpPr>
        <p:grpSpPr>
          <a:xfrm>
            <a:off x="-152400" y="758952"/>
            <a:ext cx="9908770" cy="6360899"/>
            <a:chOff x="-152400" y="758952"/>
            <a:chExt cx="9908770" cy="6360899"/>
          </a:xfrm>
        </p:grpSpPr>
        <p:pic>
          <p:nvPicPr>
            <p:cNvPr id="326658" name="Picture 2" descr="File:United States 1849-1850.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6" name="Group 5"/>
            <p:cNvGrpSpPr/>
            <p:nvPr/>
          </p:nvGrpSpPr>
          <p:grpSpPr>
            <a:xfrm>
              <a:off x="-152400" y="838200"/>
              <a:ext cx="9908770" cy="6281651"/>
              <a:chOff x="-152400" y="879764"/>
              <a:chExt cx="9908770" cy="6281651"/>
            </a:xfrm>
          </p:grpSpPr>
          <p:pic>
            <p:nvPicPr>
              <p:cNvPr id="7"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8"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nvGrpSpPr>
              <p:cNvPr id="10" name="Group 9"/>
              <p:cNvGrpSpPr/>
              <p:nvPr/>
            </p:nvGrpSpPr>
            <p:grpSpPr>
              <a:xfrm>
                <a:off x="-152400" y="879764"/>
                <a:ext cx="9908770" cy="6281651"/>
                <a:chOff x="-152400" y="879764"/>
                <a:chExt cx="9908770" cy="6281651"/>
              </a:xfrm>
            </p:grpSpPr>
            <p:pic>
              <p:nvPicPr>
                <p:cNvPr id="24"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nvGrpSpPr>
                <p:cNvPr id="12" name="Group 6"/>
                <p:cNvGrpSpPr/>
                <p:nvPr/>
              </p:nvGrpSpPr>
              <p:grpSpPr>
                <a:xfrm>
                  <a:off x="-152400" y="879764"/>
                  <a:ext cx="9908770" cy="6281651"/>
                  <a:chOff x="-152400" y="879764"/>
                  <a:chExt cx="9908770" cy="6281651"/>
                </a:xfrm>
              </p:grpSpPr>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pic>
          <p:nvPicPr>
            <p:cNvPr id="25" name="Picture 2" descr="File:United States 1821-08-1822.png"/>
            <p:cNvPicPr preferRelativeResize="0">
              <a:picLocks noChangeArrowheads="1"/>
            </p:cNvPicPr>
            <p:nvPr/>
          </p:nvPicPr>
          <p:blipFill>
            <a:blip r:embed="rId4"/>
            <a:srcRect l="30024" t="15703" r="53658" b="74663"/>
            <a:stretch>
              <a:fillRect/>
            </a:stretch>
          </p:blipFill>
          <p:spPr bwMode="auto">
            <a:xfrm>
              <a:off x="762000" y="3712464"/>
              <a:ext cx="1752600" cy="457200"/>
            </a:xfrm>
            <a:prstGeom prst="rect">
              <a:avLst/>
            </a:prstGeom>
            <a:noFill/>
          </p:spPr>
        </p:pic>
      </p:grpSp>
      <p:sp>
        <p:nvSpPr>
          <p:cNvPr id="46" name="TextBox 45"/>
          <p:cNvSpPr txBox="1"/>
          <p:nvPr/>
        </p:nvSpPr>
        <p:spPr>
          <a:xfrm>
            <a:off x="1600200" y="3072825"/>
            <a:ext cx="1976823" cy="584775"/>
          </a:xfrm>
          <a:prstGeom prst="rect">
            <a:avLst/>
          </a:prstGeom>
          <a:noFill/>
        </p:spPr>
        <p:txBody>
          <a:bodyPr wrap="none" rtlCol="0">
            <a:spAutoFit/>
          </a:bodyPr>
          <a:lstStyle/>
          <a:p>
            <a:r>
              <a:rPr lang="en-US" sz="3200" dirty="0" smtClean="0">
                <a:ln>
                  <a:solidFill>
                    <a:srgbClr val="FF0000"/>
                  </a:solidFill>
                </a:ln>
                <a:solidFill>
                  <a:srgbClr val="FF0000"/>
                </a:solidFill>
                <a:effectLst>
                  <a:outerShdw dist="63500" dir="7200000" algn="ctr" rotWithShape="0">
                    <a:schemeClr val="tx1"/>
                  </a:outerShdw>
                </a:effectLst>
              </a:rPr>
              <a:t>1846-1869</a:t>
            </a:r>
            <a:endParaRPr lang="en-US" sz="3200" dirty="0">
              <a:ln>
                <a:solidFill>
                  <a:srgbClr val="FF0000"/>
                </a:solidFill>
              </a:ln>
              <a:solidFill>
                <a:srgbClr val="FF0000"/>
              </a:solidFill>
              <a:effectLst>
                <a:outerShdw dist="63500" dir="7200000" algn="ctr" rotWithShape="0">
                  <a:schemeClr val="tx1"/>
                </a:outerShdw>
              </a:effectLst>
            </a:endParaRPr>
          </a:p>
        </p:txBody>
      </p:sp>
      <p:grpSp>
        <p:nvGrpSpPr>
          <p:cNvPr id="47" name="Group 46"/>
          <p:cNvGrpSpPr/>
          <p:nvPr/>
        </p:nvGrpSpPr>
        <p:grpSpPr>
          <a:xfrm>
            <a:off x="533400" y="1371600"/>
            <a:ext cx="7436526" cy="2750408"/>
            <a:chOff x="640674" y="1371015"/>
            <a:chExt cx="7436526" cy="2750408"/>
          </a:xfrm>
        </p:grpSpPr>
        <p:grpSp>
          <p:nvGrpSpPr>
            <p:cNvPr id="48" name="Group 39"/>
            <p:cNvGrpSpPr/>
            <p:nvPr/>
          </p:nvGrpSpPr>
          <p:grpSpPr>
            <a:xfrm>
              <a:off x="640674" y="1537741"/>
              <a:ext cx="7436526" cy="2583682"/>
              <a:chOff x="640674" y="1537741"/>
              <a:chExt cx="7436526" cy="2583682"/>
            </a:xfrm>
          </p:grpSpPr>
          <p:sp>
            <p:nvSpPr>
              <p:cNvPr id="50" name="Freeform 49"/>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Freeform 50"/>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 name="Freeform 51"/>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Freeform 52"/>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9"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54" name="Group 102"/>
          <p:cNvGrpSpPr/>
          <p:nvPr/>
        </p:nvGrpSpPr>
        <p:grpSpPr>
          <a:xfrm rot="21102751">
            <a:off x="2024608" y="3607647"/>
            <a:ext cx="3237839" cy="1519426"/>
            <a:chOff x="2119519" y="1502125"/>
            <a:chExt cx="5028826" cy="1448865"/>
          </a:xfrm>
        </p:grpSpPr>
        <p:sp>
          <p:nvSpPr>
            <p:cNvPr id="55" name="Freeform 54"/>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TextBox 55"/>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66" name="Group 103"/>
          <p:cNvGrpSpPr/>
          <p:nvPr/>
        </p:nvGrpSpPr>
        <p:grpSpPr>
          <a:xfrm rot="420000">
            <a:off x="4071614" y="3952331"/>
            <a:ext cx="3247654" cy="1382387"/>
            <a:chOff x="2038286" y="1893796"/>
            <a:chExt cx="5917641" cy="2140999"/>
          </a:xfrm>
        </p:grpSpPr>
        <p:sp>
          <p:nvSpPr>
            <p:cNvPr id="67" name="Freeform 66"/>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69" name="Group 68"/>
          <p:cNvGrpSpPr/>
          <p:nvPr/>
        </p:nvGrpSpPr>
        <p:grpSpPr>
          <a:xfrm>
            <a:off x="0" y="2057400"/>
            <a:ext cx="5975751" cy="3186647"/>
            <a:chOff x="0" y="2057400"/>
            <a:chExt cx="5975751" cy="3186647"/>
          </a:xfrm>
        </p:grpSpPr>
        <p:sp>
          <p:nvSpPr>
            <p:cNvPr id="30" name="TextBox 29"/>
            <p:cNvSpPr txBox="1"/>
            <p:nvPr/>
          </p:nvSpPr>
          <p:spPr>
            <a:xfrm>
              <a:off x="0" y="3657600"/>
              <a:ext cx="1976823" cy="584775"/>
            </a:xfrm>
            <a:prstGeom prst="rect">
              <a:avLst/>
            </a:prstGeom>
            <a:noFill/>
          </p:spPr>
          <p:txBody>
            <a:bodyPr wrap="none" rtlCol="0">
              <a:spAutoFit/>
            </a:bodyPr>
            <a:lstStyle/>
            <a:p>
              <a:r>
                <a:rPr lang="en-US" sz="3200" dirty="0" smtClean="0">
                  <a:ln>
                    <a:solidFill>
                      <a:srgbClr val="00FFFF"/>
                    </a:solidFill>
                  </a:ln>
                  <a:solidFill>
                    <a:srgbClr val="00FFFF"/>
                  </a:solidFill>
                  <a:effectLst>
                    <a:outerShdw dist="63500" dir="7200000" algn="ctr" rotWithShape="0">
                      <a:schemeClr val="tx1"/>
                    </a:outerShdw>
                  </a:effectLst>
                </a:rPr>
                <a:t>1849-1869</a:t>
              </a:r>
              <a:endParaRPr lang="en-US" sz="3200" dirty="0">
                <a:ln>
                  <a:solidFill>
                    <a:srgbClr val="00FFFF"/>
                  </a:solidFill>
                </a:ln>
                <a:solidFill>
                  <a:srgbClr val="00FFFF"/>
                </a:solidFill>
                <a:effectLst>
                  <a:outerShdw dist="63500" dir="7200000" algn="ctr" rotWithShape="0">
                    <a:schemeClr val="tx1"/>
                  </a:outerShdw>
                </a:effectLst>
              </a:endParaRPr>
            </a:p>
          </p:txBody>
        </p:sp>
        <p:grpSp>
          <p:nvGrpSpPr>
            <p:cNvPr id="27" name="Group 50"/>
            <p:cNvGrpSpPr/>
            <p:nvPr/>
          </p:nvGrpSpPr>
          <p:grpSpPr>
            <a:xfrm>
              <a:off x="680280" y="2057400"/>
              <a:ext cx="5295471" cy="3186647"/>
              <a:chOff x="788361" y="2220065"/>
              <a:chExt cx="5295471" cy="3186647"/>
            </a:xfrm>
          </p:grpSpPr>
          <p:sp>
            <p:nvSpPr>
              <p:cNvPr id="28" name="Freeform 27"/>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00FFFF">
                  <a:alpha val="4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TextBox 28"/>
              <p:cNvSpPr txBox="1"/>
              <p:nvPr/>
            </p:nvSpPr>
            <p:spPr>
              <a:xfrm rot="20104102">
                <a:off x="788361" y="2977031"/>
                <a:ext cx="1964192"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California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grpSp>
        <p:nvGrpSpPr>
          <p:cNvPr id="60" name="Group 37"/>
          <p:cNvGrpSpPr/>
          <p:nvPr/>
        </p:nvGrpSpPr>
        <p:grpSpPr>
          <a:xfrm>
            <a:off x="885797" y="1927533"/>
            <a:ext cx="5134003" cy="2568267"/>
            <a:chOff x="885797" y="1927533"/>
            <a:chExt cx="5134003" cy="2568267"/>
          </a:xfrm>
        </p:grpSpPr>
        <p:sp>
          <p:nvSpPr>
            <p:cNvPr id="61" name="Freeform 60"/>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TextBox 61"/>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63" name="Group 48"/>
          <p:cNvGrpSpPr/>
          <p:nvPr/>
        </p:nvGrpSpPr>
        <p:grpSpPr>
          <a:xfrm>
            <a:off x="2246068" y="1960958"/>
            <a:ext cx="5434108" cy="1944218"/>
            <a:chOff x="2246068" y="1960958"/>
            <a:chExt cx="5434108" cy="1944218"/>
          </a:xfrm>
        </p:grpSpPr>
        <p:sp>
          <p:nvSpPr>
            <p:cNvPr id="64" name="Freeform 63"/>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TextBox 64"/>
            <p:cNvSpPr txBox="1"/>
            <p:nvPr/>
          </p:nvSpPr>
          <p:spPr>
            <a:xfrm rot="870264">
              <a:off x="4725392" y="2742181"/>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6"/>
                                        </p:tgtEl>
                                      </p:cBhvr>
                                    </p:animEffect>
                                    <p:set>
                                      <p:cBhvr>
                                        <p:cTn id="7" dur="1" fill="hold">
                                          <p:stCondLst>
                                            <p:cond delay="999"/>
                                          </p:stCondLst>
                                        </p:cTn>
                                        <p:tgtEl>
                                          <p:spTgt spid="46"/>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44"/>
                                        </p:tgtEl>
                                        <p:attrNameLst>
                                          <p:attrName>ppt_w</p:attrName>
                                        </p:attrNameLst>
                                      </p:cBhvr>
                                      <p:tavLst>
                                        <p:tav tm="0">
                                          <p:val>
                                            <p:strVal val="ppt_w"/>
                                          </p:val>
                                        </p:tav>
                                        <p:tav tm="100000">
                                          <p:val>
                                            <p:fltVal val="0"/>
                                          </p:val>
                                        </p:tav>
                                      </p:tavLst>
                                    </p:anim>
                                    <p:anim calcmode="lin" valueType="num">
                                      <p:cBhvr>
                                        <p:cTn id="10" dur="1000"/>
                                        <p:tgtEl>
                                          <p:spTgt spid="44"/>
                                        </p:tgtEl>
                                        <p:attrNameLst>
                                          <p:attrName>ppt_h</p:attrName>
                                        </p:attrNameLst>
                                      </p:cBhvr>
                                      <p:tavLst>
                                        <p:tav tm="0">
                                          <p:val>
                                            <p:strVal val="ppt_h"/>
                                          </p:val>
                                        </p:tav>
                                        <p:tav tm="100000">
                                          <p:val>
                                            <p:fltVal val="0"/>
                                          </p:val>
                                        </p:tav>
                                      </p:tavLst>
                                    </p:anim>
                                    <p:anim calcmode="lin" valueType="num">
                                      <p:cBhvr>
                                        <p:cTn id="11" dur="1000"/>
                                        <p:tgtEl>
                                          <p:spTgt spid="44"/>
                                        </p:tgtEl>
                                        <p:attrNameLst>
                                          <p:attrName>style.rotation</p:attrName>
                                        </p:attrNameLst>
                                      </p:cBhvr>
                                      <p:tavLst>
                                        <p:tav tm="0">
                                          <p:val>
                                            <p:fltVal val="0"/>
                                          </p:val>
                                        </p:tav>
                                        <p:tav tm="100000">
                                          <p:val>
                                            <p:fltVal val="360"/>
                                          </p:val>
                                        </p:tav>
                                      </p:tavLst>
                                    </p:anim>
                                    <p:animEffect transition="out" filter="fade">
                                      <p:cBhvr>
                                        <p:cTn id="12" dur="1000"/>
                                        <p:tgtEl>
                                          <p:spTgt spid="44"/>
                                        </p:tgtEl>
                                      </p:cBhvr>
                                    </p:animEffect>
                                    <p:set>
                                      <p:cBhvr>
                                        <p:cTn id="13" dur="1" fill="hold">
                                          <p:stCondLst>
                                            <p:cond delay="999"/>
                                          </p:stCondLst>
                                        </p:cTn>
                                        <p:tgtEl>
                                          <p:spTgt spid="44"/>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 calcmode="lin" valueType="num">
                                      <p:cBhvr>
                                        <p:cTn id="16" dur="1000" fill="hold"/>
                                        <p:tgtEl>
                                          <p:spTgt spid="45"/>
                                        </p:tgtEl>
                                        <p:attrNameLst>
                                          <p:attrName>ppt_w</p:attrName>
                                        </p:attrNameLst>
                                      </p:cBhvr>
                                      <p:tavLst>
                                        <p:tav tm="0">
                                          <p:val>
                                            <p:fltVal val="0"/>
                                          </p:val>
                                        </p:tav>
                                        <p:tav tm="100000">
                                          <p:val>
                                            <p:strVal val="#ppt_w"/>
                                          </p:val>
                                        </p:tav>
                                      </p:tavLst>
                                    </p:anim>
                                    <p:anim calcmode="lin" valueType="num">
                                      <p:cBhvr>
                                        <p:cTn id="17" dur="1000" fill="hold"/>
                                        <p:tgtEl>
                                          <p:spTgt spid="45"/>
                                        </p:tgtEl>
                                        <p:attrNameLst>
                                          <p:attrName>ppt_h</p:attrName>
                                        </p:attrNameLst>
                                      </p:cBhvr>
                                      <p:tavLst>
                                        <p:tav tm="0">
                                          <p:val>
                                            <p:fltVal val="0"/>
                                          </p:val>
                                        </p:tav>
                                        <p:tav tm="100000">
                                          <p:val>
                                            <p:strVal val="#ppt_h"/>
                                          </p:val>
                                        </p:tav>
                                      </p:tavLst>
                                    </p:anim>
                                    <p:anim calcmode="lin" valueType="num">
                                      <p:cBhvr>
                                        <p:cTn id="18" dur="1000" fill="hold"/>
                                        <p:tgtEl>
                                          <p:spTgt spid="45"/>
                                        </p:tgtEl>
                                        <p:attrNameLst>
                                          <p:attrName>style.rotation</p:attrName>
                                        </p:attrNameLst>
                                      </p:cBhvr>
                                      <p:tavLst>
                                        <p:tav tm="0">
                                          <p:val>
                                            <p:fltVal val="360"/>
                                          </p:val>
                                        </p:tav>
                                        <p:tav tm="100000">
                                          <p:val>
                                            <p:fltVal val="0"/>
                                          </p:val>
                                        </p:tav>
                                      </p:tavLst>
                                    </p:anim>
                                    <p:animEffect transition="in" filter="fade">
                                      <p:cBhvr>
                                        <p:cTn id="19" dur="1000"/>
                                        <p:tgtEl>
                                          <p:spTgt spid="45"/>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dissolve">
                                      <p:cBhvr>
                                        <p:cTn id="23" dur="1000"/>
                                        <p:tgtEl>
                                          <p:spTgt spid="26"/>
                                        </p:tgtEl>
                                      </p:cBhvr>
                                    </p:animEffect>
                                  </p:childTnLst>
                                </p:cTn>
                              </p:par>
                              <p:par>
                                <p:cTn id="24" presetID="10" presetClass="exit" presetSubtype="0" fill="hold" nodeType="withEffect">
                                  <p:stCondLst>
                                    <p:cond delay="1000"/>
                                  </p:stCondLst>
                                  <p:childTnLst>
                                    <p:animEffect transition="out" filter="fade">
                                      <p:cBhvr>
                                        <p:cTn id="25" dur="1000"/>
                                        <p:tgtEl>
                                          <p:spTgt spid="31"/>
                                        </p:tgtEl>
                                      </p:cBhvr>
                                    </p:animEffect>
                                    <p:set>
                                      <p:cBhvr>
                                        <p:cTn id="26" dur="1" fill="hold">
                                          <p:stCondLst>
                                            <p:cond delay="999"/>
                                          </p:stCondLst>
                                        </p:cTn>
                                        <p:tgtEl>
                                          <p:spTgt spid="31"/>
                                        </p:tgtEl>
                                        <p:attrNameLst>
                                          <p:attrName>style.visibility</p:attrName>
                                        </p:attrNameLst>
                                      </p:cBhvr>
                                      <p:to>
                                        <p:strVal val="hidden"/>
                                      </p:to>
                                    </p:set>
                                  </p:childTnLst>
                                </p:cTn>
                              </p:par>
                            </p:childTnLst>
                          </p:cTn>
                        </p:par>
                        <p:par>
                          <p:cTn id="27" fill="hold">
                            <p:stCondLst>
                              <p:cond delay="3000"/>
                            </p:stCondLst>
                            <p:childTnLst>
                              <p:par>
                                <p:cTn id="28" presetID="22" presetClass="entr" presetSubtype="2"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right)">
                                      <p:cBhvr>
                                        <p:cTn id="30" dur="10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p:cNvGrpSpPr/>
          <p:nvPr/>
        </p:nvGrpSpPr>
        <p:grpSpPr>
          <a:xfrm>
            <a:off x="-137160" y="758952"/>
            <a:ext cx="9339702" cy="6327648"/>
            <a:chOff x="-137160" y="758952"/>
            <a:chExt cx="9339702" cy="6327648"/>
          </a:xfrm>
        </p:grpSpPr>
        <p:pic>
          <p:nvPicPr>
            <p:cNvPr id="101" name="Picture 2" descr="File:United States 1849-1850.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pic>
          <p:nvPicPr>
            <p:cNvPr id="102" name="Picture 2" descr="File:United States 1821-08-1822.png"/>
            <p:cNvPicPr preferRelativeResize="0">
              <a:picLocks noChangeArrowheads="1"/>
            </p:cNvPicPr>
            <p:nvPr/>
          </p:nvPicPr>
          <p:blipFill>
            <a:blip r:embed="rId3"/>
            <a:srcRect l="30024" t="15703" r="53658" b="74663"/>
            <a:stretch>
              <a:fillRect/>
            </a:stretch>
          </p:blipFill>
          <p:spPr bwMode="auto">
            <a:xfrm>
              <a:off x="762000" y="3712464"/>
              <a:ext cx="1752600" cy="457200"/>
            </a:xfrm>
            <a:prstGeom prst="rect">
              <a:avLst/>
            </a:prstGeom>
            <a:noFill/>
          </p:spPr>
        </p:pic>
      </p:grpSp>
      <p:pic>
        <p:nvPicPr>
          <p:cNvPr id="51" name="Picture 2" descr="File:United States 1912-02-1912-08.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sp>
        <p:nvSpPr>
          <p:cNvPr id="62" name="Rectangle 61"/>
          <p:cNvSpPr/>
          <p:nvPr/>
        </p:nvSpPr>
        <p:spPr>
          <a:xfrm>
            <a:off x="0" y="0"/>
            <a:ext cx="9144000" cy="838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100" name="TextBox 99"/>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FFFF"/>
                  </a:solidFill>
                </a:ln>
                <a:solidFill>
                  <a:srgbClr val="00FFFF"/>
                </a:solidFill>
                <a:effectLst>
                  <a:outerShdw dist="50800" dir="7200000" algn="ctr" rotWithShape="0">
                    <a:schemeClr val="tx1"/>
                  </a:outerShdw>
                </a:effectLst>
              </a:rPr>
              <a:t>1849</a:t>
            </a:r>
            <a:endParaRPr lang="en-US" sz="4800" dirty="0">
              <a:ln>
                <a:solidFill>
                  <a:srgbClr val="00FFFF"/>
                </a:solidFill>
              </a:ln>
              <a:solidFill>
                <a:srgbClr val="00FFFF"/>
              </a:solidFill>
              <a:effectLst>
                <a:outerShdw dist="50800" dir="7200000" algn="ctr" rotWithShape="0">
                  <a:schemeClr val="tx1"/>
                </a:outerShdw>
              </a:effectLst>
            </a:endParaRPr>
          </a:p>
        </p:txBody>
      </p:sp>
      <p:sp>
        <p:nvSpPr>
          <p:cNvPr id="38" name="TextBox 37"/>
          <p:cNvSpPr txBox="1"/>
          <p:nvPr/>
        </p:nvSpPr>
        <p:spPr>
          <a:xfrm>
            <a:off x="7391400" y="-76200"/>
            <a:ext cx="1597104" cy="830997"/>
          </a:xfrm>
          <a:prstGeom prst="rect">
            <a:avLst/>
          </a:prstGeom>
          <a:solidFill>
            <a:schemeClr val="bg1"/>
          </a:solidFill>
        </p:spPr>
        <p:txBody>
          <a:bodyPr wrap="none" rtlCol="0">
            <a:spAutoFit/>
          </a:bodyPr>
          <a:lstStyle/>
          <a:p>
            <a:r>
              <a:rPr lang="en-US" sz="4800" dirty="0" smtClean="0">
                <a:ln>
                  <a:solidFill>
                    <a:schemeClr val="tx1"/>
                  </a:solidFill>
                </a:ln>
                <a:effectLst>
                  <a:outerShdw dist="50800" dir="7200000" algn="ctr" rotWithShape="0">
                    <a:schemeClr val="tx1"/>
                  </a:outerShdw>
                </a:effectLst>
              </a:rPr>
              <a:t>today</a:t>
            </a:r>
            <a:endParaRPr lang="en-US" sz="4800" dirty="0">
              <a:ln>
                <a:solidFill>
                  <a:schemeClr val="tx1"/>
                </a:solidFill>
              </a:ln>
              <a:effectLst>
                <a:outerShdw dist="50800" dir="7200000" algn="ctr" rotWithShape="0">
                  <a:schemeClr val="tx1"/>
                </a:outerShdw>
              </a:effectLst>
            </a:endParaRPr>
          </a:p>
        </p:txBody>
      </p:sp>
      <p:grpSp>
        <p:nvGrpSpPr>
          <p:cNvPr id="55" name="Group 6"/>
          <p:cNvGrpSpPr/>
          <p:nvPr/>
        </p:nvGrpSpPr>
        <p:grpSpPr>
          <a:xfrm>
            <a:off x="-152400" y="838200"/>
            <a:ext cx="9908770" cy="6281651"/>
            <a:chOff x="-152400" y="879764"/>
            <a:chExt cx="9908770" cy="6281651"/>
          </a:xfrm>
        </p:grpSpPr>
        <p:grpSp>
          <p:nvGrpSpPr>
            <p:cNvPr id="63" name="Group 34"/>
            <p:cNvGrpSpPr/>
            <p:nvPr/>
          </p:nvGrpSpPr>
          <p:grpSpPr>
            <a:xfrm>
              <a:off x="-152400" y="879764"/>
              <a:ext cx="9908770" cy="6281651"/>
              <a:chOff x="-152400" y="876716"/>
              <a:chExt cx="9908770" cy="6281651"/>
            </a:xfrm>
          </p:grpSpPr>
          <p:grpSp>
            <p:nvGrpSpPr>
              <p:cNvPr id="65" name="Group 33"/>
              <p:cNvGrpSpPr/>
              <p:nvPr/>
            </p:nvGrpSpPr>
            <p:grpSpPr>
              <a:xfrm>
                <a:off x="3391593" y="876716"/>
                <a:ext cx="6364777" cy="6281651"/>
                <a:chOff x="3391593" y="876716"/>
                <a:chExt cx="6364777" cy="6281651"/>
              </a:xfrm>
            </p:grpSpPr>
            <p:sp>
              <p:nvSpPr>
                <p:cNvPr id="69" name="Freeform 68"/>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53"/>
              <p:cNvGrpSpPr/>
              <p:nvPr/>
            </p:nvGrpSpPr>
            <p:grpSpPr>
              <a:xfrm>
                <a:off x="-152400" y="5330952"/>
                <a:ext cx="3505200" cy="1752600"/>
                <a:chOff x="-152400" y="5330952"/>
                <a:chExt cx="3505200" cy="1752600"/>
              </a:xfrm>
            </p:grpSpPr>
            <p:sp>
              <p:nvSpPr>
                <p:cNvPr id="67" name="Rectangle 66"/>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4" name="Freeform 63"/>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p:cNvSpPr txBox="1"/>
          <p:nvPr/>
        </p:nvSpPr>
        <p:spPr>
          <a:xfrm>
            <a:off x="0" y="0"/>
            <a:ext cx="7391400" cy="769441"/>
          </a:xfrm>
          <a:prstGeom prst="rect">
            <a:avLst/>
          </a:prstGeom>
          <a:no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solidFill>
            <a:schemeClr val="bg1"/>
          </a:solid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1" name="Group 70"/>
          <p:cNvGrpSpPr/>
          <p:nvPr/>
        </p:nvGrpSpPr>
        <p:grpSpPr>
          <a:xfrm>
            <a:off x="533400" y="1371600"/>
            <a:ext cx="7436526" cy="2750408"/>
            <a:chOff x="640674" y="1371015"/>
            <a:chExt cx="7436526" cy="2750408"/>
          </a:xfrm>
        </p:grpSpPr>
        <p:grpSp>
          <p:nvGrpSpPr>
            <p:cNvPr id="72" name="Group 39"/>
            <p:cNvGrpSpPr/>
            <p:nvPr/>
          </p:nvGrpSpPr>
          <p:grpSpPr>
            <a:xfrm>
              <a:off x="640674" y="1537741"/>
              <a:ext cx="7436526" cy="2583682"/>
              <a:chOff x="640674" y="1537741"/>
              <a:chExt cx="7436526" cy="2583682"/>
            </a:xfrm>
          </p:grpSpPr>
          <p:sp>
            <p:nvSpPr>
              <p:cNvPr id="74" name="Freeform 73"/>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Freeform 74"/>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Freeform 75"/>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 name="Freeform 76"/>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73"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78" name="Group 102"/>
          <p:cNvGrpSpPr/>
          <p:nvPr/>
        </p:nvGrpSpPr>
        <p:grpSpPr>
          <a:xfrm rot="21102751">
            <a:off x="2024608" y="3607647"/>
            <a:ext cx="3237839" cy="1519426"/>
            <a:chOff x="2119519" y="1502125"/>
            <a:chExt cx="5028826" cy="1448865"/>
          </a:xfrm>
        </p:grpSpPr>
        <p:sp>
          <p:nvSpPr>
            <p:cNvPr id="79" name="Freeform 78"/>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TextBox 79"/>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83" name="Group 103"/>
          <p:cNvGrpSpPr/>
          <p:nvPr/>
        </p:nvGrpSpPr>
        <p:grpSpPr>
          <a:xfrm rot="420000">
            <a:off x="4071614" y="3952331"/>
            <a:ext cx="3247654" cy="1382387"/>
            <a:chOff x="2038286" y="1893796"/>
            <a:chExt cx="5917641" cy="2140999"/>
          </a:xfrm>
        </p:grpSpPr>
        <p:sp>
          <p:nvSpPr>
            <p:cNvPr id="84" name="Freeform 83"/>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87" name="Group 50"/>
          <p:cNvGrpSpPr/>
          <p:nvPr/>
        </p:nvGrpSpPr>
        <p:grpSpPr>
          <a:xfrm>
            <a:off x="680280" y="2057400"/>
            <a:ext cx="5295471" cy="3186647"/>
            <a:chOff x="788361" y="2220065"/>
            <a:chExt cx="5295471" cy="3186647"/>
          </a:xfrm>
        </p:grpSpPr>
        <p:sp>
          <p:nvSpPr>
            <p:cNvPr id="88" name="Freeform 87"/>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00FFFF">
                <a:alpha val="4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TextBox 88"/>
            <p:cNvSpPr txBox="1"/>
            <p:nvPr/>
          </p:nvSpPr>
          <p:spPr>
            <a:xfrm rot="20104102">
              <a:off x="788361" y="2977031"/>
              <a:ext cx="1964192"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California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5" name="Group 37"/>
          <p:cNvGrpSpPr/>
          <p:nvPr/>
        </p:nvGrpSpPr>
        <p:grpSpPr>
          <a:xfrm>
            <a:off x="885797" y="1927533"/>
            <a:ext cx="5134003" cy="2568267"/>
            <a:chOff x="885797" y="1927533"/>
            <a:chExt cx="5134003" cy="2568267"/>
          </a:xfrm>
        </p:grpSpPr>
        <p:sp>
          <p:nvSpPr>
            <p:cNvPr id="44" name="Freeform 43"/>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TextBox 46"/>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
        <p:nvSpPr>
          <p:cNvPr id="86" name="TextBox 85"/>
          <p:cNvSpPr txBox="1"/>
          <p:nvPr/>
        </p:nvSpPr>
        <p:spPr>
          <a:xfrm>
            <a:off x="0" y="3657600"/>
            <a:ext cx="1976823" cy="584775"/>
          </a:xfrm>
          <a:prstGeom prst="rect">
            <a:avLst/>
          </a:prstGeom>
          <a:noFill/>
        </p:spPr>
        <p:txBody>
          <a:bodyPr wrap="none" rtlCol="0">
            <a:spAutoFit/>
          </a:bodyPr>
          <a:lstStyle/>
          <a:p>
            <a:r>
              <a:rPr lang="en-US" sz="3200" dirty="0" smtClean="0">
                <a:ln>
                  <a:solidFill>
                    <a:srgbClr val="00FFFF"/>
                  </a:solidFill>
                </a:ln>
                <a:solidFill>
                  <a:srgbClr val="00FFFF"/>
                </a:solidFill>
                <a:effectLst>
                  <a:outerShdw dist="63500" dir="7200000" algn="ctr" rotWithShape="0">
                    <a:schemeClr val="tx1"/>
                  </a:outerShdw>
                </a:effectLst>
              </a:rPr>
              <a:t>1849-1869</a:t>
            </a:r>
            <a:endParaRPr lang="en-US" sz="3200" dirty="0">
              <a:ln>
                <a:solidFill>
                  <a:srgbClr val="00FFFF"/>
                </a:solidFill>
              </a:ln>
              <a:solidFill>
                <a:srgbClr val="00FFFF"/>
              </a:solidFill>
              <a:effectLst>
                <a:outerShdw dist="63500" dir="7200000" algn="ctr" rotWithShape="0">
                  <a:schemeClr val="tx1"/>
                </a:outerShdw>
              </a:effectLst>
            </a:endParaRPr>
          </a:p>
        </p:txBody>
      </p:sp>
      <p:grpSp>
        <p:nvGrpSpPr>
          <p:cNvPr id="6" name="Group 48"/>
          <p:cNvGrpSpPr/>
          <p:nvPr/>
        </p:nvGrpSpPr>
        <p:grpSpPr>
          <a:xfrm>
            <a:off x="2246068" y="1960958"/>
            <a:ext cx="5434108" cy="1944218"/>
            <a:chOff x="2246068" y="1960958"/>
            <a:chExt cx="5434108" cy="1944218"/>
          </a:xfrm>
        </p:grpSpPr>
        <p:sp>
          <p:nvSpPr>
            <p:cNvPr id="46" name="Freeform 45"/>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Box 47"/>
            <p:cNvSpPr txBox="1"/>
            <p:nvPr/>
          </p:nvSpPr>
          <p:spPr>
            <a:xfrm rot="870264">
              <a:off x="4725392" y="2739754"/>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00"/>
                                        </p:tgtEl>
                                        <p:attrNameLst>
                                          <p:attrName>ppt_w</p:attrName>
                                        </p:attrNameLst>
                                      </p:cBhvr>
                                      <p:tavLst>
                                        <p:tav tm="0">
                                          <p:val>
                                            <p:strVal val="ppt_w"/>
                                          </p:val>
                                        </p:tav>
                                        <p:tav tm="100000">
                                          <p:val>
                                            <p:fltVal val="0"/>
                                          </p:val>
                                        </p:tav>
                                      </p:tavLst>
                                    </p:anim>
                                    <p:anim calcmode="lin" valueType="num">
                                      <p:cBhvr>
                                        <p:cTn id="7" dur="1000"/>
                                        <p:tgtEl>
                                          <p:spTgt spid="100"/>
                                        </p:tgtEl>
                                        <p:attrNameLst>
                                          <p:attrName>ppt_h</p:attrName>
                                        </p:attrNameLst>
                                      </p:cBhvr>
                                      <p:tavLst>
                                        <p:tav tm="0">
                                          <p:val>
                                            <p:strVal val="ppt_h"/>
                                          </p:val>
                                        </p:tav>
                                        <p:tav tm="100000">
                                          <p:val>
                                            <p:fltVal val="0"/>
                                          </p:val>
                                        </p:tav>
                                      </p:tavLst>
                                    </p:anim>
                                    <p:anim calcmode="lin" valueType="num">
                                      <p:cBhvr>
                                        <p:cTn id="8" dur="1000"/>
                                        <p:tgtEl>
                                          <p:spTgt spid="100"/>
                                        </p:tgtEl>
                                        <p:attrNameLst>
                                          <p:attrName>style.rotation</p:attrName>
                                        </p:attrNameLst>
                                      </p:cBhvr>
                                      <p:tavLst>
                                        <p:tav tm="0">
                                          <p:val>
                                            <p:fltVal val="0"/>
                                          </p:val>
                                        </p:tav>
                                        <p:tav tm="100000">
                                          <p:val>
                                            <p:fltVal val="360"/>
                                          </p:val>
                                        </p:tav>
                                      </p:tavLst>
                                    </p:anim>
                                    <p:animEffect transition="out" filter="fade">
                                      <p:cBhvr>
                                        <p:cTn id="9" dur="1000"/>
                                        <p:tgtEl>
                                          <p:spTgt spid="100"/>
                                        </p:tgtEl>
                                      </p:cBhvr>
                                    </p:animEffect>
                                    <p:set>
                                      <p:cBhvr>
                                        <p:cTn id="10" dur="1" fill="hold">
                                          <p:stCondLst>
                                            <p:cond delay="999"/>
                                          </p:stCondLst>
                                        </p:cTn>
                                        <p:tgtEl>
                                          <p:spTgt spid="100"/>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1000" fill="hold"/>
                                        <p:tgtEl>
                                          <p:spTgt spid="38"/>
                                        </p:tgtEl>
                                        <p:attrNameLst>
                                          <p:attrName>ppt_w</p:attrName>
                                        </p:attrNameLst>
                                      </p:cBhvr>
                                      <p:tavLst>
                                        <p:tav tm="0">
                                          <p:val>
                                            <p:fltVal val="0"/>
                                          </p:val>
                                        </p:tav>
                                        <p:tav tm="100000">
                                          <p:val>
                                            <p:strVal val="#ppt_w"/>
                                          </p:val>
                                        </p:tav>
                                      </p:tavLst>
                                    </p:anim>
                                    <p:anim calcmode="lin" valueType="num">
                                      <p:cBhvr>
                                        <p:cTn id="14" dur="1000" fill="hold"/>
                                        <p:tgtEl>
                                          <p:spTgt spid="38"/>
                                        </p:tgtEl>
                                        <p:attrNameLst>
                                          <p:attrName>ppt_h</p:attrName>
                                        </p:attrNameLst>
                                      </p:cBhvr>
                                      <p:tavLst>
                                        <p:tav tm="0">
                                          <p:val>
                                            <p:fltVal val="0"/>
                                          </p:val>
                                        </p:tav>
                                        <p:tav tm="100000">
                                          <p:val>
                                            <p:strVal val="#ppt_h"/>
                                          </p:val>
                                        </p:tav>
                                      </p:tavLst>
                                    </p:anim>
                                    <p:anim calcmode="lin" valueType="num">
                                      <p:cBhvr>
                                        <p:cTn id="15" dur="1000" fill="hold"/>
                                        <p:tgtEl>
                                          <p:spTgt spid="38"/>
                                        </p:tgtEl>
                                        <p:attrNameLst>
                                          <p:attrName>style.rotation</p:attrName>
                                        </p:attrNameLst>
                                      </p:cBhvr>
                                      <p:tavLst>
                                        <p:tav tm="0">
                                          <p:val>
                                            <p:fltVal val="360"/>
                                          </p:val>
                                        </p:tav>
                                        <p:tav tm="100000">
                                          <p:val>
                                            <p:fltVal val="0"/>
                                          </p:val>
                                        </p:tav>
                                      </p:tavLst>
                                    </p:anim>
                                    <p:animEffect transition="in" filter="fade">
                                      <p:cBhvr>
                                        <p:cTn id="16" dur="1000"/>
                                        <p:tgtEl>
                                          <p:spTgt spid="38"/>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dissolve">
                                      <p:cBhvr>
                                        <p:cTn id="20" dur="1000"/>
                                        <p:tgtEl>
                                          <p:spTgt spid="51"/>
                                        </p:tgtEl>
                                      </p:cBhvr>
                                    </p:animEffect>
                                  </p:childTnLst>
                                </p:cTn>
                              </p:par>
                            </p:childTnLst>
                          </p:cTn>
                        </p:par>
                        <p:par>
                          <p:cTn id="21" fill="hold">
                            <p:stCondLst>
                              <p:cond delay="2000"/>
                            </p:stCondLst>
                            <p:childTnLst>
                              <p:par>
                                <p:cTn id="22" presetID="10" presetClass="exit" presetSubtype="0" fill="hold" grpId="1" nodeType="afterEffect">
                                  <p:stCondLst>
                                    <p:cond delay="0"/>
                                  </p:stCondLst>
                                  <p:childTnLst>
                                    <p:animEffect transition="out" filter="fade">
                                      <p:cBhvr>
                                        <p:cTn id="23" dur="1000"/>
                                        <p:tgtEl>
                                          <p:spTgt spid="86"/>
                                        </p:tgtEl>
                                      </p:cBhvr>
                                    </p:animEffect>
                                    <p:set>
                                      <p:cBhvr>
                                        <p:cTn id="24" dur="1" fill="hold">
                                          <p:stCondLst>
                                            <p:cond delay="999"/>
                                          </p:stCondLst>
                                        </p:cTn>
                                        <p:tgtEl>
                                          <p:spTgt spid="86"/>
                                        </p:tgtEl>
                                        <p:attrNameLst>
                                          <p:attrName>style.visibility</p:attrName>
                                        </p:attrNameLst>
                                      </p:cBhvr>
                                      <p:to>
                                        <p:strVal val="hidden"/>
                                      </p:to>
                                    </p:set>
                                  </p:childTnLst>
                                </p:cTn>
                              </p:par>
                              <p:par>
                                <p:cTn id="25" presetID="49" presetClass="exit" presetSubtype="0" accel="100000" fill="hold" nodeType="withEffect">
                                  <p:stCondLst>
                                    <p:cond delay="0"/>
                                  </p:stCondLst>
                                  <p:childTnLst>
                                    <p:anim calcmode="lin" valueType="num">
                                      <p:cBhvr>
                                        <p:cTn id="26" dur="2000"/>
                                        <p:tgtEl>
                                          <p:spTgt spid="71"/>
                                        </p:tgtEl>
                                        <p:attrNameLst>
                                          <p:attrName>ppt_w</p:attrName>
                                        </p:attrNameLst>
                                      </p:cBhvr>
                                      <p:tavLst>
                                        <p:tav tm="0">
                                          <p:val>
                                            <p:strVal val="ppt_w"/>
                                          </p:val>
                                        </p:tav>
                                        <p:tav tm="100000">
                                          <p:val>
                                            <p:fltVal val="0"/>
                                          </p:val>
                                        </p:tav>
                                      </p:tavLst>
                                    </p:anim>
                                    <p:anim calcmode="lin" valueType="num">
                                      <p:cBhvr>
                                        <p:cTn id="27" dur="2000"/>
                                        <p:tgtEl>
                                          <p:spTgt spid="71"/>
                                        </p:tgtEl>
                                        <p:attrNameLst>
                                          <p:attrName>ppt_h</p:attrName>
                                        </p:attrNameLst>
                                      </p:cBhvr>
                                      <p:tavLst>
                                        <p:tav tm="0">
                                          <p:val>
                                            <p:strVal val="ppt_h"/>
                                          </p:val>
                                        </p:tav>
                                        <p:tav tm="100000">
                                          <p:val>
                                            <p:fltVal val="0"/>
                                          </p:val>
                                        </p:tav>
                                      </p:tavLst>
                                    </p:anim>
                                    <p:anim calcmode="lin" valueType="num">
                                      <p:cBhvr>
                                        <p:cTn id="28" dur="2000"/>
                                        <p:tgtEl>
                                          <p:spTgt spid="71"/>
                                        </p:tgtEl>
                                        <p:attrNameLst>
                                          <p:attrName>style.rotation</p:attrName>
                                        </p:attrNameLst>
                                      </p:cBhvr>
                                      <p:tavLst>
                                        <p:tav tm="0">
                                          <p:val>
                                            <p:fltVal val="0"/>
                                          </p:val>
                                        </p:tav>
                                        <p:tav tm="100000">
                                          <p:val>
                                            <p:fltVal val="360"/>
                                          </p:val>
                                        </p:tav>
                                      </p:tavLst>
                                    </p:anim>
                                    <p:animEffect transition="out" filter="fade">
                                      <p:cBhvr>
                                        <p:cTn id="29" dur="2000"/>
                                        <p:tgtEl>
                                          <p:spTgt spid="71"/>
                                        </p:tgtEl>
                                      </p:cBhvr>
                                    </p:animEffect>
                                    <p:set>
                                      <p:cBhvr>
                                        <p:cTn id="30" dur="1" fill="hold">
                                          <p:stCondLst>
                                            <p:cond delay="1999"/>
                                          </p:stCondLst>
                                        </p:cTn>
                                        <p:tgtEl>
                                          <p:spTgt spid="71"/>
                                        </p:tgtEl>
                                        <p:attrNameLst>
                                          <p:attrName>style.visibility</p:attrName>
                                        </p:attrNameLst>
                                      </p:cBhvr>
                                      <p:to>
                                        <p:strVal val="hidden"/>
                                      </p:to>
                                    </p:set>
                                  </p:childTnLst>
                                </p:cTn>
                              </p:par>
                              <p:par>
                                <p:cTn id="31" presetID="49" presetClass="exit" presetSubtype="0" accel="100000" fill="hold" nodeType="withEffect">
                                  <p:stCondLst>
                                    <p:cond delay="0"/>
                                  </p:stCondLst>
                                  <p:childTnLst>
                                    <p:anim calcmode="lin" valueType="num">
                                      <p:cBhvr>
                                        <p:cTn id="32" dur="2000"/>
                                        <p:tgtEl>
                                          <p:spTgt spid="5"/>
                                        </p:tgtEl>
                                        <p:attrNameLst>
                                          <p:attrName>ppt_w</p:attrName>
                                        </p:attrNameLst>
                                      </p:cBhvr>
                                      <p:tavLst>
                                        <p:tav tm="0">
                                          <p:val>
                                            <p:strVal val="ppt_w"/>
                                          </p:val>
                                        </p:tav>
                                        <p:tav tm="100000">
                                          <p:val>
                                            <p:fltVal val="0"/>
                                          </p:val>
                                        </p:tav>
                                      </p:tavLst>
                                    </p:anim>
                                    <p:anim calcmode="lin" valueType="num">
                                      <p:cBhvr>
                                        <p:cTn id="33" dur="2000"/>
                                        <p:tgtEl>
                                          <p:spTgt spid="5"/>
                                        </p:tgtEl>
                                        <p:attrNameLst>
                                          <p:attrName>ppt_h</p:attrName>
                                        </p:attrNameLst>
                                      </p:cBhvr>
                                      <p:tavLst>
                                        <p:tav tm="0">
                                          <p:val>
                                            <p:strVal val="ppt_h"/>
                                          </p:val>
                                        </p:tav>
                                        <p:tav tm="100000">
                                          <p:val>
                                            <p:fltVal val="0"/>
                                          </p:val>
                                        </p:tav>
                                      </p:tavLst>
                                    </p:anim>
                                    <p:anim calcmode="lin" valueType="num">
                                      <p:cBhvr>
                                        <p:cTn id="34" dur="2000"/>
                                        <p:tgtEl>
                                          <p:spTgt spid="5"/>
                                        </p:tgtEl>
                                        <p:attrNameLst>
                                          <p:attrName>style.rotation</p:attrName>
                                        </p:attrNameLst>
                                      </p:cBhvr>
                                      <p:tavLst>
                                        <p:tav tm="0">
                                          <p:val>
                                            <p:fltVal val="0"/>
                                          </p:val>
                                        </p:tav>
                                        <p:tav tm="100000">
                                          <p:val>
                                            <p:fltVal val="360"/>
                                          </p:val>
                                        </p:tav>
                                      </p:tavLst>
                                    </p:anim>
                                    <p:animEffect transition="out" filter="fade">
                                      <p:cBhvr>
                                        <p:cTn id="35" dur="2000"/>
                                        <p:tgtEl>
                                          <p:spTgt spid="5"/>
                                        </p:tgtEl>
                                      </p:cBhvr>
                                    </p:animEffect>
                                    <p:set>
                                      <p:cBhvr>
                                        <p:cTn id="36" dur="1" fill="hold">
                                          <p:stCondLst>
                                            <p:cond delay="1999"/>
                                          </p:stCondLst>
                                        </p:cTn>
                                        <p:tgtEl>
                                          <p:spTgt spid="5"/>
                                        </p:tgtEl>
                                        <p:attrNameLst>
                                          <p:attrName>style.visibility</p:attrName>
                                        </p:attrNameLst>
                                      </p:cBhvr>
                                      <p:to>
                                        <p:strVal val="hidden"/>
                                      </p:to>
                                    </p:set>
                                  </p:childTnLst>
                                </p:cTn>
                              </p:par>
                              <p:par>
                                <p:cTn id="37" presetID="49" presetClass="exit" presetSubtype="0" accel="100000" fill="hold" nodeType="withEffect">
                                  <p:stCondLst>
                                    <p:cond delay="0"/>
                                  </p:stCondLst>
                                  <p:childTnLst>
                                    <p:anim calcmode="lin" valueType="num">
                                      <p:cBhvr>
                                        <p:cTn id="38" dur="2000"/>
                                        <p:tgtEl>
                                          <p:spTgt spid="83"/>
                                        </p:tgtEl>
                                        <p:attrNameLst>
                                          <p:attrName>ppt_w</p:attrName>
                                        </p:attrNameLst>
                                      </p:cBhvr>
                                      <p:tavLst>
                                        <p:tav tm="0">
                                          <p:val>
                                            <p:strVal val="ppt_w"/>
                                          </p:val>
                                        </p:tav>
                                        <p:tav tm="100000">
                                          <p:val>
                                            <p:fltVal val="0"/>
                                          </p:val>
                                        </p:tav>
                                      </p:tavLst>
                                    </p:anim>
                                    <p:anim calcmode="lin" valueType="num">
                                      <p:cBhvr>
                                        <p:cTn id="39" dur="2000"/>
                                        <p:tgtEl>
                                          <p:spTgt spid="83"/>
                                        </p:tgtEl>
                                        <p:attrNameLst>
                                          <p:attrName>ppt_h</p:attrName>
                                        </p:attrNameLst>
                                      </p:cBhvr>
                                      <p:tavLst>
                                        <p:tav tm="0">
                                          <p:val>
                                            <p:strVal val="ppt_h"/>
                                          </p:val>
                                        </p:tav>
                                        <p:tav tm="100000">
                                          <p:val>
                                            <p:fltVal val="0"/>
                                          </p:val>
                                        </p:tav>
                                      </p:tavLst>
                                    </p:anim>
                                    <p:anim calcmode="lin" valueType="num">
                                      <p:cBhvr>
                                        <p:cTn id="40" dur="2000"/>
                                        <p:tgtEl>
                                          <p:spTgt spid="83"/>
                                        </p:tgtEl>
                                        <p:attrNameLst>
                                          <p:attrName>style.rotation</p:attrName>
                                        </p:attrNameLst>
                                      </p:cBhvr>
                                      <p:tavLst>
                                        <p:tav tm="0">
                                          <p:val>
                                            <p:fltVal val="0"/>
                                          </p:val>
                                        </p:tav>
                                        <p:tav tm="100000">
                                          <p:val>
                                            <p:fltVal val="360"/>
                                          </p:val>
                                        </p:tav>
                                      </p:tavLst>
                                    </p:anim>
                                    <p:animEffect transition="out" filter="fade">
                                      <p:cBhvr>
                                        <p:cTn id="41" dur="2000"/>
                                        <p:tgtEl>
                                          <p:spTgt spid="83"/>
                                        </p:tgtEl>
                                      </p:cBhvr>
                                    </p:animEffect>
                                    <p:set>
                                      <p:cBhvr>
                                        <p:cTn id="42" dur="1" fill="hold">
                                          <p:stCondLst>
                                            <p:cond delay="1999"/>
                                          </p:stCondLst>
                                        </p:cTn>
                                        <p:tgtEl>
                                          <p:spTgt spid="83"/>
                                        </p:tgtEl>
                                        <p:attrNameLst>
                                          <p:attrName>style.visibility</p:attrName>
                                        </p:attrNameLst>
                                      </p:cBhvr>
                                      <p:to>
                                        <p:strVal val="hidden"/>
                                      </p:to>
                                    </p:set>
                                  </p:childTnLst>
                                </p:cTn>
                              </p:par>
                              <p:par>
                                <p:cTn id="43" presetID="49" presetClass="exit" presetSubtype="0" accel="100000" fill="hold" nodeType="withEffect">
                                  <p:stCondLst>
                                    <p:cond delay="0"/>
                                  </p:stCondLst>
                                  <p:childTnLst>
                                    <p:anim calcmode="lin" valueType="num">
                                      <p:cBhvr>
                                        <p:cTn id="44" dur="2000"/>
                                        <p:tgtEl>
                                          <p:spTgt spid="78"/>
                                        </p:tgtEl>
                                        <p:attrNameLst>
                                          <p:attrName>ppt_w</p:attrName>
                                        </p:attrNameLst>
                                      </p:cBhvr>
                                      <p:tavLst>
                                        <p:tav tm="0">
                                          <p:val>
                                            <p:strVal val="ppt_w"/>
                                          </p:val>
                                        </p:tav>
                                        <p:tav tm="100000">
                                          <p:val>
                                            <p:fltVal val="0"/>
                                          </p:val>
                                        </p:tav>
                                      </p:tavLst>
                                    </p:anim>
                                    <p:anim calcmode="lin" valueType="num">
                                      <p:cBhvr>
                                        <p:cTn id="45" dur="2000"/>
                                        <p:tgtEl>
                                          <p:spTgt spid="78"/>
                                        </p:tgtEl>
                                        <p:attrNameLst>
                                          <p:attrName>ppt_h</p:attrName>
                                        </p:attrNameLst>
                                      </p:cBhvr>
                                      <p:tavLst>
                                        <p:tav tm="0">
                                          <p:val>
                                            <p:strVal val="ppt_h"/>
                                          </p:val>
                                        </p:tav>
                                        <p:tav tm="100000">
                                          <p:val>
                                            <p:fltVal val="0"/>
                                          </p:val>
                                        </p:tav>
                                      </p:tavLst>
                                    </p:anim>
                                    <p:anim calcmode="lin" valueType="num">
                                      <p:cBhvr>
                                        <p:cTn id="46" dur="2000"/>
                                        <p:tgtEl>
                                          <p:spTgt spid="78"/>
                                        </p:tgtEl>
                                        <p:attrNameLst>
                                          <p:attrName>style.rotation</p:attrName>
                                        </p:attrNameLst>
                                      </p:cBhvr>
                                      <p:tavLst>
                                        <p:tav tm="0">
                                          <p:val>
                                            <p:fltVal val="0"/>
                                          </p:val>
                                        </p:tav>
                                        <p:tav tm="100000">
                                          <p:val>
                                            <p:fltVal val="360"/>
                                          </p:val>
                                        </p:tav>
                                      </p:tavLst>
                                    </p:anim>
                                    <p:animEffect transition="out" filter="fade">
                                      <p:cBhvr>
                                        <p:cTn id="47" dur="2000"/>
                                        <p:tgtEl>
                                          <p:spTgt spid="78"/>
                                        </p:tgtEl>
                                      </p:cBhvr>
                                    </p:animEffect>
                                    <p:set>
                                      <p:cBhvr>
                                        <p:cTn id="48" dur="1" fill="hold">
                                          <p:stCondLst>
                                            <p:cond delay="1999"/>
                                          </p:stCondLst>
                                        </p:cTn>
                                        <p:tgtEl>
                                          <p:spTgt spid="78"/>
                                        </p:tgtEl>
                                        <p:attrNameLst>
                                          <p:attrName>style.visibility</p:attrName>
                                        </p:attrNameLst>
                                      </p:cBhvr>
                                      <p:to>
                                        <p:strVal val="hidden"/>
                                      </p:to>
                                    </p:set>
                                  </p:childTnLst>
                                </p:cTn>
                              </p:par>
                              <p:par>
                                <p:cTn id="49" presetID="49" presetClass="exit" presetSubtype="0" accel="100000" fill="hold" nodeType="withEffect">
                                  <p:stCondLst>
                                    <p:cond delay="0"/>
                                  </p:stCondLst>
                                  <p:childTnLst>
                                    <p:anim calcmode="lin" valueType="num">
                                      <p:cBhvr>
                                        <p:cTn id="50" dur="2000"/>
                                        <p:tgtEl>
                                          <p:spTgt spid="87"/>
                                        </p:tgtEl>
                                        <p:attrNameLst>
                                          <p:attrName>ppt_w</p:attrName>
                                        </p:attrNameLst>
                                      </p:cBhvr>
                                      <p:tavLst>
                                        <p:tav tm="0">
                                          <p:val>
                                            <p:strVal val="ppt_w"/>
                                          </p:val>
                                        </p:tav>
                                        <p:tav tm="100000">
                                          <p:val>
                                            <p:fltVal val="0"/>
                                          </p:val>
                                        </p:tav>
                                      </p:tavLst>
                                    </p:anim>
                                    <p:anim calcmode="lin" valueType="num">
                                      <p:cBhvr>
                                        <p:cTn id="51" dur="2000"/>
                                        <p:tgtEl>
                                          <p:spTgt spid="87"/>
                                        </p:tgtEl>
                                        <p:attrNameLst>
                                          <p:attrName>ppt_h</p:attrName>
                                        </p:attrNameLst>
                                      </p:cBhvr>
                                      <p:tavLst>
                                        <p:tav tm="0">
                                          <p:val>
                                            <p:strVal val="ppt_h"/>
                                          </p:val>
                                        </p:tav>
                                        <p:tav tm="100000">
                                          <p:val>
                                            <p:fltVal val="0"/>
                                          </p:val>
                                        </p:tav>
                                      </p:tavLst>
                                    </p:anim>
                                    <p:anim calcmode="lin" valueType="num">
                                      <p:cBhvr>
                                        <p:cTn id="52" dur="2000"/>
                                        <p:tgtEl>
                                          <p:spTgt spid="87"/>
                                        </p:tgtEl>
                                        <p:attrNameLst>
                                          <p:attrName>style.rotation</p:attrName>
                                        </p:attrNameLst>
                                      </p:cBhvr>
                                      <p:tavLst>
                                        <p:tav tm="0">
                                          <p:val>
                                            <p:fltVal val="0"/>
                                          </p:val>
                                        </p:tav>
                                        <p:tav tm="100000">
                                          <p:val>
                                            <p:fltVal val="360"/>
                                          </p:val>
                                        </p:tav>
                                      </p:tavLst>
                                    </p:anim>
                                    <p:animEffect transition="out" filter="fade">
                                      <p:cBhvr>
                                        <p:cTn id="53" dur="2000"/>
                                        <p:tgtEl>
                                          <p:spTgt spid="87"/>
                                        </p:tgtEl>
                                      </p:cBhvr>
                                    </p:animEffect>
                                    <p:set>
                                      <p:cBhvr>
                                        <p:cTn id="54" dur="1" fill="hold">
                                          <p:stCondLst>
                                            <p:cond delay="1999"/>
                                          </p:stCondLst>
                                        </p:cTn>
                                        <p:tgtEl>
                                          <p:spTgt spid="87"/>
                                        </p:tgtEl>
                                        <p:attrNameLst>
                                          <p:attrName>style.visibility</p:attrName>
                                        </p:attrNameLst>
                                      </p:cBhvr>
                                      <p:to>
                                        <p:strVal val="hidden"/>
                                      </p:to>
                                    </p:set>
                                  </p:childTnLst>
                                </p:cTn>
                              </p:par>
                              <p:par>
                                <p:cTn id="55" presetID="49" presetClass="exit" presetSubtype="0" accel="100000" fill="hold" nodeType="withEffect">
                                  <p:stCondLst>
                                    <p:cond delay="0"/>
                                  </p:stCondLst>
                                  <p:childTnLst>
                                    <p:anim calcmode="lin" valueType="num">
                                      <p:cBhvr>
                                        <p:cTn id="56" dur="2000"/>
                                        <p:tgtEl>
                                          <p:spTgt spid="6"/>
                                        </p:tgtEl>
                                        <p:attrNameLst>
                                          <p:attrName>ppt_w</p:attrName>
                                        </p:attrNameLst>
                                      </p:cBhvr>
                                      <p:tavLst>
                                        <p:tav tm="0">
                                          <p:val>
                                            <p:strVal val="ppt_w"/>
                                          </p:val>
                                        </p:tav>
                                        <p:tav tm="100000">
                                          <p:val>
                                            <p:fltVal val="0"/>
                                          </p:val>
                                        </p:tav>
                                      </p:tavLst>
                                    </p:anim>
                                    <p:anim calcmode="lin" valueType="num">
                                      <p:cBhvr>
                                        <p:cTn id="57" dur="2000"/>
                                        <p:tgtEl>
                                          <p:spTgt spid="6"/>
                                        </p:tgtEl>
                                        <p:attrNameLst>
                                          <p:attrName>ppt_h</p:attrName>
                                        </p:attrNameLst>
                                      </p:cBhvr>
                                      <p:tavLst>
                                        <p:tav tm="0">
                                          <p:val>
                                            <p:strVal val="ppt_h"/>
                                          </p:val>
                                        </p:tav>
                                        <p:tav tm="100000">
                                          <p:val>
                                            <p:fltVal val="0"/>
                                          </p:val>
                                        </p:tav>
                                      </p:tavLst>
                                    </p:anim>
                                    <p:anim calcmode="lin" valueType="num">
                                      <p:cBhvr>
                                        <p:cTn id="58" dur="2000"/>
                                        <p:tgtEl>
                                          <p:spTgt spid="6"/>
                                        </p:tgtEl>
                                        <p:attrNameLst>
                                          <p:attrName>style.rotation</p:attrName>
                                        </p:attrNameLst>
                                      </p:cBhvr>
                                      <p:tavLst>
                                        <p:tav tm="0">
                                          <p:val>
                                            <p:fltVal val="0"/>
                                          </p:val>
                                        </p:tav>
                                        <p:tav tm="100000">
                                          <p:val>
                                            <p:fltVal val="360"/>
                                          </p:val>
                                        </p:tav>
                                      </p:tavLst>
                                    </p:anim>
                                    <p:animEffect transition="out" filter="fade">
                                      <p:cBhvr>
                                        <p:cTn id="59" dur="2000"/>
                                        <p:tgtEl>
                                          <p:spTgt spid="6"/>
                                        </p:tgtEl>
                                      </p:cBhvr>
                                    </p:animEffect>
                                    <p:set>
                                      <p:cBhvr>
                                        <p:cTn id="60" dur="1" fill="hold">
                                          <p:stCondLst>
                                            <p:cond delay="1999"/>
                                          </p:stCondLst>
                                        </p:cTn>
                                        <p:tgtEl>
                                          <p:spTgt spid="6"/>
                                        </p:tgtEl>
                                        <p:attrNameLst>
                                          <p:attrName>style.visibility</p:attrName>
                                        </p:attrNameLst>
                                      </p:cBhvr>
                                      <p:to>
                                        <p:strVal val="hidden"/>
                                      </p:to>
                                    </p:set>
                                  </p:childTnLst>
                                </p:cTn>
                              </p:par>
                              <p:par>
                                <p:cTn id="61" presetID="35" presetClass="path" presetSubtype="0" accel="50000" decel="50000" fill="hold" nodeType="withEffect">
                                  <p:stCondLst>
                                    <p:cond delay="0"/>
                                  </p:stCondLst>
                                  <p:childTnLst>
                                    <p:animMotion origin="layout" path="M 0 0  L -0.25 0  E" pathEditMode="relative" ptsTypes="">
                                      <p:cBhvr>
                                        <p:cTn id="62" dur="2000" fill="hold"/>
                                        <p:tgtEl>
                                          <p:spTgt spid="71"/>
                                        </p:tgtEl>
                                        <p:attrNameLst>
                                          <p:attrName>ppt_x</p:attrName>
                                          <p:attrName>ppt_y</p:attrName>
                                        </p:attrNameLst>
                                      </p:cBhvr>
                                    </p:animMotion>
                                  </p:childTnLst>
                                </p:cTn>
                              </p:par>
                              <p:par>
                                <p:cTn id="63" presetID="35" presetClass="path" presetSubtype="0" accel="50000" decel="50000" fill="hold" nodeType="withEffect">
                                  <p:stCondLst>
                                    <p:cond delay="0"/>
                                  </p:stCondLst>
                                  <p:childTnLst>
                                    <p:animMotion origin="layout" path="M 0 0  L -0.25 0  E" pathEditMode="relative" ptsTypes="">
                                      <p:cBhvr>
                                        <p:cTn id="64" dur="2000" fill="hold"/>
                                        <p:tgtEl>
                                          <p:spTgt spid="83"/>
                                        </p:tgtEl>
                                        <p:attrNameLst>
                                          <p:attrName>ppt_x</p:attrName>
                                          <p:attrName>ppt_y</p:attrName>
                                        </p:attrNameLst>
                                      </p:cBhvr>
                                    </p:animMotion>
                                  </p:childTnLst>
                                </p:cTn>
                              </p:par>
                              <p:par>
                                <p:cTn id="65" presetID="35" presetClass="path" presetSubtype="0" accel="50000" decel="50000" fill="hold" nodeType="withEffect">
                                  <p:stCondLst>
                                    <p:cond delay="0"/>
                                  </p:stCondLst>
                                  <p:childTnLst>
                                    <p:animMotion origin="layout" path="M 0 0  L -0.25 0  E" pathEditMode="relative" ptsTypes="">
                                      <p:cBhvr>
                                        <p:cTn id="66" dur="2000" fill="hold"/>
                                        <p:tgtEl>
                                          <p:spTgt spid="6"/>
                                        </p:tgtEl>
                                        <p:attrNameLst>
                                          <p:attrName>ppt_x</p:attrName>
                                          <p:attrName>ppt_y</p:attrName>
                                        </p:attrNameLst>
                                      </p:cBhvr>
                                    </p:animMotion>
                                  </p:childTnLst>
                                </p:cTn>
                              </p:par>
                              <p:par>
                                <p:cTn id="67" presetID="35" presetClass="path" presetSubtype="0" accel="50000" decel="50000" fill="hold" nodeType="withEffect">
                                  <p:stCondLst>
                                    <p:cond delay="0"/>
                                  </p:stCondLst>
                                  <p:childTnLst>
                                    <p:animMotion origin="layout" path="M 0 0  L -0.25 0  E" pathEditMode="relative" ptsTypes="">
                                      <p:cBhvr>
                                        <p:cTn id="68" dur="2000" fill="hold"/>
                                        <p:tgtEl>
                                          <p:spTgt spid="87"/>
                                        </p:tgtEl>
                                        <p:attrNameLst>
                                          <p:attrName>ppt_x</p:attrName>
                                          <p:attrName>ppt_y</p:attrName>
                                        </p:attrNameLst>
                                      </p:cBhvr>
                                    </p:animMotion>
                                  </p:childTnLst>
                                </p:cTn>
                              </p:par>
                              <p:par>
                                <p:cTn id="69" presetID="35" presetClass="path" presetSubtype="0" accel="50000" decel="50000" fill="hold" nodeType="withEffect">
                                  <p:stCondLst>
                                    <p:cond delay="0"/>
                                  </p:stCondLst>
                                  <p:childTnLst>
                                    <p:animMotion origin="layout" path="M 0 0  L -0.25 0  E" pathEditMode="relative" ptsTypes="">
                                      <p:cBhvr>
                                        <p:cTn id="70" dur="2000" fill="hold"/>
                                        <p:tgtEl>
                                          <p:spTgt spid="5"/>
                                        </p:tgtEl>
                                        <p:attrNameLst>
                                          <p:attrName>ppt_x</p:attrName>
                                          <p:attrName>ppt_y</p:attrName>
                                        </p:attrNameLst>
                                      </p:cBhvr>
                                    </p:animMotion>
                                  </p:childTnLst>
                                </p:cTn>
                              </p:par>
                              <p:par>
                                <p:cTn id="71" presetID="35" presetClass="path" presetSubtype="0" accel="50000" decel="50000" fill="hold" nodeType="withEffect">
                                  <p:stCondLst>
                                    <p:cond delay="0"/>
                                  </p:stCondLst>
                                  <p:childTnLst>
                                    <p:animMotion origin="layout" path="M 0 0  L -0.25 0  E" pathEditMode="relative" ptsTypes="">
                                      <p:cBhvr>
                                        <p:cTn id="72" dur="2000" fill="hold"/>
                                        <p:tgtEl>
                                          <p:spTgt spid="78"/>
                                        </p:tgtEl>
                                        <p:attrNameLst>
                                          <p:attrName>ppt_x</p:attrName>
                                          <p:attrName>ppt_y</p:attrName>
                                        </p:attrNameLst>
                                      </p:cBhvr>
                                    </p:animMotion>
                                  </p:childTnLst>
                                </p:cTn>
                              </p:par>
                              <p:par>
                                <p:cTn id="73" presetID="10" presetClass="exit" presetSubtype="0" fill="hold" nodeType="withEffect">
                                  <p:stCondLst>
                                    <p:cond delay="0"/>
                                  </p:stCondLst>
                                  <p:childTnLst>
                                    <p:animEffect transition="out" filter="fade">
                                      <p:cBhvr>
                                        <p:cTn id="74" dur="1000"/>
                                        <p:tgtEl>
                                          <p:spTgt spid="103"/>
                                        </p:tgtEl>
                                      </p:cBhvr>
                                    </p:animEffect>
                                    <p:set>
                                      <p:cBhvr>
                                        <p:cTn id="75" dur="1" fill="hold">
                                          <p:stCondLst>
                                            <p:cond delay="999"/>
                                          </p:stCondLst>
                                        </p:cTn>
                                        <p:tgtEl>
                                          <p:spTgt spid="1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38" grpId="0" animBg="1"/>
      <p:bldP spid="86" grpId="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p:cNvGrpSpPr/>
          <p:nvPr/>
        </p:nvGrpSpPr>
        <p:grpSpPr>
          <a:xfrm>
            <a:off x="-152400" y="-76200"/>
            <a:ext cx="9908770" cy="7196051"/>
            <a:chOff x="-152400" y="-76200"/>
            <a:chExt cx="9908770" cy="7196051"/>
          </a:xfrm>
        </p:grpSpPr>
        <p:sp>
          <p:nvSpPr>
            <p:cNvPr id="62" name="Rectangle 61"/>
            <p:cNvSpPr/>
            <p:nvPr/>
          </p:nvSpPr>
          <p:spPr>
            <a:xfrm>
              <a:off x="0" y="0"/>
              <a:ext cx="9144000" cy="838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nvGrpSpPr>
            <p:cNvPr id="2" name="Group 6"/>
            <p:cNvGrpSpPr/>
            <p:nvPr/>
          </p:nvGrpSpPr>
          <p:grpSpPr>
            <a:xfrm>
              <a:off x="-152400" y="838200"/>
              <a:ext cx="9908770" cy="6281651"/>
              <a:chOff x="-152400" y="879764"/>
              <a:chExt cx="9908770" cy="6281651"/>
            </a:xfrm>
          </p:grpSpPr>
          <p:grpSp>
            <p:nvGrpSpPr>
              <p:cNvPr id="3" name="Group 34"/>
              <p:cNvGrpSpPr/>
              <p:nvPr/>
            </p:nvGrpSpPr>
            <p:grpSpPr>
              <a:xfrm>
                <a:off x="-152400" y="879764"/>
                <a:ext cx="9908770" cy="6281651"/>
                <a:chOff x="-152400" y="876716"/>
                <a:chExt cx="9908770" cy="6281651"/>
              </a:xfrm>
            </p:grpSpPr>
            <p:grpSp>
              <p:nvGrpSpPr>
                <p:cNvPr id="4" name="Group 33"/>
                <p:cNvGrpSpPr/>
                <p:nvPr/>
              </p:nvGrpSpPr>
              <p:grpSpPr>
                <a:xfrm>
                  <a:off x="3391593" y="876716"/>
                  <a:ext cx="6364777" cy="6281651"/>
                  <a:chOff x="3391593" y="876716"/>
                  <a:chExt cx="6364777" cy="6281651"/>
                </a:xfrm>
              </p:grpSpPr>
              <p:sp>
                <p:nvSpPr>
                  <p:cNvPr id="69" name="Freeform 68"/>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53"/>
                <p:cNvGrpSpPr/>
                <p:nvPr/>
              </p:nvGrpSpPr>
              <p:grpSpPr>
                <a:xfrm>
                  <a:off x="-152400" y="5330952"/>
                  <a:ext cx="3505200" cy="1752600"/>
                  <a:chOff x="-152400" y="5330952"/>
                  <a:chExt cx="3505200" cy="1752600"/>
                </a:xfrm>
              </p:grpSpPr>
              <p:sp>
                <p:nvSpPr>
                  <p:cNvPr id="67" name="Rectangle 66"/>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4" name="Freeform 63"/>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49" name="Group 48"/>
            <p:cNvGrpSpPr/>
            <p:nvPr/>
          </p:nvGrpSpPr>
          <p:grpSpPr>
            <a:xfrm>
              <a:off x="-137160" y="-76200"/>
              <a:ext cx="9339702" cy="7162800"/>
              <a:chOff x="-137160" y="-76200"/>
              <a:chExt cx="9339702" cy="7162800"/>
            </a:xfrm>
          </p:grpSpPr>
          <p:sp>
            <p:nvSpPr>
              <p:cNvPr id="38" name="TextBox 37"/>
              <p:cNvSpPr txBox="1"/>
              <p:nvPr/>
            </p:nvSpPr>
            <p:spPr>
              <a:xfrm>
                <a:off x="7391400" y="-76200"/>
                <a:ext cx="1597104" cy="830997"/>
              </a:xfrm>
              <a:prstGeom prst="rect">
                <a:avLst/>
              </a:prstGeom>
              <a:solidFill>
                <a:schemeClr val="bg1"/>
              </a:solidFill>
            </p:spPr>
            <p:txBody>
              <a:bodyPr wrap="none" rtlCol="0">
                <a:spAutoFit/>
              </a:bodyPr>
              <a:lstStyle/>
              <a:p>
                <a:r>
                  <a:rPr lang="en-US" sz="4800" dirty="0" smtClean="0">
                    <a:ln>
                      <a:solidFill>
                        <a:schemeClr val="tx1"/>
                      </a:solidFill>
                    </a:ln>
                    <a:effectLst>
                      <a:outerShdw dist="50800" dir="7200000" algn="ctr" rotWithShape="0">
                        <a:schemeClr val="tx1"/>
                      </a:outerShdw>
                    </a:effectLst>
                  </a:rPr>
                  <a:t>today</a:t>
                </a:r>
                <a:endParaRPr lang="en-US" sz="4800" dirty="0">
                  <a:ln>
                    <a:solidFill>
                      <a:schemeClr val="tx1"/>
                    </a:solidFill>
                  </a:ln>
                  <a:effectLst>
                    <a:outerShdw dist="50800" dir="7200000" algn="ctr" rotWithShape="0">
                      <a:schemeClr val="tx1"/>
                    </a:outerShdw>
                  </a:effectLst>
                </a:endParaRPr>
              </a:p>
            </p:txBody>
          </p:sp>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sp>
            <p:nvSpPr>
              <p:cNvPr id="36" name="TextBox 35"/>
              <p:cNvSpPr txBox="1"/>
              <p:nvPr/>
            </p:nvSpPr>
            <p:spPr>
              <a:xfrm>
                <a:off x="0" y="0"/>
                <a:ext cx="7391400" cy="769441"/>
              </a:xfrm>
              <a:prstGeom prst="rect">
                <a:avLst/>
              </a:prstGeom>
              <a:no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solidFill>
              <a:schemeClr val="bg1"/>
            </a:solid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51"/>
          <p:cNvGrpSpPr/>
          <p:nvPr/>
        </p:nvGrpSpPr>
        <p:grpSpPr>
          <a:xfrm>
            <a:off x="-304800" y="0"/>
            <a:ext cx="10022913" cy="7220989"/>
            <a:chOff x="-304800" y="0"/>
            <a:chExt cx="10022913" cy="7220989"/>
          </a:xfrm>
        </p:grpSpPr>
        <p:sp useBgFill="1">
          <p:nvSpPr>
            <p:cNvPr id="53" name="Rectangle 52"/>
            <p:cNvSpPr/>
            <p:nvPr/>
          </p:nvSpPr>
          <p:spPr>
            <a:xfrm>
              <a:off x="0" y="0"/>
              <a:ext cx="9144000" cy="6858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55" name="Group 1"/>
            <p:cNvGrpSpPr/>
            <p:nvPr/>
          </p:nvGrpSpPr>
          <p:grpSpPr>
            <a:xfrm>
              <a:off x="-304800" y="1033272"/>
              <a:ext cx="10022913" cy="6187717"/>
              <a:chOff x="-304800" y="1033272"/>
              <a:chExt cx="10022913" cy="6187717"/>
            </a:xfrm>
          </p:grpSpPr>
          <p:pic>
            <p:nvPicPr>
              <p:cNvPr id="60" name="Picture 59" descr="Image result for us map"/>
              <p:cNvPicPr>
                <a:picLocks noChangeAspect="1" noChangeArrowheads="1"/>
              </p:cNvPicPr>
              <p:nvPr/>
            </p:nvPicPr>
            <p:blipFill>
              <a:blip r:embed="rId3"/>
              <a:srcRect/>
              <a:stretch>
                <a:fillRect/>
              </a:stretch>
            </p:blipFill>
            <p:spPr bwMode="auto">
              <a:xfrm>
                <a:off x="-304800" y="1033272"/>
                <a:ext cx="10022913" cy="5596128"/>
              </a:xfrm>
              <a:prstGeom prst="rect">
                <a:avLst/>
              </a:prstGeom>
              <a:noFill/>
            </p:spPr>
          </p:pic>
          <p:sp useBgFill="1">
            <p:nvSpPr>
              <p:cNvPr id="61" name="Freeform 3"/>
              <p:cNvSpPr/>
              <p:nvPr/>
            </p:nvSpPr>
            <p:spPr>
              <a:xfrm>
                <a:off x="-249382" y="3768436"/>
                <a:ext cx="3973484" cy="3452553"/>
              </a:xfrm>
              <a:custGeom>
                <a:avLst/>
                <a:gdLst>
                  <a:gd name="connsiteX0" fmla="*/ 166255 w 3973484"/>
                  <a:gd name="connsiteY0" fmla="*/ 304800 h 3452553"/>
                  <a:gd name="connsiteX1" fmla="*/ 1213658 w 3973484"/>
                  <a:gd name="connsiteY1" fmla="*/ 1169324 h 3452553"/>
                  <a:gd name="connsiteX2" fmla="*/ 2277687 w 3973484"/>
                  <a:gd name="connsiteY2" fmla="*/ 1884219 h 3452553"/>
                  <a:gd name="connsiteX3" fmla="*/ 3690851 w 3973484"/>
                  <a:gd name="connsiteY3" fmla="*/ 2914997 h 3452553"/>
                  <a:gd name="connsiteX4" fmla="*/ 3823855 w 3973484"/>
                  <a:gd name="connsiteY4" fmla="*/ 3081251 h 3452553"/>
                  <a:gd name="connsiteX5" fmla="*/ 2793077 w 3973484"/>
                  <a:gd name="connsiteY5" fmla="*/ 3064626 h 3452553"/>
                  <a:gd name="connsiteX6" fmla="*/ 465513 w 3973484"/>
                  <a:gd name="connsiteY6" fmla="*/ 3064626 h 3452553"/>
                  <a:gd name="connsiteX7" fmla="*/ 216131 w 3973484"/>
                  <a:gd name="connsiteY7" fmla="*/ 2998124 h 3452553"/>
                  <a:gd name="connsiteX8" fmla="*/ 166255 w 3973484"/>
                  <a:gd name="connsiteY8" fmla="*/ 304800 h 34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3484" h="3452553">
                    <a:moveTo>
                      <a:pt x="166255" y="304800"/>
                    </a:moveTo>
                    <a:cubicBezTo>
                      <a:pt x="332510" y="0"/>
                      <a:pt x="861753" y="906088"/>
                      <a:pt x="1213658" y="1169324"/>
                    </a:cubicBezTo>
                    <a:cubicBezTo>
                      <a:pt x="1565563" y="1432560"/>
                      <a:pt x="1864822" y="1593274"/>
                      <a:pt x="2277687" y="1884219"/>
                    </a:cubicBezTo>
                    <a:cubicBezTo>
                      <a:pt x="2690552" y="2175164"/>
                      <a:pt x="3433156" y="2715492"/>
                      <a:pt x="3690851" y="2914997"/>
                    </a:cubicBezTo>
                    <a:cubicBezTo>
                      <a:pt x="3948546" y="3114502"/>
                      <a:pt x="3973484" y="3056313"/>
                      <a:pt x="3823855" y="3081251"/>
                    </a:cubicBezTo>
                    <a:cubicBezTo>
                      <a:pt x="3674226" y="3106189"/>
                      <a:pt x="2793077" y="3064626"/>
                      <a:pt x="2793077" y="3064626"/>
                    </a:cubicBezTo>
                    <a:lnTo>
                      <a:pt x="465513" y="3064626"/>
                    </a:lnTo>
                    <a:cubicBezTo>
                      <a:pt x="36022" y="3053542"/>
                      <a:pt x="266007" y="3452553"/>
                      <a:pt x="216131" y="2998124"/>
                    </a:cubicBezTo>
                    <a:cubicBezTo>
                      <a:pt x="166255" y="2543695"/>
                      <a:pt x="0" y="609600"/>
                      <a:pt x="166255" y="304800"/>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3" name="Freeform 62"/>
              <p:cNvSpPr/>
              <p:nvPr/>
            </p:nvSpPr>
            <p:spPr>
              <a:xfrm>
                <a:off x="8032173" y="1740478"/>
                <a:ext cx="1369869" cy="2381250"/>
              </a:xfrm>
              <a:custGeom>
                <a:avLst/>
                <a:gdLst>
                  <a:gd name="connsiteX0" fmla="*/ 103909 w 1369869"/>
                  <a:gd name="connsiteY0" fmla="*/ 1927513 h 2381250"/>
                  <a:gd name="connsiteX1" fmla="*/ 103909 w 1369869"/>
                  <a:gd name="connsiteY1" fmla="*/ 1844386 h 2381250"/>
                  <a:gd name="connsiteX2" fmla="*/ 103909 w 1369869"/>
                  <a:gd name="connsiteY2" fmla="*/ 1678131 h 2381250"/>
                  <a:gd name="connsiteX3" fmla="*/ 72736 w 1369869"/>
                  <a:gd name="connsiteY3" fmla="*/ 1615786 h 2381250"/>
                  <a:gd name="connsiteX4" fmla="*/ 124691 w 1369869"/>
                  <a:gd name="connsiteY4" fmla="*/ 1553440 h 2381250"/>
                  <a:gd name="connsiteX5" fmla="*/ 187036 w 1369869"/>
                  <a:gd name="connsiteY5" fmla="*/ 1397577 h 2381250"/>
                  <a:gd name="connsiteX6" fmla="*/ 197427 w 1369869"/>
                  <a:gd name="connsiteY6" fmla="*/ 1283277 h 2381250"/>
                  <a:gd name="connsiteX7" fmla="*/ 394854 w 1369869"/>
                  <a:gd name="connsiteY7" fmla="*/ 1117022 h 2381250"/>
                  <a:gd name="connsiteX8" fmla="*/ 446809 w 1369869"/>
                  <a:gd name="connsiteY8" fmla="*/ 1002722 h 2381250"/>
                  <a:gd name="connsiteX9" fmla="*/ 550718 w 1369869"/>
                  <a:gd name="connsiteY9" fmla="*/ 846858 h 2381250"/>
                  <a:gd name="connsiteX10" fmla="*/ 685800 w 1369869"/>
                  <a:gd name="connsiteY10" fmla="*/ 929986 h 2381250"/>
                  <a:gd name="connsiteX11" fmla="*/ 737754 w 1369869"/>
                  <a:gd name="connsiteY11" fmla="*/ 815686 h 2381250"/>
                  <a:gd name="connsiteX12" fmla="*/ 727363 w 1369869"/>
                  <a:gd name="connsiteY12" fmla="*/ 722167 h 2381250"/>
                  <a:gd name="connsiteX13" fmla="*/ 581891 w 1369869"/>
                  <a:gd name="connsiteY13" fmla="*/ 576695 h 2381250"/>
                  <a:gd name="connsiteX14" fmla="*/ 540327 w 1369869"/>
                  <a:gd name="connsiteY14" fmla="*/ 524740 h 2381250"/>
                  <a:gd name="connsiteX15" fmla="*/ 540327 w 1369869"/>
                  <a:gd name="connsiteY15" fmla="*/ 483177 h 2381250"/>
                  <a:gd name="connsiteX16" fmla="*/ 696191 w 1369869"/>
                  <a:gd name="connsiteY16" fmla="*/ 368877 h 2381250"/>
                  <a:gd name="connsiteX17" fmla="*/ 1236518 w 1369869"/>
                  <a:gd name="connsiteY17" fmla="*/ 254577 h 2381250"/>
                  <a:gd name="connsiteX18" fmla="*/ 1278082 w 1369869"/>
                  <a:gd name="connsiteY18" fmla="*/ 1896340 h 2381250"/>
                  <a:gd name="connsiteX19" fmla="*/ 1278082 w 1369869"/>
                  <a:gd name="connsiteY19" fmla="*/ 2311977 h 2381250"/>
                  <a:gd name="connsiteX20" fmla="*/ 727363 w 1369869"/>
                  <a:gd name="connsiteY20" fmla="*/ 2311977 h 2381250"/>
                  <a:gd name="connsiteX21" fmla="*/ 103909 w 1369869"/>
                  <a:gd name="connsiteY21" fmla="*/ 1927513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9869" h="2381250">
                    <a:moveTo>
                      <a:pt x="103909" y="1927513"/>
                    </a:moveTo>
                    <a:cubicBezTo>
                      <a:pt x="0" y="1849581"/>
                      <a:pt x="103909" y="1844386"/>
                      <a:pt x="103909" y="1844386"/>
                    </a:cubicBezTo>
                    <a:cubicBezTo>
                      <a:pt x="103909" y="1802822"/>
                      <a:pt x="109105" y="1716231"/>
                      <a:pt x="103909" y="1678131"/>
                    </a:cubicBezTo>
                    <a:cubicBezTo>
                      <a:pt x="98714" y="1640031"/>
                      <a:pt x="69272" y="1636568"/>
                      <a:pt x="72736" y="1615786"/>
                    </a:cubicBezTo>
                    <a:cubicBezTo>
                      <a:pt x="76200" y="1595004"/>
                      <a:pt x="105641" y="1589808"/>
                      <a:pt x="124691" y="1553440"/>
                    </a:cubicBezTo>
                    <a:cubicBezTo>
                      <a:pt x="143741" y="1517072"/>
                      <a:pt x="174913" y="1442604"/>
                      <a:pt x="187036" y="1397577"/>
                    </a:cubicBezTo>
                    <a:cubicBezTo>
                      <a:pt x="199159" y="1352550"/>
                      <a:pt x="162791" y="1330036"/>
                      <a:pt x="197427" y="1283277"/>
                    </a:cubicBezTo>
                    <a:cubicBezTo>
                      <a:pt x="232063" y="1236518"/>
                      <a:pt x="353290" y="1163781"/>
                      <a:pt x="394854" y="1117022"/>
                    </a:cubicBezTo>
                    <a:cubicBezTo>
                      <a:pt x="436418" y="1070263"/>
                      <a:pt x="420832" y="1047749"/>
                      <a:pt x="446809" y="1002722"/>
                    </a:cubicBezTo>
                    <a:cubicBezTo>
                      <a:pt x="472786" y="957695"/>
                      <a:pt x="510886" y="858981"/>
                      <a:pt x="550718" y="846858"/>
                    </a:cubicBezTo>
                    <a:cubicBezTo>
                      <a:pt x="590550" y="834735"/>
                      <a:pt x="654627" y="935181"/>
                      <a:pt x="685800" y="929986"/>
                    </a:cubicBezTo>
                    <a:cubicBezTo>
                      <a:pt x="716973" y="924791"/>
                      <a:pt x="730827" y="850323"/>
                      <a:pt x="737754" y="815686"/>
                    </a:cubicBezTo>
                    <a:cubicBezTo>
                      <a:pt x="744681" y="781050"/>
                      <a:pt x="753340" y="761999"/>
                      <a:pt x="727363" y="722167"/>
                    </a:cubicBezTo>
                    <a:cubicBezTo>
                      <a:pt x="701386" y="682335"/>
                      <a:pt x="613064" y="609600"/>
                      <a:pt x="581891" y="576695"/>
                    </a:cubicBezTo>
                    <a:cubicBezTo>
                      <a:pt x="550718" y="543791"/>
                      <a:pt x="547254" y="540326"/>
                      <a:pt x="540327" y="524740"/>
                    </a:cubicBezTo>
                    <a:cubicBezTo>
                      <a:pt x="533400" y="509154"/>
                      <a:pt x="514350" y="509154"/>
                      <a:pt x="540327" y="483177"/>
                    </a:cubicBezTo>
                    <a:cubicBezTo>
                      <a:pt x="566304" y="457200"/>
                      <a:pt x="580159" y="406977"/>
                      <a:pt x="696191" y="368877"/>
                    </a:cubicBezTo>
                    <a:cubicBezTo>
                      <a:pt x="812223" y="330777"/>
                      <a:pt x="1139536" y="0"/>
                      <a:pt x="1236518" y="254577"/>
                    </a:cubicBezTo>
                    <a:cubicBezTo>
                      <a:pt x="1333500" y="509154"/>
                      <a:pt x="1271155" y="1553440"/>
                      <a:pt x="1278082" y="1896340"/>
                    </a:cubicBezTo>
                    <a:cubicBezTo>
                      <a:pt x="1285009" y="2239240"/>
                      <a:pt x="1369869" y="2242704"/>
                      <a:pt x="1278082" y="2311977"/>
                    </a:cubicBezTo>
                    <a:cubicBezTo>
                      <a:pt x="1186296" y="2381250"/>
                      <a:pt x="917863" y="2370859"/>
                      <a:pt x="727363" y="2311977"/>
                    </a:cubicBezTo>
                    <a:cubicBezTo>
                      <a:pt x="536863" y="2253095"/>
                      <a:pt x="207818" y="2005445"/>
                      <a:pt x="103909" y="1927513"/>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5" name="Freeform 64"/>
              <p:cNvSpPr/>
              <p:nvPr/>
            </p:nvSpPr>
            <p:spPr>
              <a:xfrm>
                <a:off x="7294418" y="1693718"/>
                <a:ext cx="846859" cy="329046"/>
              </a:xfrm>
              <a:custGeom>
                <a:avLst/>
                <a:gdLst>
                  <a:gd name="connsiteX0" fmla="*/ 592282 w 846859"/>
                  <a:gd name="connsiteY0" fmla="*/ 301337 h 329046"/>
                  <a:gd name="connsiteX1" fmla="*/ 696191 w 846859"/>
                  <a:gd name="connsiteY1" fmla="*/ 290946 h 329046"/>
                  <a:gd name="connsiteX2" fmla="*/ 789709 w 846859"/>
                  <a:gd name="connsiteY2" fmla="*/ 207818 h 329046"/>
                  <a:gd name="connsiteX3" fmla="*/ 768927 w 846859"/>
                  <a:gd name="connsiteY3" fmla="*/ 62346 h 329046"/>
                  <a:gd name="connsiteX4" fmla="*/ 322118 w 846859"/>
                  <a:gd name="connsiteY4" fmla="*/ 10391 h 329046"/>
                  <a:gd name="connsiteX5" fmla="*/ 41564 w 846859"/>
                  <a:gd name="connsiteY5" fmla="*/ 124691 h 329046"/>
                  <a:gd name="connsiteX6" fmla="*/ 592282 w 846859"/>
                  <a:gd name="connsiteY6" fmla="*/ 301337 h 32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859" h="329046">
                    <a:moveTo>
                      <a:pt x="592282" y="301337"/>
                    </a:moveTo>
                    <a:cubicBezTo>
                      <a:pt x="701387" y="329046"/>
                      <a:pt x="663287" y="306532"/>
                      <a:pt x="696191" y="290946"/>
                    </a:cubicBezTo>
                    <a:cubicBezTo>
                      <a:pt x="729095" y="275360"/>
                      <a:pt x="777586" y="245918"/>
                      <a:pt x="789709" y="207818"/>
                    </a:cubicBezTo>
                    <a:cubicBezTo>
                      <a:pt x="801832" y="169718"/>
                      <a:pt x="846859" y="95250"/>
                      <a:pt x="768927" y="62346"/>
                    </a:cubicBezTo>
                    <a:cubicBezTo>
                      <a:pt x="690995" y="29442"/>
                      <a:pt x="443345" y="0"/>
                      <a:pt x="322118" y="10391"/>
                    </a:cubicBezTo>
                    <a:cubicBezTo>
                      <a:pt x="200891" y="20782"/>
                      <a:pt x="0" y="77932"/>
                      <a:pt x="41564" y="124691"/>
                    </a:cubicBezTo>
                    <a:cubicBezTo>
                      <a:pt x="83128" y="171450"/>
                      <a:pt x="483177" y="273628"/>
                      <a:pt x="592282" y="30133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grpSp>
        <p:nvGrpSpPr>
          <p:cNvPr id="66" name="Group 96"/>
          <p:cNvGrpSpPr/>
          <p:nvPr/>
        </p:nvGrpSpPr>
        <p:grpSpPr>
          <a:xfrm>
            <a:off x="381000" y="3429000"/>
            <a:ext cx="7696200" cy="646331"/>
            <a:chOff x="381000" y="2971800"/>
            <a:chExt cx="7696200" cy="646331"/>
          </a:xfrm>
        </p:grpSpPr>
        <p:cxnSp>
          <p:nvCxnSpPr>
            <p:cNvPr id="71" name="Straight Arrow Connector 70"/>
            <p:cNvCxnSpPr/>
            <p:nvPr/>
          </p:nvCxnSpPr>
          <p:spPr>
            <a:xfrm>
              <a:off x="381000" y="3200400"/>
              <a:ext cx="7696200" cy="152400"/>
            </a:xfrm>
            <a:prstGeom prst="straightConnector1">
              <a:avLst/>
            </a:prstGeom>
            <a:ln w="635000">
              <a:solidFill>
                <a:srgbClr val="FEDAE4">
                  <a:alpha val="85000"/>
                </a:srgb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328928" y="2971800"/>
              <a:ext cx="5833872" cy="646331"/>
            </a:xfrm>
            <a:prstGeom prst="rect">
              <a:avLst/>
            </a:prstGeom>
            <a:noFill/>
          </p:spPr>
          <p:txBody>
            <a:bodyPr wrap="square" rtlCol="0">
              <a:spAutoFit/>
            </a:bodyPr>
            <a:lstStyle/>
            <a:p>
              <a:r>
                <a:rPr lang="en-US" sz="3600" b="1" i="1" dirty="0" smtClean="0">
                  <a:ln>
                    <a:solidFill>
                      <a:schemeClr val="tx1"/>
                    </a:solidFill>
                  </a:ln>
                  <a:latin typeface="Tempus Sans ITC" pitchFamily="82" charset="0"/>
                </a:rPr>
                <a:t>. . . from sea to shining sea!</a:t>
              </a:r>
              <a:endParaRPr lang="en-US" sz="3600" b="1" i="1" dirty="0">
                <a:ln>
                  <a:solidFill>
                    <a:schemeClr val="tx1"/>
                  </a:solidFill>
                </a:ln>
                <a:latin typeface="Tempus Sans ITC" pitchFamily="82"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childTnLst>
                                </p:cTn>
                              </p:par>
                              <p:par>
                                <p:cTn id="8" presetID="10" presetClass="exit" presetSubtype="0" fill="hold" nodeType="withEffect">
                                  <p:stCondLst>
                                    <p:cond delay="0"/>
                                  </p:stCondLst>
                                  <p:childTnLst>
                                    <p:animEffect transition="out" filter="fade">
                                      <p:cBhvr>
                                        <p:cTn id="9" dur="2000"/>
                                        <p:tgtEl>
                                          <p:spTgt spid="50"/>
                                        </p:tgtEl>
                                      </p:cBhvr>
                                    </p:animEffect>
                                    <p:set>
                                      <p:cBhvr>
                                        <p:cTn id="10" dur="1" fill="hold">
                                          <p:stCondLst>
                                            <p:cond delay="1999"/>
                                          </p:stCondLst>
                                        </p:cTn>
                                        <p:tgtEl>
                                          <p:spTgt spid="50"/>
                                        </p:tgtEl>
                                        <p:attrNameLst>
                                          <p:attrName>style.visibility</p:attrName>
                                        </p:attrNameLst>
                                      </p:cBhvr>
                                      <p:to>
                                        <p:strVal val="hidden"/>
                                      </p:to>
                                    </p:set>
                                  </p:childTnLst>
                                </p:cTn>
                              </p:par>
                            </p:childTnLst>
                          </p:cTn>
                        </p:par>
                        <p:par>
                          <p:cTn id="11" fill="hold">
                            <p:stCondLst>
                              <p:cond delay="2000"/>
                            </p:stCondLst>
                            <p:childTnLst>
                              <p:par>
                                <p:cTn id="12" presetID="55" presetClass="entr" presetSubtype="0" fill="hold" nodeType="afterEffect">
                                  <p:stCondLst>
                                    <p:cond delay="0"/>
                                  </p:stCondLst>
                                  <p:childTnLst>
                                    <p:set>
                                      <p:cBhvr>
                                        <p:cTn id="13" dur="1" fill="hold">
                                          <p:stCondLst>
                                            <p:cond delay="0"/>
                                          </p:stCondLst>
                                        </p:cTn>
                                        <p:tgtEl>
                                          <p:spTgt spid="66"/>
                                        </p:tgtEl>
                                        <p:attrNameLst>
                                          <p:attrName>style.visibility</p:attrName>
                                        </p:attrNameLst>
                                      </p:cBhvr>
                                      <p:to>
                                        <p:strVal val="visible"/>
                                      </p:to>
                                    </p:set>
                                    <p:anim calcmode="lin" valueType="num">
                                      <p:cBhvr>
                                        <p:cTn id="14" dur="1000" fill="hold"/>
                                        <p:tgtEl>
                                          <p:spTgt spid="66"/>
                                        </p:tgtEl>
                                        <p:attrNameLst>
                                          <p:attrName>ppt_w</p:attrName>
                                        </p:attrNameLst>
                                      </p:cBhvr>
                                      <p:tavLst>
                                        <p:tav tm="0">
                                          <p:val>
                                            <p:strVal val="#ppt_w*0.70"/>
                                          </p:val>
                                        </p:tav>
                                        <p:tav tm="100000">
                                          <p:val>
                                            <p:strVal val="#ppt_w"/>
                                          </p:val>
                                        </p:tav>
                                      </p:tavLst>
                                    </p:anim>
                                    <p:anim calcmode="lin" valueType="num">
                                      <p:cBhvr>
                                        <p:cTn id="15" dur="1000" fill="hold"/>
                                        <p:tgtEl>
                                          <p:spTgt spid="66"/>
                                        </p:tgtEl>
                                        <p:attrNameLst>
                                          <p:attrName>ppt_h</p:attrName>
                                        </p:attrNameLst>
                                      </p:cBhvr>
                                      <p:tavLst>
                                        <p:tav tm="0">
                                          <p:val>
                                            <p:strVal val="#ppt_h"/>
                                          </p:val>
                                        </p:tav>
                                        <p:tav tm="100000">
                                          <p:val>
                                            <p:strVal val="#ppt_h"/>
                                          </p:val>
                                        </p:tav>
                                      </p:tavLst>
                                    </p:anim>
                                    <p:animEffect transition="in" filter="fade">
                                      <p:cBhvr>
                                        <p:cTn id="16"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Rectangle 1"/>
          <p:cNvSpPr/>
          <p:nvPr/>
        </p:nvSpPr>
        <p:spPr>
          <a:xfrm>
            <a:off x="1143000" y="685800"/>
            <a:ext cx="7162800" cy="26438007"/>
          </a:xfrm>
          <a:prstGeom prst="rect">
            <a:avLst/>
          </a:prstGeom>
        </p:spPr>
        <p:txBody>
          <a:bodyPr wrap="square">
            <a:spAutoFit/>
          </a:bodyPr>
          <a:lstStyle/>
          <a:p>
            <a:r>
              <a:rPr lang="en-US" sz="1400" dirty="0" smtClean="0"/>
              <a:t> </a:t>
            </a:r>
          </a:p>
          <a:p>
            <a:pPr algn="ctr"/>
            <a:r>
              <a:rPr lang="en-US" sz="1400" b="1" dirty="0" smtClean="0"/>
              <a:t>BIBLIOGRAPHY</a:t>
            </a:r>
            <a:endParaRPr lang="en-US" sz="1400" dirty="0" smtClean="0"/>
          </a:p>
          <a:p>
            <a:r>
              <a:rPr lang="en-US" sz="1400" b="1" dirty="0" smtClean="0"/>
              <a:t> </a:t>
            </a:r>
            <a:endParaRPr lang="en-US" sz="1400" dirty="0" smtClean="0"/>
          </a:p>
          <a:p>
            <a:pPr algn="ctr"/>
            <a:r>
              <a:rPr lang="en-US" sz="1400" u="sng" dirty="0" smtClean="0"/>
              <a:t>CHARACTERS FEATURED IN OUR PRESENTATIONS</a:t>
            </a:r>
            <a:endParaRPr lang="en-US" sz="1400" dirty="0" smtClean="0"/>
          </a:p>
          <a:p>
            <a:r>
              <a:rPr lang="en-US" sz="1400" b="1" dirty="0" smtClean="0"/>
              <a:t>	BEFORE THE TRAILS</a:t>
            </a:r>
            <a:endParaRPr lang="en-US" sz="1400" dirty="0" smtClean="0"/>
          </a:p>
          <a:p>
            <a:pPr>
              <a:buFont typeface="Arial" pitchFamily="34" charset="0"/>
              <a:buChar char="•"/>
            </a:pPr>
            <a:r>
              <a:rPr lang="en-US" sz="1400" dirty="0" smtClean="0"/>
              <a:t>  Jim Bridger (1804-1881) - traveled w/Freemont, built Fort Bridger</a:t>
            </a:r>
          </a:p>
          <a:p>
            <a:pPr>
              <a:buFont typeface="Arial" pitchFamily="34" charset="0"/>
              <a:buChar char="•"/>
            </a:pPr>
            <a:r>
              <a:rPr lang="en-US" sz="1400" dirty="0" smtClean="0"/>
              <a:t>  Chief Washakie (1810?-1900) - friend of Bridger &amp; Brigham Young</a:t>
            </a:r>
          </a:p>
          <a:p>
            <a:pPr>
              <a:buFont typeface="Arial" pitchFamily="34" charset="0"/>
              <a:buChar char="•"/>
            </a:pPr>
            <a:r>
              <a:rPr lang="en-US" sz="1400" dirty="0" smtClean="0"/>
              <a:t>  John </a:t>
            </a:r>
            <a:r>
              <a:rPr lang="en-US" sz="1400" dirty="0" err="1" smtClean="0"/>
              <a:t>McLoughlin</a:t>
            </a:r>
            <a:r>
              <a:rPr lang="en-US" sz="1400" dirty="0" smtClean="0"/>
              <a:t> (1784-1857) - chief factor at Hudson Bay Co's Fort Vancouver</a:t>
            </a:r>
          </a:p>
          <a:p>
            <a:pPr>
              <a:buFont typeface="Arial" pitchFamily="34" charset="0"/>
              <a:buChar char="•"/>
            </a:pPr>
            <a:r>
              <a:rPr lang="en-US" sz="1400" dirty="0" smtClean="0"/>
              <a:t>  Robert Stuart (1785-1848) - first Euro-American to cross South Pass overland</a:t>
            </a:r>
          </a:p>
          <a:p>
            <a:pPr>
              <a:buFont typeface="Arial" pitchFamily="34" charset="0"/>
              <a:buChar char="•"/>
            </a:pPr>
            <a:r>
              <a:rPr lang="en-US" sz="1400" dirty="0" smtClean="0"/>
              <a:t>  </a:t>
            </a:r>
            <a:r>
              <a:rPr lang="en-US" sz="1400" dirty="0" err="1" smtClean="0"/>
              <a:t>Jedediah</a:t>
            </a:r>
            <a:r>
              <a:rPr lang="en-US" sz="1400" dirty="0" smtClean="0"/>
              <a:t> Smith - (1799-1831) - western explorer who  publicized South Pass across Rockies</a:t>
            </a:r>
          </a:p>
          <a:p>
            <a:pPr>
              <a:buFont typeface="Arial" pitchFamily="34" charset="0"/>
              <a:buChar char="•"/>
            </a:pPr>
            <a:r>
              <a:rPr lang="en-US" sz="1400" dirty="0" smtClean="0"/>
              <a:t>  John Fremont (1813-1890) - western explorer who led 5 explorations through American west</a:t>
            </a:r>
          </a:p>
          <a:p>
            <a:pPr>
              <a:buFont typeface="Arial" pitchFamily="34" charset="0"/>
              <a:buChar char="•"/>
            </a:pPr>
            <a:r>
              <a:rPr lang="en-US" sz="1400" dirty="0" smtClean="0"/>
              <a:t>  Jean Batiste "Pomp" Charbonneau (1805-1866) - blazed Mormon Battalion Trail -Santa Fe to  </a:t>
            </a:r>
          </a:p>
          <a:p>
            <a:r>
              <a:rPr lang="en-US" sz="1400" dirty="0" smtClean="0"/>
              <a:t>   California, early gold miner</a:t>
            </a:r>
          </a:p>
          <a:p>
            <a:r>
              <a:rPr lang="en-US" sz="1400" b="1" dirty="0" smtClean="0"/>
              <a:t>	OREGON TRAIL</a:t>
            </a:r>
            <a:endParaRPr lang="en-US" sz="1400" dirty="0" smtClean="0"/>
          </a:p>
          <a:p>
            <a:pPr>
              <a:buFont typeface="Arial" pitchFamily="34" charset="0"/>
              <a:buChar char="•"/>
            </a:pPr>
            <a:r>
              <a:rPr lang="en-US" sz="1400" dirty="0" smtClean="0"/>
              <a:t>  Father De </a:t>
            </a:r>
            <a:r>
              <a:rPr lang="en-US" sz="1400" dirty="0" err="1" smtClean="0"/>
              <a:t>Smet</a:t>
            </a:r>
            <a:r>
              <a:rPr lang="en-US" sz="1400" dirty="0" smtClean="0"/>
              <a:t>  (1801-1873) - Catholic missionary to Native Americans in American northwest</a:t>
            </a:r>
          </a:p>
          <a:p>
            <a:pPr>
              <a:buFont typeface="Arial" pitchFamily="34" charset="0"/>
              <a:buChar char="•"/>
            </a:pPr>
            <a:r>
              <a:rPr lang="en-US" sz="1400" dirty="0" smtClean="0"/>
              <a:t>  </a:t>
            </a:r>
            <a:r>
              <a:rPr lang="en-US" sz="1400" dirty="0" err="1" smtClean="0"/>
              <a:t>Narcissa</a:t>
            </a:r>
            <a:r>
              <a:rPr lang="en-US" sz="1400" dirty="0" smtClean="0"/>
              <a:t> Whitman (1808-1847)- first Am group to cross Oregon Trail w/wagon; 1 of 2 first </a:t>
            </a:r>
          </a:p>
          <a:p>
            <a:r>
              <a:rPr lang="en-US" sz="1400" dirty="0" smtClean="0"/>
              <a:t>    white women across Rockies</a:t>
            </a:r>
          </a:p>
          <a:p>
            <a:pPr>
              <a:buFont typeface="Arial" pitchFamily="34" charset="0"/>
              <a:buChar char="•"/>
            </a:pPr>
            <a:r>
              <a:rPr lang="en-US" sz="1400" dirty="0" smtClean="0"/>
              <a:t>  Eliza Spalding (1807-1851) - first group to cross Oregon Trail w/wagon, one of two first white</a:t>
            </a:r>
          </a:p>
          <a:p>
            <a:r>
              <a:rPr lang="en-US" sz="1400" dirty="0" smtClean="0"/>
              <a:t>    women across Rockies</a:t>
            </a:r>
          </a:p>
          <a:p>
            <a:pPr>
              <a:buFont typeface="Arial" pitchFamily="34" charset="0"/>
              <a:buChar char="•"/>
            </a:pPr>
            <a:r>
              <a:rPr lang="en-US" sz="1400" dirty="0" smtClean="0"/>
              <a:t>  Ezra Meeker  (1830-1928)  - Oregon pioneer who </a:t>
            </a:r>
            <a:r>
              <a:rPr lang="en-US" sz="1400" dirty="0" err="1" smtClean="0"/>
              <a:t>memorailized</a:t>
            </a:r>
            <a:r>
              <a:rPr lang="en-US" sz="1400" dirty="0" smtClean="0"/>
              <a:t> trail with Meeker monuments</a:t>
            </a:r>
          </a:p>
          <a:p>
            <a:r>
              <a:rPr lang="en-US" sz="1400" b="1" dirty="0" smtClean="0"/>
              <a:t>	MORMON TRAIL</a:t>
            </a:r>
            <a:endParaRPr lang="en-US" sz="1400" dirty="0" smtClean="0"/>
          </a:p>
          <a:p>
            <a:pPr>
              <a:buFont typeface="Arial" pitchFamily="34" charset="0"/>
              <a:buChar char="•"/>
            </a:pPr>
            <a:r>
              <a:rPr lang="en-US" sz="1400" dirty="0" smtClean="0"/>
              <a:t>  Brigham Young ( 1801-1877)- </a:t>
            </a:r>
            <a:r>
              <a:rPr lang="en-US" sz="1400" dirty="0" err="1" smtClean="0"/>
              <a:t>religous</a:t>
            </a:r>
            <a:r>
              <a:rPr lang="en-US" sz="1400" dirty="0" smtClean="0"/>
              <a:t> leader who led Mormons from Illinois to Utah</a:t>
            </a:r>
          </a:p>
          <a:p>
            <a:pPr>
              <a:buFont typeface="Arial" pitchFamily="34" charset="0"/>
              <a:buChar char="•"/>
            </a:pPr>
            <a:r>
              <a:rPr lang="en-US" sz="1400" dirty="0" smtClean="0"/>
              <a:t>  Rebecca Winters (1799-1852) - Mormon pioneer who dies of cholera on the trail; grave site </a:t>
            </a:r>
          </a:p>
          <a:p>
            <a:r>
              <a:rPr lang="en-US" sz="1400" dirty="0" smtClean="0"/>
              <a:t>    is still visible</a:t>
            </a:r>
          </a:p>
          <a:p>
            <a:pPr>
              <a:buFont typeface="Arial" pitchFamily="34" charset="0"/>
              <a:buChar char="•"/>
            </a:pPr>
            <a:r>
              <a:rPr lang="en-US" sz="1400" dirty="0" smtClean="0"/>
              <a:t>  Olive </a:t>
            </a:r>
            <a:r>
              <a:rPr lang="en-US" sz="1400" dirty="0" err="1" smtClean="0"/>
              <a:t>Oatman</a:t>
            </a:r>
            <a:r>
              <a:rPr lang="en-US" sz="1400" dirty="0" smtClean="0"/>
              <a:t> (1838-1903) - kidnapped Mormon girl on pioneer trail to California</a:t>
            </a:r>
          </a:p>
          <a:p>
            <a:pPr>
              <a:buFont typeface="Arial" pitchFamily="34" charset="0"/>
              <a:buChar char="•"/>
            </a:pPr>
            <a:r>
              <a:rPr lang="en-US" sz="1400" dirty="0" smtClean="0"/>
              <a:t>  Mary Parson Johnson (1849-1910) -  Danish Mormon child pioneer whose legs were</a:t>
            </a:r>
          </a:p>
          <a:p>
            <a:r>
              <a:rPr lang="en-US" sz="1400" dirty="0" smtClean="0"/>
              <a:t>    amputated due to frostbite on the trail</a:t>
            </a:r>
          </a:p>
          <a:p>
            <a:r>
              <a:rPr lang="en-US" sz="1400" b="1" dirty="0" smtClean="0"/>
              <a:t>	CALIFORNIA TRAIL</a:t>
            </a:r>
            <a:endParaRPr lang="en-US" sz="1400" dirty="0" smtClean="0"/>
          </a:p>
          <a:p>
            <a:pPr>
              <a:buFont typeface="Arial" pitchFamily="34" charset="0"/>
              <a:buChar char="•"/>
            </a:pPr>
            <a:r>
              <a:rPr lang="en-US" sz="1400" dirty="0" smtClean="0"/>
              <a:t>  John Sutter  (1803-1880) - Swiss born pioneer developed Sutter's Fort and Sutter's Mill</a:t>
            </a:r>
          </a:p>
          <a:p>
            <a:pPr>
              <a:buFont typeface="Arial" pitchFamily="34" charset="0"/>
              <a:buChar char="•"/>
            </a:pPr>
            <a:r>
              <a:rPr lang="en-US" sz="1400" dirty="0" smtClean="0"/>
              <a:t>  John Marshall (1810-1885) - American carpenter credited w/first gold discovery  in California </a:t>
            </a:r>
          </a:p>
          <a:p>
            <a:r>
              <a:rPr lang="en-US" sz="1400" dirty="0" smtClean="0"/>
              <a:t>    at Sutter's Mill</a:t>
            </a:r>
          </a:p>
          <a:p>
            <a:pPr>
              <a:buFont typeface="Arial" pitchFamily="34" charset="0"/>
              <a:buChar char="•"/>
            </a:pPr>
            <a:r>
              <a:rPr lang="en-US" sz="1400" dirty="0" smtClean="0"/>
              <a:t>  Virginia Reed (1833-1921) - Daughter of Reeds on Donner Party wagon trail</a:t>
            </a:r>
          </a:p>
          <a:p>
            <a:pPr algn="ctr"/>
            <a:endParaRPr lang="en-US" sz="1400" u="sng" dirty="0" smtClean="0"/>
          </a:p>
          <a:p>
            <a:r>
              <a:rPr lang="en-US" sz="1400" dirty="0" smtClean="0"/>
              <a:t>			</a:t>
            </a:r>
            <a:r>
              <a:rPr lang="en-US" sz="1400" u="sng" dirty="0" smtClean="0"/>
              <a:t>PERSONAL CONTACTS</a:t>
            </a:r>
            <a:endParaRPr lang="en-US" sz="1400" dirty="0" smtClean="0"/>
          </a:p>
          <a:p>
            <a:pPr>
              <a:buFont typeface="Arial" pitchFamily="34" charset="0"/>
              <a:buChar char="•"/>
            </a:pPr>
            <a:r>
              <a:rPr lang="en-US" sz="1400" dirty="0" smtClean="0"/>
              <a:t>  Gary Guy, Director, </a:t>
            </a:r>
            <a:r>
              <a:rPr lang="en-US" sz="1400" dirty="0" err="1" smtClean="0"/>
              <a:t>Strickler</a:t>
            </a:r>
            <a:r>
              <a:rPr lang="en-US" sz="1400" dirty="0" smtClean="0"/>
              <a:t> Home &amp; Rock Creek Station, Idaho  (208)423-4000</a:t>
            </a:r>
          </a:p>
          <a:p>
            <a:pPr>
              <a:buFont typeface="Arial" pitchFamily="34" charset="0"/>
              <a:buChar char="•"/>
            </a:pPr>
            <a:r>
              <a:rPr lang="en-US" sz="1400" dirty="0" smtClean="0"/>
              <a:t>  Jeremy Martin, Park Ranger, NH Oregon Trail </a:t>
            </a:r>
            <a:r>
              <a:rPr lang="en-US" sz="1400" dirty="0" err="1" smtClean="0"/>
              <a:t>Intrepretive</a:t>
            </a:r>
            <a:r>
              <a:rPr lang="en-US" sz="1400" dirty="0" smtClean="0"/>
              <a:t> Center (Geology/flint </a:t>
            </a:r>
            <a:r>
              <a:rPr lang="en-US" sz="1400" dirty="0" err="1" smtClean="0"/>
              <a:t>knapper</a:t>
            </a:r>
            <a:r>
              <a:rPr lang="en-US" sz="1400" dirty="0" smtClean="0"/>
              <a:t>) </a:t>
            </a:r>
          </a:p>
          <a:p>
            <a:r>
              <a:rPr lang="en-US" sz="1400" dirty="0" smtClean="0"/>
              <a:t>     541-523-1830   </a:t>
            </a:r>
            <a:r>
              <a:rPr lang="en-US" sz="1400" u="sng" dirty="0" smtClean="0">
                <a:hlinkClick r:id="rId4"/>
              </a:rPr>
              <a:t>j4martin@blm.gov</a:t>
            </a:r>
            <a:r>
              <a:rPr lang="en-US" sz="1400" dirty="0" smtClean="0"/>
              <a:t> </a:t>
            </a:r>
          </a:p>
          <a:p>
            <a:pPr>
              <a:buFont typeface="Arial" pitchFamily="34" charset="0"/>
              <a:buChar char="•"/>
            </a:pPr>
            <a:r>
              <a:rPr lang="en-US" sz="1400" dirty="0" smtClean="0"/>
              <a:t>  Loren </a:t>
            </a:r>
            <a:r>
              <a:rPr lang="en-US" sz="1400" dirty="0" err="1" smtClean="0"/>
              <a:t>Pospisil</a:t>
            </a:r>
            <a:r>
              <a:rPr lang="en-US" sz="1400" dirty="0" smtClean="0"/>
              <a:t>, Tourism Facilities Operator, Chimney Rock National Historic Site, </a:t>
            </a:r>
          </a:p>
          <a:p>
            <a:r>
              <a:rPr lang="en-US" sz="1400" dirty="0" smtClean="0"/>
              <a:t>    308-586-2581   </a:t>
            </a:r>
            <a:r>
              <a:rPr lang="en-US" sz="1400" u="sng" dirty="0" smtClean="0">
                <a:hlinkClick r:id="rId5"/>
              </a:rPr>
              <a:t>loren.pospisil@nebraska.gov</a:t>
            </a:r>
            <a:r>
              <a:rPr lang="en-US" sz="1400" dirty="0" smtClean="0"/>
              <a:t> </a:t>
            </a:r>
          </a:p>
          <a:p>
            <a:pPr>
              <a:buFont typeface="Arial" pitchFamily="34" charset="0"/>
              <a:buChar char="•"/>
            </a:pPr>
            <a:r>
              <a:rPr lang="en-US" sz="1400" dirty="0" smtClean="0"/>
              <a:t>  Patti Payne, LDS (Mormon) Volunteer, Martin’s Cove at Devil’s Gate Historic Site,</a:t>
            </a:r>
          </a:p>
          <a:p>
            <a:r>
              <a:rPr lang="en-US" sz="1400" dirty="0" smtClean="0"/>
              <a:t>     </a:t>
            </a:r>
            <a:r>
              <a:rPr lang="en-US" sz="1400" u="sng" dirty="0" smtClean="0">
                <a:hlinkClick r:id="rId6"/>
              </a:rPr>
              <a:t>vbgrandma@gmail.com</a:t>
            </a:r>
            <a:r>
              <a:rPr lang="en-US" sz="1400" dirty="0" smtClean="0"/>
              <a:t>   </a:t>
            </a:r>
          </a:p>
          <a:p>
            <a:endParaRPr lang="en-US" sz="1400" dirty="0" smtClean="0"/>
          </a:p>
          <a:p>
            <a:r>
              <a:rPr lang="en-US" sz="1400" dirty="0" smtClean="0"/>
              <a:t>			</a:t>
            </a:r>
            <a:r>
              <a:rPr lang="en-US" sz="1400" u="sng" dirty="0" smtClean="0"/>
              <a:t>MUSEUMS</a:t>
            </a:r>
            <a:endParaRPr lang="en-US" sz="1400" dirty="0" smtClean="0"/>
          </a:p>
          <a:p>
            <a:r>
              <a:rPr lang="en-US" sz="1400" dirty="0" smtClean="0"/>
              <a:t>Missouri History Museum, Forest Park, St. Louis, MO</a:t>
            </a:r>
          </a:p>
          <a:p>
            <a:r>
              <a:rPr lang="en-US" sz="1400" dirty="0" smtClean="0"/>
              <a:t>National Frontier Trails Center, 318 West Pacific, Independence, MO</a:t>
            </a:r>
          </a:p>
          <a:p>
            <a:r>
              <a:rPr lang="en-US" sz="1400" dirty="0" smtClean="0"/>
              <a:t>Frontier Army Museum, Metropolitan Ave @ 4th St, Fort Leavenworth KS</a:t>
            </a:r>
          </a:p>
          <a:p>
            <a:r>
              <a:rPr lang="en-US" sz="1400" dirty="0" smtClean="0"/>
              <a:t>Pony Express Museum, 914 Penn Street, St. Joseph, MO</a:t>
            </a:r>
          </a:p>
          <a:p>
            <a:r>
              <a:rPr lang="en-US" sz="1400" dirty="0" smtClean="0"/>
              <a:t>Western Historic Trails Center, 3434 Richard Downing Ave, Council Bluffs, IA</a:t>
            </a:r>
          </a:p>
          <a:p>
            <a:r>
              <a:rPr lang="en-US" sz="1400" dirty="0" smtClean="0"/>
              <a:t>Lewis &amp;Clark Nat'l Historic Trail Headquarters, 601 Riverfront Drive, Omaha, NE</a:t>
            </a:r>
          </a:p>
          <a:p>
            <a:r>
              <a:rPr lang="en-US" sz="1400" dirty="0" smtClean="0"/>
              <a:t>Fort Atkinson State Historic Park, 201 S 7th St, Fort Calhoun, NE</a:t>
            </a:r>
          </a:p>
          <a:p>
            <a:r>
              <a:rPr lang="en-US" sz="1400" dirty="0" err="1" smtClean="0"/>
              <a:t>Akta</a:t>
            </a:r>
            <a:r>
              <a:rPr lang="en-US" sz="1400" dirty="0" smtClean="0"/>
              <a:t> Lakota Museum, 1301 N Main St, Chamberlain, SD</a:t>
            </a:r>
          </a:p>
          <a:p>
            <a:r>
              <a:rPr lang="en-US" sz="1400" dirty="0" smtClean="0"/>
              <a:t>Fort Abe Lincoln State Park &amp; On-A-Slant Indian Village, 480 Fort Lincoln Rd, Mandan, ND</a:t>
            </a:r>
          </a:p>
          <a:p>
            <a:r>
              <a:rPr lang="en-US" sz="1400" dirty="0" smtClean="0"/>
              <a:t>Fort Buford (US </a:t>
            </a:r>
            <a:r>
              <a:rPr lang="en-US" sz="1400" dirty="0" err="1" smtClean="0"/>
              <a:t>Govt</a:t>
            </a:r>
            <a:r>
              <a:rPr lang="en-US" sz="1400" dirty="0" smtClean="0"/>
              <a:t>) State Historic Site, 15349 39th NW, Williston, ND</a:t>
            </a:r>
          </a:p>
          <a:p>
            <a:r>
              <a:rPr lang="en-US" sz="1400" dirty="0" smtClean="0"/>
              <a:t>Fort Union Trading Post (Hudson’s Bay Co) Nat’l Historic Site, 15550 Hwy. 1804, Williston, ND</a:t>
            </a:r>
          </a:p>
          <a:p>
            <a:r>
              <a:rPr lang="en-US" sz="1400" dirty="0" smtClean="0"/>
              <a:t>Whitman Mission Nat’l Historic Site, 328 Whitman Mission Rd, Walla Walla, WA</a:t>
            </a:r>
          </a:p>
          <a:p>
            <a:r>
              <a:rPr lang="en-US" sz="1400" dirty="0" smtClean="0"/>
              <a:t>Columbia Gorge Discovery Center, 5000 Discovery Dr, The </a:t>
            </a:r>
            <a:r>
              <a:rPr lang="en-US" sz="1400" dirty="0" err="1" smtClean="0"/>
              <a:t>Dalles</a:t>
            </a:r>
            <a:r>
              <a:rPr lang="en-US" sz="1400" dirty="0" smtClean="0"/>
              <a:t>, OR</a:t>
            </a:r>
          </a:p>
          <a:p>
            <a:r>
              <a:rPr lang="en-US" sz="1400" dirty="0" smtClean="0"/>
              <a:t>Columbia Gorge Interpretive Center, 990 SW Rock Creek Dr, Stevenson, WA</a:t>
            </a:r>
          </a:p>
          <a:p>
            <a:endParaRPr lang="en-US" sz="1400" dirty="0" smtClean="0"/>
          </a:p>
          <a:p>
            <a:r>
              <a:rPr lang="en-US" sz="1400" dirty="0" smtClean="0"/>
              <a:t>			</a:t>
            </a:r>
            <a:r>
              <a:rPr lang="en-US" sz="1400" u="sng" dirty="0" smtClean="0"/>
              <a:t>MAPS</a:t>
            </a:r>
          </a:p>
          <a:p>
            <a:r>
              <a:rPr lang="en-US" sz="1400" dirty="0" smtClean="0"/>
              <a:t> Overland Trails: Opening the American West; Oregon-California Trail Association</a:t>
            </a:r>
          </a:p>
          <a:p>
            <a:endParaRPr lang="en-US" sz="1400" dirty="0" smtClean="0"/>
          </a:p>
          <a:p>
            <a:r>
              <a:rPr lang="en-US" sz="1400" dirty="0" smtClean="0"/>
              <a:t>			</a:t>
            </a:r>
            <a:r>
              <a:rPr lang="en-US" sz="1400" u="sng" dirty="0" smtClean="0"/>
              <a:t>BOOKS</a:t>
            </a:r>
            <a:endParaRPr lang="en-US" sz="1400" dirty="0" smtClean="0"/>
          </a:p>
          <a:p>
            <a:r>
              <a:rPr lang="en-US" sz="1400" u="sng" dirty="0" smtClean="0"/>
              <a:t>Across the Great Divide</a:t>
            </a:r>
            <a:r>
              <a:rPr lang="en-US" sz="1400" dirty="0" smtClean="0"/>
              <a:t>, </a:t>
            </a:r>
            <a:r>
              <a:rPr lang="en-US" sz="1400" dirty="0" err="1" smtClean="0"/>
              <a:t>Laton</a:t>
            </a:r>
            <a:r>
              <a:rPr lang="en-US" sz="1400" dirty="0" smtClean="0"/>
              <a:t> McCartney, Free Press, 2003</a:t>
            </a:r>
          </a:p>
          <a:p>
            <a:r>
              <a:rPr lang="en-US" sz="1400" u="sng" dirty="0" smtClean="0"/>
              <a:t>After Lewis and Clark</a:t>
            </a:r>
            <a:r>
              <a:rPr lang="en-US" sz="1400" dirty="0" smtClean="0"/>
              <a:t>, Robert Utley, U. of Nebraska Press, 1997</a:t>
            </a:r>
          </a:p>
          <a:p>
            <a:r>
              <a:rPr lang="en-US" sz="1400" u="sng" dirty="0" smtClean="0"/>
              <a:t>Barlow Toll Road 1846-1919</a:t>
            </a:r>
            <a:r>
              <a:rPr lang="en-US" sz="1400" dirty="0" smtClean="0"/>
              <a:t>,  E.L. Meyers, Genealogical Forum of Oregon, 1991</a:t>
            </a:r>
          </a:p>
          <a:p>
            <a:r>
              <a:rPr lang="en-US" sz="1400" u="sng" dirty="0" smtClean="0"/>
              <a:t>Best Land Under Heaven</a:t>
            </a:r>
            <a:r>
              <a:rPr lang="en-US" sz="1400" dirty="0" smtClean="0"/>
              <a:t>, Michael Wallis, </a:t>
            </a:r>
            <a:r>
              <a:rPr lang="en-US" sz="1400" dirty="0" err="1" smtClean="0"/>
              <a:t>Liveright</a:t>
            </a:r>
            <a:r>
              <a:rPr lang="en-US" sz="1400" dirty="0" smtClean="0"/>
              <a:t> Publishing Co, 2017</a:t>
            </a:r>
          </a:p>
          <a:p>
            <a:r>
              <a:rPr lang="en-US" sz="1400" u="sng" dirty="0" smtClean="0"/>
              <a:t>Best of Covered Wagon Women,</a:t>
            </a:r>
            <a:r>
              <a:rPr lang="en-US" sz="1400" dirty="0" smtClean="0"/>
              <a:t> Kenneth Holmes, U. of Oklahoma, 2008</a:t>
            </a:r>
            <a:endParaRPr lang="en-US" sz="1400" u="sng" dirty="0" smtClean="0"/>
          </a:p>
          <a:p>
            <a:r>
              <a:rPr lang="en-US" sz="1400" u="sng" dirty="0" smtClean="0"/>
              <a:t>Blazing a Wagon Trail to Oregon, a Weekly Chronicle</a:t>
            </a:r>
            <a:r>
              <a:rPr lang="en-US" sz="1400" dirty="0" smtClean="0"/>
              <a:t>, Lloyd Coffman, Caxton Press, 2012</a:t>
            </a:r>
          </a:p>
          <a:p>
            <a:r>
              <a:rPr lang="en-US" sz="1400" u="sng" dirty="0" smtClean="0"/>
              <a:t>The Blue </a:t>
            </a:r>
            <a:r>
              <a:rPr lang="en-US" sz="1400" u="sng" dirty="0" err="1" smtClean="0"/>
              <a:t>Tatotoo</a:t>
            </a:r>
            <a:r>
              <a:rPr lang="en-US" sz="1400" dirty="0" smtClean="0"/>
              <a:t>,  Margot Mifflin, U. of Nebraska Press, 2009</a:t>
            </a:r>
            <a:endParaRPr lang="en-US" sz="1400" u="sng" dirty="0" smtClean="0"/>
          </a:p>
          <a:p>
            <a:r>
              <a:rPr lang="en-US" sz="1400" u="sng" dirty="0" smtClean="0"/>
              <a:t>The Book of Mormon, </a:t>
            </a:r>
            <a:r>
              <a:rPr lang="en-US" sz="1400" dirty="0" smtClean="0"/>
              <a:t> translated by Joseph Smith</a:t>
            </a:r>
            <a:endParaRPr lang="en-US" sz="1400" u="sng" dirty="0" smtClean="0"/>
          </a:p>
          <a:p>
            <a:r>
              <a:rPr lang="en-US" sz="1400" u="sng" dirty="0" smtClean="0"/>
              <a:t>California Trail</a:t>
            </a:r>
            <a:r>
              <a:rPr lang="en-US" sz="1400" dirty="0" smtClean="0"/>
              <a:t>, Dodd &amp; </a:t>
            </a:r>
            <a:r>
              <a:rPr lang="en-US" sz="1400" dirty="0" err="1" smtClean="0"/>
              <a:t>Gnass</a:t>
            </a:r>
            <a:r>
              <a:rPr lang="en-US" sz="1400" dirty="0" smtClean="0"/>
              <a:t>, KC Publications, 1996</a:t>
            </a:r>
            <a:endParaRPr lang="en-US" sz="1400" u="sng" dirty="0" smtClean="0"/>
          </a:p>
          <a:p>
            <a:r>
              <a:rPr lang="en-US" sz="1400" u="sng" dirty="0" smtClean="0"/>
              <a:t>Converting the West</a:t>
            </a:r>
            <a:r>
              <a:rPr lang="en-US" sz="1400" dirty="0" smtClean="0"/>
              <a:t>, Julie Jeffery, U. of Oklahoma Press, 1991</a:t>
            </a:r>
            <a:endParaRPr lang="en-US" sz="1400" u="sng" dirty="0" smtClean="0"/>
          </a:p>
          <a:p>
            <a:r>
              <a:rPr lang="en-US" sz="1400" u="sng" dirty="0" smtClean="0"/>
              <a:t>Covered Wagon Women –Diaries &amp; Letters From the Western Trails, </a:t>
            </a:r>
            <a:r>
              <a:rPr lang="en-US" sz="1400" dirty="0" smtClean="0"/>
              <a:t>Kenneth Holmes, U. of Nebraska, 1993</a:t>
            </a:r>
          </a:p>
          <a:p>
            <a:r>
              <a:rPr lang="en-US" sz="1400" u="sng" dirty="0" smtClean="0"/>
              <a:t>Fort </a:t>
            </a:r>
            <a:r>
              <a:rPr lang="en-US" sz="1400" u="sng" dirty="0" err="1" smtClean="0"/>
              <a:t>Harker</a:t>
            </a:r>
            <a:r>
              <a:rPr lang="en-US" sz="1400" dirty="0" smtClean="0"/>
              <a:t>,  Leo </a:t>
            </a:r>
            <a:r>
              <a:rPr lang="en-US" sz="1400" dirty="0" err="1" smtClean="0"/>
              <a:t>Oliva</a:t>
            </a:r>
            <a:r>
              <a:rPr lang="en-US" sz="1400" dirty="0" smtClean="0"/>
              <a:t>, Kansas State Historical Society, 2000</a:t>
            </a:r>
            <a:endParaRPr lang="en-US" sz="1400" u="sng" dirty="0" smtClean="0"/>
          </a:p>
          <a:p>
            <a:r>
              <a:rPr lang="en-US" sz="1400" u="sng" dirty="0" smtClean="0"/>
              <a:t>Fur, Fortune, and Empire</a:t>
            </a:r>
            <a:r>
              <a:rPr lang="en-US" sz="1400" dirty="0" smtClean="0"/>
              <a:t>,  Eric Dolin, W.W. Norton Co, 2010</a:t>
            </a:r>
          </a:p>
          <a:p>
            <a:r>
              <a:rPr lang="en-US" sz="1400" u="sng" dirty="0" smtClean="0"/>
              <a:t>The Geologic Story of the Great Plains</a:t>
            </a:r>
            <a:r>
              <a:rPr lang="en-US" sz="1400" dirty="0" smtClean="0"/>
              <a:t>, Donald Trimble, The Printers, Inc;  2013</a:t>
            </a:r>
          </a:p>
          <a:p>
            <a:r>
              <a:rPr lang="en-US" sz="1400" u="sng" dirty="0" smtClean="0"/>
              <a:t>Gold Rush Towns of Nevada County</a:t>
            </a:r>
            <a:r>
              <a:rPr lang="en-US" sz="1400" dirty="0" smtClean="0"/>
              <a:t>, Maria Brower,  Arcadia Publishing, 2006</a:t>
            </a:r>
            <a:endParaRPr lang="en-US" sz="1400" u="sng" dirty="0" smtClean="0"/>
          </a:p>
          <a:p>
            <a:r>
              <a:rPr lang="en-US" sz="1400" u="sng" dirty="0" smtClean="0"/>
              <a:t>Great Basin</a:t>
            </a:r>
            <a:r>
              <a:rPr lang="en-US" sz="1400" dirty="0" smtClean="0"/>
              <a:t>, Maryellen Conner, KC Publications, 1996</a:t>
            </a:r>
            <a:endParaRPr lang="en-US" sz="1400" u="sng" dirty="0" smtClean="0"/>
          </a:p>
          <a:p>
            <a:r>
              <a:rPr lang="en-US" sz="1400" u="sng" dirty="0" smtClean="0"/>
              <a:t>A Guide to the Oregon Trail, Volume 2</a:t>
            </a:r>
            <a:r>
              <a:rPr lang="en-US" sz="1400" dirty="0" smtClean="0"/>
              <a:t>, Terry L. Anderson, 1998</a:t>
            </a:r>
          </a:p>
          <a:p>
            <a:r>
              <a:rPr lang="en-US" sz="1400" u="sng" dirty="0" smtClean="0"/>
              <a:t>The Heart of Everything That Is</a:t>
            </a:r>
            <a:r>
              <a:rPr lang="en-US" sz="1400" dirty="0" smtClean="0"/>
              <a:t>, Dob Drury &amp; Tom </a:t>
            </a:r>
            <a:r>
              <a:rPr lang="en-US" sz="1400" dirty="0" err="1" smtClean="0"/>
              <a:t>Clavin</a:t>
            </a:r>
            <a:r>
              <a:rPr lang="en-US" sz="1400" dirty="0" smtClean="0"/>
              <a:t>, Simon &amp; Schuster, 2013</a:t>
            </a:r>
          </a:p>
          <a:p>
            <a:r>
              <a:rPr lang="en-US" sz="1400" u="sng" dirty="0" smtClean="0"/>
              <a:t>Jane A. Gould Her Journals</a:t>
            </a:r>
            <a:r>
              <a:rPr lang="en-US" sz="1400" dirty="0" smtClean="0"/>
              <a:t>, Friends of Massacre Rocks, 1986</a:t>
            </a:r>
            <a:endParaRPr lang="en-US" sz="1400" u="sng" dirty="0" smtClean="0"/>
          </a:p>
          <a:p>
            <a:r>
              <a:rPr lang="en-US" sz="1400" u="sng" dirty="0" err="1" smtClean="0"/>
              <a:t>Jededian</a:t>
            </a:r>
            <a:r>
              <a:rPr lang="en-US" sz="1400" u="sng" dirty="0" smtClean="0"/>
              <a:t> Smith – No Ordinary Mountain Man</a:t>
            </a:r>
            <a:r>
              <a:rPr lang="en-US" sz="1400" dirty="0" smtClean="0"/>
              <a:t>,  Barton Barbour, U. of Oklahoma Press, 2009</a:t>
            </a:r>
          </a:p>
          <a:p>
            <a:r>
              <a:rPr lang="en-US" sz="1400" u="sng" dirty="0" smtClean="0"/>
              <a:t>Last Bonanza Kings</a:t>
            </a:r>
            <a:r>
              <a:rPr lang="en-US" sz="1400" dirty="0" smtClean="0"/>
              <a:t>, </a:t>
            </a:r>
            <a:r>
              <a:rPr lang="en-US" sz="1400" dirty="0" err="1" smtClean="0"/>
              <a:t>Ferol</a:t>
            </a:r>
            <a:r>
              <a:rPr lang="en-US" sz="1400" dirty="0" smtClean="0"/>
              <a:t> Egan, U. of Nebraska Press,  1998</a:t>
            </a:r>
            <a:endParaRPr lang="en-US" sz="1400" u="sng" dirty="0" smtClean="0"/>
          </a:p>
          <a:p>
            <a:r>
              <a:rPr lang="en-US" sz="1400" u="sng" dirty="0" smtClean="0"/>
              <a:t>The Life and Letters of Caspar W. Collins</a:t>
            </a:r>
            <a:r>
              <a:rPr lang="en-US" sz="1400" dirty="0" smtClean="0"/>
              <a:t>, Alex Service, City of Casper WY, 2000</a:t>
            </a:r>
          </a:p>
          <a:p>
            <a:r>
              <a:rPr lang="en-US" sz="1400" u="sng" dirty="0" err="1" smtClean="0"/>
              <a:t>Missons</a:t>
            </a:r>
            <a:r>
              <a:rPr lang="en-US" sz="1400" u="sng" dirty="0" smtClean="0"/>
              <a:t> of California</a:t>
            </a:r>
            <a:r>
              <a:rPr lang="en-US" sz="1400" dirty="0" smtClean="0"/>
              <a:t>, Charm Kraft Industries, 2010</a:t>
            </a:r>
          </a:p>
          <a:p>
            <a:r>
              <a:rPr lang="en-US" sz="1400" u="sng" dirty="0" smtClean="0"/>
              <a:t>Mormon Trail</a:t>
            </a:r>
            <a:r>
              <a:rPr lang="en-US" sz="1400" dirty="0" smtClean="0"/>
              <a:t>, Stanley &amp; Violet Kimball, KC Publications, 1998</a:t>
            </a:r>
            <a:endParaRPr lang="en-US" sz="1400" u="sng" dirty="0" smtClean="0"/>
          </a:p>
          <a:p>
            <a:r>
              <a:rPr lang="en-US" sz="1400" u="sng" dirty="0" smtClean="0"/>
              <a:t>Northwest Exposure: A Geologic Story of the Northwest</a:t>
            </a:r>
            <a:r>
              <a:rPr lang="en-US" sz="1400" dirty="0" smtClean="0"/>
              <a:t>, Alt &amp; Hyndman, Mountain Press, 1995 </a:t>
            </a:r>
          </a:p>
          <a:p>
            <a:r>
              <a:rPr lang="en-US" sz="1400" u="sng" dirty="0" smtClean="0"/>
              <a:t>O Pioneer</a:t>
            </a:r>
            <a:r>
              <a:rPr lang="en-US" sz="1400" dirty="0" smtClean="0"/>
              <a:t>, Willa Cather,  Houghton Mifflin Co, 1913</a:t>
            </a:r>
          </a:p>
          <a:p>
            <a:r>
              <a:rPr lang="en-US" sz="1400" u="sng" dirty="0" smtClean="0"/>
              <a:t>The Oregon Trail</a:t>
            </a:r>
            <a:r>
              <a:rPr lang="en-US" sz="1400" dirty="0" smtClean="0"/>
              <a:t>, Francis Parkman, Dover Publications, 2002</a:t>
            </a:r>
          </a:p>
          <a:p>
            <a:r>
              <a:rPr lang="en-US" sz="1400" u="sng" dirty="0" smtClean="0"/>
              <a:t>The Oregon Trail – a New American Journey</a:t>
            </a:r>
            <a:r>
              <a:rPr lang="en-US" sz="1400" dirty="0" smtClean="0"/>
              <a:t>, Rinker Buck, Simon &amp; Schuster, 2013</a:t>
            </a:r>
            <a:endParaRPr lang="en-US" sz="1400" u="sng" dirty="0" smtClean="0"/>
          </a:p>
          <a:p>
            <a:r>
              <a:rPr lang="en-US" sz="1400" u="sng" dirty="0" smtClean="0"/>
              <a:t>Our Hearts Fell to the Ground</a:t>
            </a:r>
            <a:r>
              <a:rPr lang="en-US" sz="1400" dirty="0" smtClean="0"/>
              <a:t>, Colin Calloway, Bedford, 1996</a:t>
            </a:r>
            <a:endParaRPr lang="en-US" sz="1400" u="sng" dirty="0" smtClean="0"/>
          </a:p>
          <a:p>
            <a:r>
              <a:rPr lang="en-US" sz="1400" u="sng" dirty="0" smtClean="0"/>
              <a:t>Outlasting the Trail</a:t>
            </a:r>
            <a:r>
              <a:rPr lang="en-US" sz="1400" dirty="0" smtClean="0"/>
              <a:t>, Mary O’Brien, Two-Dot Press, 2005</a:t>
            </a:r>
          </a:p>
          <a:p>
            <a:r>
              <a:rPr lang="en-US" sz="1400" u="sng" dirty="0" smtClean="0"/>
              <a:t>Overland Journal, Volume 33</a:t>
            </a:r>
            <a:r>
              <a:rPr lang="en-US" sz="1400" dirty="0" smtClean="0"/>
              <a:t>, Oregon-California Trail Assoc.  2015</a:t>
            </a:r>
            <a:endParaRPr lang="en-US" sz="1400" u="sng" dirty="0" smtClean="0"/>
          </a:p>
          <a:p>
            <a:r>
              <a:rPr lang="en-US" sz="1400" u="sng" dirty="0" smtClean="0"/>
              <a:t>Ox-Team Days on the Oregon Trail</a:t>
            </a:r>
            <a:r>
              <a:rPr lang="en-US" sz="1400" dirty="0" smtClean="0"/>
              <a:t>, Ezra Meeker, The World Book Company,  1922</a:t>
            </a:r>
          </a:p>
          <a:p>
            <a:r>
              <a:rPr lang="en-US" sz="1400" u="sng" dirty="0" smtClean="0"/>
              <a:t>The Prairie Traveler – 1859 Handbook for Western Travelers</a:t>
            </a:r>
            <a:r>
              <a:rPr lang="en-US" sz="1400" dirty="0" smtClean="0"/>
              <a:t>,  Randolph Marcy, Dover Publications, 2006</a:t>
            </a:r>
            <a:endParaRPr lang="en-US" sz="1400" u="sng" dirty="0" smtClean="0"/>
          </a:p>
          <a:p>
            <a:r>
              <a:rPr lang="en-US" sz="1400" u="sng" dirty="0" smtClean="0"/>
              <a:t>Scotts Bluff National Monument Landmark on the Overland Trails</a:t>
            </a:r>
            <a:r>
              <a:rPr lang="en-US" sz="1400" dirty="0" smtClean="0"/>
              <a:t>, Dean Knudsen, National Park Service</a:t>
            </a:r>
          </a:p>
          <a:p>
            <a:r>
              <a:rPr lang="en-US" sz="1400" u="sng" dirty="0" smtClean="0"/>
              <a:t>Thomas “Peg Leg” Smith</a:t>
            </a:r>
            <a:r>
              <a:rPr lang="en-US" sz="1400" dirty="0" smtClean="0"/>
              <a:t>, J Patrick Wilde, Bear Lake County Historian, Bear Lake Historical Society, 1992</a:t>
            </a:r>
          </a:p>
          <a:p>
            <a:r>
              <a:rPr lang="en-US" sz="1400" u="sng" dirty="0" smtClean="0"/>
              <a:t>Train of Innocents</a:t>
            </a:r>
            <a:r>
              <a:rPr lang="en-US" sz="1400" dirty="0" smtClean="0"/>
              <a:t>, </a:t>
            </a:r>
            <a:r>
              <a:rPr lang="en-US" sz="1400" dirty="0" err="1" smtClean="0"/>
              <a:t>Everell</a:t>
            </a:r>
            <a:r>
              <a:rPr lang="en-US" sz="1400" dirty="0" smtClean="0"/>
              <a:t> Cummins, </a:t>
            </a:r>
            <a:r>
              <a:rPr lang="en-US" sz="1400" dirty="0" err="1" smtClean="0"/>
              <a:t>AuthorHouse</a:t>
            </a:r>
            <a:r>
              <a:rPr lang="en-US" sz="1400" dirty="0" smtClean="0"/>
              <a:t>,  2005</a:t>
            </a:r>
          </a:p>
          <a:p>
            <a:r>
              <a:rPr lang="en-US" sz="1400" u="sng" dirty="0" err="1" smtClean="0"/>
              <a:t>Undert</a:t>
            </a:r>
            <a:r>
              <a:rPr lang="en-US" sz="1400" u="sng" dirty="0" smtClean="0"/>
              <a:t> the Banner of Heaven,</a:t>
            </a:r>
            <a:r>
              <a:rPr lang="en-US" sz="1400" dirty="0" smtClean="0"/>
              <a:t>   Jon </a:t>
            </a:r>
            <a:r>
              <a:rPr lang="en-US" sz="1400" dirty="0" err="1" smtClean="0"/>
              <a:t>Krakauer</a:t>
            </a:r>
            <a:r>
              <a:rPr lang="en-US" sz="1400" dirty="0" smtClean="0"/>
              <a:t>,  Deckle Edge,  2003</a:t>
            </a:r>
            <a:endParaRPr lang="en-US" sz="1400" u="sng" dirty="0" smtClean="0"/>
          </a:p>
          <a:p>
            <a:r>
              <a:rPr lang="en-US" sz="1400" u="sng" dirty="0" smtClean="0"/>
              <a:t>Virginia City and the Big Bonanza</a:t>
            </a:r>
            <a:r>
              <a:rPr lang="en-US" sz="1400" dirty="0" smtClean="0"/>
              <a:t>, Ronald &amp; Susan James, Arcadia Publishing, 2009</a:t>
            </a:r>
            <a:endParaRPr lang="en-US" sz="1400" u="sng" dirty="0" smtClean="0"/>
          </a:p>
          <a:p>
            <a:r>
              <a:rPr lang="en-US" sz="1400" u="sng" dirty="0" smtClean="0"/>
              <a:t>Washakie – Chief of the Shoshones</a:t>
            </a:r>
            <a:r>
              <a:rPr lang="en-US" sz="1400" dirty="0" smtClean="0"/>
              <a:t>, Grace </a:t>
            </a:r>
            <a:r>
              <a:rPr lang="en-US" sz="1400" dirty="0" err="1" smtClean="0"/>
              <a:t>Hebard</a:t>
            </a:r>
            <a:r>
              <a:rPr lang="en-US" sz="1400" dirty="0" smtClean="0"/>
              <a:t>, University of Nebraska Press, 1995</a:t>
            </a:r>
          </a:p>
          <a:p>
            <a:r>
              <a:rPr lang="en-US" sz="1400" u="sng" dirty="0" smtClean="0"/>
              <a:t>Westward Woman-My 2000 Mile </a:t>
            </a:r>
            <a:r>
              <a:rPr lang="en-US" sz="1400" u="sng" dirty="0" err="1" smtClean="0"/>
              <a:t>Treck</a:t>
            </a:r>
            <a:r>
              <a:rPr lang="en-US" sz="1400" u="sng" dirty="0" smtClean="0"/>
              <a:t> Along Donner Trail</a:t>
            </a:r>
            <a:r>
              <a:rPr lang="en-US" sz="1400" dirty="0" smtClean="0"/>
              <a:t>, Barbara </a:t>
            </a:r>
            <a:r>
              <a:rPr lang="en-US" sz="1400" dirty="0" err="1" smtClean="0"/>
              <a:t>Maat</a:t>
            </a:r>
            <a:r>
              <a:rPr lang="en-US" sz="1400" dirty="0" smtClean="0"/>
              <a:t>, Little Nest Press, 1979</a:t>
            </a:r>
          </a:p>
          <a:p>
            <a:endParaRPr lang="en-US" sz="1400" dirty="0" smtClean="0"/>
          </a:p>
          <a:p>
            <a:r>
              <a:rPr lang="en-US" sz="1400" dirty="0" smtClean="0"/>
              <a:t>			</a:t>
            </a:r>
            <a:r>
              <a:rPr lang="en-US" sz="1400" u="sng" dirty="0" smtClean="0"/>
              <a:t>DVDS</a:t>
            </a:r>
            <a:endParaRPr lang="en-US" sz="1400" dirty="0" smtClean="0"/>
          </a:p>
          <a:p>
            <a:r>
              <a:rPr lang="en-US" sz="1400" i="1" dirty="0" smtClean="0"/>
              <a:t>Bury My Heart at Wounded Knee</a:t>
            </a:r>
            <a:r>
              <a:rPr lang="en-US" sz="1400" dirty="0" smtClean="0"/>
              <a:t>, HBO Films Production (132 minutes)</a:t>
            </a:r>
            <a:endParaRPr lang="en-US" sz="1400" i="1" dirty="0" smtClean="0"/>
          </a:p>
          <a:p>
            <a:r>
              <a:rPr lang="en-US" sz="1400" i="1" dirty="0" smtClean="0"/>
              <a:t>Days of the Pony Express, </a:t>
            </a:r>
            <a:r>
              <a:rPr lang="en-US" sz="1400" dirty="0" smtClean="0"/>
              <a:t>Scout Pictures, (60 minutes)</a:t>
            </a:r>
          </a:p>
          <a:p>
            <a:r>
              <a:rPr lang="en-US" sz="1400" i="1" dirty="0" smtClean="0"/>
              <a:t>The Donner Party</a:t>
            </a:r>
            <a:r>
              <a:rPr lang="en-US" sz="1400" dirty="0" smtClean="0"/>
              <a:t>, PBS, 2000, (90 minutes)</a:t>
            </a:r>
            <a:endParaRPr lang="en-US" sz="1400" i="1" dirty="0" smtClean="0"/>
          </a:p>
          <a:p>
            <a:r>
              <a:rPr lang="en-US" sz="1400" i="1" dirty="0" smtClean="0"/>
              <a:t>Fort Bridger State Historic Site</a:t>
            </a:r>
            <a:r>
              <a:rPr lang="en-US" sz="1400" dirty="0" smtClean="0"/>
              <a:t>, Click Point Ranch Productions, 2009 (30 minutes)</a:t>
            </a:r>
          </a:p>
          <a:p>
            <a:r>
              <a:rPr lang="en-US" sz="1400" i="1" dirty="0" smtClean="0"/>
              <a:t>Fort Kearny State Historic Park, </a:t>
            </a:r>
            <a:r>
              <a:rPr lang="en-US" sz="1400" dirty="0" smtClean="0"/>
              <a:t>??</a:t>
            </a:r>
          </a:p>
          <a:p>
            <a:r>
              <a:rPr lang="en-US" sz="1400" i="1" dirty="0" smtClean="0"/>
              <a:t>The Gold Rush</a:t>
            </a:r>
            <a:r>
              <a:rPr lang="en-US" sz="1400" dirty="0" smtClean="0"/>
              <a:t>,  PBS Home Video, 2006 (120 minutes)</a:t>
            </a:r>
          </a:p>
          <a:p>
            <a:r>
              <a:rPr lang="en-US" sz="1400" i="1" dirty="0" smtClean="0"/>
              <a:t>Gold Rush Tech</a:t>
            </a:r>
            <a:r>
              <a:rPr lang="en-US" sz="1400" dirty="0" smtClean="0"/>
              <a:t>, The History Channel, 2004 (50 minutes)</a:t>
            </a:r>
          </a:p>
          <a:p>
            <a:r>
              <a:rPr lang="en-US" sz="1400" i="1" dirty="0" smtClean="0"/>
              <a:t>Handcarts 1856-1860</a:t>
            </a:r>
            <a:r>
              <a:rPr lang="en-US" sz="1400" dirty="0" smtClean="0"/>
              <a:t>, History of the Saints, 2017 (60 minutes)</a:t>
            </a:r>
          </a:p>
          <a:p>
            <a:r>
              <a:rPr lang="en-US" sz="1400" i="1" dirty="0" smtClean="0"/>
              <a:t>The Oregon Trail</a:t>
            </a:r>
            <a:r>
              <a:rPr lang="en-US" sz="1400" dirty="0" smtClean="0"/>
              <a:t>, Oregon-California Trail Assoc. (120 minutes)</a:t>
            </a:r>
          </a:p>
          <a:p>
            <a:r>
              <a:rPr lang="en-US" sz="1400" i="1" dirty="0" smtClean="0"/>
              <a:t>Pathways of Pioneers – Idaho’s Oregon Trail Legacy</a:t>
            </a:r>
            <a:r>
              <a:rPr lang="en-US" sz="1400" dirty="0" smtClean="0"/>
              <a:t>, Idaho Public Television, 2009 </a:t>
            </a:r>
          </a:p>
          <a:p>
            <a:r>
              <a:rPr lang="en-US" sz="1400" i="1" dirty="0" smtClean="0"/>
              <a:t>Virginia City and the Comstock Lode</a:t>
            </a:r>
            <a:r>
              <a:rPr lang="en-US" sz="1400" dirty="0" smtClean="0"/>
              <a:t>, </a:t>
            </a:r>
            <a:r>
              <a:rPr lang="en-US" sz="1400" dirty="0" err="1" smtClean="0"/>
              <a:t>VideoVelocity</a:t>
            </a:r>
            <a:r>
              <a:rPr lang="en-US" sz="1400" dirty="0" smtClean="0"/>
              <a:t>, 2015 (2 hours, 33 minutes)</a:t>
            </a:r>
          </a:p>
          <a:p>
            <a:r>
              <a:rPr lang="en-US" sz="1400" i="1" dirty="0" smtClean="0"/>
              <a:t>West</a:t>
            </a:r>
            <a:r>
              <a:rPr lang="en-US" sz="1400" dirty="0" smtClean="0"/>
              <a:t>, Friends of the National Frontier Trails Museum, 1990 (18 minutes)</a:t>
            </a:r>
          </a:p>
          <a:p>
            <a:r>
              <a:rPr lang="en-US" sz="1400" i="1" dirty="0" smtClean="0"/>
              <a:t>We Shall Remain – America Through Native Eyes,  </a:t>
            </a:r>
            <a:r>
              <a:rPr lang="en-US" sz="1400" dirty="0" smtClean="0"/>
              <a:t>PBS Home Video  (3 videos, 90 min each)</a:t>
            </a:r>
          </a:p>
          <a:p>
            <a:endParaRPr lang="en-US" sz="1400" dirty="0" smtClean="0"/>
          </a:p>
        </p:txBody>
      </p:sp>
      <p:grpSp>
        <p:nvGrpSpPr>
          <p:cNvPr id="30" name="Group 29"/>
          <p:cNvGrpSpPr/>
          <p:nvPr/>
        </p:nvGrpSpPr>
        <p:grpSpPr>
          <a:xfrm>
            <a:off x="0" y="487025"/>
            <a:ext cx="9144000" cy="6678751"/>
            <a:chOff x="0" y="487025"/>
            <a:chExt cx="9144000" cy="6678751"/>
          </a:xfrm>
        </p:grpSpPr>
        <p:grpSp>
          <p:nvGrpSpPr>
            <p:cNvPr id="12" name="Group 11"/>
            <p:cNvGrpSpPr/>
            <p:nvPr/>
          </p:nvGrpSpPr>
          <p:grpSpPr>
            <a:xfrm>
              <a:off x="0" y="487025"/>
              <a:ext cx="9144000" cy="6678751"/>
              <a:chOff x="0" y="487025"/>
              <a:chExt cx="9144000" cy="6678751"/>
            </a:xfrm>
          </p:grpSpPr>
          <p:sp useBgFill="1">
            <p:nvSpPr>
              <p:cNvPr id="5" name="TextBox 4"/>
              <p:cNvSpPr txBox="1"/>
              <p:nvPr/>
            </p:nvSpPr>
            <p:spPr>
              <a:xfrm>
                <a:off x="0" y="487025"/>
                <a:ext cx="9144000" cy="6678751"/>
              </a:xfrm>
              <a:prstGeom prst="rect">
                <a:avLst/>
              </a:prstGeom>
            </p:spPr>
            <p:txBody>
              <a:bodyPr wrap="square" rtlCol="0">
                <a:spAutoFit/>
              </a:bodyPr>
              <a:lstStyle/>
              <a:p>
                <a:endParaRPr lang="en-US" sz="1000" b="1" dirty="0" smtClean="0">
                  <a:ln>
                    <a:solidFill>
                      <a:schemeClr val="tx1"/>
                    </a:solidFill>
                  </a:ln>
                  <a:latin typeface="Bradley Hand ITC" pitchFamily="66" charset="0"/>
                </a:endParaRPr>
              </a:p>
              <a:p>
                <a:endParaRPr lang="en-US" dirty="0" smtClean="0">
                  <a:ln>
                    <a:solidFill>
                      <a:schemeClr val="tx1"/>
                    </a:solidFill>
                  </a:ln>
                  <a:latin typeface="Tempus Sans ITC" pitchFamily="82" charset="0"/>
                  <a:cs typeface="Arial" pitchFamily="34" charset="0"/>
                </a:endParaRPr>
              </a:p>
              <a:p>
                <a:r>
                  <a:rPr lang="en-US" sz="4800" dirty="0" smtClean="0">
                    <a:ln>
                      <a:solidFill>
                        <a:schemeClr val="tx1"/>
                      </a:solidFill>
                    </a:ln>
                    <a:latin typeface="Tempus Sans ITC" pitchFamily="82" charset="0"/>
                    <a:cs typeface="Arial" pitchFamily="34" charset="0"/>
                  </a:rPr>
                  <a:t>   Annie </a:t>
                </a:r>
                <a:r>
                  <a:rPr lang="en-US" sz="4800" dirty="0" err="1" smtClean="0">
                    <a:ln>
                      <a:solidFill>
                        <a:schemeClr val="tx1"/>
                      </a:solidFill>
                    </a:ln>
                    <a:latin typeface="Tempus Sans ITC" pitchFamily="82" charset="0"/>
                    <a:cs typeface="Arial" pitchFamily="34" charset="0"/>
                  </a:rPr>
                  <a:t>Karto</a:t>
                </a:r>
                <a:endParaRPr lang="en-US" sz="4800" b="1" dirty="0" smtClean="0">
                  <a:ln>
                    <a:solidFill>
                      <a:schemeClr val="tx1"/>
                    </a:solidFill>
                  </a:ln>
                  <a:latin typeface="Tempus Sans ITC" pitchFamily="82" charset="0"/>
                </a:endParaRPr>
              </a:p>
              <a:p>
                <a:r>
                  <a:rPr lang="en-US" sz="3600" b="1" dirty="0" smtClean="0">
                    <a:ln>
                      <a:solidFill>
                        <a:schemeClr val="tx1"/>
                      </a:solidFill>
                    </a:ln>
                    <a:latin typeface="Bradley Hand ITC" pitchFamily="66" charset="0"/>
                  </a:rPr>
                  <a:t>    </a:t>
                </a:r>
                <a:endParaRPr lang="en-US" sz="2800" b="1" dirty="0" smtClean="0">
                  <a:ln>
                    <a:solidFill>
                      <a:schemeClr val="tx1"/>
                    </a:solidFill>
                  </a:ln>
                  <a:latin typeface="Bradley Hand ITC" pitchFamily="66" charset="0"/>
                  <a:cs typeface="Arial" pitchFamily="34" charset="0"/>
                </a:endParaRPr>
              </a:p>
              <a:p>
                <a:endParaRPr lang="en-US" sz="3600" b="1" dirty="0" smtClean="0">
                  <a:ln>
                    <a:solidFill>
                      <a:schemeClr val="tx1"/>
                    </a:solidFill>
                  </a:ln>
                  <a:latin typeface="Bradley Hand ITC" pitchFamily="66" charset="0"/>
                  <a:cs typeface="Arial" pitchFamily="34" charset="0"/>
                </a:endParaRPr>
              </a:p>
              <a:p>
                <a:endParaRPr lang="en-US" sz="3600" b="1" dirty="0" smtClean="0">
                  <a:ln>
                    <a:solidFill>
                      <a:schemeClr val="tx1"/>
                    </a:solidFill>
                  </a:ln>
                  <a:latin typeface="Bradley Hand ITC" pitchFamily="66" charset="0"/>
                  <a:cs typeface="Arial" pitchFamily="34" charset="0"/>
                </a:endParaRPr>
              </a:p>
              <a:p>
                <a:r>
                  <a:rPr lang="en-US" sz="3600" dirty="0" smtClean="0">
                    <a:ln>
                      <a:solidFill>
                        <a:schemeClr val="tx1"/>
                      </a:solidFill>
                    </a:ln>
                    <a:latin typeface="Arial" pitchFamily="34" charset="0"/>
                    <a:cs typeface="Arial" pitchFamily="34" charset="0"/>
                  </a:rPr>
                  <a:t> </a:t>
                </a:r>
              </a:p>
              <a:p>
                <a:endParaRPr lang="en-US" sz="3600" dirty="0" smtClean="0">
                  <a:ln>
                    <a:solidFill>
                      <a:schemeClr val="tx1"/>
                    </a:solidFill>
                  </a:ln>
                  <a:latin typeface="Arial" pitchFamily="34" charset="0"/>
                  <a:cs typeface="Arial" pitchFamily="34" charset="0"/>
                </a:endParaRPr>
              </a:p>
              <a:p>
                <a:endParaRPr lang="en-US" sz="3600" dirty="0" smtClean="0">
                  <a:ln>
                    <a:solidFill>
                      <a:schemeClr val="tx1"/>
                    </a:solidFill>
                  </a:ln>
                  <a:latin typeface="Arial" pitchFamily="34" charset="0"/>
                  <a:cs typeface="Arial" pitchFamily="34" charset="0"/>
                </a:endParaRPr>
              </a:p>
              <a:p>
                <a:endParaRPr lang="en-US" sz="3600" dirty="0" smtClean="0">
                  <a:ln>
                    <a:solidFill>
                      <a:schemeClr val="tx1"/>
                    </a:solidFill>
                  </a:ln>
                  <a:latin typeface="Arial" pitchFamily="34" charset="0"/>
                  <a:cs typeface="Arial" pitchFamily="34" charset="0"/>
                </a:endParaRPr>
              </a:p>
              <a:p>
                <a:r>
                  <a:rPr lang="en-US" sz="3600" dirty="0" smtClean="0">
                    <a:ln>
                      <a:solidFill>
                        <a:schemeClr val="tx1"/>
                      </a:solidFill>
                    </a:ln>
                    <a:latin typeface="Arial" pitchFamily="34" charset="0"/>
                    <a:cs typeface="Arial" pitchFamily="34" charset="0"/>
                  </a:rPr>
                  <a:t>   ‘</a:t>
                </a:r>
                <a:r>
                  <a:rPr lang="en-US" sz="3600" i="1" dirty="0" smtClean="0">
                    <a:ln>
                      <a:solidFill>
                        <a:schemeClr val="tx1"/>
                      </a:solidFill>
                    </a:ln>
                    <a:latin typeface="Arial" pitchFamily="34" charset="0"/>
                    <a:cs typeface="Arial" pitchFamily="34" charset="0"/>
                  </a:rPr>
                  <a:t>America the Beautiful</a:t>
                </a:r>
                <a:r>
                  <a:rPr lang="en-US" sz="3600" dirty="0" smtClean="0">
                    <a:ln>
                      <a:solidFill>
                        <a:schemeClr val="tx1"/>
                      </a:solidFill>
                    </a:ln>
                    <a:latin typeface="Arial" pitchFamily="34" charset="0"/>
                    <a:cs typeface="Arial" pitchFamily="34" charset="0"/>
                  </a:rPr>
                  <a:t>’</a:t>
                </a:r>
                <a:endParaRPr lang="en-US" sz="3200" b="1" dirty="0" smtClean="0">
                  <a:ln>
                    <a:solidFill>
                      <a:schemeClr val="tx1"/>
                    </a:solidFill>
                  </a:ln>
                  <a:latin typeface="Bradley Hand ITC" pitchFamily="66" charset="0"/>
                </a:endParaRPr>
              </a:p>
              <a:p>
                <a:endParaRPr lang="en-US" sz="3200" dirty="0" smtClean="0">
                  <a:ln>
                    <a:solidFill>
                      <a:schemeClr val="tx1"/>
                    </a:solidFill>
                  </a:ln>
                  <a:latin typeface="Arial" pitchFamily="34" charset="0"/>
                  <a:cs typeface="Arial" pitchFamily="34" charset="0"/>
                </a:endParaRPr>
              </a:p>
              <a:p>
                <a:endParaRPr lang="en-US" sz="3200" dirty="0" smtClean="0">
                  <a:ln>
                    <a:solidFill>
                      <a:schemeClr val="tx1"/>
                    </a:solidFill>
                  </a:ln>
                  <a:latin typeface="Arial" pitchFamily="34" charset="0"/>
                  <a:cs typeface="Arial" pitchFamily="34" charset="0"/>
                </a:endParaRPr>
              </a:p>
            </p:txBody>
          </p:sp>
          <p:pic>
            <p:nvPicPr>
              <p:cNvPr id="10" name="Picture 3"/>
              <p:cNvPicPr>
                <a:picLocks noChangeAspect="1" noChangeArrowheads="1"/>
              </p:cNvPicPr>
              <p:nvPr/>
            </p:nvPicPr>
            <p:blipFill>
              <a:blip r:embed="rId7"/>
              <a:srcRect l="32430" t="6250" r="45608" b="56250"/>
              <a:stretch>
                <a:fillRect/>
              </a:stretch>
            </p:blipFill>
            <p:spPr bwMode="auto">
              <a:xfrm rot="1234914">
                <a:off x="3942916" y="1387946"/>
                <a:ext cx="4312856" cy="4140342"/>
              </a:xfrm>
              <a:prstGeom prst="rect">
                <a:avLst/>
              </a:prstGeom>
              <a:noFill/>
              <a:ln w="9525">
                <a:noFill/>
                <a:miter lim="800000"/>
                <a:headEnd/>
                <a:tailEnd/>
              </a:ln>
              <a:effectLst/>
            </p:spPr>
          </p:pic>
        </p:grpSp>
        <p:pic>
          <p:nvPicPr>
            <p:cNvPr id="9218" name="Picture 2" descr="https://divinemercyforamerica.org/wp-content/uploads/atbdvd-thumbnail.jpg"/>
            <p:cNvPicPr>
              <a:picLocks noChangeAspect="1" noChangeArrowheads="1"/>
            </p:cNvPicPr>
            <p:nvPr/>
          </p:nvPicPr>
          <p:blipFill>
            <a:blip r:embed="rId8"/>
            <a:srcRect/>
            <a:stretch>
              <a:fillRect/>
            </a:stretch>
          </p:blipFill>
          <p:spPr bwMode="auto">
            <a:xfrm rot="1109841">
              <a:off x="4041633" y="1198824"/>
              <a:ext cx="4436942" cy="4436943"/>
            </a:xfrm>
            <a:prstGeom prst="rect">
              <a:avLst/>
            </a:prstGeom>
            <a:noFill/>
          </p:spPr>
        </p:pic>
      </p:grpSp>
      <p:sp useBgFill="1">
        <p:nvSpPr>
          <p:cNvPr id="24" name="Rectangle 23"/>
          <p:cNvSpPr/>
          <p:nvPr/>
        </p:nvSpPr>
        <p:spPr>
          <a:xfrm>
            <a:off x="838200" y="7848600"/>
            <a:ext cx="8077200" cy="29608105"/>
          </a:xfrm>
          <a:prstGeom prst="rect">
            <a:avLst/>
          </a:prstGeom>
        </p:spPr>
        <p:txBody>
          <a:bodyPr wrap="square">
            <a:spAutoFit/>
          </a:bodyPr>
          <a:lstStyle/>
          <a:p>
            <a:r>
              <a:rPr lang="en-US" sz="1400" dirty="0" smtClean="0"/>
              <a:t>			WEBSITES </a:t>
            </a:r>
          </a:p>
          <a:p>
            <a:endParaRPr lang="en-US" sz="1400" dirty="0" smtClean="0"/>
          </a:p>
          <a:p>
            <a:r>
              <a:rPr lang="en-US" sz="1400" dirty="0" smtClean="0"/>
              <a:t>http://historylink.org/File/7746 </a:t>
            </a:r>
          </a:p>
          <a:p>
            <a:r>
              <a:rPr lang="en-US" sz="1400" dirty="0" smtClean="0"/>
              <a:t>http://ldswomenshistory.blogspot.com/2010/03/mary-johnson-parson.html </a:t>
            </a:r>
          </a:p>
          <a:p>
            <a:r>
              <a:rPr lang="en-US" sz="1400" dirty="0" smtClean="0"/>
              <a:t>http://libertaddeeleccion.org/utah-physical-features-map/utah-physical-features-mapwebsite-picture-galleryutah-geography-map/ </a:t>
            </a:r>
          </a:p>
          <a:p>
            <a:r>
              <a:rPr lang="en-US" sz="1400" dirty="0" smtClean="0"/>
              <a:t>http://mormonhistoricsites.org/fort-supply/ </a:t>
            </a:r>
          </a:p>
          <a:p>
            <a:r>
              <a:rPr lang="en-US" sz="1400" dirty="0" smtClean="0"/>
              <a:t>http://mormonhistoricsites.org/rebecca-winters-gravesite/ </a:t>
            </a:r>
          </a:p>
          <a:p>
            <a:r>
              <a:rPr lang="en-US" sz="1400" dirty="0" smtClean="0"/>
              <a:t>http://parowan.org/history/ </a:t>
            </a:r>
          </a:p>
          <a:p>
            <a:r>
              <a:rPr lang="en-US" sz="1400" dirty="0" smtClean="0"/>
              <a:t>http://t4america.org/maps-tools/local-successes/salt-lake-city/ </a:t>
            </a:r>
          </a:p>
          <a:p>
            <a:r>
              <a:rPr lang="en-US" sz="1400" dirty="0" smtClean="0"/>
              <a:t>http://thisweekinmormons.com/2014/12/mormon-population-percentage-increases-utah/ </a:t>
            </a:r>
          </a:p>
          <a:p>
            <a:r>
              <a:rPr lang="en-US" sz="1400" dirty="0" smtClean="0"/>
              <a:t>http://www.city-data.com/forum/utah</a:t>
            </a:r>
          </a:p>
          <a:p>
            <a:r>
              <a:rPr lang="en-US" sz="1400" dirty="0" smtClean="0"/>
              <a:t>http://www.city-data.com/forum/utah/2250518-percent-lds-county.html </a:t>
            </a:r>
          </a:p>
          <a:p>
            <a:r>
              <a:rPr lang="en-US" sz="1400" dirty="0" smtClean="0"/>
              <a:t>http://www.courts.ca.gov/3066.htm </a:t>
            </a:r>
          </a:p>
          <a:p>
            <a:r>
              <a:rPr lang="en-US" sz="1400" dirty="0" smtClean="0"/>
              <a:t>http://www.fortwiki.com/Fort_Supply_(1) </a:t>
            </a:r>
          </a:p>
          <a:p>
            <a:r>
              <a:rPr lang="en-US" sz="1400" dirty="0" smtClean="0"/>
              <a:t>http://www.historylink.org/File/7737 </a:t>
            </a:r>
          </a:p>
          <a:p>
            <a:r>
              <a:rPr lang="en-US" sz="1400" dirty="0" smtClean="0"/>
              <a:t>http://www.lightplanet.com/mormons/daily/history/gathering/Colonization_EOM.htm </a:t>
            </a:r>
          </a:p>
          <a:p>
            <a:r>
              <a:rPr lang="en-US" sz="1400" dirty="0" smtClean="0"/>
              <a:t>http://www.livingplaces.com/PA/Lancaster_County/Lititz_Borough/John_Augustus_Sutter_House.html </a:t>
            </a:r>
          </a:p>
          <a:p>
            <a:r>
              <a:rPr lang="en-US" sz="1400" dirty="0" smtClean="0"/>
              <a:t>http://www.militarymuseum.org/HistoryIW.html </a:t>
            </a:r>
          </a:p>
          <a:p>
            <a:r>
              <a:rPr lang="en-US" sz="1400" dirty="0" smtClean="0"/>
              <a:t>http://www.mine-engineer.com/mining/camine.htm </a:t>
            </a:r>
          </a:p>
          <a:p>
            <a:r>
              <a:rPr lang="en-US" sz="1400" dirty="0" smtClean="0"/>
              <a:t>http://www.native-languages.org/utah.htm </a:t>
            </a:r>
          </a:p>
          <a:p>
            <a:r>
              <a:rPr lang="en-US" sz="1400" dirty="0" smtClean="0"/>
              <a:t>http://www.native-languages.org/washington.htm </a:t>
            </a:r>
          </a:p>
          <a:p>
            <a:r>
              <a:rPr lang="en-US" sz="1400" dirty="0" smtClean="0"/>
              <a:t>http://www.onlinenevada.org/articles/mormons-and-genoa </a:t>
            </a:r>
          </a:p>
          <a:p>
            <a:r>
              <a:rPr lang="en-US" sz="1400" dirty="0" smtClean="0"/>
              <a:t>http://www.rosevillehistorical.org/before-1820 </a:t>
            </a:r>
          </a:p>
          <a:p>
            <a:r>
              <a:rPr lang="en-US" sz="1400" dirty="0" smtClean="0"/>
              <a:t>http://www.tellmystorytoo.com/member_pdfs/maren-kjirstine-johansen-(larsen)_713_277.pdf </a:t>
            </a:r>
          </a:p>
          <a:p>
            <a:r>
              <a:rPr lang="en-US" sz="1400" dirty="0" smtClean="0"/>
              <a:t>http://www.washington.edu/uwired/outreach/cspn/Website/Classroom%20Materials/Curriculum%20Packets/Homesteading/II.html </a:t>
            </a:r>
          </a:p>
          <a:p>
            <a:r>
              <a:rPr lang="en-US" sz="1400" dirty="0" smtClean="0"/>
              <a:t>http://www.washingtonhistory.org/files/library/01-1_Schlicke.pdf </a:t>
            </a:r>
          </a:p>
          <a:p>
            <a:r>
              <a:rPr lang="en-US" sz="1400" dirty="0" smtClean="0"/>
              <a:t>http://www.womenhistoryblog.com/2012/08/narcissa-whitman.html </a:t>
            </a:r>
          </a:p>
          <a:p>
            <a:r>
              <a:rPr lang="en-US" sz="1400" dirty="0" smtClean="0"/>
              <a:t>https://commons.wikimedia.org/wiki/File:United_States_1837-03-1838.png </a:t>
            </a:r>
          </a:p>
          <a:p>
            <a:r>
              <a:rPr lang="en-US" sz="1400" dirty="0" smtClean="0"/>
              <a:t>https://commons.wikimedia.org/wiki/File:United_States_1846-12-1848-02.png </a:t>
            </a:r>
          </a:p>
          <a:p>
            <a:r>
              <a:rPr lang="en-US" sz="1400" dirty="0" smtClean="0"/>
              <a:t>https://commons.wikimedia.org/wiki/File:United_States_1848-08-1849.png </a:t>
            </a:r>
          </a:p>
          <a:p>
            <a:r>
              <a:rPr lang="en-US" sz="1400" dirty="0" smtClean="0"/>
              <a:t>https://commons.wikimedia.org/wiki/File:United_States_1849-1850.png </a:t>
            </a:r>
          </a:p>
          <a:p>
            <a:r>
              <a:rPr lang="en-US" sz="1400" dirty="0" smtClean="0"/>
              <a:t>https://commons.wikimedia.org/wiki/File:United_States_1850-1853-03.png </a:t>
            </a:r>
          </a:p>
          <a:p>
            <a:r>
              <a:rPr lang="en-US" sz="1400" dirty="0" smtClean="0"/>
              <a:t>https://commons.wikimedia.org/wiki/File:United_States_1853-12-1854.png </a:t>
            </a:r>
          </a:p>
          <a:p>
            <a:r>
              <a:rPr lang="en-US" sz="1400" dirty="0" smtClean="0"/>
              <a:t>https://commons.wikimedia.org/wiki/File:United_States_1859-1860.png </a:t>
            </a:r>
          </a:p>
          <a:p>
            <a:r>
              <a:rPr lang="en-US" sz="1400" dirty="0" smtClean="0"/>
              <a:t>https://commons.wikimedia.org/wiki/File:United_States_1860-1861-01.png </a:t>
            </a:r>
          </a:p>
          <a:p>
            <a:r>
              <a:rPr lang="en-US" sz="1400" dirty="0" smtClean="0"/>
              <a:t>https://commons.wikimedia.org/wiki/File:United_States_1861-08-1862.png </a:t>
            </a:r>
          </a:p>
          <a:p>
            <a:r>
              <a:rPr lang="en-US" sz="1400" dirty="0" smtClean="0"/>
              <a:t>https://commons.wikimedia.org/wiki/File:United_States_1876-1884.png </a:t>
            </a:r>
          </a:p>
          <a:p>
            <a:r>
              <a:rPr lang="en-US" sz="1400" dirty="0" smtClean="0"/>
              <a:t>https://commons.wikimedia.org/wiki/File:United_States_1889-11-11-1890-05.png </a:t>
            </a:r>
          </a:p>
          <a:p>
            <a:r>
              <a:rPr lang="en-US" sz="1400" dirty="0" smtClean="0"/>
              <a:t>https://commons.wikimedia.org/wiki/File:United_States_1890-07-10-1896-01.png </a:t>
            </a:r>
          </a:p>
          <a:p>
            <a:r>
              <a:rPr lang="en-US" sz="1400" dirty="0" smtClean="0"/>
              <a:t>https://commons.wikimedia.org/wiki/File:United_States_1896-05-1898.png </a:t>
            </a:r>
          </a:p>
          <a:p>
            <a:r>
              <a:rPr lang="en-US" sz="1400" dirty="0" smtClean="0"/>
              <a:t>https://commons.wikimedia.org/wiki/File:United_States_1898-1907.png </a:t>
            </a:r>
          </a:p>
          <a:p>
            <a:r>
              <a:rPr lang="en-US" sz="1400" dirty="0" smtClean="0"/>
              <a:t>https://commons.wikimedia.org/wiki/File:United_States_1907-1912-01.png </a:t>
            </a:r>
          </a:p>
          <a:p>
            <a:r>
              <a:rPr lang="en-US" sz="1400" dirty="0" smtClean="0"/>
              <a:t>https://commons.wikimedia.org/wiki/File:United_States_1912-02-1912-08.png </a:t>
            </a:r>
          </a:p>
          <a:p>
            <a:r>
              <a:rPr lang="en-US" sz="1400" dirty="0" smtClean="0"/>
              <a:t>https://crashstats.nhtsa.dot.gov/Api/Public/ViewPublication/812580</a:t>
            </a:r>
          </a:p>
          <a:p>
            <a:r>
              <a:rPr lang="en-US" sz="1400" dirty="0" smtClean="0"/>
              <a:t>https://ctuir.org/history-culture </a:t>
            </a:r>
          </a:p>
          <a:p>
            <a:r>
              <a:rPr lang="en-US" sz="1400" dirty="0" smtClean="0"/>
              <a:t>https://en.wikipedia.org/wiki/1890_Manifesto </a:t>
            </a:r>
          </a:p>
          <a:p>
            <a:r>
              <a:rPr lang="en-US" sz="1400" dirty="0" smtClean="0"/>
              <a:t>https://en.wikipedia.org/wiki/2011%E2%80%932017_California_drought </a:t>
            </a:r>
          </a:p>
          <a:p>
            <a:r>
              <a:rPr lang="en-US" sz="1400" dirty="0" smtClean="0"/>
              <a:t>https://en.wikipedia.org/wiki/Black_Hawk_War_(1865-1872) </a:t>
            </a:r>
          </a:p>
          <a:p>
            <a:r>
              <a:rPr lang="en-US" sz="1400" dirty="0" smtClean="0"/>
              <a:t>https://en.wikipedia.org/wiki/California_Genocide </a:t>
            </a:r>
          </a:p>
          <a:p>
            <a:r>
              <a:rPr lang="en-US" sz="1400" dirty="0" smtClean="0"/>
              <a:t>https://en.wikipedia.org/wiki/California_Indian_Wars </a:t>
            </a:r>
          </a:p>
          <a:p>
            <a:r>
              <a:rPr lang="en-US" sz="1400" dirty="0" smtClean="0"/>
              <a:t>https://en.wikipedia.org/wiki/Cayuse_War </a:t>
            </a:r>
          </a:p>
          <a:p>
            <a:r>
              <a:rPr lang="en-US" sz="1400" dirty="0" smtClean="0"/>
              <a:t>https://en.wikipedia.org/wiki/Demographics_of_Utah </a:t>
            </a:r>
          </a:p>
          <a:p>
            <a:r>
              <a:rPr lang="en-US" sz="1400" dirty="0" smtClean="0"/>
              <a:t>https://en.wikipedia.org/wiki/Dixie_(Utah) </a:t>
            </a:r>
          </a:p>
          <a:p>
            <a:r>
              <a:rPr lang="en-US" sz="1400" dirty="0" smtClean="0"/>
              <a:t>https://en.wikipedia.org/wiki/Donation_Land_Claim_Act </a:t>
            </a:r>
          </a:p>
          <a:p>
            <a:r>
              <a:rPr lang="en-US" sz="1400" dirty="0" smtClean="0"/>
              <a:t>https://en.wikipedia.org/wiki/Donner_Party </a:t>
            </a:r>
          </a:p>
          <a:p>
            <a:r>
              <a:rPr lang="en-US" sz="1400" dirty="0" smtClean="0"/>
              <a:t>https://en.wikipedia.org/wiki/Economy_of_Oregon </a:t>
            </a:r>
          </a:p>
          <a:p>
            <a:r>
              <a:rPr lang="en-US" sz="1400" dirty="0" smtClean="0"/>
              <a:t>https://en.wikipedia.org/wiki/Ezra_Meeker </a:t>
            </a:r>
          </a:p>
          <a:p>
            <a:r>
              <a:rPr lang="en-US" sz="1400" dirty="0" smtClean="0"/>
              <a:t>https://en.wikipedia.org/wiki/Fort_Bridger </a:t>
            </a:r>
          </a:p>
          <a:p>
            <a:r>
              <a:rPr lang="en-US" sz="1400" dirty="0" smtClean="0"/>
              <a:t>https://en.wikipedia.org/wiki/Frontier_Homestead_State_Park_Museum </a:t>
            </a:r>
          </a:p>
          <a:p>
            <a:r>
              <a:rPr lang="en-US" sz="1400" dirty="0" smtClean="0"/>
              <a:t>https://en.wikipedia.org/wiki/Gun_violence_in_the_United_States </a:t>
            </a:r>
          </a:p>
          <a:p>
            <a:r>
              <a:rPr lang="en-US" sz="1400" dirty="0" smtClean="0"/>
              <a:t>https://en.wikipedia.org/wiki/Henry_H._Spalding </a:t>
            </a:r>
          </a:p>
          <a:p>
            <a:r>
              <a:rPr lang="en-US" sz="1400" dirty="0" smtClean="0"/>
              <a:t>https://en.wikipedia.org/wiki/History_of_Oregon </a:t>
            </a:r>
          </a:p>
          <a:p>
            <a:r>
              <a:rPr lang="en-US" sz="1400" dirty="0" smtClean="0"/>
              <a:t>https://en.wikipedia.org/wiki/Homestead_Acts </a:t>
            </a:r>
          </a:p>
          <a:p>
            <a:r>
              <a:rPr lang="en-US" sz="1400" dirty="0" smtClean="0"/>
              <a:t>https://en.wikipedia.org/wiki/James_W._Marshall </a:t>
            </a:r>
          </a:p>
          <a:p>
            <a:r>
              <a:rPr lang="en-US" sz="1400" dirty="0" smtClean="0"/>
              <a:t>https://en.wikipedia.org/wiki/John_Sutter </a:t>
            </a:r>
          </a:p>
          <a:p>
            <a:r>
              <a:rPr lang="en-US" sz="1400" dirty="0" smtClean="0"/>
              <a:t>https://en.wikipedia.org/wiki/List_of_cities_in_Texas_by_population </a:t>
            </a:r>
          </a:p>
          <a:p>
            <a:r>
              <a:rPr lang="en-US" sz="1400" dirty="0" smtClean="0"/>
              <a:t>https://en.wikipedia.org/wiki/List_of_U.S._states_and_territories_by_historical_population </a:t>
            </a:r>
          </a:p>
          <a:p>
            <a:r>
              <a:rPr lang="en-US" sz="1400" dirty="0" smtClean="0"/>
              <a:t>https://en.wikipedia.org/wiki/Mormon_Corridor </a:t>
            </a:r>
          </a:p>
          <a:p>
            <a:r>
              <a:rPr lang="en-US" sz="1400" dirty="0" smtClean="0"/>
              <a:t>https://en.wikipedia.org/wiki/Narcissa_Whitman </a:t>
            </a:r>
          </a:p>
          <a:p>
            <a:r>
              <a:rPr lang="en-US" sz="1400" dirty="0" smtClean="0"/>
              <a:t>https://en.wikipedia.org/wiki/Native_American_peoples_of_Oregon </a:t>
            </a:r>
          </a:p>
          <a:p>
            <a:r>
              <a:rPr lang="en-US" sz="1400" dirty="0" smtClean="0"/>
              <a:t>https://en.wikipedia.org/wiki/Olive_Oatman </a:t>
            </a:r>
          </a:p>
          <a:p>
            <a:r>
              <a:rPr lang="en-US" sz="1400" dirty="0" smtClean="0"/>
              <a:t>https://en.wikipedia.org/wiki/Oregon_Trail#Deaths </a:t>
            </a:r>
          </a:p>
          <a:p>
            <a:r>
              <a:rPr lang="en-US" sz="1400" dirty="0" smtClean="0"/>
              <a:t>https://en.wikipedia.org/wiki/Oregon_Trail#Statistics </a:t>
            </a:r>
          </a:p>
          <a:p>
            <a:r>
              <a:rPr lang="en-US" sz="1400" dirty="0" smtClean="0"/>
              <a:t>https://en.wikipedia.org/wiki/Rogue_River_Wars </a:t>
            </a:r>
          </a:p>
          <a:p>
            <a:r>
              <a:rPr lang="en-US" sz="1400" dirty="0" smtClean="0"/>
              <a:t>https://en.wikipedia.org/wiki/Salt_Lake_Valley </a:t>
            </a:r>
          </a:p>
          <a:p>
            <a:r>
              <a:rPr lang="en-US" sz="1400" dirty="0" smtClean="0"/>
              <a:t>https://en.wikipedia.org/wiki/Siletz_Reservation </a:t>
            </a:r>
          </a:p>
          <a:p>
            <a:r>
              <a:rPr lang="en-US" sz="1400" dirty="0" smtClean="0"/>
              <a:t>https://en.wikipedia.org/wiki/Snake_War </a:t>
            </a:r>
          </a:p>
          <a:p>
            <a:r>
              <a:rPr lang="en-US" sz="1400" dirty="0" smtClean="0"/>
              <a:t>https://en.wikipedia.org/wiki/Southern_Paiute_people </a:t>
            </a:r>
          </a:p>
          <a:p>
            <a:r>
              <a:rPr lang="en-US" sz="1400" dirty="0" smtClean="0"/>
              <a:t>https://en.wikipedia.org/wiki/Sutter_Hock_Farm </a:t>
            </a:r>
          </a:p>
          <a:p>
            <a:r>
              <a:rPr lang="en-US" sz="1400" dirty="0" smtClean="0"/>
              <a:t>https://en.wikipedia.org/wiki/The_Church_of_Jesus_Christ_of_Latter-day_Saints_membership_history </a:t>
            </a:r>
          </a:p>
          <a:p>
            <a:r>
              <a:rPr lang="en-US" sz="1400" dirty="0" smtClean="0"/>
              <a:t>https://en.wikipedia.org/wiki/Uintah_and_Ouray_Indian_Reservation </a:t>
            </a:r>
          </a:p>
          <a:p>
            <a:r>
              <a:rPr lang="en-US" sz="1400" dirty="0" smtClean="0"/>
              <a:t>https://en.wikipedia.org/wiki/Utah_Territory </a:t>
            </a:r>
          </a:p>
          <a:p>
            <a:r>
              <a:rPr lang="en-US" sz="1400" dirty="0" smtClean="0"/>
              <a:t>https://en.wikipedia.org/wiki/Utah_War </a:t>
            </a:r>
          </a:p>
          <a:p>
            <a:r>
              <a:rPr lang="en-US" sz="1400" dirty="0" smtClean="0"/>
              <a:t>https://en.wikipedia.org/wiki/Washington_County,_Utah </a:t>
            </a:r>
          </a:p>
          <a:p>
            <a:r>
              <a:rPr lang="en-US" sz="1400" dirty="0" smtClean="0"/>
              <a:t>https://en.wikipedia.org/wiki/Yakama_Indian_Reservation </a:t>
            </a:r>
          </a:p>
          <a:p>
            <a:r>
              <a:rPr lang="en-US" sz="1400" dirty="0" smtClean="0"/>
              <a:t>https://graftonheritage.org/history-settlement/ </a:t>
            </a:r>
          </a:p>
          <a:p>
            <a:r>
              <a:rPr lang="en-US" sz="1400" dirty="0" smtClean="0"/>
              <a:t>https://history.lds.org/overlandtravel/pioneers/9735/rebecca-winters?lang=eng </a:t>
            </a:r>
          </a:p>
          <a:p>
            <a:r>
              <a:rPr lang="en-US" sz="1400" dirty="0" smtClean="0"/>
              <a:t>https://history.lds.org/overlandtravel/sources/5447/parsons-mary-c-hristine-johnson-a-handcart-survivor-deseret-evening-news-29-june-1897-8?lang=eng </a:t>
            </a:r>
          </a:p>
          <a:p>
            <a:r>
              <a:rPr lang="en-US" sz="1400" dirty="0" smtClean="0"/>
              <a:t>https://mormonmigration.lib.byu.edu/explore/ </a:t>
            </a:r>
          </a:p>
          <a:p>
            <a:r>
              <a:rPr lang="en-US" sz="1400" dirty="0" smtClean="0"/>
              <a:t>https://ndnhistoryresearch.com/2016/04/11/war-against-the-paiutes-eastern-oregon-1867-68/ </a:t>
            </a:r>
          </a:p>
          <a:p>
            <a:r>
              <a:rPr lang="en-US" sz="1400" dirty="0" smtClean="0"/>
              <a:t>https://ndnhistoryresearch.com/2018/01/04/anson-dart-and-the-willamette-treaty-commission/ </a:t>
            </a:r>
          </a:p>
          <a:p>
            <a:r>
              <a:rPr lang="en-US" sz="1400" dirty="0" smtClean="0"/>
              <a:t>https://norberthaupt.com/tag/u-s-population-1840 </a:t>
            </a:r>
          </a:p>
          <a:p>
            <a:r>
              <a:rPr lang="en-US" sz="1400" dirty="0" smtClean="0"/>
              <a:t>https://oregonfb.org/about/oregon-agriculture/ </a:t>
            </a:r>
          </a:p>
          <a:p>
            <a:r>
              <a:rPr lang="en-US" sz="1400" dirty="0" smtClean="0"/>
              <a:t>https://space.stackexchange.com/questions/14985/is-the-overall-mortality-rate-for-being-in-a-spacecraft-in-space-or-bound-for-sp </a:t>
            </a:r>
          </a:p>
          <a:p>
            <a:r>
              <a:rPr lang="en-US" sz="1400" dirty="0" smtClean="0"/>
              <a:t>https://uspa.org/Find/FAQs/Safety </a:t>
            </a:r>
          </a:p>
          <a:p>
            <a:r>
              <a:rPr lang="en-US" sz="1400" dirty="0" smtClean="0"/>
              <a:t>https://utah.com/culture/native-american-tribes </a:t>
            </a:r>
          </a:p>
          <a:p>
            <a:r>
              <a:rPr lang="en-US" sz="1400" dirty="0" smtClean="0"/>
              <a:t>https://utah.com/provo/history </a:t>
            </a:r>
          </a:p>
          <a:p>
            <a:r>
              <a:rPr lang="en-US" sz="1400" dirty="0" smtClean="0"/>
              <a:t>https://utahindians.org/archives/paiutes/history.html </a:t>
            </a:r>
          </a:p>
          <a:p>
            <a:r>
              <a:rPr lang="en-US" sz="1400" dirty="0" smtClean="0"/>
              <a:t>https://warmsprings-nsn.gov/history/ </a:t>
            </a:r>
          </a:p>
          <a:p>
            <a:r>
              <a:rPr lang="en-US" sz="1400" dirty="0" smtClean="0"/>
              <a:t>https://westernmininghistory.com/articles/201/page1/ </a:t>
            </a:r>
          </a:p>
          <a:p>
            <a:r>
              <a:rPr lang="en-US" sz="1400" dirty="0" smtClean="0"/>
              <a:t>https://willametteheritage.org/assets/FScurriculum.pdf </a:t>
            </a:r>
          </a:p>
          <a:p>
            <a:r>
              <a:rPr lang="en-US" sz="1400" dirty="0" smtClean="0"/>
              <a:t>https://www.blm.gov/or/landsrealty/homestead150/files/HomesteadingFactSheet_2012.pdf </a:t>
            </a:r>
          </a:p>
          <a:p>
            <a:r>
              <a:rPr lang="en-US" sz="1400" dirty="0" smtClean="0"/>
              <a:t>https://www.blm.gov/programs/energy-and-minerals/mining-and-minerals/about/california </a:t>
            </a:r>
          </a:p>
          <a:p>
            <a:r>
              <a:rPr lang="en-US" sz="1400" dirty="0" smtClean="0"/>
              <a:t>https://www.britannica.com/biography/John-Sutter </a:t>
            </a:r>
          </a:p>
          <a:p>
            <a:r>
              <a:rPr lang="en-US" sz="1400" dirty="0" smtClean="0"/>
              <a:t>https://www.everyculture.com/multi/Le-Pa/Mormons.html </a:t>
            </a:r>
          </a:p>
          <a:p>
            <a:r>
              <a:rPr lang="en-US" sz="1400" dirty="0" smtClean="0"/>
              <a:t>https://www.everyculture.com/multi/Le-Pa/Paiutes.html </a:t>
            </a:r>
          </a:p>
          <a:p>
            <a:r>
              <a:rPr lang="en-US" sz="1400" dirty="0" smtClean="0"/>
              <a:t>https://www.findagrave.com/memorial/10951646/virginia-elizabeth-murphy </a:t>
            </a:r>
          </a:p>
          <a:p>
            <a:r>
              <a:rPr lang="en-US" sz="1400" dirty="0" smtClean="0"/>
              <a:t>https://www.independent.co.uk/voices/book-review-life-on-the-oregon-trail-go-to-it-snooks-the-plains-across-john-d-unruh-pimlico-pounds-9-1536634.html </a:t>
            </a:r>
          </a:p>
          <a:p>
            <a:r>
              <a:rPr lang="en-US" sz="1400" dirty="0" smtClean="0"/>
              <a:t>https://www.insurancejournal.com/news/national/2018/02/16/480956.htm </a:t>
            </a:r>
          </a:p>
          <a:p>
            <a:r>
              <a:rPr lang="en-US" sz="1400" dirty="0" smtClean="0"/>
              <a:t>https://www.kqed.org/news/11659630/theres-still-gold-in-these-california-hills-but-mining-it-again-isnt-simple </a:t>
            </a:r>
          </a:p>
          <a:p>
            <a:r>
              <a:rPr lang="en-US" sz="1400" dirty="0" smtClean="0"/>
              <a:t>https://www.latimes.com/projects/la-me-gold-fever/ </a:t>
            </a:r>
          </a:p>
          <a:p>
            <a:r>
              <a:rPr lang="en-US" sz="1400" dirty="0" smtClean="0"/>
              <a:t>https://www.legendsofamerica.com/indians-emigrants/ </a:t>
            </a:r>
          </a:p>
          <a:p>
            <a:r>
              <a:rPr lang="en-US" sz="1400" dirty="0" smtClean="0"/>
              <a:t>https://www.nps.gov/nepe/learn/historyculture/the-spaldings-mission.htm </a:t>
            </a:r>
          </a:p>
          <a:p>
            <a:r>
              <a:rPr lang="en-US" sz="1400" dirty="0" smtClean="0"/>
              <a:t>https://www.nps.gov/scbl/planyourvisit/upload/rebecca-winters-story.pdf </a:t>
            </a:r>
          </a:p>
          <a:p>
            <a:r>
              <a:rPr lang="en-US" sz="1400" dirty="0" smtClean="0"/>
              <a:t>https://www.oan.org/page/economicforce </a:t>
            </a:r>
          </a:p>
          <a:p>
            <a:r>
              <a:rPr lang="en-US" sz="1400" dirty="0" smtClean="0"/>
              <a:t>https://www.octa-trails.org/articles/life-and-death-on-the-oregon-trail/ </a:t>
            </a:r>
          </a:p>
          <a:p>
            <a:r>
              <a:rPr lang="en-US" sz="1400" dirty="0" smtClean="0"/>
              <a:t>https://www.pinterest.com/pin/548735535827053459/ </a:t>
            </a:r>
          </a:p>
          <a:p>
            <a:r>
              <a:rPr lang="en-US" sz="1400" dirty="0" smtClean="0"/>
              <a:t>https://www.starherald.com/news/local_news/rebecca-winters-descendants-ask-for-pioneer-woman-s-grave-to/article_268eeae5-7713-597d-aacb-8453caa750b1.html </a:t>
            </a:r>
          </a:p>
          <a:p>
            <a:r>
              <a:rPr lang="en-US" sz="1400" dirty="0" smtClean="0"/>
              <a:t>https://www.statista.com/statistics/238421/top-us-gold-mines/ </a:t>
            </a:r>
          </a:p>
          <a:p>
            <a:r>
              <a:rPr lang="en-US" sz="1400" dirty="0" smtClean="0"/>
              <a:t>https://www.tetongravity.com/story/news/your-chances-of-dying-ranked-by-sport-and-activity </a:t>
            </a:r>
          </a:p>
          <a:p>
            <a:r>
              <a:rPr lang="en-US" sz="1400" dirty="0" smtClean="0"/>
              <a:t>https://www.theguardian.com/us-news/2018/dec/13/us-gun-deaths-levels-cdc-2017 </a:t>
            </a:r>
          </a:p>
          <a:p>
            <a:r>
              <a:rPr lang="en-US" sz="1400" dirty="0" smtClean="0"/>
              <a:t>https://www.thoughtco.com/death-on-mount-everest-755907 </a:t>
            </a:r>
          </a:p>
          <a:p>
            <a:r>
              <a:rPr lang="en-US" sz="1400" dirty="0" smtClean="0"/>
              <a:t>https://www.uen.org/utah_history_encyclopedia/c/COTTON_MISSION.shtml </a:t>
            </a:r>
          </a:p>
          <a:p>
            <a:r>
              <a:rPr lang="en-US" sz="1400" dirty="0" smtClean="0"/>
              <a:t>https://www.uen.org/utah_history_encyclopedia/f/FORT_BRIDGER.shtml </a:t>
            </a:r>
          </a:p>
          <a:p>
            <a:r>
              <a:rPr lang="en-US" sz="1400" dirty="0" smtClean="0"/>
              <a:t>https://www.uen.org/utah_history_encyclopedia/i/IRON_MISSION.shtml </a:t>
            </a:r>
          </a:p>
          <a:p>
            <a:r>
              <a:rPr lang="en-US" sz="1400" dirty="0" smtClean="0"/>
              <a:t>https://www.uen.org/utah_history_encyclopedia/p/PAROWAN.shtml </a:t>
            </a:r>
          </a:p>
          <a:p>
            <a:r>
              <a:rPr lang="en-US" sz="1400" dirty="0" smtClean="0"/>
              <a:t>https://www.visitcedarcity.com/mormon-heritage-sites/ </a:t>
            </a:r>
          </a:p>
          <a:p>
            <a:r>
              <a:rPr lang="en-US" sz="1400" dirty="0" smtClean="0"/>
              <a:t>https://www.washingtonpost.com/news/wonk/wp/2015/08/12/forget-bears-heres-what-really-kills-people-at-national-parks/?utm_term=.36aa42c4398e </a:t>
            </a:r>
          </a:p>
          <a:p>
            <a:r>
              <a:rPr lang="en-US" sz="1400" dirty="0" smtClean="0"/>
              <a:t>https://www.wikitree.com/wiki/Backenstoe-3 </a:t>
            </a:r>
          </a:p>
          <a:p>
            <a:r>
              <a:rPr lang="en-US" sz="1400" dirty="0" smtClean="0"/>
              <a:t>https://www.wyohistory.org/encyclopedia/utah-war-wyoming </a:t>
            </a:r>
            <a:endParaRPr lang="en-US" sz="1400" dirty="0"/>
          </a:p>
        </p:txBody>
      </p:sp>
      <p:pic>
        <p:nvPicPr>
          <p:cNvPr id="32" name="America_The_Beautiful_-_Annie_Karto.wav">
            <a:hlinkClick r:id="" action="ppaction://media"/>
          </p:cNvPr>
          <p:cNvPicPr>
            <a:picLocks noRot="1" noChangeAspect="1"/>
          </p:cNvPicPr>
          <p:nvPr>
            <a:audioFile r:link="rId1"/>
          </p:nvPr>
        </p:nvPicPr>
        <p:blipFill>
          <a:blip r:embed="rId9"/>
          <a:stretch>
            <a:fillRect/>
          </a:stretch>
        </p:blipFill>
        <p:spPr>
          <a:xfrm>
            <a:off x="9525000" y="3505200"/>
            <a:ext cx="244475" cy="244475"/>
          </a:xfrm>
          <a:prstGeom prst="rect">
            <a:avLst/>
          </a:prstGeom>
        </p:spPr>
      </p:pic>
      <p:grpSp>
        <p:nvGrpSpPr>
          <p:cNvPr id="41" name="Group 40"/>
          <p:cNvGrpSpPr/>
          <p:nvPr/>
        </p:nvGrpSpPr>
        <p:grpSpPr>
          <a:xfrm>
            <a:off x="-304800" y="0"/>
            <a:ext cx="10022913" cy="7220989"/>
            <a:chOff x="-304800" y="0"/>
            <a:chExt cx="10022913" cy="7220989"/>
          </a:xfrm>
        </p:grpSpPr>
        <p:sp useBgFill="1">
          <p:nvSpPr>
            <p:cNvPr id="42" name="Rectangle 41"/>
            <p:cNvSpPr/>
            <p:nvPr/>
          </p:nvSpPr>
          <p:spPr>
            <a:xfrm>
              <a:off x="0" y="0"/>
              <a:ext cx="9144000" cy="6858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43" name="Group 22"/>
            <p:cNvGrpSpPr/>
            <p:nvPr/>
          </p:nvGrpSpPr>
          <p:grpSpPr>
            <a:xfrm>
              <a:off x="-304800" y="1033272"/>
              <a:ext cx="10022913" cy="6187717"/>
              <a:chOff x="-304800" y="1033272"/>
              <a:chExt cx="10022913" cy="6187717"/>
            </a:xfrm>
          </p:grpSpPr>
          <p:grpSp>
            <p:nvGrpSpPr>
              <p:cNvPr id="44" name="Group 15"/>
              <p:cNvGrpSpPr/>
              <p:nvPr/>
            </p:nvGrpSpPr>
            <p:grpSpPr>
              <a:xfrm>
                <a:off x="-304800" y="1033272"/>
                <a:ext cx="10022913" cy="6187717"/>
                <a:chOff x="-304800" y="1033272"/>
                <a:chExt cx="10022913" cy="6187717"/>
              </a:xfrm>
            </p:grpSpPr>
            <p:pic>
              <p:nvPicPr>
                <p:cNvPr id="58" name="Picture 2" descr="Image result for us map"/>
                <p:cNvPicPr>
                  <a:picLocks noChangeAspect="1" noChangeArrowheads="1"/>
                </p:cNvPicPr>
                <p:nvPr/>
              </p:nvPicPr>
              <p:blipFill>
                <a:blip r:embed="rId10"/>
                <a:srcRect/>
                <a:stretch>
                  <a:fillRect/>
                </a:stretch>
              </p:blipFill>
              <p:spPr bwMode="auto">
                <a:xfrm>
                  <a:off x="-304800" y="1033272"/>
                  <a:ext cx="10022913" cy="5596128"/>
                </a:xfrm>
                <a:prstGeom prst="rect">
                  <a:avLst/>
                </a:prstGeom>
                <a:noFill/>
              </p:spPr>
            </p:pic>
            <p:sp useBgFill="1">
              <p:nvSpPr>
                <p:cNvPr id="59" name="Freeform 58"/>
                <p:cNvSpPr/>
                <p:nvPr/>
              </p:nvSpPr>
              <p:spPr>
                <a:xfrm>
                  <a:off x="-249382" y="3768436"/>
                  <a:ext cx="3973484" cy="3452553"/>
                </a:xfrm>
                <a:custGeom>
                  <a:avLst/>
                  <a:gdLst>
                    <a:gd name="connsiteX0" fmla="*/ 166255 w 3973484"/>
                    <a:gd name="connsiteY0" fmla="*/ 304800 h 3452553"/>
                    <a:gd name="connsiteX1" fmla="*/ 1213658 w 3973484"/>
                    <a:gd name="connsiteY1" fmla="*/ 1169324 h 3452553"/>
                    <a:gd name="connsiteX2" fmla="*/ 2277687 w 3973484"/>
                    <a:gd name="connsiteY2" fmla="*/ 1884219 h 3452553"/>
                    <a:gd name="connsiteX3" fmla="*/ 3690851 w 3973484"/>
                    <a:gd name="connsiteY3" fmla="*/ 2914997 h 3452553"/>
                    <a:gd name="connsiteX4" fmla="*/ 3823855 w 3973484"/>
                    <a:gd name="connsiteY4" fmla="*/ 3081251 h 3452553"/>
                    <a:gd name="connsiteX5" fmla="*/ 2793077 w 3973484"/>
                    <a:gd name="connsiteY5" fmla="*/ 3064626 h 3452553"/>
                    <a:gd name="connsiteX6" fmla="*/ 465513 w 3973484"/>
                    <a:gd name="connsiteY6" fmla="*/ 3064626 h 3452553"/>
                    <a:gd name="connsiteX7" fmla="*/ 216131 w 3973484"/>
                    <a:gd name="connsiteY7" fmla="*/ 2998124 h 3452553"/>
                    <a:gd name="connsiteX8" fmla="*/ 166255 w 3973484"/>
                    <a:gd name="connsiteY8" fmla="*/ 304800 h 34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3484" h="3452553">
                      <a:moveTo>
                        <a:pt x="166255" y="304800"/>
                      </a:moveTo>
                      <a:cubicBezTo>
                        <a:pt x="332510" y="0"/>
                        <a:pt x="861753" y="906088"/>
                        <a:pt x="1213658" y="1169324"/>
                      </a:cubicBezTo>
                      <a:cubicBezTo>
                        <a:pt x="1565563" y="1432560"/>
                        <a:pt x="1864822" y="1593274"/>
                        <a:pt x="2277687" y="1884219"/>
                      </a:cubicBezTo>
                      <a:cubicBezTo>
                        <a:pt x="2690552" y="2175164"/>
                        <a:pt x="3433156" y="2715492"/>
                        <a:pt x="3690851" y="2914997"/>
                      </a:cubicBezTo>
                      <a:cubicBezTo>
                        <a:pt x="3948546" y="3114502"/>
                        <a:pt x="3973484" y="3056313"/>
                        <a:pt x="3823855" y="3081251"/>
                      </a:cubicBezTo>
                      <a:cubicBezTo>
                        <a:pt x="3674226" y="3106189"/>
                        <a:pt x="2793077" y="3064626"/>
                        <a:pt x="2793077" y="3064626"/>
                      </a:cubicBezTo>
                      <a:lnTo>
                        <a:pt x="465513" y="3064626"/>
                      </a:lnTo>
                      <a:cubicBezTo>
                        <a:pt x="36022" y="3053542"/>
                        <a:pt x="266007" y="3452553"/>
                        <a:pt x="216131" y="2998124"/>
                      </a:cubicBezTo>
                      <a:cubicBezTo>
                        <a:pt x="166255" y="2543695"/>
                        <a:pt x="0" y="609600"/>
                        <a:pt x="166255" y="304800"/>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0" name="Freeform 59"/>
                <p:cNvSpPr/>
                <p:nvPr/>
              </p:nvSpPr>
              <p:spPr>
                <a:xfrm>
                  <a:off x="8032173" y="1740478"/>
                  <a:ext cx="1369869" cy="2381250"/>
                </a:xfrm>
                <a:custGeom>
                  <a:avLst/>
                  <a:gdLst>
                    <a:gd name="connsiteX0" fmla="*/ 103909 w 1369869"/>
                    <a:gd name="connsiteY0" fmla="*/ 1927513 h 2381250"/>
                    <a:gd name="connsiteX1" fmla="*/ 103909 w 1369869"/>
                    <a:gd name="connsiteY1" fmla="*/ 1844386 h 2381250"/>
                    <a:gd name="connsiteX2" fmla="*/ 103909 w 1369869"/>
                    <a:gd name="connsiteY2" fmla="*/ 1678131 h 2381250"/>
                    <a:gd name="connsiteX3" fmla="*/ 72736 w 1369869"/>
                    <a:gd name="connsiteY3" fmla="*/ 1615786 h 2381250"/>
                    <a:gd name="connsiteX4" fmla="*/ 124691 w 1369869"/>
                    <a:gd name="connsiteY4" fmla="*/ 1553440 h 2381250"/>
                    <a:gd name="connsiteX5" fmla="*/ 187036 w 1369869"/>
                    <a:gd name="connsiteY5" fmla="*/ 1397577 h 2381250"/>
                    <a:gd name="connsiteX6" fmla="*/ 197427 w 1369869"/>
                    <a:gd name="connsiteY6" fmla="*/ 1283277 h 2381250"/>
                    <a:gd name="connsiteX7" fmla="*/ 394854 w 1369869"/>
                    <a:gd name="connsiteY7" fmla="*/ 1117022 h 2381250"/>
                    <a:gd name="connsiteX8" fmla="*/ 446809 w 1369869"/>
                    <a:gd name="connsiteY8" fmla="*/ 1002722 h 2381250"/>
                    <a:gd name="connsiteX9" fmla="*/ 550718 w 1369869"/>
                    <a:gd name="connsiteY9" fmla="*/ 846858 h 2381250"/>
                    <a:gd name="connsiteX10" fmla="*/ 685800 w 1369869"/>
                    <a:gd name="connsiteY10" fmla="*/ 929986 h 2381250"/>
                    <a:gd name="connsiteX11" fmla="*/ 737754 w 1369869"/>
                    <a:gd name="connsiteY11" fmla="*/ 815686 h 2381250"/>
                    <a:gd name="connsiteX12" fmla="*/ 727363 w 1369869"/>
                    <a:gd name="connsiteY12" fmla="*/ 722167 h 2381250"/>
                    <a:gd name="connsiteX13" fmla="*/ 581891 w 1369869"/>
                    <a:gd name="connsiteY13" fmla="*/ 576695 h 2381250"/>
                    <a:gd name="connsiteX14" fmla="*/ 540327 w 1369869"/>
                    <a:gd name="connsiteY14" fmla="*/ 524740 h 2381250"/>
                    <a:gd name="connsiteX15" fmla="*/ 540327 w 1369869"/>
                    <a:gd name="connsiteY15" fmla="*/ 483177 h 2381250"/>
                    <a:gd name="connsiteX16" fmla="*/ 696191 w 1369869"/>
                    <a:gd name="connsiteY16" fmla="*/ 368877 h 2381250"/>
                    <a:gd name="connsiteX17" fmla="*/ 1236518 w 1369869"/>
                    <a:gd name="connsiteY17" fmla="*/ 254577 h 2381250"/>
                    <a:gd name="connsiteX18" fmla="*/ 1278082 w 1369869"/>
                    <a:gd name="connsiteY18" fmla="*/ 1896340 h 2381250"/>
                    <a:gd name="connsiteX19" fmla="*/ 1278082 w 1369869"/>
                    <a:gd name="connsiteY19" fmla="*/ 2311977 h 2381250"/>
                    <a:gd name="connsiteX20" fmla="*/ 727363 w 1369869"/>
                    <a:gd name="connsiteY20" fmla="*/ 2311977 h 2381250"/>
                    <a:gd name="connsiteX21" fmla="*/ 103909 w 1369869"/>
                    <a:gd name="connsiteY21" fmla="*/ 1927513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9869" h="2381250">
                      <a:moveTo>
                        <a:pt x="103909" y="1927513"/>
                      </a:moveTo>
                      <a:cubicBezTo>
                        <a:pt x="0" y="1849581"/>
                        <a:pt x="103909" y="1844386"/>
                        <a:pt x="103909" y="1844386"/>
                      </a:cubicBezTo>
                      <a:cubicBezTo>
                        <a:pt x="103909" y="1802822"/>
                        <a:pt x="109105" y="1716231"/>
                        <a:pt x="103909" y="1678131"/>
                      </a:cubicBezTo>
                      <a:cubicBezTo>
                        <a:pt x="98714" y="1640031"/>
                        <a:pt x="69272" y="1636568"/>
                        <a:pt x="72736" y="1615786"/>
                      </a:cubicBezTo>
                      <a:cubicBezTo>
                        <a:pt x="76200" y="1595004"/>
                        <a:pt x="105641" y="1589808"/>
                        <a:pt x="124691" y="1553440"/>
                      </a:cubicBezTo>
                      <a:cubicBezTo>
                        <a:pt x="143741" y="1517072"/>
                        <a:pt x="174913" y="1442604"/>
                        <a:pt x="187036" y="1397577"/>
                      </a:cubicBezTo>
                      <a:cubicBezTo>
                        <a:pt x="199159" y="1352550"/>
                        <a:pt x="162791" y="1330036"/>
                        <a:pt x="197427" y="1283277"/>
                      </a:cubicBezTo>
                      <a:cubicBezTo>
                        <a:pt x="232063" y="1236518"/>
                        <a:pt x="353290" y="1163781"/>
                        <a:pt x="394854" y="1117022"/>
                      </a:cubicBezTo>
                      <a:cubicBezTo>
                        <a:pt x="436418" y="1070263"/>
                        <a:pt x="420832" y="1047749"/>
                        <a:pt x="446809" y="1002722"/>
                      </a:cubicBezTo>
                      <a:cubicBezTo>
                        <a:pt x="472786" y="957695"/>
                        <a:pt x="510886" y="858981"/>
                        <a:pt x="550718" y="846858"/>
                      </a:cubicBezTo>
                      <a:cubicBezTo>
                        <a:pt x="590550" y="834735"/>
                        <a:pt x="654627" y="935181"/>
                        <a:pt x="685800" y="929986"/>
                      </a:cubicBezTo>
                      <a:cubicBezTo>
                        <a:pt x="716973" y="924791"/>
                        <a:pt x="730827" y="850323"/>
                        <a:pt x="737754" y="815686"/>
                      </a:cubicBezTo>
                      <a:cubicBezTo>
                        <a:pt x="744681" y="781050"/>
                        <a:pt x="753340" y="761999"/>
                        <a:pt x="727363" y="722167"/>
                      </a:cubicBezTo>
                      <a:cubicBezTo>
                        <a:pt x="701386" y="682335"/>
                        <a:pt x="613064" y="609600"/>
                        <a:pt x="581891" y="576695"/>
                      </a:cubicBezTo>
                      <a:cubicBezTo>
                        <a:pt x="550718" y="543791"/>
                        <a:pt x="547254" y="540326"/>
                        <a:pt x="540327" y="524740"/>
                      </a:cubicBezTo>
                      <a:cubicBezTo>
                        <a:pt x="533400" y="509154"/>
                        <a:pt x="514350" y="509154"/>
                        <a:pt x="540327" y="483177"/>
                      </a:cubicBezTo>
                      <a:cubicBezTo>
                        <a:pt x="566304" y="457200"/>
                        <a:pt x="580159" y="406977"/>
                        <a:pt x="696191" y="368877"/>
                      </a:cubicBezTo>
                      <a:cubicBezTo>
                        <a:pt x="812223" y="330777"/>
                        <a:pt x="1139536" y="0"/>
                        <a:pt x="1236518" y="254577"/>
                      </a:cubicBezTo>
                      <a:cubicBezTo>
                        <a:pt x="1333500" y="509154"/>
                        <a:pt x="1271155" y="1553440"/>
                        <a:pt x="1278082" y="1896340"/>
                      </a:cubicBezTo>
                      <a:cubicBezTo>
                        <a:pt x="1285009" y="2239240"/>
                        <a:pt x="1369869" y="2242704"/>
                        <a:pt x="1278082" y="2311977"/>
                      </a:cubicBezTo>
                      <a:cubicBezTo>
                        <a:pt x="1186296" y="2381250"/>
                        <a:pt x="917863" y="2370859"/>
                        <a:pt x="727363" y="2311977"/>
                      </a:cubicBezTo>
                      <a:cubicBezTo>
                        <a:pt x="536863" y="2253095"/>
                        <a:pt x="207818" y="2005445"/>
                        <a:pt x="103909" y="1927513"/>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1" name="Freeform 60"/>
                <p:cNvSpPr/>
                <p:nvPr/>
              </p:nvSpPr>
              <p:spPr>
                <a:xfrm>
                  <a:off x="7294418" y="1693718"/>
                  <a:ext cx="846859" cy="329046"/>
                </a:xfrm>
                <a:custGeom>
                  <a:avLst/>
                  <a:gdLst>
                    <a:gd name="connsiteX0" fmla="*/ 592282 w 846859"/>
                    <a:gd name="connsiteY0" fmla="*/ 301337 h 329046"/>
                    <a:gd name="connsiteX1" fmla="*/ 696191 w 846859"/>
                    <a:gd name="connsiteY1" fmla="*/ 290946 h 329046"/>
                    <a:gd name="connsiteX2" fmla="*/ 789709 w 846859"/>
                    <a:gd name="connsiteY2" fmla="*/ 207818 h 329046"/>
                    <a:gd name="connsiteX3" fmla="*/ 768927 w 846859"/>
                    <a:gd name="connsiteY3" fmla="*/ 62346 h 329046"/>
                    <a:gd name="connsiteX4" fmla="*/ 322118 w 846859"/>
                    <a:gd name="connsiteY4" fmla="*/ 10391 h 329046"/>
                    <a:gd name="connsiteX5" fmla="*/ 41564 w 846859"/>
                    <a:gd name="connsiteY5" fmla="*/ 124691 h 329046"/>
                    <a:gd name="connsiteX6" fmla="*/ 592282 w 846859"/>
                    <a:gd name="connsiteY6" fmla="*/ 301337 h 32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859" h="329046">
                      <a:moveTo>
                        <a:pt x="592282" y="301337"/>
                      </a:moveTo>
                      <a:cubicBezTo>
                        <a:pt x="701387" y="329046"/>
                        <a:pt x="663287" y="306532"/>
                        <a:pt x="696191" y="290946"/>
                      </a:cubicBezTo>
                      <a:cubicBezTo>
                        <a:pt x="729095" y="275360"/>
                        <a:pt x="777586" y="245918"/>
                        <a:pt x="789709" y="207818"/>
                      </a:cubicBezTo>
                      <a:cubicBezTo>
                        <a:pt x="801832" y="169718"/>
                        <a:pt x="846859" y="95250"/>
                        <a:pt x="768927" y="62346"/>
                      </a:cubicBezTo>
                      <a:cubicBezTo>
                        <a:pt x="690995" y="29442"/>
                        <a:pt x="443345" y="0"/>
                        <a:pt x="322118" y="10391"/>
                      </a:cubicBezTo>
                      <a:cubicBezTo>
                        <a:pt x="200891" y="20782"/>
                        <a:pt x="0" y="77932"/>
                        <a:pt x="41564" y="124691"/>
                      </a:cubicBezTo>
                      <a:cubicBezTo>
                        <a:pt x="83128" y="171450"/>
                        <a:pt x="483177" y="273628"/>
                        <a:pt x="592282" y="30133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nvGrpSpPr>
              <p:cNvPr id="45" name="Group 21"/>
              <p:cNvGrpSpPr/>
              <p:nvPr/>
            </p:nvGrpSpPr>
            <p:grpSpPr>
              <a:xfrm>
                <a:off x="381000" y="3429000"/>
                <a:ext cx="7696200" cy="646331"/>
                <a:chOff x="381000" y="2971800"/>
                <a:chExt cx="7696200" cy="646331"/>
              </a:xfrm>
            </p:grpSpPr>
            <p:cxnSp>
              <p:nvCxnSpPr>
                <p:cNvPr id="56" name="Straight Arrow Connector 55"/>
                <p:cNvCxnSpPr/>
                <p:nvPr/>
              </p:nvCxnSpPr>
              <p:spPr>
                <a:xfrm>
                  <a:off x="381000" y="3200400"/>
                  <a:ext cx="7696200" cy="152400"/>
                </a:xfrm>
                <a:prstGeom prst="straightConnector1">
                  <a:avLst/>
                </a:prstGeom>
                <a:ln w="635000">
                  <a:solidFill>
                    <a:srgbClr val="FEDAE4">
                      <a:alpha val="85000"/>
                    </a:srgb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328928" y="2971800"/>
                  <a:ext cx="5833872" cy="646331"/>
                </a:xfrm>
                <a:prstGeom prst="rect">
                  <a:avLst/>
                </a:prstGeom>
                <a:noFill/>
              </p:spPr>
              <p:txBody>
                <a:bodyPr wrap="square" rtlCol="0">
                  <a:spAutoFit/>
                </a:bodyPr>
                <a:lstStyle/>
                <a:p>
                  <a:r>
                    <a:rPr lang="en-US" sz="3600" b="1" i="1" dirty="0" smtClean="0">
                      <a:ln>
                        <a:solidFill>
                          <a:schemeClr val="tx1"/>
                        </a:solidFill>
                      </a:ln>
                      <a:latin typeface="Tempus Sans ITC" pitchFamily="82" charset="0"/>
                    </a:rPr>
                    <a:t>. . . from sea to shining sea!</a:t>
                  </a:r>
                  <a:endParaRPr lang="en-US" sz="3600" b="1" i="1" dirty="0">
                    <a:ln>
                      <a:solidFill>
                        <a:schemeClr val="tx1"/>
                      </a:solidFill>
                    </a:ln>
                    <a:latin typeface="Tempus Sans ITC" pitchFamily="82" charset="0"/>
                  </a:endParaRPr>
                </a:p>
              </p:txBody>
            </p:sp>
          </p:grpSp>
        </p:grpSp>
      </p:grpSp>
      <p:sp useBgFill="1">
        <p:nvSpPr>
          <p:cNvPr id="7" name="TextBox 6"/>
          <p:cNvSpPr txBox="1"/>
          <p:nvPr/>
        </p:nvSpPr>
        <p:spPr>
          <a:xfrm>
            <a:off x="0" y="0"/>
            <a:ext cx="9144000" cy="584775"/>
          </a:xfrm>
          <a:prstGeom prst="rect">
            <a:avLst/>
          </a:prstGeom>
          <a:ln w="50800">
            <a:solidFill>
              <a:schemeClr val="tx1"/>
            </a:solidFill>
          </a:ln>
        </p:spPr>
        <p:txBody>
          <a:bodyPr wrap="square" rtlCol="0">
            <a:spAutoFit/>
          </a:bodyPr>
          <a:lstStyle/>
          <a:p>
            <a:pPr algn="ctr"/>
            <a:r>
              <a:rPr lang="en-US" sz="3200" b="1" dirty="0" smtClean="0"/>
              <a:t> our website:   www.VagabondGeology.com</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5780" fill="hold"/>
                                        <p:tgtEl>
                                          <p:spTgt spid="32"/>
                                        </p:tgtEl>
                                      </p:cBhvr>
                                    </p:cmd>
                                  </p:childTnLst>
                                </p:cTn>
                              </p:par>
                              <p:par>
                                <p:cTn id="7" presetID="10" presetClass="exit" presetSubtype="0" fill="hold" nodeType="withEffect">
                                  <p:stCondLst>
                                    <p:cond delay="1000"/>
                                  </p:stCondLst>
                                  <p:childTnLst>
                                    <p:animEffect transition="out" filter="fade">
                                      <p:cBhvr>
                                        <p:cTn id="8" dur="2000"/>
                                        <p:tgtEl>
                                          <p:spTgt spid="41"/>
                                        </p:tgtEl>
                                      </p:cBhvr>
                                    </p:animEffect>
                                    <p:set>
                                      <p:cBhvr>
                                        <p:cTn id="9" dur="1" fill="hold">
                                          <p:stCondLst>
                                            <p:cond delay="1999"/>
                                          </p:stCondLst>
                                        </p:cTn>
                                        <p:tgtEl>
                                          <p:spTgt spid="41"/>
                                        </p:tgtEl>
                                        <p:attrNameLst>
                                          <p:attrName>style.visibility</p:attrName>
                                        </p:attrNameLst>
                                      </p:cBhvr>
                                      <p:to>
                                        <p:strVal val="hidden"/>
                                      </p:to>
                                    </p:set>
                                  </p:childTnLst>
                                </p:cTn>
                              </p:par>
                              <p:par>
                                <p:cTn id="10" presetID="10" presetClass="entr" presetSubtype="0" fill="hold" grpId="0" nodeType="withEffect">
                                  <p:stCondLst>
                                    <p:cond delay="100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childTnLst>
                                </p:cTn>
                              </p:par>
                              <p:par>
                                <p:cTn id="13" presetID="10" presetClass="exit" presetSubtype="0" fill="hold" nodeType="withEffect">
                                  <p:stCondLst>
                                    <p:cond delay="6000"/>
                                  </p:stCondLst>
                                  <p:childTnLst>
                                    <p:animEffect transition="out" filter="fade">
                                      <p:cBhvr>
                                        <p:cTn id="14" dur="1000"/>
                                        <p:tgtEl>
                                          <p:spTgt spid="30"/>
                                        </p:tgtEl>
                                      </p:cBhvr>
                                    </p:animEffect>
                                    <p:set>
                                      <p:cBhvr>
                                        <p:cTn id="15" dur="1" fill="hold">
                                          <p:stCondLst>
                                            <p:cond delay="999"/>
                                          </p:stCondLst>
                                        </p:cTn>
                                        <p:tgtEl>
                                          <p:spTgt spid="30"/>
                                        </p:tgtEl>
                                        <p:attrNameLst>
                                          <p:attrName>style.visibility</p:attrName>
                                        </p:attrNameLst>
                                      </p:cBhvr>
                                      <p:to>
                                        <p:strVal val="hidden"/>
                                      </p:to>
                                    </p:set>
                                  </p:childTnLst>
                                </p:cTn>
                              </p:par>
                              <p:par>
                                <p:cTn id="16" presetID="10" presetClass="entr" presetSubtype="0" fill="hold" grpId="1" nodeType="withEffect">
                                  <p:stCondLst>
                                    <p:cond delay="75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64" presetClass="path" presetSubtype="0" fill="hold" grpId="0" nodeType="withEffect">
                                  <p:stCondLst>
                                    <p:cond delay="8500"/>
                                  </p:stCondLst>
                                  <p:childTnLst>
                                    <p:animMotion origin="layout" path="M 3.33333E-6 2.22222E-6 L -0.00834 -4.52431 " pathEditMode="relative" rAng="0" ptsTypes="AA">
                                      <p:cBhvr>
                                        <p:cTn id="20" dur="60000" fill="hold"/>
                                        <p:tgtEl>
                                          <p:spTgt spid="2"/>
                                        </p:tgtEl>
                                        <p:attrNameLst>
                                          <p:attrName>ppt_x</p:attrName>
                                          <p:attrName>ppt_y</p:attrName>
                                        </p:attrNameLst>
                                      </p:cBhvr>
                                      <p:rCtr x="-4" y="-2262"/>
                                    </p:animMotion>
                                  </p:childTnLst>
                                </p:cTn>
                              </p:par>
                              <p:par>
                                <p:cTn id="21" presetID="10" presetClass="entr" presetSubtype="0" fill="hold" grpId="0" nodeType="withEffect">
                                  <p:stCondLst>
                                    <p:cond delay="4500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1000"/>
                                        <p:tgtEl>
                                          <p:spTgt spid="24"/>
                                        </p:tgtEl>
                                      </p:cBhvr>
                                    </p:animEffect>
                                  </p:childTnLst>
                                </p:cTn>
                              </p:par>
                              <p:par>
                                <p:cTn id="24" presetID="64" presetClass="path" presetSubtype="0" fill="hold" grpId="1" nodeType="withEffect">
                                  <p:stCondLst>
                                    <p:cond delay="45000"/>
                                  </p:stCondLst>
                                  <p:childTnLst>
                                    <p:animMotion origin="layout" path="M -3.33333E-6 -4.81481E-6 L -0.04166 -4.25856 " pathEditMode="relative" rAng="0" ptsTypes="AA">
                                      <p:cBhvr>
                                        <p:cTn id="25" dur="55000" fill="hold"/>
                                        <p:tgtEl>
                                          <p:spTgt spid="24"/>
                                        </p:tgtEl>
                                        <p:attrNameLst>
                                          <p:attrName>ppt_x</p:attrName>
                                          <p:attrName>ppt_y</p:attrName>
                                        </p:attrNameLst>
                                      </p:cBhvr>
                                      <p:rCtr x="-21" y="-2129"/>
                                    </p:animMotion>
                                  </p:childTnLst>
                                </p:cTn>
                              </p:par>
                              <p:par>
                                <p:cTn id="26" presetID="10" presetClass="exit" presetSubtype="0" fill="hold" grpId="2" nodeType="withEffect">
                                  <p:stCondLst>
                                    <p:cond delay="100000"/>
                                  </p:stCondLst>
                                  <p:childTnLst>
                                    <p:animEffect transition="out" filter="fade">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par>
                                <p:cTn id="29" presetID="10" presetClass="entr" presetSubtype="0" fill="hold" nodeType="withEffect">
                                  <p:stCondLst>
                                    <p:cond delay="1000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32" fill="hold" display="0">
                  <p:stCondLst>
                    <p:cond delay="indefinite"/>
                  </p:stCondLst>
                  <p:endCondLst>
                    <p:cond evt="onNext" delay="0">
                      <p:tgtEl>
                        <p:sldTgt/>
                      </p:tgtEl>
                    </p:cond>
                    <p:cond evt="onPrev" delay="0">
                      <p:tgtEl>
                        <p:sldTgt/>
                      </p:tgtEl>
                    </p:cond>
                    <p:cond evt="onStopAudio" delay="0">
                      <p:tgtEl>
                        <p:sldTgt/>
                      </p:tgtEl>
                    </p:cond>
                  </p:endCondLst>
                </p:cTn>
                <p:tgtEl>
                  <p:spTgt spid="32"/>
                </p:tgtEl>
              </p:cMediaNode>
            </p:audio>
          </p:childTnLst>
        </p:cTn>
      </p:par>
    </p:tnLst>
    <p:bldLst>
      <p:bldP spid="2" grpId="0" animBg="1"/>
      <p:bldP spid="2" grpId="1" animBg="1"/>
      <p:bldP spid="24" grpId="0" animBg="1"/>
      <p:bldP spid="24" grpId="1" animBg="1"/>
      <p:bldP spid="24" grpId="2" animBg="1"/>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923330"/>
          </a:xfrm>
          <a:prstGeom prst="rect">
            <a:avLst/>
          </a:prstGeom>
        </p:spPr>
        <p:txBody>
          <a:bodyPr wrap="square">
            <a:spAutoFit/>
          </a:bodyPr>
          <a:lstStyle/>
          <a:p>
            <a:r>
              <a:rPr lang="en-US" dirty="0" smtClean="0">
                <a:hlinkClick r:id="rId2"/>
              </a:rPr>
              <a:t>https://www.tetongravity.com/story/news/your-chances-of-dying-ranked-by-sport-and-activity</a:t>
            </a:r>
            <a:endParaRPr lang="en-US" dirty="0" smtClean="0"/>
          </a:p>
          <a:p>
            <a:endParaRPr lang="en-US" dirty="0" smtClean="0"/>
          </a:p>
          <a:p>
            <a:endParaRPr lang="en-US" dirty="0"/>
          </a:p>
        </p:txBody>
      </p:sp>
      <p:pic>
        <p:nvPicPr>
          <p:cNvPr id="55298" name="Picture 2"/>
          <p:cNvPicPr>
            <a:picLocks noChangeAspect="1" noChangeArrowheads="1"/>
          </p:cNvPicPr>
          <p:nvPr/>
        </p:nvPicPr>
        <p:blipFill>
          <a:blip r:embed="rId3"/>
          <a:srcRect l="11347" t="21208" r="42617" b="15625"/>
          <a:stretch>
            <a:fillRect/>
          </a:stretch>
        </p:blipFill>
        <p:spPr bwMode="auto">
          <a:xfrm>
            <a:off x="1066800" y="1066800"/>
            <a:ext cx="6705600" cy="5172974"/>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3" name="TextBox 32"/>
          <p:cNvSpPr txBox="1"/>
          <p:nvPr/>
        </p:nvSpPr>
        <p:spPr>
          <a:xfrm>
            <a:off x="609600" y="4041339"/>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9432"/>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grpSp>
        <p:nvGrpSpPr>
          <p:cNvPr id="75" name="Group 74"/>
          <p:cNvGrpSpPr/>
          <p:nvPr/>
        </p:nvGrpSpPr>
        <p:grpSpPr>
          <a:xfrm>
            <a:off x="-75194" y="0"/>
            <a:ext cx="9371594" cy="7246596"/>
            <a:chOff x="-75194" y="0"/>
            <a:chExt cx="9371594" cy="7246596"/>
          </a:xfrm>
        </p:grpSpPr>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cxnSp>
          <p:nvCxnSpPr>
            <p:cNvPr id="41" name="Straight Connector 40"/>
            <p:cNvCxnSpPr/>
            <p:nvPr/>
          </p:nvCxnSpPr>
          <p:spPr>
            <a:xfrm rot="5400000">
              <a:off x="8329786" y="4471019"/>
              <a:ext cx="256032"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7896241" y="4829159"/>
              <a:ext cx="210312" cy="794"/>
            </a:xfrm>
            <a:prstGeom prst="line">
              <a:avLst/>
            </a:prstGeom>
            <a:ln w="444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8572897" y="342503"/>
              <a:ext cx="685800"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8325214" y="4453128"/>
              <a:ext cx="265176" cy="794"/>
            </a:xfrm>
            <a:prstGeom prst="line">
              <a:avLst/>
            </a:prstGeom>
            <a:ln w="4572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7887097" y="4818888"/>
              <a:ext cx="228600" cy="794"/>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8572897" y="342503"/>
              <a:ext cx="685800" cy="794"/>
            </a:xfrm>
            <a:prstGeom prst="line">
              <a:avLst/>
            </a:prstGeom>
            <a:ln w="4826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grpSp>
      <p:pic>
        <p:nvPicPr>
          <p:cNvPr id="57346" name="Picture 2"/>
          <p:cNvPicPr>
            <a:picLocks noChangeAspect="1" noChangeArrowheads="1"/>
          </p:cNvPicPr>
          <p:nvPr/>
        </p:nvPicPr>
        <p:blipFill>
          <a:blip r:embed="rId4"/>
          <a:srcRect/>
          <a:stretch>
            <a:fillRect/>
          </a:stretch>
        </p:blipFill>
        <p:spPr bwMode="auto">
          <a:xfrm>
            <a:off x="228600" y="762000"/>
            <a:ext cx="3965228" cy="5410200"/>
          </a:xfrm>
          <a:prstGeom prst="rect">
            <a:avLst/>
          </a:prstGeom>
          <a:noFill/>
          <a:ln w="9525">
            <a:noFill/>
            <a:miter lim="800000"/>
            <a:headEnd/>
            <a:tailEnd/>
          </a:ln>
          <a:effectLst/>
        </p:spPr>
      </p:pic>
      <p:grpSp>
        <p:nvGrpSpPr>
          <p:cNvPr id="48" name="Group 47"/>
          <p:cNvGrpSpPr/>
          <p:nvPr/>
        </p:nvGrpSpPr>
        <p:grpSpPr>
          <a:xfrm>
            <a:off x="5392702" y="3753214"/>
            <a:ext cx="3018775" cy="1376807"/>
            <a:chOff x="5392702" y="3753214"/>
            <a:chExt cx="3018775" cy="1376807"/>
          </a:xfrm>
        </p:grpSpPr>
        <p:cxnSp>
          <p:nvCxnSpPr>
            <p:cNvPr id="39" name="Straight Connector 38"/>
            <p:cNvCxnSpPr/>
            <p:nvPr/>
          </p:nvCxnSpPr>
          <p:spPr>
            <a:xfrm rot="5400000">
              <a:off x="7438413" y="4314213"/>
              <a:ext cx="1123585" cy="1588"/>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19497725">
              <a:off x="5392702" y="4545246"/>
              <a:ext cx="3018775" cy="584775"/>
            </a:xfrm>
            <a:prstGeom prst="rect">
              <a:avLst/>
            </a:prstGeom>
            <a:noFill/>
            <a:ln w="50800">
              <a:noFill/>
            </a:ln>
          </p:spPr>
          <p:txBody>
            <a:bodyPr wrap="none" rtlCol="0">
              <a:spAutoFit/>
            </a:bodyPr>
            <a:lstStyle/>
            <a:p>
              <a:r>
                <a:rPr lang="en-US" sz="32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2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grpSp>
      <p:sp>
        <p:nvSpPr>
          <p:cNvPr id="49" name="TextBox 48"/>
          <p:cNvSpPr txBox="1"/>
          <p:nvPr/>
        </p:nvSpPr>
        <p:spPr>
          <a:xfrm>
            <a:off x="2438400" y="1676400"/>
            <a:ext cx="1661938" cy="553998"/>
          </a:xfrm>
          <a:prstGeom prst="rect">
            <a:avLst/>
          </a:prstGeom>
          <a:solidFill>
            <a:schemeClr val="tx1"/>
          </a:solidFill>
          <a:ln w="50800">
            <a:noFill/>
          </a:ln>
        </p:spPr>
        <p:txBody>
          <a:bodyPr wrap="square" rtlCol="0">
            <a:spAutoFit/>
          </a:bodyPr>
          <a:lstStyle/>
          <a:p>
            <a:pPr algn="ctr"/>
            <a:r>
              <a:rPr lang="en-US" sz="3000" dirty="0" smtClean="0">
                <a:solidFill>
                  <a:schemeClr val="bg1"/>
                </a:solidFill>
                <a:latin typeface="Arial Black" pitchFamily="34" charset="0"/>
              </a:rPr>
              <a:t>6%  </a:t>
            </a:r>
            <a:endParaRPr lang="en-US" sz="3000" dirty="0">
              <a:solidFill>
                <a:schemeClr val="bg1"/>
              </a:solidFill>
              <a:latin typeface="Arial Black" pitchFamily="34" charset="0"/>
            </a:endParaRPr>
          </a:p>
        </p:txBody>
      </p:sp>
      <p:sp>
        <p:nvSpPr>
          <p:cNvPr id="50" name="TextBox 49"/>
          <p:cNvSpPr txBox="1"/>
          <p:nvPr/>
        </p:nvSpPr>
        <p:spPr>
          <a:xfrm>
            <a:off x="2438400" y="2209800"/>
            <a:ext cx="1661938" cy="553998"/>
          </a:xfrm>
          <a:prstGeom prst="rect">
            <a:avLst/>
          </a:prstGeom>
          <a:solidFill>
            <a:schemeClr val="tx1"/>
          </a:solidFill>
          <a:ln w="50800">
            <a:noFill/>
          </a:ln>
        </p:spPr>
        <p:txBody>
          <a:bodyPr wrap="square" rtlCol="0">
            <a:spAutoFit/>
          </a:bodyPr>
          <a:lstStyle/>
          <a:p>
            <a:pPr algn="ctr"/>
            <a:r>
              <a:rPr lang="en-US" sz="3000" dirty="0" smtClean="0">
                <a:solidFill>
                  <a:schemeClr val="bg1"/>
                </a:solidFill>
                <a:latin typeface="Arial Black" pitchFamily="34" charset="0"/>
              </a:rPr>
              <a:t>2%  </a:t>
            </a:r>
            <a:endParaRPr lang="en-US" sz="3000" dirty="0">
              <a:solidFill>
                <a:schemeClr val="bg1"/>
              </a:solidFill>
              <a:latin typeface="Arial Black" pitchFamily="34" charset="0"/>
            </a:endParaRPr>
          </a:p>
        </p:txBody>
      </p:sp>
      <p:grpSp>
        <p:nvGrpSpPr>
          <p:cNvPr id="79" name="Group 78"/>
          <p:cNvGrpSpPr/>
          <p:nvPr/>
        </p:nvGrpSpPr>
        <p:grpSpPr>
          <a:xfrm>
            <a:off x="2438400" y="2743200"/>
            <a:ext cx="1661938" cy="2885420"/>
            <a:chOff x="2438400" y="2743200"/>
            <a:chExt cx="1661938" cy="2885420"/>
          </a:xfrm>
        </p:grpSpPr>
        <p:sp>
          <p:nvSpPr>
            <p:cNvPr id="51" name="TextBox 50"/>
            <p:cNvSpPr txBox="1"/>
            <p:nvPr/>
          </p:nvSpPr>
          <p:spPr>
            <a:xfrm>
              <a:off x="2438400" y="27432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2" name="TextBox 51"/>
            <p:cNvSpPr txBox="1"/>
            <p:nvPr/>
          </p:nvSpPr>
          <p:spPr>
            <a:xfrm>
              <a:off x="2438400" y="32004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3" name="TextBox 52"/>
            <p:cNvSpPr txBox="1"/>
            <p:nvPr/>
          </p:nvSpPr>
          <p:spPr>
            <a:xfrm>
              <a:off x="2438400" y="36576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4" name="TextBox 53"/>
            <p:cNvSpPr txBox="1"/>
            <p:nvPr/>
          </p:nvSpPr>
          <p:spPr>
            <a:xfrm>
              <a:off x="2438400" y="41148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5" name="TextBox 54"/>
            <p:cNvSpPr txBox="1"/>
            <p:nvPr/>
          </p:nvSpPr>
          <p:spPr>
            <a:xfrm>
              <a:off x="2438400" y="4626864"/>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6" name="TextBox 55"/>
            <p:cNvSpPr txBox="1"/>
            <p:nvPr/>
          </p:nvSpPr>
          <p:spPr>
            <a:xfrm>
              <a:off x="2438400" y="51054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grpSp>
      <p:grpSp>
        <p:nvGrpSpPr>
          <p:cNvPr id="59" name="Group 58"/>
          <p:cNvGrpSpPr/>
          <p:nvPr/>
        </p:nvGrpSpPr>
        <p:grpSpPr>
          <a:xfrm>
            <a:off x="1143000" y="2743200"/>
            <a:ext cx="2938344" cy="2946332"/>
            <a:chOff x="1447800" y="2444230"/>
            <a:chExt cx="2829189" cy="2780341"/>
          </a:xfrm>
        </p:grpSpPr>
        <p:sp>
          <p:nvSpPr>
            <p:cNvPr id="57" name="TextBox 56"/>
            <p:cNvSpPr txBox="1"/>
            <p:nvPr/>
          </p:nvSpPr>
          <p:spPr>
            <a:xfrm>
              <a:off x="2695078" y="2516137"/>
              <a:ext cx="1581911" cy="2708434"/>
            </a:xfrm>
            <a:prstGeom prst="rect">
              <a:avLst/>
            </a:prstGeom>
            <a:solidFill>
              <a:schemeClr val="tx1"/>
            </a:solidFill>
            <a:ln w="50800">
              <a:solidFill>
                <a:schemeClr val="bg1"/>
              </a:solidFill>
            </a:ln>
          </p:spPr>
          <p:txBody>
            <a:bodyPr wrap="square" rtlCol="0">
              <a:spAutoFit/>
            </a:bodyPr>
            <a:lstStyle/>
            <a:p>
              <a:pPr algn="ctr"/>
              <a:endParaRPr lang="en-US" sz="2000" dirty="0" smtClean="0">
                <a:solidFill>
                  <a:schemeClr val="bg1"/>
                </a:solidFill>
                <a:latin typeface="Arial Black" pitchFamily="34" charset="0"/>
              </a:endParaRPr>
            </a:p>
            <a:p>
              <a:pPr algn="ctr"/>
              <a:endParaRPr lang="en-US" sz="2000" dirty="0" smtClean="0">
                <a:solidFill>
                  <a:schemeClr val="bg1"/>
                </a:solidFill>
                <a:latin typeface="Arial Black" pitchFamily="34" charset="0"/>
              </a:endParaRPr>
            </a:p>
            <a:p>
              <a:pPr algn="ctr"/>
              <a:endParaRPr lang="en-US" sz="2600" dirty="0" smtClean="0">
                <a:solidFill>
                  <a:schemeClr val="bg1"/>
                </a:solidFill>
                <a:latin typeface="Arial Black" pitchFamily="34" charset="0"/>
              </a:endParaRPr>
            </a:p>
            <a:p>
              <a:pPr algn="ctr"/>
              <a:r>
                <a:rPr lang="en-US" sz="3200" dirty="0" smtClean="0">
                  <a:solidFill>
                    <a:schemeClr val="bg1"/>
                  </a:solidFill>
                  <a:latin typeface="Arial Black" pitchFamily="34" charset="0"/>
                </a:rPr>
                <a:t>2%</a:t>
              </a:r>
            </a:p>
            <a:p>
              <a:pPr algn="ctr"/>
              <a:endParaRPr lang="en-US" sz="2700" dirty="0" smtClean="0">
                <a:solidFill>
                  <a:schemeClr val="bg1"/>
                </a:solidFill>
                <a:latin typeface="Arial Black" pitchFamily="34" charset="0"/>
              </a:endParaRPr>
            </a:p>
            <a:p>
              <a:pPr algn="ctr"/>
              <a:endParaRPr lang="en-US" sz="2700" dirty="0" smtClean="0">
                <a:solidFill>
                  <a:schemeClr val="bg1"/>
                </a:solidFill>
                <a:latin typeface="Arial Black" pitchFamily="34" charset="0"/>
              </a:endParaRPr>
            </a:p>
            <a:p>
              <a:pPr algn="ctr"/>
              <a:r>
                <a:rPr lang="en-US" sz="2400" dirty="0" smtClean="0">
                  <a:solidFill>
                    <a:schemeClr val="bg1"/>
                  </a:solidFill>
                  <a:latin typeface="Arial Black" pitchFamily="34" charset="0"/>
                </a:rPr>
                <a:t>  </a:t>
              </a:r>
              <a:endParaRPr lang="en-US" sz="2400" dirty="0">
                <a:solidFill>
                  <a:schemeClr val="bg1"/>
                </a:solidFill>
                <a:latin typeface="Arial Black" pitchFamily="34" charset="0"/>
              </a:endParaRPr>
            </a:p>
          </p:txBody>
        </p:sp>
        <p:sp>
          <p:nvSpPr>
            <p:cNvPr id="58" name="Right Brace 57"/>
            <p:cNvSpPr/>
            <p:nvPr/>
          </p:nvSpPr>
          <p:spPr>
            <a:xfrm>
              <a:off x="1447800" y="2444230"/>
              <a:ext cx="990600" cy="2667000"/>
            </a:xfrm>
            <a:prstGeom prst="rightBrace">
              <a:avLst>
                <a:gd name="adj1" fmla="val 8333"/>
                <a:gd name="adj2" fmla="val 49351"/>
              </a:avLst>
            </a:pr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 name="Group 61"/>
          <p:cNvGrpSpPr/>
          <p:nvPr/>
        </p:nvGrpSpPr>
        <p:grpSpPr>
          <a:xfrm>
            <a:off x="4038600" y="1097340"/>
            <a:ext cx="3048000" cy="1569660"/>
            <a:chOff x="4038600" y="1097340"/>
            <a:chExt cx="3048000" cy="1569660"/>
          </a:xfrm>
        </p:grpSpPr>
        <p:sp>
          <p:nvSpPr>
            <p:cNvPr id="60" name="TextBox 59"/>
            <p:cNvSpPr txBox="1"/>
            <p:nvPr/>
          </p:nvSpPr>
          <p:spPr>
            <a:xfrm>
              <a:off x="4724400" y="1097340"/>
              <a:ext cx="2362200" cy="1569660"/>
            </a:xfrm>
            <a:prstGeom prst="rect">
              <a:avLst/>
            </a:prstGeom>
            <a:noFill/>
          </p:spPr>
          <p:txBody>
            <a:bodyPr wrap="square" rtlCol="0">
              <a:spAutoFit/>
            </a:bodyPr>
            <a:lstStyle/>
            <a:p>
              <a:r>
                <a:rPr lang="en-US" sz="3200" b="1" dirty="0" smtClean="0"/>
                <a:t>Cholera </a:t>
              </a:r>
            </a:p>
            <a:p>
              <a:r>
                <a:rPr lang="en-US" sz="3200" b="1" dirty="0" smtClean="0"/>
                <a:t>Dysentery</a:t>
              </a:r>
            </a:p>
            <a:p>
              <a:r>
                <a:rPr lang="en-US" sz="3200" b="1" dirty="0" smtClean="0"/>
                <a:t>Typhoid  </a:t>
              </a:r>
              <a:endParaRPr lang="en-US" sz="3200" b="1" dirty="0"/>
            </a:p>
          </p:txBody>
        </p:sp>
        <p:sp>
          <p:nvSpPr>
            <p:cNvPr id="61" name="Right Brace 60"/>
            <p:cNvSpPr/>
            <p:nvPr/>
          </p:nvSpPr>
          <p:spPr>
            <a:xfrm flipH="1">
              <a:off x="4038600" y="1143000"/>
              <a:ext cx="990600" cy="1524000"/>
            </a:xfrm>
            <a:prstGeom prst="rightBrace">
              <a:avLst>
                <a:gd name="adj1" fmla="val 8333"/>
                <a:gd name="adj2" fmla="val 49351"/>
              </a:avLst>
            </a:pr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3" name="TextBox 62"/>
          <p:cNvSpPr txBox="1"/>
          <p:nvPr/>
        </p:nvSpPr>
        <p:spPr>
          <a:xfrm>
            <a:off x="312834" y="1676400"/>
            <a:ext cx="22779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disease</a:t>
            </a:r>
            <a:endParaRPr lang="en-US" sz="3200" dirty="0">
              <a:solidFill>
                <a:schemeClr val="bg1"/>
              </a:solidFill>
              <a:latin typeface="Arial Black" pitchFamily="34" charset="0"/>
            </a:endParaRPr>
          </a:p>
        </p:txBody>
      </p:sp>
      <p:sp>
        <p:nvSpPr>
          <p:cNvPr id="64" name="Oval 63"/>
          <p:cNvSpPr/>
          <p:nvPr/>
        </p:nvSpPr>
        <p:spPr>
          <a:xfrm>
            <a:off x="4572000" y="1066800"/>
            <a:ext cx="190500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40" name="Rectangle 39"/>
          <p:cNvSpPr/>
          <p:nvPr/>
        </p:nvSpPr>
        <p:spPr>
          <a:xfrm>
            <a:off x="4267200" y="4648199"/>
            <a:ext cx="137160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pic>
        <p:nvPicPr>
          <p:cNvPr id="57348" name="Picture 4"/>
          <p:cNvPicPr>
            <a:picLocks noChangeAspect="1" noChangeArrowheads="1"/>
          </p:cNvPicPr>
          <p:nvPr/>
        </p:nvPicPr>
        <p:blipFill>
          <a:blip r:embed="rId5"/>
          <a:srcRect/>
          <a:stretch>
            <a:fillRect/>
          </a:stretch>
        </p:blipFill>
        <p:spPr bwMode="auto">
          <a:xfrm rot="627585">
            <a:off x="7143694" y="2374891"/>
            <a:ext cx="2047138" cy="2495281"/>
          </a:xfrm>
          <a:prstGeom prst="rect">
            <a:avLst/>
          </a:prstGeom>
          <a:noFill/>
          <a:ln w="9525">
            <a:noFill/>
            <a:miter lim="800000"/>
            <a:headEnd/>
            <a:tailEnd/>
          </a:ln>
          <a:effectLst/>
        </p:spPr>
      </p:pic>
      <p:sp>
        <p:nvSpPr>
          <p:cNvPr id="76" name="TextBox 75"/>
          <p:cNvSpPr txBox="1"/>
          <p:nvPr/>
        </p:nvSpPr>
        <p:spPr>
          <a:xfrm>
            <a:off x="312834" y="2667000"/>
            <a:ext cx="22017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freezing</a:t>
            </a:r>
            <a:endParaRPr lang="en-US" sz="3200" dirty="0">
              <a:solidFill>
                <a:schemeClr val="bg1"/>
              </a:solidFill>
              <a:latin typeface="Arial Black" pitchFamily="34" charset="0"/>
            </a:endParaRPr>
          </a:p>
        </p:txBody>
      </p:sp>
      <p:pic>
        <p:nvPicPr>
          <p:cNvPr id="57347" name="Picture 3"/>
          <p:cNvPicPr>
            <a:picLocks noChangeAspect="1" noChangeArrowheads="1"/>
          </p:cNvPicPr>
          <p:nvPr/>
        </p:nvPicPr>
        <p:blipFill>
          <a:blip r:embed="rId6"/>
          <a:srcRect/>
          <a:stretch>
            <a:fillRect/>
          </a:stretch>
        </p:blipFill>
        <p:spPr bwMode="auto">
          <a:xfrm rot="21011264">
            <a:off x="6998146" y="387835"/>
            <a:ext cx="2053583" cy="2153391"/>
          </a:xfrm>
          <a:prstGeom prst="rect">
            <a:avLst/>
          </a:prstGeom>
          <a:noFill/>
          <a:ln w="9525">
            <a:noFill/>
            <a:miter lim="800000"/>
            <a:headEnd/>
            <a:tailEnd/>
          </a:ln>
          <a:effectLst/>
        </p:spPr>
      </p:pic>
      <p:pic>
        <p:nvPicPr>
          <p:cNvPr id="57350" name="Picture 6"/>
          <p:cNvPicPr>
            <a:picLocks noChangeAspect="1" noChangeArrowheads="1"/>
          </p:cNvPicPr>
          <p:nvPr/>
        </p:nvPicPr>
        <p:blipFill>
          <a:blip r:embed="rId7"/>
          <a:srcRect/>
          <a:stretch>
            <a:fillRect/>
          </a:stretch>
        </p:blipFill>
        <p:spPr bwMode="auto">
          <a:xfrm rot="20516323">
            <a:off x="5929396" y="4466701"/>
            <a:ext cx="1815508" cy="2163158"/>
          </a:xfrm>
          <a:prstGeom prst="rect">
            <a:avLst/>
          </a:prstGeom>
          <a:noFill/>
          <a:ln w="9525">
            <a:noFill/>
            <a:miter lim="800000"/>
            <a:headEnd/>
            <a:tailEnd/>
          </a:ln>
          <a:effectLst/>
        </p:spPr>
      </p:pic>
      <p:sp>
        <p:nvSpPr>
          <p:cNvPr id="77" name="TextBox 76"/>
          <p:cNvSpPr txBox="1"/>
          <p:nvPr/>
        </p:nvSpPr>
        <p:spPr>
          <a:xfrm>
            <a:off x="312834" y="2158425"/>
            <a:ext cx="21255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sp>
        <p:nvSpPr>
          <p:cNvPr id="78" name="TextBox 77"/>
          <p:cNvSpPr txBox="1"/>
          <p:nvPr/>
        </p:nvSpPr>
        <p:spPr>
          <a:xfrm>
            <a:off x="4267200" y="838200"/>
            <a:ext cx="4876800"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Indian attacks</a:t>
            </a:r>
            <a:endParaRPr lang="en-US" sz="3200" dirty="0">
              <a:solidFill>
                <a:schemeClr val="bg1"/>
              </a:solidFill>
              <a:latin typeface="Arial Black" pitchFamily="34" charset="0"/>
            </a:endParaRPr>
          </a:p>
        </p:txBody>
      </p:sp>
      <p:sp>
        <p:nvSpPr>
          <p:cNvPr id="80" name="TextBox 79"/>
          <p:cNvSpPr txBox="1"/>
          <p:nvPr/>
        </p:nvSpPr>
        <p:spPr>
          <a:xfrm>
            <a:off x="304800" y="2234625"/>
            <a:ext cx="20493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pic>
        <p:nvPicPr>
          <p:cNvPr id="130049" name="Picture 1"/>
          <p:cNvPicPr>
            <a:picLocks noChangeAspect="1" noChangeArrowheads="1"/>
          </p:cNvPicPr>
          <p:nvPr/>
        </p:nvPicPr>
        <p:blipFill>
          <a:blip r:embed="rId8"/>
          <a:srcRect/>
          <a:stretch>
            <a:fillRect/>
          </a:stretch>
        </p:blipFill>
        <p:spPr bwMode="auto">
          <a:xfrm rot="1011823">
            <a:off x="5147212" y="2012736"/>
            <a:ext cx="1756949" cy="2043561"/>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346"/>
                                        </p:tgtEl>
                                        <p:attrNameLst>
                                          <p:attrName>style.visibility</p:attrName>
                                        </p:attrNameLst>
                                      </p:cBhvr>
                                      <p:to>
                                        <p:strVal val="visible"/>
                                      </p:to>
                                    </p:set>
                                    <p:animEffect transition="in" filter="fade">
                                      <p:cBhvr>
                                        <p:cTn id="7" dur="1000"/>
                                        <p:tgtEl>
                                          <p:spTgt spid="57346"/>
                                        </p:tgtEl>
                                      </p:cBhvr>
                                    </p:animEffect>
                                  </p:childTnLst>
                                </p:cTn>
                              </p:par>
                              <p:par>
                                <p:cTn id="8" presetID="10" presetClass="exit" presetSubtype="0" fill="hold" grpId="0" nodeType="withEffect">
                                  <p:stCondLst>
                                    <p:cond delay="0"/>
                                  </p:stCondLst>
                                  <p:childTnLst>
                                    <p:animEffect transition="out" filter="fade">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75"/>
                                        </p:tgtEl>
                                      </p:cBhvr>
                                    </p:animEffect>
                                    <p:set>
                                      <p:cBhvr>
                                        <p:cTn id="13" dur="1" fill="hold">
                                          <p:stCondLst>
                                            <p:cond delay="999"/>
                                          </p:stCondLst>
                                        </p:cTn>
                                        <p:tgtEl>
                                          <p:spTgt spid="75"/>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wipe(left)">
                                      <p:cBhvr>
                                        <p:cTn id="18" dur="1000"/>
                                        <p:tgtEl>
                                          <p:spTgt spid="4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wipe(left)">
                                      <p:cBhvr>
                                        <p:cTn id="23" dur="1000"/>
                                        <p:tgtEl>
                                          <p:spTgt spid="5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wipe(left)">
                                      <p:cBhvr>
                                        <p:cTn id="28" dur="2000"/>
                                        <p:tgtEl>
                                          <p:spTgt spid="7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wipe(left)">
                                      <p:cBhvr>
                                        <p:cTn id="33" dur="1000"/>
                                        <p:tgtEl>
                                          <p:spTgt spid="59"/>
                                        </p:tgtEl>
                                      </p:cBhvr>
                                    </p:animEffect>
                                  </p:childTnLst>
                                </p:cTn>
                              </p:par>
                            </p:childTnLst>
                          </p:cTn>
                        </p:par>
                        <p:par>
                          <p:cTn id="34" fill="hold">
                            <p:stCondLst>
                              <p:cond delay="1000"/>
                            </p:stCondLst>
                            <p:childTnLst>
                              <p:par>
                                <p:cTn id="35" presetID="10" presetClass="exit" presetSubtype="0" fill="hold" nodeType="afterEffect">
                                  <p:stCondLst>
                                    <p:cond delay="0"/>
                                  </p:stCondLst>
                                  <p:childTnLst>
                                    <p:animEffect transition="out" filter="fade">
                                      <p:cBhvr>
                                        <p:cTn id="36" dur="1000"/>
                                        <p:tgtEl>
                                          <p:spTgt spid="79"/>
                                        </p:tgtEl>
                                      </p:cBhvr>
                                    </p:animEffect>
                                    <p:set>
                                      <p:cBhvr>
                                        <p:cTn id="37" dur="1" fill="hold">
                                          <p:stCondLst>
                                            <p:cond delay="999"/>
                                          </p:stCondLst>
                                        </p:cTn>
                                        <p:tgtEl>
                                          <p:spTgt spid="7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left)">
                                      <p:cBhvr>
                                        <p:cTn id="42" dur="1000"/>
                                        <p:tgtEl>
                                          <p:spTgt spid="63"/>
                                        </p:tgtEl>
                                      </p:cBhvr>
                                    </p:animEffect>
                                  </p:childTnLst>
                                </p:cTn>
                              </p:par>
                              <p:par>
                                <p:cTn id="43" presetID="10" presetClass="exit" presetSubtype="0" fill="hold" nodeType="withEffect">
                                  <p:stCondLst>
                                    <p:cond delay="0"/>
                                  </p:stCondLst>
                                  <p:childTnLst>
                                    <p:animEffect transition="out" filter="fade">
                                      <p:cBhvr>
                                        <p:cTn id="44" dur="1000"/>
                                        <p:tgtEl>
                                          <p:spTgt spid="48"/>
                                        </p:tgtEl>
                                      </p:cBhvr>
                                    </p:animEffect>
                                    <p:set>
                                      <p:cBhvr>
                                        <p:cTn id="45" dur="1" fill="hold">
                                          <p:stCondLst>
                                            <p:cond delay="999"/>
                                          </p:stCondLst>
                                        </p:cTn>
                                        <p:tgtEl>
                                          <p:spTgt spid="48"/>
                                        </p:tgtEl>
                                        <p:attrNameLst>
                                          <p:attrName>style.visibility</p:attrName>
                                        </p:attrNameLst>
                                      </p:cBhvr>
                                      <p:to>
                                        <p:strVal val="hidden"/>
                                      </p:to>
                                    </p:set>
                                  </p:childTnLst>
                                </p:cTn>
                              </p:par>
                            </p:childTnLst>
                          </p:cTn>
                        </p:par>
                        <p:par>
                          <p:cTn id="46" fill="hold">
                            <p:stCondLst>
                              <p:cond delay="1000"/>
                            </p:stCondLst>
                            <p:childTnLst>
                              <p:par>
                                <p:cTn id="47" presetID="22" presetClass="entr" presetSubtype="8" fill="hold" nodeType="after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wipe(left)">
                                      <p:cBhvr>
                                        <p:cTn id="49" dur="1000"/>
                                        <p:tgtEl>
                                          <p:spTgt spid="6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1000"/>
                                        <p:tgtEl>
                                          <p:spTgt spid="64"/>
                                        </p:tgtEl>
                                      </p:cBhvr>
                                    </p:animEffect>
                                  </p:childTnLst>
                                </p:cTn>
                              </p:par>
                            </p:childTnLst>
                          </p:cTn>
                        </p:par>
                        <p:par>
                          <p:cTn id="55" fill="hold">
                            <p:stCondLst>
                              <p:cond delay="1000"/>
                            </p:stCondLst>
                            <p:childTnLst>
                              <p:par>
                                <p:cTn id="56" presetID="10" presetClass="entr" presetSubtype="0" fill="hold" nodeType="afterEffect">
                                  <p:stCondLst>
                                    <p:cond delay="0"/>
                                  </p:stCondLst>
                                  <p:childTnLst>
                                    <p:set>
                                      <p:cBhvr>
                                        <p:cTn id="57" dur="1" fill="hold">
                                          <p:stCondLst>
                                            <p:cond delay="0"/>
                                          </p:stCondLst>
                                        </p:cTn>
                                        <p:tgtEl>
                                          <p:spTgt spid="57347"/>
                                        </p:tgtEl>
                                        <p:attrNameLst>
                                          <p:attrName>style.visibility</p:attrName>
                                        </p:attrNameLst>
                                      </p:cBhvr>
                                      <p:to>
                                        <p:strVal val="visible"/>
                                      </p:to>
                                    </p:set>
                                    <p:animEffect transition="in" filter="fade">
                                      <p:cBhvr>
                                        <p:cTn id="58" dur="1000"/>
                                        <p:tgtEl>
                                          <p:spTgt spid="57347"/>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57348"/>
                                        </p:tgtEl>
                                        <p:attrNameLst>
                                          <p:attrName>style.visibility</p:attrName>
                                        </p:attrNameLst>
                                      </p:cBhvr>
                                      <p:to>
                                        <p:strVal val="visible"/>
                                      </p:to>
                                    </p:set>
                                    <p:animEffect transition="in" filter="fade">
                                      <p:cBhvr>
                                        <p:cTn id="63" dur="1000"/>
                                        <p:tgtEl>
                                          <p:spTgt spid="5734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nodeType="clickEffect">
                                  <p:stCondLst>
                                    <p:cond delay="0"/>
                                  </p:stCondLst>
                                  <p:childTnLst>
                                    <p:animEffect transition="out" filter="fade">
                                      <p:cBhvr>
                                        <p:cTn id="67" dur="1000"/>
                                        <p:tgtEl>
                                          <p:spTgt spid="62"/>
                                        </p:tgtEl>
                                      </p:cBhvr>
                                    </p:animEffect>
                                    <p:set>
                                      <p:cBhvr>
                                        <p:cTn id="68" dur="1" fill="hold">
                                          <p:stCondLst>
                                            <p:cond delay="999"/>
                                          </p:stCondLst>
                                        </p:cTn>
                                        <p:tgtEl>
                                          <p:spTgt spid="62"/>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1000"/>
                                        <p:tgtEl>
                                          <p:spTgt spid="64"/>
                                        </p:tgtEl>
                                      </p:cBhvr>
                                    </p:animEffect>
                                    <p:set>
                                      <p:cBhvr>
                                        <p:cTn id="71" dur="1" fill="hold">
                                          <p:stCondLst>
                                            <p:cond delay="999"/>
                                          </p:stCondLst>
                                        </p:cTn>
                                        <p:tgtEl>
                                          <p:spTgt spid="64"/>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63"/>
                                        </p:tgtEl>
                                      </p:cBhvr>
                                    </p:animEffect>
                                    <p:set>
                                      <p:cBhvr>
                                        <p:cTn id="74" dur="1" fill="hold">
                                          <p:stCondLst>
                                            <p:cond delay="999"/>
                                          </p:stCondLst>
                                        </p:cTn>
                                        <p:tgtEl>
                                          <p:spTgt spid="63"/>
                                        </p:tgtEl>
                                        <p:attrNameLst>
                                          <p:attrName>style.visibility</p:attrName>
                                        </p:attrNameLst>
                                      </p:cBhvr>
                                      <p:to>
                                        <p:strVal val="hidden"/>
                                      </p:to>
                                    </p:set>
                                  </p:childTnLst>
                                </p:cTn>
                              </p:par>
                            </p:childTnLst>
                          </p:cTn>
                        </p:par>
                        <p:par>
                          <p:cTn id="75" fill="hold">
                            <p:stCondLst>
                              <p:cond delay="1000"/>
                            </p:stCondLst>
                            <p:childTnLst>
                              <p:par>
                                <p:cTn id="76" presetID="22" presetClass="entr" presetSubtype="8" fill="hold" grpId="0" nodeType="after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wipe(left)">
                                      <p:cBhvr>
                                        <p:cTn id="78" dur="1000"/>
                                        <p:tgtEl>
                                          <p:spTgt spid="76"/>
                                        </p:tgtEl>
                                      </p:cBhvr>
                                    </p:animEffect>
                                  </p:childTnLst>
                                </p:cTn>
                              </p:par>
                            </p:childTnLst>
                          </p:cTn>
                        </p:par>
                        <p:par>
                          <p:cTn id="79" fill="hold">
                            <p:stCondLst>
                              <p:cond delay="2000"/>
                            </p:stCondLst>
                            <p:childTnLst>
                              <p:par>
                                <p:cTn id="80" presetID="10" presetClass="entr" presetSubtype="0" fill="hold" nodeType="afterEffect">
                                  <p:stCondLst>
                                    <p:cond delay="0"/>
                                  </p:stCondLst>
                                  <p:childTnLst>
                                    <p:set>
                                      <p:cBhvr>
                                        <p:cTn id="81" dur="1" fill="hold">
                                          <p:stCondLst>
                                            <p:cond delay="0"/>
                                          </p:stCondLst>
                                        </p:cTn>
                                        <p:tgtEl>
                                          <p:spTgt spid="57350"/>
                                        </p:tgtEl>
                                        <p:attrNameLst>
                                          <p:attrName>style.visibility</p:attrName>
                                        </p:attrNameLst>
                                      </p:cBhvr>
                                      <p:to>
                                        <p:strVal val="visible"/>
                                      </p:to>
                                    </p:set>
                                    <p:animEffect transition="in" filter="fade">
                                      <p:cBhvr>
                                        <p:cTn id="82" dur="1000"/>
                                        <p:tgtEl>
                                          <p:spTgt spid="57350"/>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xit" presetSubtype="0" fill="hold" grpId="1" nodeType="clickEffect">
                                  <p:stCondLst>
                                    <p:cond delay="0"/>
                                  </p:stCondLst>
                                  <p:childTnLst>
                                    <p:animEffect transition="out" filter="fade">
                                      <p:cBhvr>
                                        <p:cTn id="86" dur="1000"/>
                                        <p:tgtEl>
                                          <p:spTgt spid="76"/>
                                        </p:tgtEl>
                                      </p:cBhvr>
                                    </p:animEffect>
                                    <p:set>
                                      <p:cBhvr>
                                        <p:cTn id="87" dur="1" fill="hold">
                                          <p:stCondLst>
                                            <p:cond delay="999"/>
                                          </p:stCondLst>
                                        </p:cTn>
                                        <p:tgtEl>
                                          <p:spTgt spid="76"/>
                                        </p:tgtEl>
                                        <p:attrNameLst>
                                          <p:attrName>style.visibility</p:attrName>
                                        </p:attrNameLst>
                                      </p:cBhvr>
                                      <p:to>
                                        <p:strVal val="hidden"/>
                                      </p:to>
                                    </p:set>
                                  </p:childTnLst>
                                </p:cTn>
                              </p:par>
                            </p:childTnLst>
                          </p:cTn>
                        </p:par>
                        <p:par>
                          <p:cTn id="88" fill="hold">
                            <p:stCondLst>
                              <p:cond delay="1000"/>
                            </p:stCondLst>
                            <p:childTnLst>
                              <p:par>
                                <p:cTn id="89" presetID="22" presetClass="entr" presetSubtype="8"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Effect transition="in" filter="wipe(left)">
                                      <p:cBhvr>
                                        <p:cTn id="91" dur="1000"/>
                                        <p:tgtEl>
                                          <p:spTgt spid="77"/>
                                        </p:tgtEl>
                                      </p:cBhvr>
                                    </p:animEffect>
                                  </p:childTnLst>
                                </p:cTn>
                              </p:par>
                            </p:childTnLst>
                          </p:cTn>
                        </p:par>
                        <p:par>
                          <p:cTn id="92" fill="hold">
                            <p:stCondLst>
                              <p:cond delay="2000"/>
                            </p:stCondLst>
                            <p:childTnLst>
                              <p:par>
                                <p:cTn id="93" presetID="10" presetClass="entr" presetSubtype="0" fill="hold" nodeType="afterEffect">
                                  <p:stCondLst>
                                    <p:cond delay="0"/>
                                  </p:stCondLst>
                                  <p:childTnLst>
                                    <p:set>
                                      <p:cBhvr>
                                        <p:cTn id="94" dur="1" fill="hold">
                                          <p:stCondLst>
                                            <p:cond delay="0"/>
                                          </p:stCondLst>
                                        </p:cTn>
                                        <p:tgtEl>
                                          <p:spTgt spid="130049"/>
                                        </p:tgtEl>
                                        <p:attrNameLst>
                                          <p:attrName>style.visibility</p:attrName>
                                        </p:attrNameLst>
                                      </p:cBhvr>
                                      <p:to>
                                        <p:strVal val="visible"/>
                                      </p:to>
                                    </p:set>
                                    <p:animEffect transition="in" filter="fade">
                                      <p:cBhvr>
                                        <p:cTn id="95" dur="1000"/>
                                        <p:tgtEl>
                                          <p:spTgt spid="130049"/>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xit" presetSubtype="0" fill="hold" nodeType="clickEffect">
                                  <p:stCondLst>
                                    <p:cond delay="0"/>
                                  </p:stCondLst>
                                  <p:childTnLst>
                                    <p:animEffect transition="out" filter="fade">
                                      <p:cBhvr>
                                        <p:cTn id="99" dur="1000"/>
                                        <p:tgtEl>
                                          <p:spTgt spid="130049"/>
                                        </p:tgtEl>
                                      </p:cBhvr>
                                    </p:animEffect>
                                    <p:set>
                                      <p:cBhvr>
                                        <p:cTn id="100" dur="1" fill="hold">
                                          <p:stCondLst>
                                            <p:cond delay="999"/>
                                          </p:stCondLst>
                                        </p:cTn>
                                        <p:tgtEl>
                                          <p:spTgt spid="130049"/>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1000"/>
                                        <p:tgtEl>
                                          <p:spTgt spid="57347"/>
                                        </p:tgtEl>
                                      </p:cBhvr>
                                    </p:animEffect>
                                    <p:set>
                                      <p:cBhvr>
                                        <p:cTn id="103" dur="1" fill="hold">
                                          <p:stCondLst>
                                            <p:cond delay="999"/>
                                          </p:stCondLst>
                                        </p:cTn>
                                        <p:tgtEl>
                                          <p:spTgt spid="57347"/>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1000"/>
                                        <p:tgtEl>
                                          <p:spTgt spid="57348"/>
                                        </p:tgtEl>
                                      </p:cBhvr>
                                    </p:animEffect>
                                    <p:set>
                                      <p:cBhvr>
                                        <p:cTn id="106" dur="1" fill="hold">
                                          <p:stCondLst>
                                            <p:cond delay="999"/>
                                          </p:stCondLst>
                                        </p:cTn>
                                        <p:tgtEl>
                                          <p:spTgt spid="57348"/>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1000"/>
                                        <p:tgtEl>
                                          <p:spTgt spid="57350"/>
                                        </p:tgtEl>
                                      </p:cBhvr>
                                    </p:animEffect>
                                    <p:set>
                                      <p:cBhvr>
                                        <p:cTn id="109" dur="1" fill="hold">
                                          <p:stCondLst>
                                            <p:cond delay="999"/>
                                          </p:stCondLst>
                                        </p:cTn>
                                        <p:tgtEl>
                                          <p:spTgt spid="57350"/>
                                        </p:tgtEl>
                                        <p:attrNameLst>
                                          <p:attrName>style.visibility</p:attrName>
                                        </p:attrNameLst>
                                      </p:cBhvr>
                                      <p:to>
                                        <p:strVal val="hidden"/>
                                      </p:to>
                                    </p:set>
                                  </p:childTnLst>
                                </p:cTn>
                              </p:par>
                              <p:par>
                                <p:cTn id="110" presetID="10" presetClass="exit" presetSubtype="0" fill="hold" grpId="0" nodeType="withEffect">
                                  <p:stCondLst>
                                    <p:cond delay="0"/>
                                  </p:stCondLst>
                                  <p:childTnLst>
                                    <p:animEffect transition="out" filter="fade">
                                      <p:cBhvr>
                                        <p:cTn id="111" dur="1000"/>
                                        <p:tgtEl>
                                          <p:spTgt spid="40"/>
                                        </p:tgtEl>
                                      </p:cBhvr>
                                    </p:animEffect>
                                    <p:set>
                                      <p:cBhvr>
                                        <p:cTn id="112" dur="1" fill="hold">
                                          <p:stCondLst>
                                            <p:cond delay="999"/>
                                          </p:stCondLst>
                                        </p:cTn>
                                        <p:tgtEl>
                                          <p:spTgt spid="40"/>
                                        </p:tgtEl>
                                        <p:attrNameLst>
                                          <p:attrName>style.visibility</p:attrName>
                                        </p:attrNameLst>
                                      </p:cBhvr>
                                      <p:to>
                                        <p:strVal val="hidden"/>
                                      </p:to>
                                    </p:set>
                                  </p:childTnLst>
                                </p:cTn>
                              </p:par>
                              <p:par>
                                <p:cTn id="113" presetID="10" presetClass="exit" presetSubtype="0" fill="hold" grpId="0" nodeType="withEffect">
                                  <p:stCondLst>
                                    <p:cond delay="0"/>
                                  </p:stCondLst>
                                  <p:childTnLst>
                                    <p:animEffect transition="out" filter="fade">
                                      <p:cBhvr>
                                        <p:cTn id="114" dur="1000"/>
                                        <p:tgtEl>
                                          <p:spTgt spid="34"/>
                                        </p:tgtEl>
                                      </p:cBhvr>
                                    </p:animEffect>
                                    <p:set>
                                      <p:cBhvr>
                                        <p:cTn id="115" dur="1" fill="hold">
                                          <p:stCondLst>
                                            <p:cond delay="999"/>
                                          </p:stCondLst>
                                        </p:cTn>
                                        <p:tgtEl>
                                          <p:spTgt spid="34"/>
                                        </p:tgtEl>
                                        <p:attrNameLst>
                                          <p:attrName>style.visibility</p:attrName>
                                        </p:attrNameLst>
                                      </p:cBhvr>
                                      <p:to>
                                        <p:strVal val="hidden"/>
                                      </p:to>
                                    </p:set>
                                  </p:childTnLst>
                                </p:cTn>
                              </p:par>
                              <p:par>
                                <p:cTn id="116" presetID="10" presetClass="exit" presetSubtype="0" fill="hold" nodeType="withEffect">
                                  <p:stCondLst>
                                    <p:cond delay="0"/>
                                  </p:stCondLst>
                                  <p:childTnLst>
                                    <p:animEffect transition="out" filter="fade">
                                      <p:cBhvr>
                                        <p:cTn id="117" dur="1000"/>
                                        <p:tgtEl>
                                          <p:spTgt spid="59"/>
                                        </p:tgtEl>
                                      </p:cBhvr>
                                    </p:animEffect>
                                    <p:set>
                                      <p:cBhvr>
                                        <p:cTn id="118" dur="1" fill="hold">
                                          <p:stCondLst>
                                            <p:cond delay="999"/>
                                          </p:stCondLst>
                                        </p:cTn>
                                        <p:tgtEl>
                                          <p:spTgt spid="5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1000"/>
                                        <p:tgtEl>
                                          <p:spTgt spid="49"/>
                                        </p:tgtEl>
                                      </p:cBhvr>
                                    </p:animEffect>
                                    <p:set>
                                      <p:cBhvr>
                                        <p:cTn id="121" dur="1" fill="hold">
                                          <p:stCondLst>
                                            <p:cond delay="999"/>
                                          </p:stCondLst>
                                        </p:cTn>
                                        <p:tgtEl>
                                          <p:spTgt spid="49"/>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1000"/>
                                        <p:tgtEl>
                                          <p:spTgt spid="50"/>
                                        </p:tgtEl>
                                      </p:cBhvr>
                                    </p:animEffect>
                                    <p:set>
                                      <p:cBhvr>
                                        <p:cTn id="124" dur="1" fill="hold">
                                          <p:stCondLst>
                                            <p:cond delay="999"/>
                                          </p:stCondLst>
                                        </p:cTn>
                                        <p:tgtEl>
                                          <p:spTgt spid="50"/>
                                        </p:tgtEl>
                                        <p:attrNameLst>
                                          <p:attrName>style.visibility</p:attrName>
                                        </p:attrNameLst>
                                      </p:cBhvr>
                                      <p:to>
                                        <p:strVal val="hidden"/>
                                      </p:to>
                                    </p:set>
                                  </p:childTnLst>
                                </p:cTn>
                              </p:par>
                              <p:par>
                                <p:cTn id="125" presetID="1" presetClass="entr" presetSubtype="0" fill="hold" grpId="0" nodeType="withEffect">
                                  <p:stCondLst>
                                    <p:cond delay="0"/>
                                  </p:stCondLst>
                                  <p:childTnLst>
                                    <p:set>
                                      <p:cBhvr>
                                        <p:cTn id="126" dur="1" fill="hold">
                                          <p:stCondLst>
                                            <p:cond delay="0"/>
                                          </p:stCondLst>
                                        </p:cTn>
                                        <p:tgtEl>
                                          <p:spTgt spid="80"/>
                                        </p:tgtEl>
                                        <p:attrNameLst>
                                          <p:attrName>style.visibility</p:attrName>
                                        </p:attrNameLst>
                                      </p:cBhvr>
                                      <p:to>
                                        <p:strVal val="visible"/>
                                      </p:to>
                                    </p:set>
                                  </p:childTnLst>
                                </p:cTn>
                              </p:par>
                              <p:par>
                                <p:cTn id="127" presetID="64" presetClass="path" presetSubtype="0" accel="50000" decel="50000" fill="hold" grpId="1" nodeType="withEffect">
                                  <p:stCondLst>
                                    <p:cond delay="0"/>
                                  </p:stCondLst>
                                  <p:childTnLst>
                                    <p:animMotion origin="layout" path="M -5.55556E-7 2.59259E-6 L 0.67465 -0.17963 " pathEditMode="relative" rAng="0" ptsTypes="AA">
                                      <p:cBhvr>
                                        <p:cTn id="128" dur="1000" fill="hold"/>
                                        <p:tgtEl>
                                          <p:spTgt spid="80"/>
                                        </p:tgtEl>
                                        <p:attrNameLst>
                                          <p:attrName>ppt_x</p:attrName>
                                          <p:attrName>ppt_y</p:attrName>
                                        </p:attrNameLst>
                                      </p:cBhvr>
                                      <p:rCtr x="337" y="-90"/>
                                    </p:animMotion>
                                  </p:childTnLst>
                                </p:cTn>
                              </p:par>
                              <p:par>
                                <p:cTn id="129" presetID="10" presetClass="entr" presetSubtype="0" fill="hold" grpId="0" nodeType="withEffect">
                                  <p:stCondLst>
                                    <p:cond delay="50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childTnLst>
                                </p:cTn>
                              </p:par>
                              <p:par>
                                <p:cTn id="132" presetID="10" presetClass="exit" presetSubtype="0" fill="hold" grpId="2" nodeType="withEffect">
                                  <p:stCondLst>
                                    <p:cond delay="500"/>
                                  </p:stCondLst>
                                  <p:childTnLst>
                                    <p:animEffect transition="out" filter="fade">
                                      <p:cBhvr>
                                        <p:cTn id="133" dur="1000"/>
                                        <p:tgtEl>
                                          <p:spTgt spid="80"/>
                                        </p:tgtEl>
                                      </p:cBhvr>
                                    </p:animEffect>
                                    <p:set>
                                      <p:cBhvr>
                                        <p:cTn id="134" dur="1" fill="hold">
                                          <p:stCondLst>
                                            <p:cond delay="999"/>
                                          </p:stCondLst>
                                        </p:cTn>
                                        <p:tgtEl>
                                          <p:spTgt spid="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49" grpId="0" animBg="1"/>
      <p:bldP spid="49" grpId="1" animBg="1"/>
      <p:bldP spid="50" grpId="0" animBg="1"/>
      <p:bldP spid="50" grpId="1" animBg="1"/>
      <p:bldP spid="63" grpId="0" animBg="1"/>
      <p:bldP spid="63" grpId="1" animBg="1"/>
      <p:bldP spid="64" grpId="0" animBg="1"/>
      <p:bldP spid="64" grpId="1" animBg="1"/>
      <p:bldP spid="40" grpId="0" animBg="1"/>
      <p:bldP spid="76" grpId="0" animBg="1"/>
      <p:bldP spid="76" grpId="1" animBg="1"/>
      <p:bldP spid="77" grpId="0" animBg="1"/>
      <p:bldP spid="78" grpId="0" animBg="1"/>
      <p:bldP spid="80" grpId="0" animBg="1"/>
      <p:bldP spid="80" grpId="1" animBg="1"/>
      <p:bldP spid="80" grpId="2"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8" name="TextBox 17"/>
          <p:cNvSpPr txBox="1"/>
          <p:nvPr/>
        </p:nvSpPr>
        <p:spPr>
          <a:xfrm>
            <a:off x="4191000" y="1905000"/>
            <a:ext cx="4876800" cy="3539430"/>
          </a:xfrm>
          <a:prstGeom prst="rect">
            <a:avLst/>
          </a:prstGeom>
          <a:noFill/>
          <a:ln w="50800">
            <a:noFill/>
          </a:ln>
        </p:spPr>
        <p:txBody>
          <a:bodyPr wrap="square" rtlCol="0">
            <a:spAutoFit/>
          </a:bodyPr>
          <a:lstStyle/>
          <a:p>
            <a:r>
              <a:rPr lang="en-US" sz="2800" b="1" dirty="0" smtClean="0"/>
              <a:t>     - studied diaries, journals, </a:t>
            </a:r>
          </a:p>
          <a:p>
            <a:r>
              <a:rPr lang="en-US" sz="2800" b="1" dirty="0" smtClean="0"/>
              <a:t>       letters, </a:t>
            </a:r>
            <a:r>
              <a:rPr lang="en-US" sz="2800" b="1" dirty="0" err="1" smtClean="0"/>
              <a:t>gov’t</a:t>
            </a:r>
            <a:r>
              <a:rPr lang="en-US" sz="2800" b="1" dirty="0" smtClean="0"/>
              <a:t> documents</a:t>
            </a:r>
          </a:p>
          <a:p>
            <a:r>
              <a:rPr lang="en-US" sz="2800" b="1" dirty="0" smtClean="0"/>
              <a:t>     - quantified Indian threat</a:t>
            </a:r>
          </a:p>
          <a:p>
            <a:r>
              <a:rPr lang="en-US" sz="2800" b="1" dirty="0" smtClean="0"/>
              <a:t>CONCLUSIONS:</a:t>
            </a:r>
          </a:p>
          <a:p>
            <a:r>
              <a:rPr lang="en-US" sz="2800" b="1" dirty="0" smtClean="0"/>
              <a:t> between 1840-1860:</a:t>
            </a:r>
          </a:p>
          <a:p>
            <a:r>
              <a:rPr lang="en-US" sz="2800" b="1" dirty="0" smtClean="0"/>
              <a:t> - Indians killed 363 emigrants</a:t>
            </a:r>
          </a:p>
          <a:p>
            <a:r>
              <a:rPr lang="en-US" sz="2800" b="1" dirty="0" smtClean="0"/>
              <a:t> - emigrants killed 426 Indians</a:t>
            </a:r>
          </a:p>
          <a:p>
            <a:r>
              <a:rPr lang="en-US" sz="2800" b="1" dirty="0" smtClean="0"/>
              <a:t> - most occurred during 1850s</a:t>
            </a:r>
          </a:p>
        </p:txBody>
      </p:sp>
      <p:pic>
        <p:nvPicPr>
          <p:cNvPr id="5" name="Picture 2"/>
          <p:cNvPicPr>
            <a:picLocks noChangeAspect="1" noChangeArrowheads="1"/>
          </p:cNvPicPr>
          <p:nvPr/>
        </p:nvPicPr>
        <p:blipFill>
          <a:blip r:embed="rId2"/>
          <a:srcRect/>
          <a:stretch>
            <a:fillRect/>
          </a:stretch>
        </p:blipFill>
        <p:spPr bwMode="auto">
          <a:xfrm>
            <a:off x="228600" y="762000"/>
            <a:ext cx="3965228" cy="5410200"/>
          </a:xfrm>
          <a:prstGeom prst="rect">
            <a:avLst/>
          </a:prstGeom>
          <a:noFill/>
          <a:ln w="9525">
            <a:noFill/>
            <a:miter lim="800000"/>
            <a:headEnd/>
            <a:tailEnd/>
          </a:ln>
          <a:effectLst/>
        </p:spPr>
      </p:pic>
      <p:sp>
        <p:nvSpPr>
          <p:cNvPr id="9" name="TextBox 8"/>
          <p:cNvSpPr txBox="1"/>
          <p:nvPr/>
        </p:nvSpPr>
        <p:spPr>
          <a:xfrm>
            <a:off x="312834" y="2158425"/>
            <a:ext cx="21255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sp>
        <p:nvSpPr>
          <p:cNvPr id="13" name="TextBox 12"/>
          <p:cNvSpPr txBox="1"/>
          <p:nvPr/>
        </p:nvSpPr>
        <p:spPr>
          <a:xfrm>
            <a:off x="2438400" y="2158425"/>
            <a:ext cx="1752600" cy="584775"/>
          </a:xfrm>
          <a:prstGeom prst="rect">
            <a:avLst/>
          </a:prstGeom>
          <a:solidFill>
            <a:schemeClr val="tx1"/>
          </a:solidFill>
          <a:ln w="50800">
            <a:noFill/>
          </a:ln>
        </p:spPr>
        <p:txBody>
          <a:bodyPr wrap="square" rtlCol="0">
            <a:spAutoFit/>
          </a:bodyPr>
          <a:lstStyle/>
          <a:p>
            <a:r>
              <a:rPr lang="en-US" sz="3200" dirty="0" smtClean="0">
                <a:solidFill>
                  <a:schemeClr val="bg1"/>
                </a:solidFill>
                <a:latin typeface="Arial Black" pitchFamily="34" charset="0"/>
              </a:rPr>
              <a:t> 4500</a:t>
            </a:r>
            <a:endParaRPr lang="en-US" sz="3200" dirty="0">
              <a:solidFill>
                <a:schemeClr val="bg1"/>
              </a:solidFill>
              <a:latin typeface="Arial Black" pitchFamily="34" charset="0"/>
            </a:endParaRPr>
          </a:p>
        </p:txBody>
      </p:sp>
      <p:sp>
        <p:nvSpPr>
          <p:cNvPr id="11" name="TextBox 10"/>
          <p:cNvSpPr txBox="1"/>
          <p:nvPr/>
        </p:nvSpPr>
        <p:spPr>
          <a:xfrm>
            <a:off x="3668844" y="2057400"/>
            <a:ext cx="445956"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a:t>
            </a:r>
            <a:endParaRPr lang="en-US" sz="4400" b="1" dirty="0">
              <a:solidFill>
                <a:srgbClr val="FF0000"/>
              </a:solidFill>
              <a:effectLst>
                <a:outerShdw dist="50800" dir="7200000" algn="ctr" rotWithShape="0">
                  <a:schemeClr val="tx1"/>
                </a:outerShdw>
              </a:effectLst>
            </a:endParaRPr>
          </a:p>
        </p:txBody>
      </p:sp>
      <p:sp>
        <p:nvSpPr>
          <p:cNvPr id="10" name="Oval 9"/>
          <p:cNvSpPr/>
          <p:nvPr/>
        </p:nvSpPr>
        <p:spPr>
          <a:xfrm>
            <a:off x="2286000" y="2137291"/>
            <a:ext cx="2133600"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63490" name="Picture 2"/>
          <p:cNvPicPr>
            <a:picLocks noChangeAspect="1" noChangeArrowheads="1"/>
          </p:cNvPicPr>
          <p:nvPr/>
        </p:nvPicPr>
        <p:blipFill>
          <a:blip r:embed="rId3"/>
          <a:srcRect/>
          <a:stretch>
            <a:fillRect/>
          </a:stretch>
        </p:blipFill>
        <p:spPr bwMode="auto">
          <a:xfrm rot="20709116">
            <a:off x="325052" y="2498623"/>
            <a:ext cx="2713038" cy="4079875"/>
          </a:xfrm>
          <a:prstGeom prst="rect">
            <a:avLst/>
          </a:prstGeom>
          <a:noFill/>
          <a:ln w="9525">
            <a:solidFill>
              <a:schemeClr val="accent6">
                <a:lumMod val="50000"/>
              </a:schemeClr>
            </a:solidFill>
            <a:miter lim="800000"/>
            <a:headEnd/>
            <a:tailEnd/>
          </a:ln>
          <a:effectLst>
            <a:outerShdw dist="88900" dir="7800000" algn="ctr" rotWithShape="0">
              <a:schemeClr val="accent6">
                <a:lumMod val="50000"/>
              </a:schemeClr>
            </a:outerShdw>
          </a:effectLst>
        </p:spPr>
      </p:pic>
      <p:sp useBgFill="1">
        <p:nvSpPr>
          <p:cNvPr id="17" name="TextBox 16"/>
          <p:cNvSpPr txBox="1"/>
          <p:nvPr/>
        </p:nvSpPr>
        <p:spPr>
          <a:xfrm>
            <a:off x="0" y="1143000"/>
            <a:ext cx="9144000" cy="830997"/>
          </a:xfrm>
          <a:prstGeom prst="rect">
            <a:avLst/>
          </a:prstGeom>
          <a:ln w="50800">
            <a:noFill/>
          </a:ln>
        </p:spPr>
        <p:txBody>
          <a:bodyPr wrap="square" rtlCol="0">
            <a:spAutoFit/>
          </a:bodyPr>
          <a:lstStyle/>
          <a:p>
            <a:pPr algn="ctr"/>
            <a:endParaRPr lang="en-US" sz="2000" b="1" dirty="0" smtClean="0"/>
          </a:p>
          <a:p>
            <a:pPr algn="ctr"/>
            <a:r>
              <a:rPr lang="en-US" sz="2800" b="1" dirty="0" smtClean="0"/>
              <a:t>John Unruh: 1979, nominated for Pulitzer Prize, History</a:t>
            </a:r>
          </a:p>
        </p:txBody>
      </p:sp>
      <p:sp>
        <p:nvSpPr>
          <p:cNvPr id="7" name="TextBox 6"/>
          <p:cNvSpPr txBox="1"/>
          <p:nvPr/>
        </p:nvSpPr>
        <p:spPr>
          <a:xfrm>
            <a:off x="4267200" y="838200"/>
            <a:ext cx="4876800"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Indian attacks</a:t>
            </a:r>
            <a:endParaRPr lang="en-US" sz="3200" dirty="0">
              <a:solidFill>
                <a:schemeClr val="bg1"/>
              </a:solidFill>
              <a:latin typeface="Arial Black" pitchFamily="34" charset="0"/>
            </a:endParaRPr>
          </a:p>
        </p:txBody>
      </p:sp>
      <p:sp>
        <p:nvSpPr>
          <p:cNvPr id="21" name="Rectangle 20"/>
          <p:cNvSpPr/>
          <p:nvPr/>
        </p:nvSpPr>
        <p:spPr>
          <a:xfrm>
            <a:off x="2514600" y="5334000"/>
            <a:ext cx="6781800" cy="1384995"/>
          </a:xfrm>
          <a:prstGeom prst="rect">
            <a:avLst/>
          </a:prstGeom>
        </p:spPr>
        <p:txBody>
          <a:bodyPr wrap="square">
            <a:spAutoFit/>
          </a:bodyPr>
          <a:lstStyle/>
          <a:p>
            <a:r>
              <a:rPr lang="en-US" sz="2800" b="1" dirty="0" smtClean="0"/>
              <a:t>	 	NOTE: book does not address:</a:t>
            </a:r>
          </a:p>
          <a:p>
            <a:r>
              <a:rPr lang="en-US" sz="2800" b="1" dirty="0" smtClean="0"/>
              <a:t>		  - trail activity after 1860</a:t>
            </a:r>
          </a:p>
          <a:p>
            <a:r>
              <a:rPr lang="en-US" sz="2800" b="1" dirty="0" smtClean="0"/>
              <a:t>   - later consequences: infection, starvation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1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63490"/>
                                        </p:tgtEl>
                                        <p:attrNameLst>
                                          <p:attrName>style.visibility</p:attrName>
                                        </p:attrNameLst>
                                      </p:cBhvr>
                                      <p:to>
                                        <p:strVal val="visible"/>
                                      </p:to>
                                    </p:set>
                                    <p:animEffect transition="in" filter="fade">
                                      <p:cBhvr>
                                        <p:cTn id="19" dur="1000"/>
                                        <p:tgtEl>
                                          <p:spTgt spid="6349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10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1000"/>
                                        <p:tgtEl>
                                          <p:spTgt spid="18">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8">
                                            <p:txEl>
                                              <p:pRg st="1" end="1"/>
                                            </p:txEl>
                                          </p:spTgt>
                                        </p:tgtEl>
                                        <p:attrNameLst>
                                          <p:attrName>style.visibility</p:attrName>
                                        </p:attrNameLst>
                                      </p:cBhvr>
                                      <p:to>
                                        <p:strVal val="visible"/>
                                      </p:to>
                                    </p:set>
                                    <p:animEffect transition="in" filter="fade">
                                      <p:cBhvr>
                                        <p:cTn id="32" dur="1000"/>
                                        <p:tgtEl>
                                          <p:spTgt spid="1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8">
                                            <p:txEl>
                                              <p:pRg st="2" end="2"/>
                                            </p:txEl>
                                          </p:spTgt>
                                        </p:tgtEl>
                                        <p:attrNameLst>
                                          <p:attrName>style.visibility</p:attrName>
                                        </p:attrNameLst>
                                      </p:cBhvr>
                                      <p:to>
                                        <p:strVal val="visible"/>
                                      </p:to>
                                    </p:set>
                                    <p:animEffect transition="in" filter="fade">
                                      <p:cBhvr>
                                        <p:cTn id="37" dur="1000"/>
                                        <p:tgtEl>
                                          <p:spTgt spid="18">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8">
                                            <p:txEl>
                                              <p:pRg st="3" end="3"/>
                                            </p:txEl>
                                          </p:spTgt>
                                        </p:tgtEl>
                                        <p:attrNameLst>
                                          <p:attrName>style.visibility</p:attrName>
                                        </p:attrNameLst>
                                      </p:cBhvr>
                                      <p:to>
                                        <p:strVal val="visible"/>
                                      </p:to>
                                    </p:set>
                                    <p:animEffect transition="in" filter="wipe(left)">
                                      <p:cBhvr>
                                        <p:cTn id="42" dur="1000"/>
                                        <p:tgtEl>
                                          <p:spTgt spid="1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xEl>
                                              <p:pRg st="4" end="4"/>
                                            </p:txEl>
                                          </p:spTgt>
                                        </p:tgtEl>
                                        <p:attrNameLst>
                                          <p:attrName>style.visibility</p:attrName>
                                        </p:attrNameLst>
                                      </p:cBhvr>
                                      <p:to>
                                        <p:strVal val="visible"/>
                                      </p:to>
                                    </p:set>
                                    <p:animEffect transition="in" filter="fade">
                                      <p:cBhvr>
                                        <p:cTn id="47" dur="1000"/>
                                        <p:tgtEl>
                                          <p:spTgt spid="18">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8">
                                            <p:txEl>
                                              <p:pRg st="5" end="5"/>
                                            </p:txEl>
                                          </p:spTgt>
                                        </p:tgtEl>
                                        <p:attrNameLst>
                                          <p:attrName>style.visibility</p:attrName>
                                        </p:attrNameLst>
                                      </p:cBhvr>
                                      <p:to>
                                        <p:strVal val="visible"/>
                                      </p:to>
                                    </p:set>
                                    <p:animEffect transition="in" filter="wipe(left)">
                                      <p:cBhvr>
                                        <p:cTn id="52" dur="1000"/>
                                        <p:tgtEl>
                                          <p:spTgt spid="18">
                                            <p:txEl>
                                              <p:pRg st="5" end="5"/>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8">
                                            <p:txEl>
                                              <p:pRg st="6" end="6"/>
                                            </p:txEl>
                                          </p:spTgt>
                                        </p:tgtEl>
                                        <p:attrNameLst>
                                          <p:attrName>style.visibility</p:attrName>
                                        </p:attrNameLst>
                                      </p:cBhvr>
                                      <p:to>
                                        <p:strVal val="visible"/>
                                      </p:to>
                                    </p:set>
                                    <p:animEffect transition="in" filter="wipe(left)">
                                      <p:cBhvr>
                                        <p:cTn id="57" dur="1000"/>
                                        <p:tgtEl>
                                          <p:spTgt spid="18">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18">
                                            <p:txEl>
                                              <p:pRg st="7" end="7"/>
                                            </p:txEl>
                                          </p:spTgt>
                                        </p:tgtEl>
                                        <p:attrNameLst>
                                          <p:attrName>style.visibility</p:attrName>
                                        </p:attrNameLst>
                                      </p:cBhvr>
                                      <p:to>
                                        <p:strVal val="visible"/>
                                      </p:to>
                                    </p:set>
                                    <p:animEffect transition="in" filter="wipe(left)">
                                      <p:cBhvr>
                                        <p:cTn id="62" dur="1000"/>
                                        <p:tgtEl>
                                          <p:spTgt spid="18">
                                            <p:txEl>
                                              <p:pRg st="7" end="7"/>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1000"/>
                                        <p:tgtEl>
                                          <p:spTgt spid="2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1000"/>
                                        <p:tgtEl>
                                          <p:spTgt spid="63490"/>
                                        </p:tgtEl>
                                      </p:cBhvr>
                                    </p:animEffect>
                                    <p:set>
                                      <p:cBhvr>
                                        <p:cTn id="72" dur="1" fill="hold">
                                          <p:stCondLst>
                                            <p:cond delay="999"/>
                                          </p:stCondLst>
                                        </p:cTn>
                                        <p:tgtEl>
                                          <p:spTgt spid="63490"/>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10"/>
                                        </p:tgtEl>
                                      </p:cBhvr>
                                    </p:animEffect>
                                    <p:set>
                                      <p:cBhvr>
                                        <p:cTn id="75" dur="1" fill="hold">
                                          <p:stCondLst>
                                            <p:cond delay="999"/>
                                          </p:stCondLst>
                                        </p:cTn>
                                        <p:tgtEl>
                                          <p:spTgt spid="10"/>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7"/>
                                        </p:tgtEl>
                                      </p:cBhvr>
                                    </p:animEffect>
                                    <p:set>
                                      <p:cBhvr>
                                        <p:cTn id="78" dur="1" fill="hold">
                                          <p:stCondLst>
                                            <p:cond delay="999"/>
                                          </p:stCondLst>
                                        </p:cTn>
                                        <p:tgtEl>
                                          <p:spTgt spid="7"/>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17"/>
                                        </p:tgtEl>
                                      </p:cBhvr>
                                    </p:animEffect>
                                    <p:set>
                                      <p:cBhvr>
                                        <p:cTn id="81" dur="1" fill="hold">
                                          <p:stCondLst>
                                            <p:cond delay="999"/>
                                          </p:stCondLst>
                                        </p:cTn>
                                        <p:tgtEl>
                                          <p:spTgt spid="17"/>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18">
                                            <p:txEl>
                                              <p:pRg st="0" end="0"/>
                                            </p:txEl>
                                          </p:spTgt>
                                        </p:tgtEl>
                                      </p:cBhvr>
                                    </p:animEffect>
                                    <p:set>
                                      <p:cBhvr>
                                        <p:cTn id="84" dur="1" fill="hold">
                                          <p:stCondLst>
                                            <p:cond delay="999"/>
                                          </p:stCondLst>
                                        </p:cTn>
                                        <p:tgtEl>
                                          <p:spTgt spid="18">
                                            <p:txEl>
                                              <p:pRg st="0" end="0"/>
                                            </p:txEl>
                                          </p:spTgt>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18">
                                            <p:txEl>
                                              <p:pRg st="1" end="1"/>
                                            </p:txEl>
                                          </p:spTgt>
                                        </p:tgtEl>
                                      </p:cBhvr>
                                    </p:animEffect>
                                    <p:set>
                                      <p:cBhvr>
                                        <p:cTn id="87" dur="1" fill="hold">
                                          <p:stCondLst>
                                            <p:cond delay="999"/>
                                          </p:stCondLst>
                                        </p:cTn>
                                        <p:tgtEl>
                                          <p:spTgt spid="18">
                                            <p:txEl>
                                              <p:pRg st="1" end="1"/>
                                            </p:txEl>
                                          </p:spTgt>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18">
                                            <p:txEl>
                                              <p:pRg st="2" end="2"/>
                                            </p:txEl>
                                          </p:spTgt>
                                        </p:tgtEl>
                                      </p:cBhvr>
                                    </p:animEffect>
                                    <p:set>
                                      <p:cBhvr>
                                        <p:cTn id="90" dur="1" fill="hold">
                                          <p:stCondLst>
                                            <p:cond delay="999"/>
                                          </p:stCondLst>
                                        </p:cTn>
                                        <p:tgtEl>
                                          <p:spTgt spid="18">
                                            <p:txEl>
                                              <p:pRg st="2" end="2"/>
                                            </p:txEl>
                                          </p:spTgt>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1000"/>
                                        <p:tgtEl>
                                          <p:spTgt spid="18">
                                            <p:txEl>
                                              <p:pRg st="3" end="3"/>
                                            </p:txEl>
                                          </p:spTgt>
                                        </p:tgtEl>
                                      </p:cBhvr>
                                    </p:animEffect>
                                    <p:set>
                                      <p:cBhvr>
                                        <p:cTn id="93" dur="1" fill="hold">
                                          <p:stCondLst>
                                            <p:cond delay="999"/>
                                          </p:stCondLst>
                                        </p:cTn>
                                        <p:tgtEl>
                                          <p:spTgt spid="18">
                                            <p:txEl>
                                              <p:pRg st="3" end="3"/>
                                            </p:txEl>
                                          </p:spTgt>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00"/>
                                        <p:tgtEl>
                                          <p:spTgt spid="18">
                                            <p:txEl>
                                              <p:pRg st="4" end="4"/>
                                            </p:txEl>
                                          </p:spTgt>
                                        </p:tgtEl>
                                      </p:cBhvr>
                                    </p:animEffect>
                                    <p:set>
                                      <p:cBhvr>
                                        <p:cTn id="96" dur="1" fill="hold">
                                          <p:stCondLst>
                                            <p:cond delay="999"/>
                                          </p:stCondLst>
                                        </p:cTn>
                                        <p:tgtEl>
                                          <p:spTgt spid="18">
                                            <p:txEl>
                                              <p:pRg st="4" end="4"/>
                                            </p:txEl>
                                          </p:spTgt>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1000"/>
                                        <p:tgtEl>
                                          <p:spTgt spid="18">
                                            <p:txEl>
                                              <p:pRg st="5" end="5"/>
                                            </p:txEl>
                                          </p:spTgt>
                                        </p:tgtEl>
                                      </p:cBhvr>
                                    </p:animEffect>
                                    <p:set>
                                      <p:cBhvr>
                                        <p:cTn id="99" dur="1" fill="hold">
                                          <p:stCondLst>
                                            <p:cond delay="999"/>
                                          </p:stCondLst>
                                        </p:cTn>
                                        <p:tgtEl>
                                          <p:spTgt spid="18">
                                            <p:txEl>
                                              <p:pRg st="5" end="5"/>
                                            </p:txEl>
                                          </p:spTgt>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1000"/>
                                        <p:tgtEl>
                                          <p:spTgt spid="18">
                                            <p:txEl>
                                              <p:pRg st="6" end="6"/>
                                            </p:txEl>
                                          </p:spTgt>
                                        </p:tgtEl>
                                      </p:cBhvr>
                                    </p:animEffect>
                                    <p:set>
                                      <p:cBhvr>
                                        <p:cTn id="102" dur="1" fill="hold">
                                          <p:stCondLst>
                                            <p:cond delay="999"/>
                                          </p:stCondLst>
                                        </p:cTn>
                                        <p:tgtEl>
                                          <p:spTgt spid="18">
                                            <p:txEl>
                                              <p:pRg st="6" end="6"/>
                                            </p:txEl>
                                          </p:spTgt>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1000"/>
                                        <p:tgtEl>
                                          <p:spTgt spid="18">
                                            <p:txEl>
                                              <p:pRg st="7" end="7"/>
                                            </p:txEl>
                                          </p:spTgt>
                                        </p:tgtEl>
                                      </p:cBhvr>
                                    </p:animEffect>
                                    <p:set>
                                      <p:cBhvr>
                                        <p:cTn id="105" dur="1" fill="hold">
                                          <p:stCondLst>
                                            <p:cond delay="999"/>
                                          </p:stCondLst>
                                        </p:cTn>
                                        <p:tgtEl>
                                          <p:spTgt spid="18">
                                            <p:txEl>
                                              <p:pRg st="7" end="7"/>
                                            </p:txEl>
                                          </p:spTgt>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21"/>
                                        </p:tgtEl>
                                      </p:cBhvr>
                                    </p:animEffect>
                                    <p:set>
                                      <p:cBhvr>
                                        <p:cTn id="108" dur="1" fill="hold">
                                          <p:stCondLst>
                                            <p:cond delay="999"/>
                                          </p:stCondLst>
                                        </p:cTn>
                                        <p:tgtEl>
                                          <p:spTgt spid="21"/>
                                        </p:tgtEl>
                                        <p:attrNameLst>
                                          <p:attrName>style.visibility</p:attrName>
                                        </p:attrNameLst>
                                      </p:cBhvr>
                                      <p:to>
                                        <p:strVal val="hidden"/>
                                      </p:to>
                                    </p:set>
                                  </p:childTnLst>
                                </p:cTn>
                              </p:par>
                            </p:childTnLst>
                          </p:cTn>
                        </p:par>
                        <p:par>
                          <p:cTn id="109" fill="hold">
                            <p:stCondLst>
                              <p:cond delay="1000"/>
                            </p:stCondLst>
                            <p:childTnLst>
                              <p:par>
                                <p:cTn id="110" presetID="22" presetClass="exit" presetSubtype="2" fill="hold" grpId="1" nodeType="afterEffect">
                                  <p:stCondLst>
                                    <p:cond delay="0"/>
                                  </p:stCondLst>
                                  <p:childTnLst>
                                    <p:animEffect transition="out" filter="wipe(right)">
                                      <p:cBhvr>
                                        <p:cTn id="111" dur="500"/>
                                        <p:tgtEl>
                                          <p:spTgt spid="13"/>
                                        </p:tgtEl>
                                      </p:cBhvr>
                                    </p:animEffect>
                                    <p:set>
                                      <p:cBhvr>
                                        <p:cTn id="112" dur="1" fill="hold">
                                          <p:stCondLst>
                                            <p:cond delay="499"/>
                                          </p:stCondLst>
                                        </p:cTn>
                                        <p:tgtEl>
                                          <p:spTgt spid="13"/>
                                        </p:tgtEl>
                                        <p:attrNameLst>
                                          <p:attrName>style.visibility</p:attrName>
                                        </p:attrNameLst>
                                      </p:cBhvr>
                                      <p:to>
                                        <p:strVal val="hidden"/>
                                      </p:to>
                                    </p:set>
                                  </p:childTnLst>
                                </p:cTn>
                              </p:par>
                              <p:par>
                                <p:cTn id="113" presetID="22" presetClass="exit" presetSubtype="2" fill="hold" grpId="0" nodeType="withEffect">
                                  <p:stCondLst>
                                    <p:cond delay="500"/>
                                  </p:stCondLst>
                                  <p:childTnLst>
                                    <p:animEffect transition="out" filter="wipe(right)">
                                      <p:cBhvr>
                                        <p:cTn id="114" dur="500"/>
                                        <p:tgtEl>
                                          <p:spTgt spid="9"/>
                                        </p:tgtEl>
                                      </p:cBhvr>
                                    </p:animEffect>
                                    <p:set>
                                      <p:cBhvr>
                                        <p:cTn id="115"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allAtOnce"/>
      <p:bldP spid="9" grpId="0" animBg="1"/>
      <p:bldP spid="13" grpId="0" animBg="1"/>
      <p:bldP spid="13" grpId="1" animBg="1"/>
      <p:bldP spid="11" grpId="0"/>
      <p:bldP spid="10" grpId="0" animBg="1"/>
      <p:bldP spid="10" grpId="1" animBg="1"/>
      <p:bldP spid="17" grpId="0" animBg="1"/>
      <p:bldP spid="17" grpId="1" animBg="1"/>
      <p:bldP spid="7" grpId="0" animBg="1"/>
      <p:bldP spid="21" grpId="0"/>
      <p:bldP spid="21" grpId="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0" y="0"/>
            <a:ext cx="9144000" cy="954107"/>
          </a:xfrm>
          <a:prstGeom prst="rect">
            <a:avLst/>
          </a:prstGeom>
          <a:noFill/>
        </p:spPr>
        <p:txBody>
          <a:bodyPr wrap="square" rtlCol="0">
            <a:spAutoFit/>
          </a:bodyPr>
          <a:lstStyle/>
          <a:p>
            <a:endParaRPr lang="en-US" sz="2800" dirty="0" smtClean="0"/>
          </a:p>
          <a:p>
            <a:endParaRPr lang="en-US" sz="2800" dirty="0"/>
          </a:p>
        </p:txBody>
      </p:sp>
      <p:sp>
        <p:nvSpPr>
          <p:cNvPr id="4" name="Rectangle 3"/>
          <p:cNvSpPr/>
          <p:nvPr/>
        </p:nvSpPr>
        <p:spPr>
          <a:xfrm>
            <a:off x="0" y="0"/>
            <a:ext cx="9144000" cy="3139321"/>
          </a:xfrm>
          <a:prstGeom prst="rect">
            <a:avLst/>
          </a:prstGeom>
        </p:spPr>
        <p:txBody>
          <a:bodyPr wrap="square">
            <a:spAutoFit/>
          </a:bodyPr>
          <a:lstStyle/>
          <a:p>
            <a:r>
              <a:rPr lang="en-US" i="1" dirty="0" smtClean="0"/>
              <a:t>Best of Covered Wagon Women</a:t>
            </a:r>
            <a:r>
              <a:rPr lang="en-US" dirty="0" smtClean="0"/>
              <a:t>, edited by Kenneth Holmes </a:t>
            </a:r>
            <a:r>
              <a:rPr lang="en-US" dirty="0" err="1" smtClean="0"/>
              <a:t>Okla</a:t>
            </a:r>
            <a:r>
              <a:rPr lang="en-US" dirty="0" smtClean="0"/>
              <a:t> Press, 2008</a:t>
            </a:r>
          </a:p>
          <a:p>
            <a:r>
              <a:rPr lang="en-US" dirty="0" smtClean="0"/>
              <a:t>	Historian John Unruh, Jr. in his monumental study, </a:t>
            </a:r>
            <a:r>
              <a:rPr lang="en-US" i="1" dirty="0" smtClean="0"/>
              <a:t>The Plains Across </a:t>
            </a:r>
            <a:r>
              <a:rPr lang="en-US" dirty="0" smtClean="0"/>
              <a:t>(1979), closely examined hundreds of diaries, journals, letter collections, and government reports to quantify as accurately as possible the magnitude of the so-called Indian threat.  He noted that for the entire period 1840-1860, only 363 emigrants were killed by Indians along the central route to Oregon, California, and Salt Lake City.  This represents a mere 18 mortalities per year during a two-decade cycle.  By contrast, Unruh concluded that during the same period, 426 Indian were killed by whites. Even if one acknowledges the probability of nonlethal wounds in combat, unreported case of violence, and the life-threatening consequences of losing one’s livestock to raiders, the alleged Indian threat was less an issue than popular wisdom indicated.  Lillian </a:t>
            </a:r>
            <a:r>
              <a:rPr lang="en-US" dirty="0" err="1" smtClean="0"/>
              <a:t>Schlizzel</a:t>
            </a:r>
            <a:r>
              <a:rPr lang="en-US" dirty="0" smtClean="0"/>
              <a:t>, Robert </a:t>
            </a:r>
            <a:r>
              <a:rPr lang="en-US" dirty="0" err="1" smtClean="0"/>
              <a:t>Munkres</a:t>
            </a:r>
            <a:r>
              <a:rPr lang="en-US" dirty="0" smtClean="0"/>
              <a:t>, and other historians have affirmed Unruh’s conclusions.</a:t>
            </a:r>
          </a:p>
        </p:txBody>
      </p:sp>
      <p:sp useBgFill="1">
        <p:nvSpPr>
          <p:cNvPr id="7" name="Rectangle 6"/>
          <p:cNvSpPr/>
          <p:nvPr/>
        </p:nvSpPr>
        <p:spPr>
          <a:xfrm>
            <a:off x="0" y="4038600"/>
            <a:ext cx="9144000" cy="4524315"/>
          </a:xfrm>
          <a:prstGeom prst="rect">
            <a:avLst/>
          </a:prstGeom>
        </p:spPr>
        <p:txBody>
          <a:bodyPr wrap="square">
            <a:spAutoFit/>
          </a:bodyPr>
          <a:lstStyle/>
          <a:p>
            <a:r>
              <a:rPr lang="en-US" dirty="0" smtClean="0">
                <a:hlinkClick r:id="rId2"/>
              </a:rPr>
              <a:t>https://www.legendsofamerica.com/indians-emigrants/</a:t>
            </a:r>
            <a:endParaRPr lang="en-US" dirty="0" smtClean="0"/>
          </a:p>
          <a:p>
            <a:pPr fontAlgn="base"/>
            <a:r>
              <a:rPr lang="en-US" dirty="0" smtClean="0"/>
              <a:t>	Contrary to Hollywood depictions and popular myths that portray the natives in a negative light as savages, mercilessly victimizing pioneers, the historical record presents a different story. In fact, sustained attacks by Indians on wagon trains were rare and encounters between Indians and emigrants were, more often, peaceful and mutually advantageous.</a:t>
            </a:r>
          </a:p>
          <a:p>
            <a:pPr fontAlgn="base"/>
            <a:r>
              <a:rPr lang="en-US" dirty="0" smtClean="0"/>
              <a:t>One of the common scenes in western films shows circled wagon trains under attack by Indians. However, pioneers circled their wagons at night mostly to keep their draft animals from wandering off, not protect against an ambush.</a:t>
            </a:r>
          </a:p>
          <a:p>
            <a:pPr fontAlgn="base"/>
            <a:r>
              <a:rPr lang="en-US" dirty="0" smtClean="0"/>
              <a:t>	A study by historian John Unruh concluded that just over 360 emigrants were killed as a result of Indian attacks along the trail between 1840 and 1860 – most them during the 1850s. In comparison, he estimates that more than 425 Indians were killed by emigrants during the same period.</a:t>
            </a:r>
          </a:p>
          <a:p>
            <a:pPr fontAlgn="base"/>
            <a:r>
              <a:rPr lang="en-US" dirty="0" smtClean="0"/>
              <a:t>	Instead of violent conflict, most Indians were helpful and generally friendly – providing needed supplies for the pioneers, operating ferries across the many rivers along the trail, helping to manage livestock, and acting as guides.</a:t>
            </a:r>
          </a:p>
          <a:p>
            <a:endParaRPr lang="en-US" dirty="0"/>
          </a:p>
        </p:txBody>
      </p:sp>
      <p:sp>
        <p:nvSpPr>
          <p:cNvPr id="8" name="Rectangle 7"/>
          <p:cNvSpPr/>
          <p:nvPr/>
        </p:nvSpPr>
        <p:spPr>
          <a:xfrm>
            <a:off x="0" y="3200400"/>
            <a:ext cx="9144000" cy="646331"/>
          </a:xfrm>
          <a:prstGeom prst="rect">
            <a:avLst/>
          </a:prstGeom>
        </p:spPr>
        <p:txBody>
          <a:bodyPr wrap="square">
            <a:spAutoFit/>
          </a:bodyPr>
          <a:lstStyle/>
          <a:p>
            <a:r>
              <a:rPr lang="en-US" dirty="0" smtClean="0">
                <a:hlinkClick r:id="rId3"/>
              </a:rPr>
              <a:t>http://www.washingtonhistory.org/files/library/01-1_Schlicke.pdf</a:t>
            </a:r>
            <a:endParaRPr lang="en-US" dirty="0" smtClean="0"/>
          </a:p>
          <a:p>
            <a:r>
              <a:rPr lang="en-US" dirty="0" smtClean="0"/>
              <a:t> (see above – interesting article about 1860 massacre of wagon train in Washington state</a:t>
            </a:r>
            <a:endParaRPr lang="en-US" dirty="0"/>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557284"/>
          </a:xfrm>
          <a:prstGeom prst="rect">
            <a:avLst/>
          </a:prstGeom>
        </p:spPr>
        <p:txBody>
          <a:bodyPr wrap="square">
            <a:spAutoFit/>
          </a:bodyPr>
          <a:lstStyle/>
          <a:p>
            <a:r>
              <a:rPr lang="en-US" dirty="0" smtClean="0">
                <a:hlinkClick r:id="rId2"/>
              </a:rPr>
              <a:t>https://www.independent.co.uk/voices/book-review-life-on-the-oregon-trail-go-to-it-snooks-the-plains-across-john-d-unruh-pimlico-pounds-9-1536634.html</a:t>
            </a:r>
            <a:endParaRPr lang="en-US" dirty="0" smtClean="0"/>
          </a:p>
          <a:p>
            <a:r>
              <a:rPr lang="en-US" dirty="0" smtClean="0"/>
              <a:t>PUBLISHED:  Friday 31 July 1992 </a:t>
            </a:r>
          </a:p>
          <a:p>
            <a:pPr fontAlgn="base"/>
            <a:r>
              <a:rPr lang="en-US" dirty="0" smtClean="0"/>
              <a:t>	 THE SUBJECT of John D Unruh's fine and sober book is one of those great historical episodes from which bright, sweet myths have been spun like candy-floss, but about which we know almost nothing. The long and hazardous migration of 300,000 settlers, who for two decades walked half way across America in search of a better life in Oregon and California . . . this is the story that gripped America for real in the middle of the 19th century, only to grip it again, in a thousand celluloid reincarnations, 100 years later.</a:t>
            </a:r>
          </a:p>
          <a:p>
            <a:pPr fontAlgn="base"/>
            <a:r>
              <a:rPr lang="en-US" dirty="0" smtClean="0"/>
              <a:t>	Indeed, history has been forced into hiding by the big guns of cinema. Heaven only knows how many hard-driving, God-fearing migrants were attacked by Indians in Hollywood's re-creation of America's long, pioneering march. Heaven only knows how many thousands of Indians fell, in film after film, to the accurate shooting of nice-looking young guys in sharp neckerchiefs.</a:t>
            </a:r>
          </a:p>
          <a:p>
            <a:pPr fontAlgn="base"/>
            <a:r>
              <a:rPr lang="en-US" dirty="0" smtClean="0"/>
              <a:t>	The figures divulged by Unruh tell a rather different story. In the 1840s, the first decade of the wagon trains, just 67 travelers were killed by Indians. Twice as many Indians were shot by travelers, and anyway, half of the casualties were in 1849 - the year of the Gold Rush, the year that drove trigger-happy fortune- seekers across the plains, the year that marked, for the American Indian, the beginning of the end.</a:t>
            </a:r>
          </a:p>
          <a:p>
            <a:pPr fontAlgn="base"/>
            <a:r>
              <a:rPr lang="en-US" dirty="0" smtClean="0"/>
              <a:t>	Thirty-four people killed over nine years isn't nothing. It is enough to scotch, at any rate, the contrary idea that the Indians were berry-eating peaceniks who wouldn't have hurt a fly. But it is also the death toll, these days, for a busy fortnight in Washington. Moreover, it was the aggressive and suspicious </a:t>
            </a:r>
            <a:r>
              <a:rPr lang="en-US" dirty="0" err="1" smtClean="0"/>
              <a:t>behaviour</a:t>
            </a:r>
            <a:r>
              <a:rPr lang="en-US" dirty="0" smtClean="0"/>
              <a:t> of the migrants themselves that turned mere braves into hostiles. It really is extraordinary that so vibrant and enduring a myth as Cowboys and Indians should have flowered from so slender a root.</a:t>
            </a:r>
          </a:p>
          <a:p>
            <a:pPr fontAlgn="base"/>
            <a:r>
              <a:rPr lang="en-US" dirty="0" smtClean="0"/>
              <a:t>	 From 1840 to 1845, however, while the newspapers warned constantly of the Indian threat, not one white American was killed. Yet several zealous and incorruptible </a:t>
            </a:r>
            <a:r>
              <a:rPr lang="en-US" dirty="0" err="1" smtClean="0"/>
              <a:t>travellers</a:t>
            </a:r>
            <a:r>
              <a:rPr lang="en-US" dirty="0" smtClean="0"/>
              <a:t>, approached by peaceful Indians seeking trade or gifts, started blasting away. And in 1847, Loren Hastings saw Pawnee Indians begging and attempting to steal horses, and wrote: 'The Pawnee Indians are the greatest thieves I ever saw - the best way I think to </a:t>
            </a:r>
            <a:r>
              <a:rPr lang="en-US" dirty="0" err="1" smtClean="0"/>
              <a:t>civilise</a:t>
            </a:r>
            <a:r>
              <a:rPr lang="en-US" dirty="0" smtClean="0"/>
              <a:t> or </a:t>
            </a:r>
            <a:r>
              <a:rPr lang="en-US" dirty="0" err="1" smtClean="0"/>
              <a:t>Christianise</a:t>
            </a:r>
            <a:r>
              <a:rPr lang="en-US" dirty="0" smtClean="0"/>
              <a:t> Indians is with powder and lead, &amp; this is the way we shall do hereafter.‘</a:t>
            </a:r>
          </a:p>
          <a:p>
            <a:pPr fontAlgn="base"/>
            <a:r>
              <a:rPr lang="en-US" dirty="0" smtClean="0"/>
              <a:t>	 Before long, President John Tyler was going on about 'the depredations and assaults of treacherous and piratical savages', and everyone was calling for troops, forts, helicopter gunships, napalm - whatever there was. Unruh shows that the Indians presented only a small danger. Cholera was the biggest killer, followed by drowning, firearm accidents and starvation. Indian 'depredations' were responsible for less than 4 per cent of the people who didn't make it to California or Oregon.</a:t>
            </a:r>
          </a:p>
          <a:p>
            <a:pPr fontAlgn="base"/>
            <a:r>
              <a:rPr lang="en-US" dirty="0" smtClean="0"/>
              <a:t>	Unruh's conclusion is calm: 'That Indian begging and thievery were considerable nuisances cannot be denied, but it is also clear that the extent of the Indian attacks on overland caravans has been greatly exaggerated. In fact, there is considerable evidence that the fatal trail confrontations which did occur were usually prompted by emigrant insults and disdain for Indian rights, as well as by indiscriminate and injudicious chastisement meted out by the US Army.'</a:t>
            </a:r>
          </a:p>
          <a:p>
            <a:pPr fontAlgn="base"/>
            <a:endParaRPr lang="en-US" dirty="0" smtClean="0"/>
          </a:p>
          <a:p>
            <a:endParaRPr lang="en-US" dirty="0"/>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7860" y="76200"/>
            <a:ext cx="9131969" cy="5879783"/>
            <a:chOff x="17860" y="0"/>
            <a:chExt cx="9131969" cy="5879783"/>
          </a:xfrm>
        </p:grpSpPr>
        <p:sp>
          <p:nvSpPr>
            <p:cNvPr id="24" name="TextBox 23"/>
            <p:cNvSpPr txBox="1"/>
            <p:nvPr/>
          </p:nvSpPr>
          <p:spPr>
            <a:xfrm>
              <a:off x="17860" y="0"/>
              <a:ext cx="9131969" cy="923330"/>
            </a:xfrm>
            <a:prstGeom prst="rect">
              <a:avLst/>
            </a:prstGeom>
            <a:solidFill>
              <a:schemeClr val="accent1">
                <a:lumMod val="20000"/>
                <a:lumOff val="80000"/>
              </a:schemeClr>
            </a:solidFill>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25" name="Group 6"/>
            <p:cNvGrpSpPr/>
            <p:nvPr/>
          </p:nvGrpSpPr>
          <p:grpSpPr>
            <a:xfrm>
              <a:off x="1905000" y="1447800"/>
              <a:ext cx="5486400" cy="4431983"/>
              <a:chOff x="1905000" y="1447800"/>
              <a:chExt cx="5486400" cy="4431983"/>
            </a:xfrm>
          </p:grpSpPr>
          <p:sp useBgFill="1">
            <p:nvSpPr>
              <p:cNvPr id="26" name="Rectangle 25"/>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27"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8"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9"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grpSp>
      <p:sp useBgFill="1">
        <p:nvSpPr>
          <p:cNvPr id="22" name="Rectangle 21"/>
          <p:cNvSpPr/>
          <p:nvPr/>
        </p:nvSpPr>
        <p:spPr>
          <a:xfrm>
            <a:off x="228600" y="762000"/>
            <a:ext cx="7315200" cy="54864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228600" y="762000"/>
            <a:ext cx="3965228" cy="5410200"/>
            <a:chOff x="228600" y="762000"/>
            <a:chExt cx="3965228" cy="5410200"/>
          </a:xfrm>
        </p:grpSpPr>
        <p:pic>
          <p:nvPicPr>
            <p:cNvPr id="3" name="Picture 2"/>
            <p:cNvPicPr>
              <a:picLocks noChangeAspect="1" noChangeArrowheads="1"/>
            </p:cNvPicPr>
            <p:nvPr/>
          </p:nvPicPr>
          <p:blipFill>
            <a:blip r:embed="rId2"/>
            <a:srcRect/>
            <a:stretch>
              <a:fillRect/>
            </a:stretch>
          </p:blipFill>
          <p:spPr bwMode="auto">
            <a:xfrm>
              <a:off x="228600" y="762000"/>
              <a:ext cx="3965228" cy="5410200"/>
            </a:xfrm>
            <a:prstGeom prst="rect">
              <a:avLst/>
            </a:prstGeom>
            <a:noFill/>
            <a:ln w="9525">
              <a:noFill/>
              <a:miter lim="800000"/>
              <a:headEnd/>
              <a:tailEnd/>
            </a:ln>
            <a:effectLst/>
          </p:spPr>
        </p:pic>
        <p:sp>
          <p:nvSpPr>
            <p:cNvPr id="4" name="TextBox 3"/>
            <p:cNvSpPr txBox="1"/>
            <p:nvPr/>
          </p:nvSpPr>
          <p:spPr>
            <a:xfrm>
              <a:off x="3668844" y="2057400"/>
              <a:ext cx="445956"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a:t>
              </a:r>
              <a:endParaRPr lang="en-US" sz="4400" b="1" dirty="0">
                <a:solidFill>
                  <a:srgbClr val="FF0000"/>
                </a:solidFill>
                <a:effectLst>
                  <a:outerShdw dist="50800" dir="7200000" algn="ctr" rotWithShape="0">
                    <a:schemeClr val="tx1"/>
                  </a:outerShdw>
                </a:effectLst>
              </a:endParaRPr>
            </a:p>
          </p:txBody>
        </p:sp>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9"/>
                                        </p:tgtEl>
                                      </p:cBhvr>
                                    </p:animEffect>
                                    <p:set>
                                      <p:cBhvr>
                                        <p:cTn id="7" dur="1" fill="hold">
                                          <p:stCondLst>
                                            <p:cond delay="999"/>
                                          </p:stCondLst>
                                        </p:cTn>
                                        <p:tgtEl>
                                          <p:spTgt spid="19"/>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1000"/>
                                        <p:tgtEl>
                                          <p:spTgt spid="22"/>
                                        </p:tgtEl>
                                      </p:cBhvr>
                                    </p:animEffect>
                                  </p:childTnLst>
                                </p:cTn>
                              </p:par>
                              <p:par>
                                <p:cTn id="11" presetID="10" presetClass="entr" presetSubtype="0" fill="hold"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childTnLst>
                                </p:cTn>
                              </p:par>
                              <p:par>
                                <p:cTn id="14" presetID="10" presetClass="exit" presetSubtype="0" fill="hold" grpId="1" nodeType="withEffect">
                                  <p:stCondLst>
                                    <p:cond delay="0"/>
                                  </p:stCondLst>
                                  <p:childTnLst>
                                    <p:animEffect transition="out" filter="fade">
                                      <p:cBhvr>
                                        <p:cTn id="15" dur="1000"/>
                                        <p:tgtEl>
                                          <p:spTgt spid="22"/>
                                        </p:tgtEl>
                                      </p:cBhvr>
                                    </p:animEffect>
                                    <p:set>
                                      <p:cBhvr>
                                        <p:cTn id="16" dur="1" fill="hold">
                                          <p:stCondLst>
                                            <p:cond delay="999"/>
                                          </p:stCondLst>
                                        </p:cTn>
                                        <p:tgtEl>
                                          <p:spTgt spid="22"/>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2"/>
                                        </p:tgtEl>
                                      </p:cBhvr>
                                    </p:animEffect>
                                    <p:set>
                                      <p:cBhvr>
                                        <p:cTn id="19"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0"/>
          <p:cNvGrpSpPr/>
          <p:nvPr/>
        </p:nvGrpSpPr>
        <p:grpSpPr>
          <a:xfrm>
            <a:off x="-5" y="0"/>
            <a:ext cx="9144005" cy="6858000"/>
            <a:chOff x="-5" y="-403412"/>
            <a:chExt cx="9144005" cy="7261411"/>
          </a:xfrm>
        </p:grpSpPr>
        <p:pic>
          <p:nvPicPr>
            <p:cNvPr id="8" name="Picture 4" descr="My Oregon Trail past: Ancestors on the move"/>
            <p:cNvPicPr>
              <a:picLocks noChangeAspect="1" noChangeArrowheads="1"/>
            </p:cNvPicPr>
            <p:nvPr/>
          </p:nvPicPr>
          <p:blipFill>
            <a:blip r:embed="rId4" cstate="print"/>
            <a:srcRect l="4468" t="-1887" r="12713"/>
            <a:stretch>
              <a:fillRect/>
            </a:stretch>
          </p:blipFill>
          <p:spPr bwMode="auto">
            <a:xfrm flipH="1">
              <a:off x="-5" y="1017607"/>
              <a:ext cx="9144000" cy="5840392"/>
            </a:xfrm>
            <a:prstGeom prst="rect">
              <a:avLst/>
            </a:prstGeom>
            <a:noFill/>
          </p:spPr>
        </p:pic>
        <p:sp>
          <p:nvSpPr>
            <p:cNvPr id="11" name="Rectangle 10"/>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p:cNvSpPr/>
          <p:nvPr/>
        </p:nvSpPr>
        <p:spPr>
          <a:xfrm>
            <a:off x="0" y="0"/>
            <a:ext cx="9144000" cy="6858000"/>
          </a:xfrm>
          <a:prstGeom prst="rect">
            <a:avLst/>
          </a:prstGeom>
          <a:solidFill>
            <a:schemeClr val="bg2">
              <a:lumMod val="9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p:cNvSpPr txBox="1"/>
          <p:nvPr/>
        </p:nvSpPr>
        <p:spPr>
          <a:xfrm>
            <a:off x="0" y="0"/>
            <a:ext cx="9144000" cy="923330"/>
          </a:xfrm>
          <a:prstGeom prst="rect">
            <a:avLst/>
          </a:prstGeom>
          <a:noFill/>
        </p:spPr>
        <p:txBody>
          <a:bodyPr wrap="square" rtlCol="0">
            <a:spAutoFit/>
          </a:bodyPr>
          <a:lstStyle/>
          <a:p>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 name="Rectangle 8"/>
          <p:cNvSpPr/>
          <p:nvPr/>
        </p:nvSpPr>
        <p:spPr>
          <a:xfrm>
            <a:off x="228600" y="2971800"/>
            <a:ext cx="7924800" cy="28946386"/>
          </a:xfrm>
          <a:prstGeom prst="rect">
            <a:avLst/>
          </a:prstGeom>
          <a:noFill/>
        </p:spPr>
        <p:txBody>
          <a:bodyPr wrap="square">
            <a:spAutoFit/>
          </a:bodyPr>
          <a:lstStyle/>
          <a:p>
            <a:pPr algn="ctr">
              <a:lnSpc>
                <a:spcPts val="4500"/>
              </a:lnSpc>
            </a:pPr>
            <a:r>
              <a:rPr lang="en-US" sz="3000" b="1" i="1" dirty="0" smtClean="0"/>
              <a:t>“Do not go where the path may lead, go instead where there is no path and leave a trail</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Ralph Waldo Emerson, 1803–1882</a:t>
            </a:r>
          </a:p>
          <a:p>
            <a:pPr algn="ctr">
              <a:lnSpc>
                <a:spcPts val="4500"/>
              </a:lnSpc>
            </a:pPr>
            <a:endParaRPr lang="en-US" sz="3200" b="1" i="1" dirty="0" smtClean="0"/>
          </a:p>
          <a:p>
            <a:pPr algn="ctr">
              <a:lnSpc>
                <a:spcPts val="4500"/>
              </a:lnSpc>
            </a:pPr>
            <a:endParaRPr lang="en-US" sz="3200" b="1" i="1" dirty="0" smtClean="0"/>
          </a:p>
          <a:p>
            <a:pPr algn="ctr">
              <a:lnSpc>
                <a:spcPts val="4500"/>
              </a:lnSpc>
            </a:pPr>
            <a:r>
              <a:rPr lang="en-US" sz="3000" b="1" i="1" dirty="0" smtClean="0"/>
              <a:t>“.…followers of trails and of seasons,</a:t>
            </a:r>
          </a:p>
          <a:p>
            <a:pPr algn="ctr">
              <a:lnSpc>
                <a:spcPts val="4500"/>
              </a:lnSpc>
            </a:pPr>
            <a:r>
              <a:rPr lang="en-US" sz="3000" b="1" i="1" dirty="0" smtClean="0"/>
              <a:t> breakers of camp in the little dawn wind, </a:t>
            </a:r>
          </a:p>
          <a:p>
            <a:pPr algn="ctr">
              <a:lnSpc>
                <a:spcPts val="4500"/>
              </a:lnSpc>
            </a:pPr>
            <a:r>
              <a:rPr lang="en-US" sz="3000" b="1" i="1" dirty="0" smtClean="0"/>
              <a:t>seekers of watercourses over </a:t>
            </a:r>
          </a:p>
          <a:p>
            <a:pPr algn="ctr">
              <a:lnSpc>
                <a:spcPts val="4500"/>
              </a:lnSpc>
            </a:pPr>
            <a:r>
              <a:rPr lang="en-US" sz="3000" b="1" i="1" dirty="0" smtClean="0"/>
              <a:t>the wrinkled rind of the world, o seekers,</a:t>
            </a:r>
          </a:p>
          <a:p>
            <a:pPr algn="ctr">
              <a:lnSpc>
                <a:spcPts val="4500"/>
              </a:lnSpc>
            </a:pPr>
            <a:r>
              <a:rPr lang="en-US" sz="3000" b="1" i="1" dirty="0" smtClean="0"/>
              <a:t> o finders of reasons . . . be up and be gone”</a:t>
            </a:r>
          </a:p>
          <a:p>
            <a:pPr>
              <a:lnSpc>
                <a:spcPts val="4500"/>
              </a:lnSpc>
            </a:pPr>
            <a:r>
              <a:rPr lang="en-US" sz="3200" b="1" dirty="0" smtClean="0"/>
              <a:t>				</a:t>
            </a:r>
            <a:r>
              <a:rPr lang="en-US" sz="2000" b="1" dirty="0" smtClean="0">
                <a:ln>
                  <a:solidFill>
                    <a:schemeClr val="tx1"/>
                  </a:solidFill>
                </a:ln>
                <a:latin typeface="Tempus Sans ITC" pitchFamily="82" charset="0"/>
              </a:rPr>
              <a:t>- Saint-john </a:t>
            </a:r>
            <a:r>
              <a:rPr lang="en-US" sz="2000" b="1" dirty="0" err="1" smtClean="0">
                <a:ln>
                  <a:solidFill>
                    <a:schemeClr val="tx1"/>
                  </a:solidFill>
                </a:ln>
                <a:latin typeface="Tempus Sans ITC" pitchFamily="82" charset="0"/>
              </a:rPr>
              <a:t>Perse</a:t>
            </a:r>
            <a:r>
              <a:rPr lang="en-US" sz="2000" b="1" dirty="0" smtClean="0">
                <a:ln>
                  <a:solidFill>
                    <a:schemeClr val="tx1"/>
                  </a:solidFill>
                </a:ln>
                <a:latin typeface="Tempus Sans ITC" pitchFamily="82" charset="0"/>
              </a:rPr>
              <a:t>, 1887–1975</a:t>
            </a:r>
            <a:endParaRPr lang="en-US" sz="2000" b="1" i="1" dirty="0" smtClean="0">
              <a:ln>
                <a:solidFill>
                  <a:schemeClr val="tx1"/>
                </a:solidFill>
              </a:ln>
              <a:latin typeface="Tempus Sans ITC" pitchFamily="82" charset="0"/>
            </a:endParaRPr>
          </a:p>
          <a:p>
            <a:pPr algn="ctr">
              <a:lnSpc>
                <a:spcPts val="4500"/>
              </a:lnSpc>
            </a:pPr>
            <a:endParaRPr lang="en-US" sz="3200" b="1" i="1" dirty="0" smtClean="0"/>
          </a:p>
          <a:p>
            <a:pPr algn="ctr">
              <a:lnSpc>
                <a:spcPts val="4500"/>
              </a:lnSpc>
            </a:pPr>
            <a:endParaRPr lang="en-US" sz="3200" b="1" i="1" dirty="0" smtClean="0"/>
          </a:p>
          <a:p>
            <a:pPr algn="ctr">
              <a:lnSpc>
                <a:spcPts val="4500"/>
              </a:lnSpc>
            </a:pPr>
            <a:r>
              <a:rPr lang="en-US" sz="3000" b="1" i="1" dirty="0" smtClean="0"/>
              <a:t>“People do not decide to become extraordinary. </a:t>
            </a:r>
          </a:p>
          <a:p>
            <a:pPr algn="ctr">
              <a:lnSpc>
                <a:spcPts val="4500"/>
              </a:lnSpc>
            </a:pPr>
            <a:r>
              <a:rPr lang="en-US" sz="3000" b="1" i="1" dirty="0" smtClean="0"/>
              <a:t>They decide to accomplish extraordinary things</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Sir Edmund Hillary, 1919–2008</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"A small body of determined spirits </a:t>
            </a:r>
          </a:p>
          <a:p>
            <a:pPr algn="ctr">
              <a:lnSpc>
                <a:spcPts val="4500"/>
              </a:lnSpc>
            </a:pPr>
            <a:r>
              <a:rPr lang="en-US" sz="3000" b="1" i="1" dirty="0" smtClean="0"/>
              <a:t>fired by an unquenchable faith in their mission</a:t>
            </a:r>
          </a:p>
          <a:p>
            <a:pPr algn="ctr">
              <a:lnSpc>
                <a:spcPts val="4500"/>
              </a:lnSpc>
            </a:pPr>
            <a:r>
              <a:rPr lang="en-US" sz="3000" b="1" i="1" dirty="0" smtClean="0"/>
              <a:t> can alter the course of history</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 Mahatma Gandhi, 1869–1948</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“The exodus across the plains . . . </a:t>
            </a:r>
          </a:p>
          <a:p>
            <a:pPr algn="ctr">
              <a:lnSpc>
                <a:spcPts val="4500"/>
              </a:lnSpc>
            </a:pPr>
            <a:r>
              <a:rPr lang="en-US" sz="3000" b="1" i="1" dirty="0" smtClean="0"/>
              <a:t>when more than 400,000 pioneers made the trek between the frontier at the Missouri River </a:t>
            </a:r>
          </a:p>
          <a:p>
            <a:pPr algn="ctr">
              <a:lnSpc>
                <a:spcPts val="4500"/>
              </a:lnSpc>
            </a:pPr>
            <a:r>
              <a:rPr lang="en-US" sz="3000" b="1" i="1" dirty="0" smtClean="0"/>
              <a:t>and the Pacific coast, is still regarded as</a:t>
            </a:r>
          </a:p>
          <a:p>
            <a:pPr algn="ctr">
              <a:lnSpc>
                <a:spcPts val="4500"/>
              </a:lnSpc>
            </a:pPr>
            <a:r>
              <a:rPr lang="en-US" sz="3000" b="1" i="1" dirty="0" smtClean="0"/>
              <a:t>the largest single land migration in history.”</a:t>
            </a:r>
            <a:r>
              <a:rPr lang="en-US" sz="3200" b="1" dirty="0" smtClean="0"/>
              <a:t> </a:t>
            </a:r>
          </a:p>
          <a:p>
            <a:pPr>
              <a:lnSpc>
                <a:spcPts val="4500"/>
              </a:lnSpc>
            </a:pPr>
            <a:r>
              <a:rPr lang="en-US" sz="2000" b="1" dirty="0" smtClean="0">
                <a:ln>
                  <a:solidFill>
                    <a:schemeClr val="tx1"/>
                  </a:solidFill>
                </a:ln>
                <a:latin typeface="Tempus Sans ITC" pitchFamily="82" charset="0"/>
              </a:rPr>
              <a:t>				-  Rinker Buck, 1950-</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“On issue after issue—disease, religious strife, </a:t>
            </a:r>
          </a:p>
          <a:p>
            <a:pPr algn="ctr">
              <a:lnSpc>
                <a:spcPts val="4500"/>
              </a:lnSpc>
            </a:pPr>
            <a:r>
              <a:rPr lang="en-US" sz="3000" b="1" i="1" dirty="0" smtClean="0"/>
              <a:t>the fierce competition for water—</a:t>
            </a:r>
          </a:p>
          <a:p>
            <a:pPr algn="ctr">
              <a:lnSpc>
                <a:spcPts val="4500"/>
              </a:lnSpc>
            </a:pPr>
            <a:r>
              <a:rPr lang="en-US" sz="3000" b="1" i="1" dirty="0" smtClean="0"/>
              <a:t>the trail served as an incubator for conflicts</a:t>
            </a:r>
          </a:p>
          <a:p>
            <a:pPr algn="ctr">
              <a:lnSpc>
                <a:spcPts val="4500"/>
              </a:lnSpc>
            </a:pPr>
            <a:r>
              <a:rPr lang="en-US" sz="3000" b="1" i="1" dirty="0" smtClean="0"/>
              <a:t> that would continue to reverberate through American culture until our own day.” </a:t>
            </a:r>
            <a:r>
              <a:rPr lang="en-US" sz="3000" b="1" dirty="0" smtClean="0"/>
              <a:t> </a:t>
            </a:r>
          </a:p>
          <a:p>
            <a:pPr>
              <a:lnSpc>
                <a:spcPts val="4500"/>
              </a:lnSpc>
            </a:pPr>
            <a:r>
              <a:rPr lang="en-US" sz="2000" b="1" dirty="0" smtClean="0">
                <a:ln>
                  <a:solidFill>
                    <a:schemeClr val="tx1"/>
                  </a:solidFill>
                </a:ln>
                <a:latin typeface="Tempus Sans ITC" pitchFamily="82" charset="0"/>
              </a:rPr>
              <a:t>				-  Rinker Buck, 1950-</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The future is not someplace we are going, </a:t>
            </a:r>
          </a:p>
          <a:p>
            <a:pPr algn="ctr">
              <a:lnSpc>
                <a:spcPts val="4500"/>
              </a:lnSpc>
            </a:pPr>
            <a:r>
              <a:rPr lang="en-US" sz="3000" b="1" i="1" dirty="0" smtClean="0"/>
              <a:t>but a place we are creating. </a:t>
            </a:r>
          </a:p>
          <a:p>
            <a:pPr algn="ctr">
              <a:lnSpc>
                <a:spcPts val="4500"/>
              </a:lnSpc>
            </a:pPr>
            <a:r>
              <a:rPr lang="en-US" sz="3000" b="1" i="1" dirty="0" smtClean="0"/>
              <a:t>The paths to it are not found, they are made</a:t>
            </a:r>
            <a:r>
              <a:rPr lang="en-US" sz="3200" b="1" i="1" dirty="0" smtClean="0"/>
              <a:t>.</a:t>
            </a:r>
          </a:p>
          <a:p>
            <a:pPr>
              <a:lnSpc>
                <a:spcPts val="4500"/>
              </a:lnSpc>
            </a:pPr>
            <a:r>
              <a:rPr lang="en-US" sz="2000" b="1" i="1" dirty="0" smtClean="0">
                <a:ln>
                  <a:solidFill>
                    <a:schemeClr val="tx1"/>
                  </a:solidFill>
                </a:ln>
                <a:latin typeface="Tempus Sans ITC" pitchFamily="82" charset="0"/>
              </a:rPr>
              <a:t> 				- </a:t>
            </a:r>
            <a:r>
              <a:rPr lang="en-US" sz="2000" b="1" dirty="0" smtClean="0">
                <a:ln>
                  <a:solidFill>
                    <a:schemeClr val="tx1"/>
                  </a:solidFill>
                </a:ln>
                <a:latin typeface="Tempus Sans ITC" pitchFamily="82" charset="0"/>
              </a:rPr>
              <a:t>Jane Garvey, 1944–  </a:t>
            </a:r>
          </a:p>
          <a:p>
            <a:pPr algn="ctr">
              <a:lnSpc>
                <a:spcPts val="4500"/>
              </a:lnSpc>
            </a:pPr>
            <a:endParaRPr lang="en-US" sz="3200" b="1" dirty="0" smtClean="0"/>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Today is your day! Your mountain is waiting.</a:t>
            </a:r>
          </a:p>
          <a:p>
            <a:pPr algn="ctr">
              <a:lnSpc>
                <a:spcPts val="4500"/>
              </a:lnSpc>
            </a:pPr>
            <a:r>
              <a:rPr lang="en-US" sz="3000" b="1" i="1" dirty="0" smtClean="0"/>
              <a:t> So…get on your way.</a:t>
            </a:r>
          </a:p>
          <a:p>
            <a:pPr>
              <a:lnSpc>
                <a:spcPts val="4500"/>
              </a:lnSpc>
            </a:pPr>
            <a:r>
              <a:rPr lang="en-US" sz="2000" b="1" dirty="0" smtClean="0">
                <a:ln>
                  <a:solidFill>
                    <a:schemeClr val="tx1"/>
                  </a:solidFill>
                </a:ln>
                <a:latin typeface="Tempus Sans ITC" pitchFamily="82" charset="0"/>
              </a:rPr>
              <a:t>				- Doctor Seuss, 1904–1991</a:t>
            </a:r>
          </a:p>
        </p:txBody>
      </p:sp>
      <p:pic>
        <p:nvPicPr>
          <p:cNvPr id="10" name="04 Oh! Susanna.mp3">
            <a:hlinkClick r:id="" action="ppaction://media"/>
          </p:cNvPr>
          <p:cNvPicPr>
            <a:picLocks noRot="1" noChangeAspect="1"/>
          </p:cNvPicPr>
          <p:nvPr>
            <a:audioFile r:link="rId1"/>
          </p:nvPr>
        </p:nvPicPr>
        <p:blipFill>
          <a:blip r:embed="rId5"/>
          <a:stretch>
            <a:fillRect/>
          </a:stretch>
        </p:blipFill>
        <p:spPr>
          <a:xfrm>
            <a:off x="9448800" y="3657600"/>
            <a:ext cx="244475" cy="2444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0270" fill="hold"/>
                                        <p:tgtEl>
                                          <p:spTgt spid="10"/>
                                        </p:tgtEl>
                                      </p:cBhvr>
                                    </p:cmd>
                                  </p:childTnLst>
                                </p:cTn>
                              </p:par>
                              <p:par>
                                <p:cTn id="7" presetID="10" presetClass="entr" presetSubtype="0" fill="hold" grpId="0" nodeType="withEffect">
                                  <p:stCondLst>
                                    <p:cond delay="100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2000"/>
                                        <p:tgtEl>
                                          <p:spTgt spid="5"/>
                                        </p:tgtEl>
                                      </p:cBhvr>
                                    </p:animEffect>
                                  </p:childTnLst>
                                </p:cTn>
                              </p:par>
                              <p:par>
                                <p:cTn id="10" presetID="10" presetClass="entr" presetSubtype="0" fill="hold" grpId="0" nodeType="withEffect">
                                  <p:stCondLst>
                                    <p:cond delay="300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2000"/>
                                        <p:tgtEl>
                                          <p:spTgt spid="9"/>
                                        </p:tgtEl>
                                      </p:cBhvr>
                                    </p:animEffect>
                                  </p:childTnLst>
                                </p:cTn>
                              </p:par>
                              <p:par>
                                <p:cTn id="13" presetID="64" presetClass="path" presetSubtype="0" fill="hold" grpId="1" nodeType="withEffect">
                                  <p:stCondLst>
                                    <p:cond delay="0"/>
                                  </p:stCondLst>
                                  <p:childTnLst>
                                    <p:animMotion origin="layout" path="M -3.33333E-6 0 L -0.025 -4.08819 " pathEditMode="relative" rAng="0" ptsTypes="AA">
                                      <p:cBhvr>
                                        <p:cTn id="14" dur="120000" fill="hold"/>
                                        <p:tgtEl>
                                          <p:spTgt spid="9"/>
                                        </p:tgtEl>
                                        <p:attrNameLst>
                                          <p:attrName>ppt_x</p:attrName>
                                          <p:attrName>ppt_y</p:attrName>
                                        </p:attrNameLst>
                                      </p:cBhvr>
                                      <p:rCtr x="-13" y="-2044"/>
                                    </p:animMotion>
                                  </p:childTnLst>
                                </p:cTn>
                              </p:par>
                              <p:par>
                                <p:cTn id="15" presetID="47" presetClass="exit" presetSubtype="0" fill="hold" grpId="0" nodeType="withEffect">
                                  <p:stCondLst>
                                    <p:cond delay="5000"/>
                                  </p:stCondLst>
                                  <p:childTnLst>
                                    <p:animEffect transition="out" filter="fade">
                                      <p:cBhvr>
                                        <p:cTn id="16" dur="2000"/>
                                        <p:tgtEl>
                                          <p:spTgt spid="2"/>
                                        </p:tgtEl>
                                      </p:cBhvr>
                                    </p:animEffect>
                                    <p:anim calcmode="lin" valueType="num">
                                      <p:cBhvr>
                                        <p:cTn id="17" dur="2000"/>
                                        <p:tgtEl>
                                          <p:spTgt spid="2"/>
                                        </p:tgtEl>
                                        <p:attrNameLst>
                                          <p:attrName>ppt_x</p:attrName>
                                        </p:attrNameLst>
                                      </p:cBhvr>
                                      <p:tavLst>
                                        <p:tav tm="0">
                                          <p:val>
                                            <p:strVal val="ppt_x"/>
                                          </p:val>
                                        </p:tav>
                                        <p:tav tm="100000">
                                          <p:val>
                                            <p:strVal val="ppt_x"/>
                                          </p:val>
                                        </p:tav>
                                      </p:tavLst>
                                    </p:anim>
                                    <p:anim calcmode="lin" valueType="num">
                                      <p:cBhvr>
                                        <p:cTn id="18" dur="2000"/>
                                        <p:tgtEl>
                                          <p:spTgt spid="2"/>
                                        </p:tgtEl>
                                        <p:attrNameLst>
                                          <p:attrName>ppt_y</p:attrName>
                                        </p:attrNameLst>
                                      </p:cBhvr>
                                      <p:tavLst>
                                        <p:tav tm="0">
                                          <p:val>
                                            <p:strVal val="ppt_y"/>
                                          </p:val>
                                        </p:tav>
                                        <p:tav tm="100000">
                                          <p:val>
                                            <p:strVal val="ppt_y-.1"/>
                                          </p:val>
                                        </p:tav>
                                      </p:tavLst>
                                    </p:anim>
                                    <p:set>
                                      <p:cBhvr>
                                        <p:cTn id="19" dur="1" fill="hold">
                                          <p:stCondLst>
                                            <p:cond delay="1999"/>
                                          </p:stCondLst>
                                        </p:cTn>
                                        <p:tgtEl>
                                          <p:spTgt spid="2"/>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xit" presetSubtype="0" fill="hold" grpId="2" nodeType="clickEffect">
                                  <p:stCondLst>
                                    <p:cond delay="0"/>
                                  </p:stCondLst>
                                  <p:childTnLst>
                                    <p:animEffect transition="out" filter="fade">
                                      <p:cBhvr>
                                        <p:cTn id="23" dur="1000"/>
                                        <p:tgtEl>
                                          <p:spTgt spid="9"/>
                                        </p:tgtEl>
                                      </p:cBhvr>
                                    </p:animEffect>
                                    <p:set>
                                      <p:cBhvr>
                                        <p:cTn id="24" dur="1" fill="hold">
                                          <p:stCondLst>
                                            <p:cond delay="999"/>
                                          </p:stCondLst>
                                        </p:cTn>
                                        <p:tgtEl>
                                          <p:spTgt spid="9"/>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3000"/>
                                        <p:tgtEl>
                                          <p:spTgt spid="5"/>
                                        </p:tgtEl>
                                      </p:cBhvr>
                                    </p:animEffect>
                                    <p:set>
                                      <p:cBhvr>
                                        <p:cTn id="27" dur="1" fill="hold">
                                          <p:stCondLst>
                                            <p:cond delay="2999"/>
                                          </p:stCondLst>
                                        </p:cTn>
                                        <p:tgtEl>
                                          <p:spTgt spid="5"/>
                                        </p:tgtEl>
                                        <p:attrNameLst>
                                          <p:attrName>style.visibility</p:attrName>
                                        </p:attrNameLst>
                                      </p:cBhvr>
                                      <p:to>
                                        <p:strVal val="hidden"/>
                                      </p:to>
                                    </p:set>
                                  </p:childTnLst>
                                </p:cTn>
                              </p:par>
                              <p:par>
                                <p:cTn id="28" presetID="10" presetClass="entr" presetSubtype="0"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1000"/>
                                        <p:tgtEl>
                                          <p:spTgt spid="2"/>
                                        </p:tgtEl>
                                      </p:cBhvr>
                                    </p:animEffect>
                                  </p:childTnLst>
                                </p:cTn>
                              </p:par>
                              <p:par>
                                <p:cTn id="31" presetID="10" presetClass="exit" presetSubtype="0" fill="hold" nodeType="withEffect">
                                  <p:stCondLst>
                                    <p:cond delay="1500"/>
                                  </p:stCondLst>
                                  <p:childTnLst>
                                    <p:animEffect transition="out" filter="fade">
                                      <p:cBhvr>
                                        <p:cTn id="32" dur="1000"/>
                                        <p:tgtEl>
                                          <p:spTgt spid="3"/>
                                        </p:tgtEl>
                                      </p:cBhvr>
                                    </p:animEffect>
                                    <p:set>
                                      <p:cBhvr>
                                        <p:cTn id="33"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34" fill="hold" display="0">
                  <p:stCondLst>
                    <p:cond delay="indefinite"/>
                  </p:stCondLst>
                  <p:endCondLst>
                    <p:cond evt="onNext" delay="0">
                      <p:tgtEl>
                        <p:sldTgt/>
                      </p:tgtEl>
                    </p:cond>
                    <p:cond evt="onPrev" delay="0">
                      <p:tgtEl>
                        <p:sldTgt/>
                      </p:tgtEl>
                    </p:cond>
                    <p:cond evt="onStopAudio" delay="0">
                      <p:tgtEl>
                        <p:sldTgt/>
                      </p:tgtEl>
                    </p:cond>
                  </p:endCondLst>
                </p:cTn>
                <p:tgtEl>
                  <p:spTgt spid="10"/>
                </p:tgtEl>
              </p:cMediaNode>
            </p:audio>
          </p:childTnLst>
        </p:cTn>
      </p:par>
    </p:tnLst>
    <p:bldLst>
      <p:bldP spid="5" grpId="0" animBg="1"/>
      <p:bldP spid="2" grpId="0"/>
      <p:bldP spid="9" grpId="0"/>
      <p:bldP spid="9" grpId="1"/>
      <p:bldP spid="9" grpId="2"/>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18" name="Group 17"/>
          <p:cNvGrpSpPr/>
          <p:nvPr/>
        </p:nvGrpSpPr>
        <p:grpSpPr>
          <a:xfrm>
            <a:off x="-3203" y="806164"/>
            <a:ext cx="8232803" cy="6051836"/>
            <a:chOff x="-3203" y="806164"/>
            <a:chExt cx="8232803" cy="6051836"/>
          </a:xfrm>
        </p:grpSpPr>
        <p:grpSp>
          <p:nvGrpSpPr>
            <p:cNvPr id="19" name="Group 22"/>
            <p:cNvGrpSpPr/>
            <p:nvPr/>
          </p:nvGrpSpPr>
          <p:grpSpPr>
            <a:xfrm>
              <a:off x="-3203" y="1295403"/>
              <a:ext cx="8232803" cy="5562597"/>
              <a:chOff x="-3203" y="1295403"/>
              <a:chExt cx="8232803" cy="5562597"/>
            </a:xfrm>
          </p:grpSpPr>
          <p:grpSp>
            <p:nvGrpSpPr>
              <p:cNvPr id="21" name="Group 56"/>
              <p:cNvGrpSpPr/>
              <p:nvPr/>
            </p:nvGrpSpPr>
            <p:grpSpPr>
              <a:xfrm>
                <a:off x="-3203" y="3048000"/>
                <a:ext cx="8232803" cy="3810000"/>
                <a:chOff x="-3203" y="3048000"/>
                <a:chExt cx="8232803" cy="3810000"/>
              </a:xfrm>
            </p:grpSpPr>
            <p:sp useBgFill="1">
              <p:nvSpPr>
                <p:cNvPr id="37" name="TextBox 36"/>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38"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22" name="TextBox 21"/>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23" name="Group 95"/>
              <p:cNvGrpSpPr/>
              <p:nvPr/>
            </p:nvGrpSpPr>
            <p:grpSpPr>
              <a:xfrm>
                <a:off x="457200" y="1295403"/>
                <a:ext cx="2209800" cy="3733797"/>
                <a:chOff x="381000" y="1600206"/>
                <a:chExt cx="2209800" cy="3733797"/>
              </a:xfrm>
            </p:grpSpPr>
            <p:cxnSp>
              <p:nvCxnSpPr>
                <p:cNvPr id="31" name="Straight Connector 30"/>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32" name="Group 28"/>
                <p:cNvGrpSpPr/>
                <p:nvPr/>
              </p:nvGrpSpPr>
              <p:grpSpPr>
                <a:xfrm>
                  <a:off x="381000" y="1600206"/>
                  <a:ext cx="2209800" cy="1872814"/>
                  <a:chOff x="18288" y="3845096"/>
                  <a:chExt cx="2442834" cy="2088421"/>
                </a:xfrm>
              </p:grpSpPr>
              <p:grpSp>
                <p:nvGrpSpPr>
                  <p:cNvPr id="33" name="Group 74"/>
                  <p:cNvGrpSpPr/>
                  <p:nvPr/>
                </p:nvGrpSpPr>
                <p:grpSpPr>
                  <a:xfrm>
                    <a:off x="145173" y="3845096"/>
                    <a:ext cx="2232174" cy="1644352"/>
                    <a:chOff x="6470899" y="4299248"/>
                    <a:chExt cx="2232174" cy="1644352"/>
                  </a:xfrm>
                </p:grpSpPr>
                <p:pic>
                  <p:nvPicPr>
                    <p:cNvPr id="35" name="Picture 2" descr="How Marcus Whitman Saved Oregon scan p. 119.png"/>
                    <p:cNvPicPr>
                      <a:picLocks noChangeAspect="1" noChangeArrowheads="1"/>
                    </p:cNvPicPr>
                    <p:nvPr/>
                  </p:nvPicPr>
                  <p:blipFill>
                    <a:blip r:embed="rId3"/>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36" name="Picture 2" descr="http://www.todayifoundout.com/wp-content/uploads/2015/09/Narcissa_Whitman.png"/>
                    <p:cNvPicPr>
                      <a:picLocks noChangeAspect="1" noChangeArrowheads="1"/>
                    </p:cNvPicPr>
                    <p:nvPr/>
                  </p:nvPicPr>
                  <p:blipFill>
                    <a:blip r:embed="rId4" cstate="print"/>
                    <a:srcRect/>
                    <a:stretch>
                      <a:fillRect/>
                    </a:stretch>
                  </p:blipFill>
                  <p:spPr bwMode="auto">
                    <a:xfrm>
                      <a:off x="7691785" y="4299248"/>
                      <a:ext cx="1011288" cy="1644352"/>
                    </a:xfrm>
                    <a:prstGeom prst="rect">
                      <a:avLst/>
                    </a:prstGeom>
                    <a:noFill/>
                    <a:ln w="50800">
                      <a:solidFill>
                        <a:srgbClr val="C94F58"/>
                      </a:solidFill>
                    </a:ln>
                  </p:spPr>
                </p:pic>
              </p:grpSp>
              <p:sp>
                <p:nvSpPr>
                  <p:cNvPr id="34" name="TextBox 33"/>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sp>
            <p:nvSpPr>
              <p:cNvPr id="24" name="Freeform 23"/>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Group 94"/>
              <p:cNvGrpSpPr/>
              <p:nvPr/>
            </p:nvGrpSpPr>
            <p:grpSpPr>
              <a:xfrm>
                <a:off x="381000" y="4876800"/>
                <a:ext cx="1598178" cy="1185232"/>
                <a:chOff x="459222" y="4953000"/>
                <a:chExt cx="1598178" cy="1185232"/>
              </a:xfrm>
            </p:grpSpPr>
            <p:sp>
              <p:nvSpPr>
                <p:cNvPr id="26" name="Oval 25"/>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92"/>
                <p:cNvGrpSpPr/>
                <p:nvPr/>
              </p:nvGrpSpPr>
              <p:grpSpPr>
                <a:xfrm>
                  <a:off x="459222" y="5562600"/>
                  <a:ext cx="1219200" cy="575632"/>
                  <a:chOff x="459222" y="5562600"/>
                  <a:chExt cx="1219200" cy="575632"/>
                </a:xfrm>
              </p:grpSpPr>
              <p:sp useBgFill="1">
                <p:nvSpPr>
                  <p:cNvPr id="29" name="Rectangle 28"/>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30" name="TextBox 29"/>
                  <p:cNvSpPr txBox="1"/>
                  <p:nvPr/>
                </p:nvSpPr>
                <p:spPr>
                  <a:xfrm>
                    <a:off x="459222" y="5562600"/>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28" name="Straight Connector 27"/>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sp useBgFill="1">
          <p:nvSpPr>
            <p:cNvPr id="20" name="TextBox 19"/>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3" name="TextBox 2"/>
          <p:cNvSpPr txBox="1"/>
          <p:nvPr/>
        </p:nvSpPr>
        <p:spPr>
          <a:xfrm>
            <a:off x="17860" y="7620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8" name="Group 6"/>
          <p:cNvGrpSpPr/>
          <p:nvPr/>
        </p:nvGrpSpPr>
        <p:grpSpPr>
          <a:xfrm>
            <a:off x="19050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5"/>
          <a:srcRect/>
          <a:stretch>
            <a:fillRect/>
          </a:stretch>
        </p:blipFill>
        <p:spPr bwMode="auto">
          <a:xfrm>
            <a:off x="1295400" y="1066800"/>
            <a:ext cx="1188823" cy="1219306"/>
          </a:xfrm>
          <a:prstGeom prst="rect">
            <a:avLst/>
          </a:prstGeom>
          <a:noFill/>
        </p:spPr>
      </p:pic>
      <p:cxnSp>
        <p:nvCxnSpPr>
          <p:cNvPr id="11" name="Straight Connector 10"/>
          <p:cNvCxnSpPr/>
          <p:nvPr/>
        </p:nvCxnSpPr>
        <p:spPr>
          <a:xfrm>
            <a:off x="2514600" y="3124200"/>
            <a:ext cx="35052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6"/>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124200" y="3505200"/>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5538"/>
                                        </p:tgtEl>
                                        <p:attrNameLst>
                                          <p:attrName>style.visibility</p:attrName>
                                        </p:attrNameLst>
                                      </p:cBhvr>
                                      <p:to>
                                        <p:strVal val="visible"/>
                                      </p:to>
                                    </p:set>
                                    <p:animEffect transition="in" filter="wipe(left)">
                                      <p:cBhvr>
                                        <p:cTn id="7" dur="1000"/>
                                        <p:tgtEl>
                                          <p:spTgt spid="65538"/>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par>
                                <p:cTn id="12" presetID="29" presetClass="entr" presetSubtype="0" fill="hold" nodeType="withEffect">
                                  <p:stCondLst>
                                    <p:cond delay="0"/>
                                  </p:stCondLst>
                                  <p:iterate type="lt">
                                    <p:tmPct val="0"/>
                                  </p:iterate>
                                  <p:childTnLst>
                                    <p:set>
                                      <p:cBhvr>
                                        <p:cTn id="13" dur="1" fill="hold">
                                          <p:stCondLst>
                                            <p:cond delay="0"/>
                                          </p:stCondLst>
                                        </p:cTn>
                                        <p:tgtEl>
                                          <p:spTgt spid="65541"/>
                                        </p:tgtEl>
                                        <p:attrNameLst>
                                          <p:attrName>style.visibility</p:attrName>
                                        </p:attrNameLst>
                                      </p:cBhvr>
                                      <p:to>
                                        <p:strVal val="visible"/>
                                      </p:to>
                                    </p:set>
                                    <p:anim calcmode="lin" valueType="num">
                                      <p:cBhvr>
                                        <p:cTn id="14" dur="1000" fill="hold"/>
                                        <p:tgtEl>
                                          <p:spTgt spid="65541"/>
                                        </p:tgtEl>
                                        <p:attrNameLst>
                                          <p:attrName>ppt_x</p:attrName>
                                        </p:attrNameLst>
                                      </p:cBhvr>
                                      <p:tavLst>
                                        <p:tav tm="0">
                                          <p:val>
                                            <p:strVal val="#ppt_x-.2"/>
                                          </p:val>
                                        </p:tav>
                                        <p:tav tm="100000">
                                          <p:val>
                                            <p:strVal val="#ppt_x"/>
                                          </p:val>
                                        </p:tav>
                                      </p:tavLst>
                                    </p:anim>
                                    <p:anim calcmode="lin" valueType="num">
                                      <p:cBhvr>
                                        <p:cTn id="15" dur="1000" fill="hold"/>
                                        <p:tgtEl>
                                          <p:spTgt spid="6554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5541"/>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decel="50000" fill="hold" nodeType="clickEffect">
                                  <p:stCondLst>
                                    <p:cond delay="0"/>
                                  </p:stCondLst>
                                  <p:childTnLst>
                                    <p:animMotion origin="layout" path="M 3.33333E-6 4.44444E-6 L 0.1 0.15555 " pathEditMode="relative" rAng="0" ptsTypes="AA">
                                      <p:cBhvr>
                                        <p:cTn id="20" dur="1000" fill="hold"/>
                                        <p:tgtEl>
                                          <p:spTgt spid="11"/>
                                        </p:tgtEl>
                                        <p:attrNameLst>
                                          <p:attrName>ppt_x</p:attrName>
                                          <p:attrName>ppt_y</p:attrName>
                                        </p:attrNameLst>
                                      </p:cBhvr>
                                      <p:rCtr x="50" y="78"/>
                                    </p:animMotion>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6" presetClass="emph" presetSubtype="0" fill="hold" grpId="1" nodeType="withEffect">
                                  <p:stCondLst>
                                    <p:cond delay="0"/>
                                  </p:stCondLst>
                                  <p:childTnLst>
                                    <p:animScale>
                                      <p:cBhvr>
                                        <p:cTn id="26" dur="2000" fill="hold"/>
                                        <p:tgtEl>
                                          <p:spTgt spid="15"/>
                                        </p:tgtEl>
                                      </p:cBhvr>
                                      <p:by x="120000" y="120000"/>
                                    </p:animScale>
                                  </p:childTnLst>
                                </p:cTn>
                              </p:par>
                              <p:par>
                                <p:cTn id="27" presetID="64" presetClass="path" presetSubtype="0" accel="50000" decel="50000" fill="hold" grpId="2" nodeType="withEffect">
                                  <p:stCondLst>
                                    <p:cond delay="0"/>
                                  </p:stCondLst>
                                  <p:childTnLst>
                                    <p:animMotion origin="layout" path="M 3.33333E-6 4.44444E-6 L -0.05 -0.47778 " pathEditMode="relative" rAng="0" ptsTypes="AA">
                                      <p:cBhvr>
                                        <p:cTn id="28" dur="1000" fill="hold"/>
                                        <p:tgtEl>
                                          <p:spTgt spid="15"/>
                                        </p:tgtEl>
                                        <p:attrNameLst>
                                          <p:attrName>ppt_x</p:attrName>
                                          <p:attrName>ppt_y</p:attrName>
                                        </p:attrNameLst>
                                      </p:cBhvr>
                                      <p:rCtr x="-25" y="-239"/>
                                    </p:animMotion>
                                  </p:childTnLst>
                                </p:cTn>
                              </p:par>
                              <p:par>
                                <p:cTn id="29" presetID="10" presetClass="exit" presetSubtype="0" fill="hold" nodeType="withEffect">
                                  <p:stCondLst>
                                    <p:cond delay="0"/>
                                  </p:stCondLst>
                                  <p:childTnLst>
                                    <p:animEffect transition="out" filter="fade">
                                      <p:cBhvr>
                                        <p:cTn id="30" dur="1000"/>
                                        <p:tgtEl>
                                          <p:spTgt spid="11"/>
                                        </p:tgtEl>
                                      </p:cBhvr>
                                    </p:animEffect>
                                    <p:set>
                                      <p:cBhvr>
                                        <p:cTn id="31" dur="1" fill="hold">
                                          <p:stCondLst>
                                            <p:cond delay="999"/>
                                          </p:stCondLst>
                                        </p:cTn>
                                        <p:tgtEl>
                                          <p:spTgt spid="1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65538"/>
                                        </p:tgtEl>
                                      </p:cBhvr>
                                    </p:animEffect>
                                    <p:set>
                                      <p:cBhvr>
                                        <p:cTn id="34" dur="1" fill="hold">
                                          <p:stCondLst>
                                            <p:cond delay="999"/>
                                          </p:stCondLst>
                                        </p:cTn>
                                        <p:tgtEl>
                                          <p:spTgt spid="65538"/>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1000"/>
                                        <p:tgtEl>
                                          <p:spTgt spid="8"/>
                                        </p:tgtEl>
                                      </p:cBhvr>
                                    </p:animEffect>
                                    <p:set>
                                      <p:cBhvr>
                                        <p:cTn id="37" dur="1" fill="hold">
                                          <p:stCondLst>
                                            <p:cond delay="999"/>
                                          </p:stCondLst>
                                        </p:cTn>
                                        <p:tgtEl>
                                          <p:spTgt spid="8"/>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3"/>
                                        </p:tgtEl>
                                      </p:cBhvr>
                                    </p:animEffect>
                                    <p:set>
                                      <p:cBhvr>
                                        <p:cTn id="40" dur="1" fill="hold">
                                          <p:stCondLst>
                                            <p:cond delay="999"/>
                                          </p:stCondLst>
                                        </p:cTn>
                                        <p:tgtEl>
                                          <p:spTgt spid="3"/>
                                        </p:tgtEl>
                                        <p:attrNameLst>
                                          <p:attrName>style.visibility</p:attrName>
                                        </p:attrNameLst>
                                      </p:cBhvr>
                                      <p:to>
                                        <p:strVal val="hidden"/>
                                      </p:to>
                                    </p:set>
                                  </p:childTnLst>
                                </p:cTn>
                              </p:par>
                              <p:par>
                                <p:cTn id="41" presetID="53" presetClass="exit" presetSubtype="0" fill="hold" nodeType="withEffect">
                                  <p:stCondLst>
                                    <p:cond delay="0"/>
                                  </p:stCondLst>
                                  <p:iterate type="lt">
                                    <p:tmPct val="0"/>
                                  </p:iterate>
                                  <p:childTnLst>
                                    <p:anim calcmode="lin" valueType="num">
                                      <p:cBhvr>
                                        <p:cTn id="42" dur="2000"/>
                                        <p:tgtEl>
                                          <p:spTgt spid="65541"/>
                                        </p:tgtEl>
                                        <p:attrNameLst>
                                          <p:attrName>ppt_w</p:attrName>
                                        </p:attrNameLst>
                                      </p:cBhvr>
                                      <p:tavLst>
                                        <p:tav tm="0">
                                          <p:val>
                                            <p:strVal val="ppt_w"/>
                                          </p:val>
                                        </p:tav>
                                        <p:tav tm="100000">
                                          <p:val>
                                            <p:fltVal val="0"/>
                                          </p:val>
                                        </p:tav>
                                      </p:tavLst>
                                    </p:anim>
                                    <p:anim calcmode="lin" valueType="num">
                                      <p:cBhvr>
                                        <p:cTn id="43" dur="2000"/>
                                        <p:tgtEl>
                                          <p:spTgt spid="65541"/>
                                        </p:tgtEl>
                                        <p:attrNameLst>
                                          <p:attrName>ppt_h</p:attrName>
                                        </p:attrNameLst>
                                      </p:cBhvr>
                                      <p:tavLst>
                                        <p:tav tm="0">
                                          <p:val>
                                            <p:strVal val="ppt_h"/>
                                          </p:val>
                                        </p:tav>
                                        <p:tav tm="100000">
                                          <p:val>
                                            <p:fltVal val="0"/>
                                          </p:val>
                                        </p:tav>
                                      </p:tavLst>
                                    </p:anim>
                                    <p:animEffect transition="out" filter="fade">
                                      <p:cBhvr>
                                        <p:cTn id="44" dur="2000"/>
                                        <p:tgtEl>
                                          <p:spTgt spid="65541"/>
                                        </p:tgtEl>
                                      </p:cBhvr>
                                    </p:animEffect>
                                    <p:set>
                                      <p:cBhvr>
                                        <p:cTn id="45" dur="1" fill="hold">
                                          <p:stCondLst>
                                            <p:cond delay="1999"/>
                                          </p:stCondLst>
                                        </p:cTn>
                                        <p:tgtEl>
                                          <p:spTgt spid="65541"/>
                                        </p:tgtEl>
                                        <p:attrNameLst>
                                          <p:attrName>style.visibility</p:attrName>
                                        </p:attrNameLst>
                                      </p:cBhvr>
                                      <p:to>
                                        <p:strVal val="hidden"/>
                                      </p:to>
                                    </p:set>
                                  </p:childTnLst>
                                </p:cTn>
                              </p:par>
                              <p:par>
                                <p:cTn id="46" presetID="0" presetClass="path" presetSubtype="0" accel="50000" decel="50000" fill="hold" nodeType="withEffect">
                                  <p:stCondLst>
                                    <p:cond delay="0"/>
                                  </p:stCondLst>
                                  <p:iterate type="lt">
                                    <p:tmPct val="0"/>
                                  </p:iterate>
                                  <p:childTnLst>
                                    <p:animMotion origin="layout" path="M 1.66667E-6 2.59259E-6 C 0.00955 -0.00972 0.01684 -0.01597 0.02865 -0.01921 C 0.03524 -0.02361 0.04132 -0.02986 0.04826 -0.03333 C 0.06962 -0.04398 0.09549 -0.04398 0.11788 -0.04768 C 0.17795 -0.04583 0.17535 -0.04606 0.21424 -0.04051 C 0.225 -0.03125 0.21476 -0.03912 0.23385 -0.03102 C 0.2651 -0.01805 0.29184 -0.01342 0.325 -0.00949 C 0.3684 -0.01041 0.41198 -0.00972 0.45538 -0.01204 C 0.47101 -0.01273 0.49392 -0.03727 0.51076 -0.04282 C 0.51372 -0.04768 0.5158 -0.0537 0.51962 -0.05717 C 0.53038 -0.06643 0.54878 -0.07384 0.56076 -0.08102 C 0.56701 -0.08472 0.56753 -0.08935 0.57326 -0.09537 C 0.58351 -0.10602 0.57969 -0.0993 0.58924 -0.10717 C 0.60174 -0.11759 0.6125 -0.12708 0.62674 -0.13333 C 0.6316 -0.13981 0.63628 -0.14606 0.64115 -0.15254 C 0.64236 -0.15416 0.64462 -0.15393 0.64635 -0.15486 C 0.65122 -0.15787 0.6559 -0.16111 0.66076 -0.16435 C 0.6658 -0.16759 0.67917 -0.18565 0.68038 -0.18819 C 0.68663 -0.20092 0.68229 -0.19329 0.69462 -0.20949 C 0.69774 -0.21342 0.69931 -0.21898 0.70174 -0.22384 C 0.70781 -0.23611 0.70781 -0.23032 0.71424 -0.23819 C 0.72188 -0.24745 0.72795 -0.26065 0.73576 -0.26921 C 0.73924 -0.27315 0.74271 -0.27731 0.74635 -0.28102 C 0.76042 -0.29444 0.74705 -0.27639 0.76076 -0.29282 C 0.7717 -0.30602 0.77535 -0.31551 0.78924 -0.32153 C 0.79757 -0.33264 0.80851 -0.34004 0.81962 -0.34537 C 0.82951 -0.36504 0.82378 -0.35555 0.8375 -0.37384 C 0.83958 -0.37662 0.84063 -0.38079 0.84288 -0.38333 C 0.84688 -0.38796 0.85226 -0.38889 0.85712 -0.39051 C 0.85885 -0.39282 0.86024 -0.39606 0.8625 -0.39768 C 0.86753 -0.40116 0.87865 -0.40486 0.87865 -0.40486 C 0.89514 -0.41944 0.91719 -0.41551 0.93576 -0.41666 C 0.94167 -0.42014 0.94792 -0.42222 0.95365 -0.42616 C 0.96007 -0.43055 0.96267 -0.4375 0.96962 -0.44051 C 0.97135 -0.44213 0.97292 -0.44444 0.975 -0.44537 C 0.97847 -0.44699 0.98576 -0.44768 0.98576 -0.44768 " pathEditMode="relative" ptsTypes="fffffffffffffffffffffffffffffffffffA">
                                      <p:cBhvr>
                                        <p:cTn id="47" dur="2000" fill="hold"/>
                                        <p:tgtEl>
                                          <p:spTgt spid="65541"/>
                                        </p:tgtEl>
                                        <p:attrNameLst>
                                          <p:attrName>ppt_x</p:attrName>
                                          <p:attrName>ppt_y</p:attrName>
                                        </p:attrNameLst>
                                      </p:cBhvr>
                                    </p:animMotion>
                                  </p:childTnLst>
                                </p:cTn>
                              </p:par>
                              <p:par>
                                <p:cTn id="48" presetID="10" presetClass="entr" presetSubtype="0" fill="hold" grpId="0" nodeType="withEffect">
                                  <p:stCondLst>
                                    <p:cond delay="50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1000"/>
                                        <p:tgtEl>
                                          <p:spTgt spid="16"/>
                                        </p:tgtEl>
                                      </p:cBhvr>
                                    </p:animEffect>
                                  </p:childTnLst>
                                </p:cTn>
                              </p:par>
                              <p:par>
                                <p:cTn id="51" presetID="10" presetClass="exit" presetSubtype="0" fill="hold" grpId="3" nodeType="withEffect">
                                  <p:stCondLst>
                                    <p:cond delay="500"/>
                                  </p:stCondLst>
                                  <p:childTnLst>
                                    <p:animEffect transition="out" filter="fade">
                                      <p:cBhvr>
                                        <p:cTn id="52" dur="1000"/>
                                        <p:tgtEl>
                                          <p:spTgt spid="15"/>
                                        </p:tgtEl>
                                      </p:cBhvr>
                                    </p:animEffect>
                                    <p:set>
                                      <p:cBhvr>
                                        <p:cTn id="53" dur="1" fill="hold">
                                          <p:stCondLst>
                                            <p:cond delay="999"/>
                                          </p:stCondLst>
                                        </p:cTn>
                                        <p:tgtEl>
                                          <p:spTgt spid="15"/>
                                        </p:tgtEl>
                                        <p:attrNameLst>
                                          <p:attrName>style.visibility</p:attrName>
                                        </p:attrNameLst>
                                      </p:cBhvr>
                                      <p:to>
                                        <p:strVal val="hidden"/>
                                      </p:to>
                                    </p:set>
                                  </p:childTnLst>
                                </p:cTn>
                              </p:par>
                            </p:childTnLst>
                          </p:cTn>
                        </p:par>
                        <p:par>
                          <p:cTn id="54" fill="hold">
                            <p:stCondLst>
                              <p:cond delay="2000"/>
                            </p:stCondLst>
                            <p:childTnLst>
                              <p:par>
                                <p:cTn id="55" presetID="10" presetClass="exit" presetSubtype="0" fill="hold" grpId="0" nodeType="afterEffect">
                                  <p:stCondLst>
                                    <p:cond delay="0"/>
                                  </p:stCondLst>
                                  <p:childTnLst>
                                    <p:animEffect transition="out" filter="fade">
                                      <p:cBhvr>
                                        <p:cTn id="56" dur="1000"/>
                                        <p:tgtEl>
                                          <p:spTgt spid="17"/>
                                        </p:tgtEl>
                                      </p:cBhvr>
                                    </p:animEffect>
                                    <p:set>
                                      <p:cBhvr>
                                        <p:cTn id="57"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3" grpId="0" animBg="1"/>
      <p:bldP spid="15" grpId="0"/>
      <p:bldP spid="15" grpId="1"/>
      <p:bldP spid="15" grpId="2"/>
      <p:bldP spid="15" grpId="3"/>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9" name="Rectangle 4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4" name="Group 33"/>
          <p:cNvGrpSpPr/>
          <p:nvPr/>
        </p:nvGrpSpPr>
        <p:grpSpPr>
          <a:xfrm>
            <a:off x="-3203" y="806164"/>
            <a:ext cx="8232803" cy="6051836"/>
            <a:chOff x="-3203" y="806164"/>
            <a:chExt cx="8232803" cy="6051836"/>
          </a:xfrm>
        </p:grpSpPr>
        <p:grpSp>
          <p:nvGrpSpPr>
            <p:cNvPr id="29" name="Group 28"/>
            <p:cNvGrpSpPr/>
            <p:nvPr/>
          </p:nvGrpSpPr>
          <p:grpSpPr>
            <a:xfrm>
              <a:off x="-3203" y="1295401"/>
              <a:ext cx="8232803" cy="5562599"/>
              <a:chOff x="-3203" y="1295401"/>
              <a:chExt cx="8232803" cy="5562599"/>
            </a:xfrm>
          </p:grpSpPr>
          <p:grpSp>
            <p:nvGrpSpPr>
              <p:cNvPr id="3"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8" name="Group 95"/>
              <p:cNvGrpSpPr/>
              <p:nvPr/>
            </p:nvGrpSpPr>
            <p:grpSpPr>
              <a:xfrm>
                <a:off x="457200" y="1295401"/>
                <a:ext cx="2209800" cy="3733799"/>
                <a:chOff x="381000" y="1600204"/>
                <a:chExt cx="2209800" cy="3733799"/>
              </a:xfrm>
            </p:grpSpPr>
            <p:cxnSp>
              <p:nvCxnSpPr>
                <p:cNvPr id="28" name="Straight Connector 27"/>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9" name="Group 28"/>
                <p:cNvGrpSpPr/>
                <p:nvPr/>
              </p:nvGrpSpPr>
              <p:grpSpPr>
                <a:xfrm>
                  <a:off x="381000" y="1600204"/>
                  <a:ext cx="2209800" cy="1872813"/>
                  <a:chOff x="18288" y="3845096"/>
                  <a:chExt cx="2442834" cy="2088421"/>
                </a:xfrm>
              </p:grpSpPr>
              <p:grpSp>
                <p:nvGrpSpPr>
                  <p:cNvPr id="10" name="Group 74"/>
                  <p:cNvGrpSpPr/>
                  <p:nvPr/>
                </p:nvGrpSpPr>
                <p:grpSpPr>
                  <a:xfrm>
                    <a:off x="145173" y="3845096"/>
                    <a:ext cx="2232174" cy="1644352"/>
                    <a:chOff x="6470899" y="4299248"/>
                    <a:chExt cx="2232174" cy="1644352"/>
                  </a:xfrm>
                </p:grpSpPr>
                <p:pic>
                  <p:nvPicPr>
                    <p:cNvPr id="37" name="Picture 2" descr="How Marcus Whitman Saved Oregon scan p. 119.png"/>
                    <p:cNvPicPr>
                      <a:picLocks noChangeAspect="1" noChangeArrowheads="1"/>
                    </p:cNvPicPr>
                    <p:nvPr/>
                  </p:nvPicPr>
                  <p:blipFill>
                    <a:blip r:embed="rId3"/>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40" name="Picture 2" descr="http://www.todayifoundout.com/wp-content/uploads/2015/09/Narcissa_Whitman.png"/>
                    <p:cNvPicPr>
                      <a:picLocks noChangeAspect="1" noChangeArrowheads="1"/>
                    </p:cNvPicPr>
                    <p:nvPr/>
                  </p:nvPicPr>
                  <p:blipFill>
                    <a:blip r:embed="rId4" cstate="print"/>
                    <a:srcRect/>
                    <a:stretch>
                      <a:fillRect/>
                    </a:stretch>
                  </p:blipFill>
                  <p:spPr bwMode="auto">
                    <a:xfrm>
                      <a:off x="7691785" y="4299248"/>
                      <a:ext cx="1011288" cy="1644352"/>
                    </a:xfrm>
                    <a:prstGeom prst="rect">
                      <a:avLst/>
                    </a:prstGeom>
                    <a:noFill/>
                    <a:ln w="50800">
                      <a:solidFill>
                        <a:srgbClr val="C94F58"/>
                      </a:solidFill>
                    </a:ln>
                  </p:spPr>
                </p:pic>
              </p:grpSp>
              <p:sp>
                <p:nvSpPr>
                  <p:cNvPr id="31" name="TextBox 30"/>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grpSp>
            <p:nvGrpSpPr>
              <p:cNvPr id="11" name="Group 94"/>
              <p:cNvGrpSpPr/>
              <p:nvPr/>
            </p:nvGrpSpPr>
            <p:grpSpPr>
              <a:xfrm>
                <a:off x="381000" y="4876800"/>
                <a:ext cx="1598178" cy="1185232"/>
                <a:chOff x="459222" y="4953000"/>
                <a:chExt cx="1598178" cy="1185232"/>
              </a:xfrm>
            </p:grpSpPr>
            <p:sp>
              <p:nvSpPr>
                <p:cNvPr id="27" name="Oval 26"/>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92"/>
                <p:cNvGrpSpPr/>
                <p:nvPr/>
              </p:nvGrpSpPr>
              <p:grpSpPr>
                <a:xfrm>
                  <a:off x="459222" y="5562600"/>
                  <a:ext cx="1219200" cy="575632"/>
                  <a:chOff x="459222" y="5562600"/>
                  <a:chExt cx="1219200" cy="575632"/>
                </a:xfrm>
              </p:grpSpPr>
              <p:sp useBgFill="1">
                <p:nvSpPr>
                  <p:cNvPr id="92" name="Rectangle 91"/>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65" name="TextBox 64"/>
                  <p:cNvSpPr txBox="1"/>
                  <p:nvPr/>
                </p:nvSpPr>
                <p:spPr>
                  <a:xfrm>
                    <a:off x="459222" y="5562600"/>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45" name="Straight Connector 44"/>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sp useBgFill="1">
          <p:nvSpPr>
            <p:cNvPr id="46" name="TextBox 45"/>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grpSp>
      <p:grpSp>
        <p:nvGrpSpPr>
          <p:cNvPr id="62" name="Group 61"/>
          <p:cNvGrpSpPr/>
          <p:nvPr/>
        </p:nvGrpSpPr>
        <p:grpSpPr>
          <a:xfrm>
            <a:off x="0" y="1600200"/>
            <a:ext cx="9448800" cy="2091690"/>
            <a:chOff x="0" y="1600200"/>
            <a:chExt cx="9448800" cy="2091690"/>
          </a:xfrm>
        </p:grpSpPr>
        <p:graphicFrame>
          <p:nvGraphicFramePr>
            <p:cNvPr id="55" name="Chart 54"/>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5"/>
            </a:graphicData>
          </a:graphic>
        </p:graphicFrame>
        <p:sp>
          <p:nvSpPr>
            <p:cNvPr id="60" name="TextBox 59"/>
            <p:cNvSpPr txBox="1"/>
            <p:nvPr/>
          </p:nvSpPr>
          <p:spPr>
            <a:xfrm rot="1480962">
              <a:off x="4533600" y="19966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grpSp>
        <p:nvGrpSpPr>
          <p:cNvPr id="32" name="Group 31"/>
          <p:cNvGrpSpPr/>
          <p:nvPr/>
        </p:nvGrpSpPr>
        <p:grpSpPr>
          <a:xfrm>
            <a:off x="1938251" y="4702233"/>
            <a:ext cx="6132022" cy="1066799"/>
            <a:chOff x="1938251" y="4702233"/>
            <a:chExt cx="6132022" cy="1066799"/>
          </a:xfrm>
        </p:grpSpPr>
        <p:sp>
          <p:nvSpPr>
            <p:cNvPr id="89" name="Freeform 88"/>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Freeform 29"/>
            <p:cNvSpPr/>
            <p:nvPr/>
          </p:nvSpPr>
          <p:spPr>
            <a:xfrm>
              <a:off x="1978429" y="5070763"/>
              <a:ext cx="6091844" cy="6982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Lst>
              <a:ahLst/>
              <a:cxnLst>
                <a:cxn ang="0">
                  <a:pos x="connsiteX0" y="connsiteY0"/>
                </a:cxn>
                <a:cxn ang="0">
                  <a:pos x="connsiteX1" y="connsiteY1"/>
                </a:cxn>
                <a:cxn ang="0">
                  <a:pos x="connsiteX2" y="connsiteY2"/>
                </a:cxn>
              </a:cxnLst>
              <a:rect l="l" t="t" r="r" b="b"/>
              <a:pathLst>
                <a:path w="6091844" h="698269">
                  <a:moveTo>
                    <a:pt x="0" y="0"/>
                  </a:moveTo>
                  <a:cubicBezTo>
                    <a:pt x="2514600" y="322811"/>
                    <a:pt x="5029200" y="645622"/>
                    <a:pt x="6035040" y="698269"/>
                  </a:cubicBezTo>
                  <a:cubicBezTo>
                    <a:pt x="6091844" y="346364"/>
                    <a:pt x="6083531" y="613755"/>
                    <a:pt x="6035040" y="315883"/>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 name="Freeform 32"/>
          <p:cNvSpPr/>
          <p:nvPr/>
        </p:nvSpPr>
        <p:spPr>
          <a:xfrm>
            <a:off x="1938528" y="4709160"/>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1000"/>
                                        <p:tgtEl>
                                          <p:spTgt spid="32"/>
                                        </p:tgtEl>
                                      </p:cBhvr>
                                    </p:animEffect>
                                  </p:childTnLst>
                                </p:cTn>
                              </p:par>
                              <p:par>
                                <p:cTn id="8" presetID="22" presetClass="exit" presetSubtype="8" fill="hold" grpId="0" nodeType="withEffect">
                                  <p:stCondLst>
                                    <p:cond delay="0"/>
                                  </p:stCondLst>
                                  <p:childTnLst>
                                    <p:animEffect transition="out" filter="wipe(left)">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1000"/>
                                        <p:tgtEl>
                                          <p:spTgt spid="34"/>
                                        </p:tgtEl>
                                      </p:cBhvr>
                                    </p:animEffect>
                                    <p:set>
                                      <p:cBhvr>
                                        <p:cTn id="15" dur="1" fill="hold">
                                          <p:stCondLst>
                                            <p:cond delay="999"/>
                                          </p:stCondLst>
                                        </p:cTn>
                                        <p:tgtEl>
                                          <p:spTgt spid="34"/>
                                        </p:tgtEl>
                                        <p:attrNameLst>
                                          <p:attrName>style.visibility</p:attrName>
                                        </p:attrNameLst>
                                      </p:cBhvr>
                                      <p:to>
                                        <p:strVal val="hidden"/>
                                      </p:to>
                                    </p:set>
                                  </p:childTnLst>
                                </p:cTn>
                              </p:par>
                              <p:par>
                                <p:cTn id="16" presetID="42" presetClass="entr" presetSubtype="0" fill="hold"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10" presetClass="exit" presetSubtype="0" fill="hold" nodeType="withEffect">
                                  <p:stCondLst>
                                    <p:cond delay="0"/>
                                  </p:stCondLst>
                                  <p:childTnLst>
                                    <p:animEffect transition="out" filter="fade">
                                      <p:cBhvr>
                                        <p:cTn id="22" dur="1000"/>
                                        <p:tgtEl>
                                          <p:spTgt spid="32"/>
                                        </p:tgtEl>
                                      </p:cBhvr>
                                    </p:animEffect>
                                    <p:set>
                                      <p:cBhvr>
                                        <p:cTn id="23"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8" name="Rectangle 2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aphicFrame>
        <p:nvGraphicFramePr>
          <p:cNvPr id="23" name="Chart 22"/>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2"/>
          </a:graphicData>
        </a:graphic>
      </p:graphicFrame>
      <p:grpSp>
        <p:nvGrpSpPr>
          <p:cNvPr id="24" name="Group 23"/>
          <p:cNvGrpSpPr/>
          <p:nvPr/>
        </p:nvGrpSpPr>
        <p:grpSpPr>
          <a:xfrm>
            <a:off x="1" y="76200"/>
            <a:ext cx="1676399" cy="3429000"/>
            <a:chOff x="-83127" y="1011278"/>
            <a:chExt cx="1828800" cy="3957676"/>
          </a:xfrm>
        </p:grpSpPr>
        <p:sp useBgFill="1">
          <p:nvSpPr>
            <p:cNvPr id="25" name="Rectangle 24"/>
            <p:cNvSpPr/>
            <p:nvPr/>
          </p:nvSpPr>
          <p:spPr>
            <a:xfrm>
              <a:off x="0" y="4538067"/>
              <a:ext cx="838201" cy="430887"/>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26" name="Picture 5"/>
            <p:cNvPicPr>
              <a:picLocks noChangeAspect="1" noChangeArrowheads="1"/>
            </p:cNvPicPr>
            <p:nvPr/>
          </p:nvPicPr>
          <p:blipFill>
            <a:blip r:embed="rId3"/>
            <a:srcRect/>
            <a:stretch>
              <a:fillRect/>
            </a:stretch>
          </p:blipFill>
          <p:spPr bwMode="auto">
            <a:xfrm>
              <a:off x="-83127" y="1011278"/>
              <a:ext cx="1828800" cy="3950653"/>
            </a:xfrm>
            <a:prstGeom prst="rect">
              <a:avLst/>
            </a:prstGeom>
            <a:noFill/>
            <a:ln w="9525">
              <a:noFill/>
              <a:miter lim="800000"/>
              <a:headEnd/>
              <a:tailEnd/>
            </a:ln>
            <a:effectLst/>
          </p:spPr>
        </p:pic>
      </p:grpSp>
      <p:sp>
        <p:nvSpPr>
          <p:cNvPr id="29" name="TextBox 28"/>
          <p:cNvSpPr txBox="1"/>
          <p:nvPr/>
        </p:nvSpPr>
        <p:spPr>
          <a:xfrm rot="1480962">
            <a:off x="4533600" y="19966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30" name="Rectangle 29"/>
          <p:cNvSpPr/>
          <p:nvPr/>
        </p:nvSpPr>
        <p:spPr>
          <a:xfrm rot="21320327">
            <a:off x="2689633" y="911430"/>
            <a:ext cx="3706464" cy="707886"/>
          </a:xfrm>
          <a:prstGeom prst="rect">
            <a:avLst/>
          </a:prstGeom>
        </p:spPr>
        <p:txBody>
          <a:bodyPr wrap="none">
            <a:spAutoFit/>
          </a:bodyPr>
          <a:lstStyle/>
          <a:p>
            <a:r>
              <a:rPr lang="en-US" sz="4000" b="1" dirty="0" smtClean="0"/>
              <a:t>human activities</a:t>
            </a:r>
          </a:p>
        </p:txBody>
      </p:sp>
      <p:sp>
        <p:nvSpPr>
          <p:cNvPr id="31" name="Rectangle 30"/>
          <p:cNvSpPr/>
          <p:nvPr/>
        </p:nvSpPr>
        <p:spPr>
          <a:xfrm rot="21031870">
            <a:off x="2209800" y="4191000"/>
            <a:ext cx="4799775" cy="707886"/>
          </a:xfrm>
          <a:prstGeom prst="rect">
            <a:avLst/>
          </a:prstGeom>
        </p:spPr>
        <p:txBody>
          <a:bodyPr wrap="none">
            <a:spAutoFit/>
          </a:bodyPr>
          <a:lstStyle/>
          <a:p>
            <a:r>
              <a:rPr lang="en-US" sz="4000" b="1" dirty="0" smtClean="0"/>
              <a:t>government activities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1000" fill="hold"/>
                                        <p:tgtEl>
                                          <p:spTgt spid="30"/>
                                        </p:tgtEl>
                                        <p:attrNameLst>
                                          <p:attrName>ppt_w</p:attrName>
                                        </p:attrNameLst>
                                      </p:cBhvr>
                                      <p:tavLst>
                                        <p:tav tm="0">
                                          <p:val>
                                            <p:fltVal val="0"/>
                                          </p:val>
                                        </p:tav>
                                        <p:tav tm="100000">
                                          <p:val>
                                            <p:strVal val="#ppt_w"/>
                                          </p:val>
                                        </p:tav>
                                      </p:tavLst>
                                    </p:anim>
                                    <p:anim calcmode="lin" valueType="num">
                                      <p:cBhvr>
                                        <p:cTn id="8" dur="1000" fill="hold"/>
                                        <p:tgtEl>
                                          <p:spTgt spid="30"/>
                                        </p:tgtEl>
                                        <p:attrNameLst>
                                          <p:attrName>ppt_h</p:attrName>
                                        </p:attrNameLst>
                                      </p:cBhvr>
                                      <p:tavLst>
                                        <p:tav tm="0">
                                          <p:val>
                                            <p:fltVal val="0"/>
                                          </p:val>
                                        </p:tav>
                                        <p:tav tm="100000">
                                          <p:val>
                                            <p:strVal val="#ppt_h"/>
                                          </p:val>
                                        </p:tav>
                                      </p:tavLst>
                                    </p:anim>
                                    <p:animEffect transition="in" filter="fade">
                                      <p:cBhvr>
                                        <p:cTn id="9" dur="10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1000"/>
                                        <p:tgtEl>
                                          <p:spTgt spid="31"/>
                                        </p:tgtEl>
                                      </p:cBhvr>
                                    </p:animEffect>
                                    <p:set>
                                      <p:cBhvr>
                                        <p:cTn id="21" dur="1" fill="hold">
                                          <p:stCondLst>
                                            <p:cond delay="999"/>
                                          </p:stCondLst>
                                        </p:cTn>
                                        <p:tgtEl>
                                          <p:spTgt spid="31"/>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1000"/>
                                        <p:tgtEl>
                                          <p:spTgt spid="30"/>
                                        </p:tgtEl>
                                      </p:cBhvr>
                                    </p:animEffect>
                                    <p:set>
                                      <p:cBhvr>
                                        <p:cTn id="24" dur="1" fill="hold">
                                          <p:stCondLst>
                                            <p:cond delay="999"/>
                                          </p:stCondLst>
                                        </p:cTn>
                                        <p:tgtEl>
                                          <p:spTgt spid="30"/>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2000"/>
                                        <p:tgtEl>
                                          <p:spTgt spid="29"/>
                                        </p:tgtEl>
                                      </p:cBhvr>
                                    </p:animEffect>
                                    <p:set>
                                      <p:cBhvr>
                                        <p:cTn id="27" dur="1" fill="hold">
                                          <p:stCondLst>
                                            <p:cond delay="1999"/>
                                          </p:stCondLst>
                                        </p:cTn>
                                        <p:tgtEl>
                                          <p:spTgt spid="29"/>
                                        </p:tgtEl>
                                        <p:attrNameLst>
                                          <p:attrName>style.visibility</p:attrName>
                                        </p:attrNameLst>
                                      </p:cBhvr>
                                      <p:to>
                                        <p:strVal val="hidden"/>
                                      </p:to>
                                    </p:set>
                                  </p:childTnLst>
                                </p:cTn>
                              </p:par>
                              <p:par>
                                <p:cTn id="28" presetID="22" presetClass="entr" presetSubtype="4"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down)">
                                      <p:cBhvr>
                                        <p:cTn id="30"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0" grpId="1"/>
      <p:bldP spid="31" grpId="0"/>
      <p:bldP spid="31"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p:cNvGrpSpPr/>
          <p:nvPr/>
        </p:nvGrpSpPr>
        <p:grpSpPr>
          <a:xfrm>
            <a:off x="7162800" y="838200"/>
            <a:ext cx="1981199" cy="1630680"/>
            <a:chOff x="7162800" y="838200"/>
            <a:chExt cx="1981199" cy="1630680"/>
          </a:xfrm>
        </p:grpSpPr>
        <p:cxnSp>
          <p:nvCxnSpPr>
            <p:cNvPr id="99" name="Straight Connector 98"/>
            <p:cNvCxnSpPr/>
            <p:nvPr/>
          </p:nvCxnSpPr>
          <p:spPr>
            <a:xfrm rot="5400000">
              <a:off x="8215154" y="1919446"/>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7162800" y="838200"/>
              <a:ext cx="1981199" cy="1478280"/>
              <a:chOff x="2590801" y="833735"/>
              <a:chExt cx="1981199" cy="1478280"/>
            </a:xfrm>
          </p:grpSpPr>
          <p:cxnSp>
            <p:nvCxnSpPr>
              <p:cNvPr id="94" name="Straight Connector 93"/>
              <p:cNvCxnSpPr/>
              <p:nvPr/>
            </p:nvCxnSpPr>
            <p:spPr>
              <a:xfrm rot="5400000">
                <a:off x="2119154" y="1762581"/>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93" name="Group 14"/>
              <p:cNvGrpSpPr/>
              <p:nvPr/>
            </p:nvGrpSpPr>
            <p:grpSpPr>
              <a:xfrm>
                <a:off x="2590801" y="833735"/>
                <a:ext cx="1981199" cy="830997"/>
                <a:chOff x="2590044" y="833735"/>
                <a:chExt cx="1992126" cy="830997"/>
              </a:xfrm>
            </p:grpSpPr>
            <p:cxnSp>
              <p:nvCxnSpPr>
                <p:cNvPr id="95" name="Straight Connector 94"/>
                <p:cNvCxnSpPr/>
                <p:nvPr/>
              </p:nvCxnSpPr>
              <p:spPr>
                <a:xfrm>
                  <a:off x="2604630" y="1210056"/>
                  <a:ext cx="1671060" cy="4679"/>
                </a:xfrm>
                <a:prstGeom prst="line">
                  <a:avLst/>
                </a:prstGeom>
                <a:ln w="7620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96" name="Rectangle 95"/>
                <p:cNvSpPr/>
                <p:nvPr/>
              </p:nvSpPr>
              <p:spPr>
                <a:xfrm>
                  <a:off x="2590044" y="833735"/>
                  <a:ext cx="1992126" cy="830997"/>
                </a:xfrm>
                <a:prstGeom prst="rect">
                  <a:avLst/>
                </a:prstGeom>
              </p:spPr>
              <p:txBody>
                <a:bodyPr wrap="square">
                  <a:spAutoFit/>
                </a:bodyPr>
                <a:lstStyle/>
                <a:p>
                  <a:r>
                    <a:rPr lang="en-US" sz="2400" b="1" dirty="0" smtClean="0">
                      <a:solidFill>
                        <a:schemeClr val="bg1"/>
                      </a:solidFill>
                    </a:rPr>
                    <a:t>1864-68: E. Indian Wars</a:t>
                  </a:r>
                </a:p>
              </p:txBody>
            </p:sp>
          </p:grpSp>
        </p:grpSp>
      </p:grpSp>
      <p:graphicFrame>
        <p:nvGraphicFramePr>
          <p:cNvPr id="3" name="Chart 2"/>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3"/>
          </a:graphicData>
        </a:graphic>
      </p:graphicFrame>
      <p:sp useBgFill="1">
        <p:nvSpPr>
          <p:cNvPr id="4" name="Rectangle 3"/>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25" name="Group 24"/>
          <p:cNvGrpSpPr/>
          <p:nvPr/>
        </p:nvGrpSpPr>
        <p:grpSpPr>
          <a:xfrm>
            <a:off x="1" y="76200"/>
            <a:ext cx="1676399" cy="3429000"/>
            <a:chOff x="-83127" y="1011278"/>
            <a:chExt cx="1828800" cy="3957676"/>
          </a:xfrm>
        </p:grpSpPr>
        <p:sp useBgFill="1">
          <p:nvSpPr>
            <p:cNvPr id="24" name="Rectangle 23"/>
            <p:cNvSpPr/>
            <p:nvPr/>
          </p:nvSpPr>
          <p:spPr>
            <a:xfrm>
              <a:off x="0" y="4538067"/>
              <a:ext cx="838201" cy="430887"/>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1029" name="Picture 5"/>
            <p:cNvPicPr>
              <a:picLocks noChangeAspect="1" noChangeArrowheads="1"/>
            </p:cNvPicPr>
            <p:nvPr/>
          </p:nvPicPr>
          <p:blipFill>
            <a:blip r:embed="rId4"/>
            <a:srcRect/>
            <a:stretch>
              <a:fillRect/>
            </a:stretch>
          </p:blipFill>
          <p:spPr bwMode="auto">
            <a:xfrm>
              <a:off x="-83127" y="1011278"/>
              <a:ext cx="1828800" cy="3950653"/>
            </a:xfrm>
            <a:prstGeom prst="rect">
              <a:avLst/>
            </a:prstGeom>
            <a:noFill/>
            <a:ln w="9525">
              <a:noFill/>
              <a:miter lim="800000"/>
              <a:headEnd/>
              <a:tailEnd/>
            </a:ln>
            <a:effectLst/>
          </p:spPr>
        </p:pic>
      </p:grpSp>
      <p:sp>
        <p:nvSpPr>
          <p:cNvPr id="7" name="Rectangle 6"/>
          <p:cNvSpPr/>
          <p:nvPr/>
        </p:nvSpPr>
        <p:spPr>
          <a:xfrm rot="18294980">
            <a:off x="-972474" y="1407909"/>
            <a:ext cx="9952136" cy="7263527"/>
          </a:xfrm>
          <a:prstGeom prst="rect">
            <a:avLst/>
          </a:prstGeom>
        </p:spPr>
        <p:txBody>
          <a:bodyPr wrap="square">
            <a:spAutoFit/>
          </a:bodyPr>
          <a:lstStyle/>
          <a:p>
            <a:r>
              <a:rPr lang="en-US" sz="2400" b="1" dirty="0" smtClean="0"/>
              <a:t>                                          provisional</a:t>
            </a:r>
          </a:p>
          <a:p>
            <a:r>
              <a:rPr lang="en-US" sz="2400" b="1" dirty="0" smtClean="0"/>
              <a:t>                                    </a:t>
            </a:r>
            <a:r>
              <a:rPr lang="en-US" sz="2400" b="1" dirty="0" err="1" smtClean="0"/>
              <a:t>gov’t</a:t>
            </a:r>
            <a:r>
              <a:rPr lang="en-US" sz="2400" b="1" dirty="0" smtClean="0"/>
              <a:t> OR - 1843</a:t>
            </a:r>
          </a:p>
          <a:p>
            <a:r>
              <a:rPr lang="en-US" sz="2400" b="1" dirty="0" smtClean="0"/>
              <a:t> </a:t>
            </a:r>
          </a:p>
          <a:p>
            <a:r>
              <a:rPr lang="en-US" sz="2400" b="1" dirty="0" smtClean="0"/>
              <a:t>                      Oregon Treaty w/GB- 1846</a:t>
            </a:r>
          </a:p>
          <a:p>
            <a:r>
              <a:rPr lang="en-US" sz="2400" b="1" dirty="0" smtClean="0"/>
              <a:t>   </a:t>
            </a:r>
            <a:endParaRPr lang="en-US" sz="2000" b="1" dirty="0" smtClean="0"/>
          </a:p>
          <a:p>
            <a:r>
              <a:rPr lang="en-US" sz="2400" b="1" dirty="0" smtClean="0"/>
              <a:t>                                    Oregon Territory - 1848</a:t>
            </a:r>
          </a:p>
          <a:p>
            <a:r>
              <a:rPr lang="en-US" sz="2400" b="1" dirty="0" smtClean="0"/>
              <a:t>                                     </a:t>
            </a:r>
            <a:r>
              <a:rPr lang="en-US" sz="2200" b="1" dirty="0" smtClean="0"/>
              <a:t>Donation Land Act </a:t>
            </a:r>
            <a:r>
              <a:rPr lang="en-US" sz="2400" b="1" dirty="0" smtClean="0"/>
              <a:t>– 1850</a:t>
            </a:r>
          </a:p>
          <a:p>
            <a:r>
              <a:rPr lang="en-US" sz="2400" b="1" dirty="0" smtClean="0"/>
              <a:t>  </a:t>
            </a:r>
          </a:p>
          <a:p>
            <a:r>
              <a:rPr lang="en-US" sz="2400" b="1" dirty="0" smtClean="0"/>
              <a:t>                                       Washington Territory - 1853</a:t>
            </a:r>
          </a:p>
          <a:p>
            <a:r>
              <a:rPr lang="en-US" sz="2400" b="1" dirty="0" smtClean="0"/>
              <a:t>			   </a:t>
            </a:r>
          </a:p>
          <a:p>
            <a:r>
              <a:rPr lang="en-US" sz="2400" b="1" dirty="0" smtClean="0"/>
              <a:t>                                              Removal Treaties – 1853-56</a:t>
            </a:r>
          </a:p>
          <a:p>
            <a:endParaRPr lang="en-US" sz="1600" b="1" dirty="0" smtClean="0"/>
          </a:p>
          <a:p>
            <a:r>
              <a:rPr lang="en-US" sz="2400" b="1" dirty="0" smtClean="0"/>
              <a:t>                                                                 OR statehood – 1859</a:t>
            </a:r>
          </a:p>
          <a:p>
            <a:endParaRPr lang="en-US" b="1" dirty="0" smtClean="0"/>
          </a:p>
          <a:p>
            <a:r>
              <a:rPr lang="en-US" sz="2400" b="1" dirty="0" smtClean="0"/>
              <a:t>                                                                    Homestead Act – 1862</a:t>
            </a:r>
          </a:p>
          <a:p>
            <a:endParaRPr lang="en-US" sz="2400" b="1" dirty="0" smtClean="0"/>
          </a:p>
          <a:p>
            <a:r>
              <a:rPr lang="en-US" sz="2400" b="1" dirty="0" smtClean="0"/>
              <a:t>                                                                        </a:t>
            </a:r>
          </a:p>
          <a:p>
            <a:endParaRPr lang="en-US" sz="2400" b="1" dirty="0" smtClean="0"/>
          </a:p>
          <a:p>
            <a:endParaRPr lang="en-US" sz="2400" b="1" dirty="0" smtClean="0"/>
          </a:p>
          <a:p>
            <a:r>
              <a:rPr lang="en-US" sz="2400" b="1" dirty="0" smtClean="0"/>
              <a:t>                                                                                                RAILROAD - 1869</a:t>
            </a:r>
          </a:p>
        </p:txBody>
      </p:sp>
      <p:grpSp>
        <p:nvGrpSpPr>
          <p:cNvPr id="23" name="Group 22"/>
          <p:cNvGrpSpPr/>
          <p:nvPr/>
        </p:nvGrpSpPr>
        <p:grpSpPr>
          <a:xfrm>
            <a:off x="1600010" y="1225296"/>
            <a:ext cx="1066990" cy="1366298"/>
            <a:chOff x="1600010" y="1225296"/>
            <a:chExt cx="1066990" cy="1366298"/>
          </a:xfrm>
        </p:grpSpPr>
        <p:cxnSp>
          <p:nvCxnSpPr>
            <p:cNvPr id="11" name="Straight Connector 10"/>
            <p:cNvCxnSpPr/>
            <p:nvPr/>
          </p:nvCxnSpPr>
          <p:spPr>
            <a:xfrm rot="21480000">
              <a:off x="1600010" y="1225296"/>
              <a:ext cx="1066990" cy="40903"/>
            </a:xfrm>
            <a:prstGeom prst="line">
              <a:avLst/>
            </a:prstGeom>
            <a:ln w="254000">
              <a:solidFill>
                <a:srgbClr val="C94F58"/>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2020824" y="1981200"/>
              <a:ext cx="1219200"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2438400" y="883920"/>
            <a:ext cx="3352800" cy="1554480"/>
            <a:chOff x="2590800" y="909935"/>
            <a:chExt cx="3206899" cy="1482745"/>
          </a:xfrm>
        </p:grpSpPr>
        <p:grpSp>
          <p:nvGrpSpPr>
            <p:cNvPr id="15" name="Group 14"/>
            <p:cNvGrpSpPr/>
            <p:nvPr/>
          </p:nvGrpSpPr>
          <p:grpSpPr>
            <a:xfrm>
              <a:off x="2590800" y="909935"/>
              <a:ext cx="3206899" cy="440360"/>
              <a:chOff x="2590042" y="909935"/>
              <a:chExt cx="3224585" cy="440360"/>
            </a:xfrm>
          </p:grpSpPr>
          <p:cxnSp>
            <p:nvCxnSpPr>
              <p:cNvPr id="12" name="Straight Connector 11"/>
              <p:cNvCxnSpPr>
                <a:endCxn id="14" idx="3"/>
              </p:cNvCxnSpPr>
              <p:nvPr/>
            </p:nvCxnSpPr>
            <p:spPr>
              <a:xfrm flipV="1">
                <a:off x="2757869" y="1130115"/>
                <a:ext cx="3056758" cy="3740"/>
              </a:xfrm>
              <a:prstGeom prst="line">
                <a:avLst/>
              </a:prstGeom>
              <a:ln w="3810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590042" y="909935"/>
                <a:ext cx="3224585" cy="440360"/>
              </a:xfrm>
              <a:prstGeom prst="rect">
                <a:avLst/>
              </a:prstGeom>
            </p:spPr>
            <p:txBody>
              <a:bodyPr wrap="square">
                <a:spAutoFit/>
              </a:bodyPr>
              <a:lstStyle/>
              <a:p>
                <a:pPr algn="r"/>
                <a:r>
                  <a:rPr lang="en-US" sz="2400" b="1" dirty="0" smtClean="0">
                    <a:solidFill>
                      <a:schemeClr val="bg1"/>
                    </a:solidFill>
                  </a:rPr>
                  <a:t>1847-58: W. Indian Wars</a:t>
                </a:r>
              </a:p>
            </p:txBody>
          </p:sp>
        </p:grpSp>
        <p:cxnSp>
          <p:nvCxnSpPr>
            <p:cNvPr id="26" name="Straight Connector 25"/>
            <p:cNvCxnSpPr/>
            <p:nvPr/>
          </p:nvCxnSpPr>
          <p:spPr>
            <a:xfrm rot="5400000">
              <a:off x="5243354" y="1843246"/>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3276600" y="1371600"/>
            <a:ext cx="2559547" cy="685800"/>
            <a:chOff x="3424462" y="1328928"/>
            <a:chExt cx="2407147" cy="685800"/>
          </a:xfrm>
        </p:grpSpPr>
        <p:cxnSp>
          <p:nvCxnSpPr>
            <p:cNvPr id="86" name="Straight Connector 85"/>
            <p:cNvCxnSpPr/>
            <p:nvPr/>
          </p:nvCxnSpPr>
          <p:spPr>
            <a:xfrm rot="21420000">
              <a:off x="5072709" y="1406355"/>
              <a:ext cx="756760" cy="44260"/>
            </a:xfrm>
            <a:prstGeom prst="line">
              <a:avLst/>
            </a:prstGeom>
            <a:ln w="279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424462" y="1328928"/>
              <a:ext cx="2407147" cy="685800"/>
              <a:chOff x="3424462" y="1328928"/>
              <a:chExt cx="2407147" cy="685800"/>
            </a:xfrm>
          </p:grpSpPr>
          <p:cxnSp>
            <p:nvCxnSpPr>
              <p:cNvPr id="34" name="Straight Connector 33"/>
              <p:cNvCxnSpPr/>
              <p:nvPr/>
            </p:nvCxnSpPr>
            <p:spPr>
              <a:xfrm rot="5400000">
                <a:off x="4906180" y="1762159"/>
                <a:ext cx="490763" cy="14375"/>
              </a:xfrm>
              <a:prstGeom prst="line">
                <a:avLst/>
              </a:prstGeom>
              <a:ln w="76200">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3424462" y="1328928"/>
                <a:ext cx="2407147" cy="346698"/>
              </a:xfrm>
              <a:prstGeom prst="rect">
                <a:avLst/>
              </a:prstGeom>
              <a:noFill/>
              <a:ln w="76200">
                <a:noFill/>
              </a:ln>
              <a:effectLst/>
            </p:spPr>
            <p:txBody>
              <a:bodyPr wrap="square">
                <a:spAutoFit/>
              </a:bodyPr>
              <a:lstStyle/>
              <a:p>
                <a:pPr algn="r">
                  <a:lnSpc>
                    <a:spcPts val="1800"/>
                  </a:lnSpc>
                </a:pPr>
                <a:r>
                  <a:rPr lang="en-US" sz="2400" b="1" dirty="0" smtClean="0"/>
                  <a:t>REMOVAL    </a:t>
                </a:r>
                <a:r>
                  <a:rPr lang="en-US" sz="2400" b="1" dirty="0" smtClean="0">
                    <a:solidFill>
                      <a:schemeClr val="bg1"/>
                    </a:solidFill>
                  </a:rPr>
                  <a:t>56-58</a:t>
                </a:r>
              </a:p>
            </p:txBody>
          </p:sp>
        </p:grpSp>
      </p:grpSp>
      <p:grpSp>
        <p:nvGrpSpPr>
          <p:cNvPr id="56" name="Group 55"/>
          <p:cNvGrpSpPr/>
          <p:nvPr/>
        </p:nvGrpSpPr>
        <p:grpSpPr>
          <a:xfrm>
            <a:off x="533400" y="1447800"/>
            <a:ext cx="3533322" cy="1316318"/>
            <a:chOff x="685800" y="1447800"/>
            <a:chExt cx="3533322" cy="1316318"/>
          </a:xfrm>
        </p:grpSpPr>
        <p:grpSp>
          <p:nvGrpSpPr>
            <p:cNvPr id="49" name="Group 36"/>
            <p:cNvGrpSpPr/>
            <p:nvPr/>
          </p:nvGrpSpPr>
          <p:grpSpPr>
            <a:xfrm>
              <a:off x="1600200" y="1708587"/>
              <a:ext cx="2618922" cy="577379"/>
              <a:chOff x="3200400" y="1403787"/>
              <a:chExt cx="2618922" cy="577379"/>
            </a:xfrm>
          </p:grpSpPr>
          <p:sp useBgFill="1">
            <p:nvSpPr>
              <p:cNvPr id="51" name="Rectangle 50"/>
              <p:cNvSpPr/>
              <p:nvPr/>
            </p:nvSpPr>
            <p:spPr>
              <a:xfrm>
                <a:off x="3200400" y="1403787"/>
                <a:ext cx="2618922" cy="348813"/>
              </a:xfrm>
              <a:prstGeom prst="rect">
                <a:avLst/>
              </a:prstGeom>
              <a:ln w="25400">
                <a:solidFill>
                  <a:schemeClr val="accent2">
                    <a:lumMod val="75000"/>
                  </a:schemeClr>
                </a:solidFill>
              </a:ln>
            </p:spPr>
            <p:txBody>
              <a:bodyPr wrap="none">
                <a:spAutoFit/>
              </a:bodyPr>
              <a:lstStyle/>
              <a:p>
                <a:pPr>
                  <a:lnSpc>
                    <a:spcPts val="2000"/>
                  </a:lnSpc>
                </a:pPr>
                <a:r>
                  <a:rPr lang="en-US" sz="2400" b="1" dirty="0" smtClean="0">
                    <a:solidFill>
                      <a:srgbClr val="C94F58"/>
                    </a:solidFill>
                    <a:effectLst>
                      <a:outerShdw dist="38100" dir="7200000" algn="ctr" rotWithShape="0">
                        <a:schemeClr val="tx1"/>
                      </a:outerShdw>
                    </a:effectLst>
                  </a:rPr>
                  <a:t>Ezra Meeker - 1852</a:t>
                </a:r>
              </a:p>
            </p:txBody>
          </p:sp>
          <p:cxnSp>
            <p:nvCxnSpPr>
              <p:cNvPr id="52" name="Straight Connector 51"/>
              <p:cNvCxnSpPr/>
              <p:nvPr/>
            </p:nvCxnSpPr>
            <p:spPr>
              <a:xfrm rot="16380000" flipH="1">
                <a:off x="5206565" y="1853729"/>
                <a:ext cx="247094" cy="7779"/>
              </a:xfrm>
              <a:prstGeom prst="line">
                <a:avLst/>
              </a:prstGeom>
              <a:ln w="76200">
                <a:solidFill>
                  <a:srgbClr val="C94F58"/>
                </a:solidFill>
              </a:ln>
              <a:effectLst/>
            </p:spPr>
            <p:style>
              <a:lnRef idx="1">
                <a:schemeClr val="accent1"/>
              </a:lnRef>
              <a:fillRef idx="0">
                <a:schemeClr val="accent1"/>
              </a:fillRef>
              <a:effectRef idx="0">
                <a:schemeClr val="accent1"/>
              </a:effectRef>
              <a:fontRef idx="minor">
                <a:schemeClr val="tx1"/>
              </a:fontRef>
            </p:style>
          </p:cxnSp>
        </p:grpSp>
        <p:pic>
          <p:nvPicPr>
            <p:cNvPr id="55" name="Picture 2"/>
            <p:cNvPicPr>
              <a:picLocks noChangeAspect="1" noChangeArrowheads="1"/>
            </p:cNvPicPr>
            <p:nvPr/>
          </p:nvPicPr>
          <p:blipFill>
            <a:blip r:embed="rId5" cstate="print"/>
            <a:srcRect/>
            <a:stretch>
              <a:fillRect/>
            </a:stretch>
          </p:blipFill>
          <p:spPr bwMode="auto">
            <a:xfrm>
              <a:off x="685800" y="1447800"/>
              <a:ext cx="914400" cy="1316318"/>
            </a:xfrm>
            <a:prstGeom prst="rect">
              <a:avLst/>
            </a:prstGeom>
            <a:noFill/>
            <a:ln w="25400">
              <a:solidFill>
                <a:schemeClr val="accent1">
                  <a:lumMod val="75000"/>
                </a:schemeClr>
              </a:solidFill>
              <a:miter lim="800000"/>
              <a:headEnd/>
              <a:tailEnd/>
            </a:ln>
            <a:effectLst/>
          </p:spPr>
        </p:pic>
      </p:grpSp>
      <p:cxnSp>
        <p:nvCxnSpPr>
          <p:cNvPr id="58" name="Straight Connector 57"/>
          <p:cNvCxnSpPr>
            <a:cxnSpLocks/>
          </p:cNvCxnSpPr>
          <p:nvPr/>
        </p:nvCxnSpPr>
        <p:spPr>
          <a:xfrm rot="5400000">
            <a:off x="906383" y="32838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cxnSpLocks/>
          </p:cNvCxnSpPr>
          <p:nvPr/>
        </p:nvCxnSpPr>
        <p:spPr>
          <a:xfrm rot="5400000">
            <a:off x="24315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28887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cxnSpLocks/>
          </p:cNvCxnSpPr>
          <p:nvPr/>
        </p:nvCxnSpPr>
        <p:spPr>
          <a:xfrm rot="5400000">
            <a:off x="37269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a:cxnSpLocks/>
          </p:cNvCxnSpPr>
          <p:nvPr/>
        </p:nvCxnSpPr>
        <p:spPr>
          <a:xfrm rot="5400000">
            <a:off x="55541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cxnSpLocks/>
          </p:cNvCxnSpPr>
          <p:nvPr/>
        </p:nvCxnSpPr>
        <p:spPr>
          <a:xfrm rot="5400000">
            <a:off x="61637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cxnSpLocks/>
          </p:cNvCxnSpPr>
          <p:nvPr/>
        </p:nvCxnSpPr>
        <p:spPr>
          <a:xfrm rot="5400000">
            <a:off x="16695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oup 81"/>
          <p:cNvGrpSpPr/>
          <p:nvPr/>
        </p:nvGrpSpPr>
        <p:grpSpPr>
          <a:xfrm>
            <a:off x="4114755" y="2858294"/>
            <a:ext cx="1011251" cy="777240"/>
            <a:chOff x="4114756" y="2858294"/>
            <a:chExt cx="1011251" cy="777240"/>
          </a:xfrm>
        </p:grpSpPr>
        <p:cxnSp>
          <p:nvCxnSpPr>
            <p:cNvPr id="78" name="Straight Connector 77"/>
            <p:cNvCxnSpPr/>
            <p:nvPr/>
          </p:nvCxnSpPr>
          <p:spPr>
            <a:xfrm flipV="1">
              <a:off x="4114756" y="2971800"/>
              <a:ext cx="1005840" cy="16710"/>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cxnSpLocks/>
            </p:cNvCxnSpPr>
            <p:nvPr/>
          </p:nvCxnSpPr>
          <p:spPr>
            <a:xfrm rot="5400000">
              <a:off x="4736593" y="3246120"/>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2" name="Straight Connector 101"/>
          <p:cNvCxnSpPr>
            <a:cxnSpLocks/>
          </p:cNvCxnSpPr>
          <p:nvPr/>
        </p:nvCxnSpPr>
        <p:spPr>
          <a:xfrm rot="5400000">
            <a:off x="86021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5698858" y="6248400"/>
            <a:ext cx="3368942" cy="461665"/>
            <a:chOff x="5851258" y="7467600"/>
            <a:chExt cx="3368942" cy="461665"/>
          </a:xfrm>
        </p:grpSpPr>
        <p:grpSp>
          <p:nvGrpSpPr>
            <p:cNvPr id="67" name="Group 66"/>
            <p:cNvGrpSpPr/>
            <p:nvPr/>
          </p:nvGrpSpPr>
          <p:grpSpPr>
            <a:xfrm>
              <a:off x="7924800" y="7467600"/>
              <a:ext cx="1295400" cy="461665"/>
              <a:chOff x="7924800" y="3581400"/>
              <a:chExt cx="1295400" cy="461665"/>
            </a:xfrm>
          </p:grpSpPr>
          <p:sp>
            <p:nvSpPr>
              <p:cNvPr id="64" name="TextBox 63"/>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1889</a:t>
                </a:r>
                <a:endParaRPr lang="en-US" sz="2400" b="1" dirty="0"/>
              </a:p>
            </p:txBody>
          </p:sp>
          <p:cxnSp>
            <p:nvCxnSpPr>
              <p:cNvPr id="66" name="Straight Arrow Connector 6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3" name="TextBox 102"/>
            <p:cNvSpPr txBox="1"/>
            <p:nvPr/>
          </p:nvSpPr>
          <p:spPr>
            <a:xfrm>
              <a:off x="5851258" y="7467600"/>
              <a:ext cx="1997342" cy="461665"/>
            </a:xfrm>
            <a:prstGeom prst="rect">
              <a:avLst/>
            </a:prstGeom>
            <a:noFill/>
            <a:ln w="38100">
              <a:noFill/>
            </a:ln>
          </p:spPr>
          <p:txBody>
            <a:bodyPr wrap="none" rtlCol="0">
              <a:spAutoFit/>
            </a:bodyPr>
            <a:lstStyle/>
            <a:p>
              <a:r>
                <a:rPr lang="en-US" sz="2400" b="1" dirty="0" smtClean="0"/>
                <a:t>WA statehood</a:t>
              </a:r>
              <a:endParaRPr lang="en-US" sz="2400" b="1" dirty="0"/>
            </a:p>
          </p:txBody>
        </p:sp>
      </p:grpSp>
      <p:sp>
        <p:nvSpPr>
          <p:cNvPr id="50" name="Rounded Rectangle 49"/>
          <p:cNvSpPr/>
          <p:nvPr/>
        </p:nvSpPr>
        <p:spPr>
          <a:xfrm>
            <a:off x="182880" y="76200"/>
            <a:ext cx="731520" cy="1280160"/>
          </a:xfrm>
          <a:prstGeom prst="roundRect">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cxnSp>
        <p:nvCxnSpPr>
          <p:cNvPr id="54" name="Straight Connector 53"/>
          <p:cNvCxnSpPr/>
          <p:nvPr/>
        </p:nvCxnSpPr>
        <p:spPr>
          <a:xfrm flipV="1">
            <a:off x="609600" y="2667000"/>
            <a:ext cx="1447800" cy="228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2057400" y="2438400"/>
            <a:ext cx="1066800" cy="228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V="1">
            <a:off x="3124200" y="1828800"/>
            <a:ext cx="1600200" cy="609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800600" y="1828800"/>
            <a:ext cx="1371600" cy="7620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V="1">
            <a:off x="6248400" y="2286000"/>
            <a:ext cx="1295400" cy="3048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620000" y="2209800"/>
            <a:ext cx="1524000" cy="228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up)">
                                      <p:cBhvr>
                                        <p:cTn id="7" dur="1000"/>
                                        <p:tgtEl>
                                          <p:spTgt spid="58"/>
                                        </p:tgtEl>
                                      </p:cBhvr>
                                    </p:animEffect>
                                  </p:childTnLst>
                                </p:cTn>
                              </p:par>
                              <p:par>
                                <p:cTn id="8" presetID="10" presetClass="entr" presetSubtype="0" fill="hold" nodeType="withEffect">
                                  <p:stCondLst>
                                    <p:cond delay="100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1000"/>
                                        <p:tgtEl>
                                          <p:spTgt spid="7">
                                            <p:txEl>
                                              <p:pRg st="0" end="0"/>
                                            </p:txEl>
                                          </p:spTgt>
                                        </p:tgtEl>
                                      </p:cBhvr>
                                    </p:animEffect>
                                  </p:childTnLst>
                                </p:cTn>
                              </p:par>
                              <p:par>
                                <p:cTn id="11" presetID="10" presetClass="entr" presetSubtype="0" fill="hold" nodeType="withEffect">
                                  <p:stCondLst>
                                    <p:cond delay="100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fade">
                                      <p:cBhvr>
                                        <p:cTn id="13" dur="1000"/>
                                        <p:tgtEl>
                                          <p:spTgt spid="7">
                                            <p:txEl>
                                              <p:pRg st="1" end="1"/>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7">
                                            <p:txEl>
                                              <p:pRg st="2" end="2"/>
                                            </p:txEl>
                                          </p:spTgt>
                                        </p:tgtEl>
                                        <p:attrNameLst>
                                          <p:attrName>style.visibility</p:attrName>
                                        </p:attrNameLst>
                                      </p:cBhvr>
                                      <p:to>
                                        <p:strVal val="visible"/>
                                      </p:to>
                                    </p:set>
                                    <p:animEffect transition="in" filter="fade">
                                      <p:cBhvr>
                                        <p:cTn id="16" dur="1000"/>
                                        <p:tgtEl>
                                          <p:spTgt spid="7">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wipe(up)">
                                      <p:cBhvr>
                                        <p:cTn id="21" dur="1000"/>
                                        <p:tgtEl>
                                          <p:spTgt spid="68"/>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Effect transition="in" filter="fade">
                                      <p:cBhvr>
                                        <p:cTn id="25" dur="1000"/>
                                        <p:tgtEl>
                                          <p:spTgt spid="7">
                                            <p:txEl>
                                              <p:pRg st="3" end="3"/>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2000"/>
                                        <p:tgtEl>
                                          <p:spTgt spid="5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1000"/>
                                        <p:tgtEl>
                                          <p:spTgt spid="23"/>
                                        </p:tgtEl>
                                      </p:cBhvr>
                                    </p:animEffect>
                                  </p:childTnLst>
                                </p:cTn>
                              </p:par>
                            </p:childTnLst>
                          </p:cTn>
                        </p:par>
                        <p:par>
                          <p:cTn id="39" fill="hold">
                            <p:stCondLst>
                              <p:cond delay="1000"/>
                            </p:stCondLst>
                            <p:childTnLst>
                              <p:par>
                                <p:cTn id="40" presetID="17" presetClass="entr" presetSubtype="10"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p:cTn id="42" dur="1000" fill="hold"/>
                                        <p:tgtEl>
                                          <p:spTgt spid="50"/>
                                        </p:tgtEl>
                                        <p:attrNameLst>
                                          <p:attrName>ppt_w</p:attrName>
                                        </p:attrNameLst>
                                      </p:cBhvr>
                                      <p:tavLst>
                                        <p:tav tm="0">
                                          <p:val>
                                            <p:fltVal val="0"/>
                                          </p:val>
                                        </p:tav>
                                        <p:tav tm="100000">
                                          <p:val>
                                            <p:strVal val="#ppt_w"/>
                                          </p:val>
                                        </p:tav>
                                      </p:tavLst>
                                    </p:anim>
                                    <p:anim calcmode="lin" valueType="num">
                                      <p:cBhvr>
                                        <p:cTn id="43" dur="1000" fill="hold"/>
                                        <p:tgtEl>
                                          <p:spTgt spid="50"/>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wipe(left)">
                                      <p:cBhvr>
                                        <p:cTn id="48" dur="1000"/>
                                        <p:tgtEl>
                                          <p:spTgt spid="27"/>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59"/>
                                        </p:tgtEl>
                                        <p:attrNameLst>
                                          <p:attrName>style.visibility</p:attrName>
                                        </p:attrNameLst>
                                      </p:cBhvr>
                                      <p:to>
                                        <p:strVal val="visible"/>
                                      </p:to>
                                    </p:set>
                                    <p:animEffect transition="in" filter="wipe(up)">
                                      <p:cBhvr>
                                        <p:cTn id="53" dur="1000"/>
                                        <p:tgtEl>
                                          <p:spTgt spid="59"/>
                                        </p:tgtEl>
                                      </p:cBhvr>
                                    </p:animEffect>
                                  </p:childTnLst>
                                </p:cTn>
                              </p:par>
                            </p:childTnLst>
                          </p:cTn>
                        </p:par>
                        <p:par>
                          <p:cTn id="54" fill="hold">
                            <p:stCondLst>
                              <p:cond delay="1000"/>
                            </p:stCondLst>
                            <p:childTnLst>
                              <p:par>
                                <p:cTn id="55" presetID="10" presetClass="entr" presetSubtype="0" fill="hold" nodeType="afterEffect">
                                  <p:stCondLst>
                                    <p:cond delay="0"/>
                                  </p:stCondLst>
                                  <p:childTnLst>
                                    <p:set>
                                      <p:cBhvr>
                                        <p:cTn id="56" dur="1" fill="hold">
                                          <p:stCondLst>
                                            <p:cond delay="0"/>
                                          </p:stCondLst>
                                        </p:cTn>
                                        <p:tgtEl>
                                          <p:spTgt spid="7">
                                            <p:txEl>
                                              <p:pRg st="5" end="5"/>
                                            </p:txEl>
                                          </p:spTgt>
                                        </p:tgtEl>
                                        <p:attrNameLst>
                                          <p:attrName>style.visibility</p:attrName>
                                        </p:attrNameLst>
                                      </p:cBhvr>
                                      <p:to>
                                        <p:strVal val="visible"/>
                                      </p:to>
                                    </p:set>
                                    <p:animEffect transition="in" filter="fade">
                                      <p:cBhvr>
                                        <p:cTn id="57" dur="1000"/>
                                        <p:tgtEl>
                                          <p:spTgt spid="7">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2000"/>
                                        <p:tgtEl>
                                          <p:spTgt spid="7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60"/>
                                        </p:tgtEl>
                                        <p:attrNameLst>
                                          <p:attrName>style.visibility</p:attrName>
                                        </p:attrNameLst>
                                      </p:cBhvr>
                                      <p:to>
                                        <p:strVal val="visible"/>
                                      </p:to>
                                    </p:set>
                                    <p:animEffect transition="in" filter="wipe(up)">
                                      <p:cBhvr>
                                        <p:cTn id="67" dur="1000"/>
                                        <p:tgtEl>
                                          <p:spTgt spid="60"/>
                                        </p:tgtEl>
                                      </p:cBhvr>
                                    </p:animEffect>
                                  </p:childTnLst>
                                </p:cTn>
                              </p:par>
                            </p:childTnLst>
                          </p:cTn>
                        </p:par>
                        <p:par>
                          <p:cTn id="68" fill="hold">
                            <p:stCondLst>
                              <p:cond delay="1000"/>
                            </p:stCondLst>
                            <p:childTnLst>
                              <p:par>
                                <p:cTn id="69" presetID="10" presetClass="entr" presetSubtype="0" fill="hold" nodeType="afterEffect">
                                  <p:stCondLst>
                                    <p:cond delay="0"/>
                                  </p:stCondLst>
                                  <p:childTnLst>
                                    <p:set>
                                      <p:cBhvr>
                                        <p:cTn id="70" dur="1" fill="hold">
                                          <p:stCondLst>
                                            <p:cond delay="0"/>
                                          </p:stCondLst>
                                        </p:cTn>
                                        <p:tgtEl>
                                          <p:spTgt spid="7">
                                            <p:txEl>
                                              <p:pRg st="6" end="6"/>
                                            </p:txEl>
                                          </p:spTgt>
                                        </p:tgtEl>
                                        <p:attrNameLst>
                                          <p:attrName>style.visibility</p:attrName>
                                        </p:attrNameLst>
                                      </p:cBhvr>
                                      <p:to>
                                        <p:strVal val="visible"/>
                                      </p:to>
                                    </p:set>
                                    <p:animEffect transition="in" filter="fade">
                                      <p:cBhvr>
                                        <p:cTn id="71" dur="1000"/>
                                        <p:tgtEl>
                                          <p:spTgt spid="7">
                                            <p:txEl>
                                              <p:pRg st="6" end="6"/>
                                            </p:txEl>
                                          </p:spTgt>
                                        </p:tgtEl>
                                      </p:cBhvr>
                                    </p:animEffect>
                                  </p:childTnLst>
                                </p:cTn>
                              </p:par>
                              <p:par>
                                <p:cTn id="72" presetID="10" presetClass="entr" presetSubtype="0" fill="hold" nodeType="withEffect">
                                  <p:stCondLst>
                                    <p:cond delay="0"/>
                                  </p:stCondLst>
                                  <p:childTnLst>
                                    <p:set>
                                      <p:cBhvr>
                                        <p:cTn id="73" dur="1" fill="hold">
                                          <p:stCondLst>
                                            <p:cond delay="0"/>
                                          </p:stCondLst>
                                        </p:cTn>
                                        <p:tgtEl>
                                          <p:spTgt spid="7">
                                            <p:txEl>
                                              <p:pRg st="7" end="7"/>
                                            </p:txEl>
                                          </p:spTgt>
                                        </p:tgtEl>
                                        <p:attrNameLst>
                                          <p:attrName>style.visibility</p:attrName>
                                        </p:attrNameLst>
                                      </p:cBhvr>
                                      <p:to>
                                        <p:strVal val="visible"/>
                                      </p:to>
                                    </p:set>
                                    <p:animEffect transition="in" filter="fade">
                                      <p:cBhvr>
                                        <p:cTn id="74" dur="1000"/>
                                        <p:tgtEl>
                                          <p:spTgt spid="7">
                                            <p:txEl>
                                              <p:pRg st="7" end="7"/>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wipe(left)">
                                      <p:cBhvr>
                                        <p:cTn id="79" dur="2000"/>
                                        <p:tgtEl>
                                          <p:spTgt spid="72"/>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56"/>
                                        </p:tgtEl>
                                        <p:attrNameLst>
                                          <p:attrName>style.visibility</p:attrName>
                                        </p:attrNameLst>
                                      </p:cBhvr>
                                      <p:to>
                                        <p:strVal val="visible"/>
                                      </p:to>
                                    </p:set>
                                    <p:animEffect transition="in" filter="wipe(left)">
                                      <p:cBhvr>
                                        <p:cTn id="84" dur="1000"/>
                                        <p:tgtEl>
                                          <p:spTgt spid="56"/>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1" fill="hold" nodeType="click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wipe(up)">
                                      <p:cBhvr>
                                        <p:cTn id="89" dur="1000"/>
                                        <p:tgtEl>
                                          <p:spTgt spid="61"/>
                                        </p:tgtEl>
                                      </p:cBhvr>
                                    </p:animEffect>
                                  </p:childTnLst>
                                </p:cTn>
                              </p:par>
                            </p:childTnLst>
                          </p:cTn>
                        </p:par>
                        <p:par>
                          <p:cTn id="90" fill="hold">
                            <p:stCondLst>
                              <p:cond delay="1000"/>
                            </p:stCondLst>
                            <p:childTnLst>
                              <p:par>
                                <p:cTn id="91" presetID="10" presetClass="entr" presetSubtype="0" fill="hold" nodeType="afterEffect">
                                  <p:stCondLst>
                                    <p:cond delay="0"/>
                                  </p:stCondLst>
                                  <p:childTnLst>
                                    <p:set>
                                      <p:cBhvr>
                                        <p:cTn id="92" dur="1" fill="hold">
                                          <p:stCondLst>
                                            <p:cond delay="0"/>
                                          </p:stCondLst>
                                        </p:cTn>
                                        <p:tgtEl>
                                          <p:spTgt spid="7">
                                            <p:txEl>
                                              <p:pRg st="8" end="8"/>
                                            </p:txEl>
                                          </p:spTgt>
                                        </p:tgtEl>
                                        <p:attrNameLst>
                                          <p:attrName>style.visibility</p:attrName>
                                        </p:attrNameLst>
                                      </p:cBhvr>
                                      <p:to>
                                        <p:strVal val="visible"/>
                                      </p:to>
                                    </p:set>
                                    <p:animEffect transition="in" filter="fade">
                                      <p:cBhvr>
                                        <p:cTn id="93" dur="1000"/>
                                        <p:tgtEl>
                                          <p:spTgt spid="7">
                                            <p:txEl>
                                              <p:pRg st="8" end="8"/>
                                            </p:txEl>
                                          </p:spTgt>
                                        </p:tgtEl>
                                      </p:cBhvr>
                                    </p:animEffect>
                                  </p:childTnLst>
                                </p:cTn>
                              </p:par>
                              <p:par>
                                <p:cTn id="94" presetID="10" presetClass="entr" presetSubtype="0" fill="hold" nodeType="withEffect">
                                  <p:stCondLst>
                                    <p:cond delay="0"/>
                                  </p:stCondLst>
                                  <p:childTnLst>
                                    <p:set>
                                      <p:cBhvr>
                                        <p:cTn id="95" dur="1" fill="hold">
                                          <p:stCondLst>
                                            <p:cond delay="0"/>
                                          </p:stCondLst>
                                        </p:cTn>
                                        <p:tgtEl>
                                          <p:spTgt spid="7">
                                            <p:txEl>
                                              <p:pRg st="9" end="9"/>
                                            </p:txEl>
                                          </p:spTgt>
                                        </p:tgtEl>
                                        <p:attrNameLst>
                                          <p:attrName>style.visibility</p:attrName>
                                        </p:attrNameLst>
                                      </p:cBhvr>
                                      <p:to>
                                        <p:strVal val="visible"/>
                                      </p:to>
                                    </p:set>
                                    <p:animEffect transition="in" filter="fade">
                                      <p:cBhvr>
                                        <p:cTn id="96" dur="1000"/>
                                        <p:tgtEl>
                                          <p:spTgt spid="7">
                                            <p:txEl>
                                              <p:pRg st="9" end="9"/>
                                            </p:txEl>
                                          </p:spTgt>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82"/>
                                        </p:tgtEl>
                                        <p:attrNameLst>
                                          <p:attrName>style.visibility</p:attrName>
                                        </p:attrNameLst>
                                      </p:cBhvr>
                                      <p:to>
                                        <p:strVal val="visible"/>
                                      </p:to>
                                    </p:set>
                                    <p:animEffect transition="in" filter="wipe(left)">
                                      <p:cBhvr>
                                        <p:cTn id="101" dur="1000"/>
                                        <p:tgtEl>
                                          <p:spTgt spid="82"/>
                                        </p:tgtEl>
                                      </p:cBhvr>
                                    </p:animEffect>
                                  </p:childTnLst>
                                </p:cTn>
                              </p:par>
                            </p:childTnLst>
                          </p:cTn>
                        </p:par>
                        <p:par>
                          <p:cTn id="102" fill="hold">
                            <p:stCondLst>
                              <p:cond delay="1000"/>
                            </p:stCondLst>
                            <p:childTnLst>
                              <p:par>
                                <p:cTn id="103" presetID="10" presetClass="entr" presetSubtype="0" fill="hold" nodeType="afterEffect">
                                  <p:stCondLst>
                                    <p:cond delay="0"/>
                                  </p:stCondLst>
                                  <p:childTnLst>
                                    <p:set>
                                      <p:cBhvr>
                                        <p:cTn id="104" dur="1" fill="hold">
                                          <p:stCondLst>
                                            <p:cond delay="0"/>
                                          </p:stCondLst>
                                        </p:cTn>
                                        <p:tgtEl>
                                          <p:spTgt spid="7">
                                            <p:txEl>
                                              <p:pRg st="10" end="10"/>
                                            </p:txEl>
                                          </p:spTgt>
                                        </p:tgtEl>
                                        <p:attrNameLst>
                                          <p:attrName>style.visibility</p:attrName>
                                        </p:attrNameLst>
                                      </p:cBhvr>
                                      <p:to>
                                        <p:strVal val="visible"/>
                                      </p:to>
                                    </p:set>
                                    <p:animEffect transition="in" filter="fade">
                                      <p:cBhvr>
                                        <p:cTn id="105" dur="1000"/>
                                        <p:tgtEl>
                                          <p:spTgt spid="7">
                                            <p:txEl>
                                              <p:pRg st="10" end="10"/>
                                            </p:txEl>
                                          </p:spTgt>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88"/>
                                        </p:tgtEl>
                                        <p:attrNameLst>
                                          <p:attrName>style.visibility</p:attrName>
                                        </p:attrNameLst>
                                      </p:cBhvr>
                                      <p:to>
                                        <p:strVal val="visible"/>
                                      </p:to>
                                    </p:set>
                                    <p:animEffect transition="in" filter="wipe(left)">
                                      <p:cBhvr>
                                        <p:cTn id="110" dur="1000"/>
                                        <p:tgtEl>
                                          <p:spTgt spid="88"/>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1" fill="hold" nodeType="clickEffect">
                                  <p:stCondLst>
                                    <p:cond delay="0"/>
                                  </p:stCondLst>
                                  <p:childTnLst>
                                    <p:set>
                                      <p:cBhvr>
                                        <p:cTn id="114" dur="1" fill="hold">
                                          <p:stCondLst>
                                            <p:cond delay="0"/>
                                          </p:stCondLst>
                                        </p:cTn>
                                        <p:tgtEl>
                                          <p:spTgt spid="62"/>
                                        </p:tgtEl>
                                        <p:attrNameLst>
                                          <p:attrName>style.visibility</p:attrName>
                                        </p:attrNameLst>
                                      </p:cBhvr>
                                      <p:to>
                                        <p:strVal val="visible"/>
                                      </p:to>
                                    </p:set>
                                    <p:animEffect transition="in" filter="wipe(up)">
                                      <p:cBhvr>
                                        <p:cTn id="115" dur="1000"/>
                                        <p:tgtEl>
                                          <p:spTgt spid="62"/>
                                        </p:tgtEl>
                                      </p:cBhvr>
                                    </p:animEffect>
                                  </p:childTnLst>
                                </p:cTn>
                              </p:par>
                            </p:childTnLst>
                          </p:cTn>
                        </p:par>
                        <p:par>
                          <p:cTn id="116" fill="hold">
                            <p:stCondLst>
                              <p:cond delay="1000"/>
                            </p:stCondLst>
                            <p:childTnLst>
                              <p:par>
                                <p:cTn id="117" presetID="10" presetClass="entr" presetSubtype="0" fill="hold" nodeType="afterEffect">
                                  <p:stCondLst>
                                    <p:cond delay="0"/>
                                  </p:stCondLst>
                                  <p:childTnLst>
                                    <p:set>
                                      <p:cBhvr>
                                        <p:cTn id="118" dur="1" fill="hold">
                                          <p:stCondLst>
                                            <p:cond delay="0"/>
                                          </p:stCondLst>
                                        </p:cTn>
                                        <p:tgtEl>
                                          <p:spTgt spid="7">
                                            <p:txEl>
                                              <p:pRg st="12" end="12"/>
                                            </p:txEl>
                                          </p:spTgt>
                                        </p:tgtEl>
                                        <p:attrNameLst>
                                          <p:attrName>style.visibility</p:attrName>
                                        </p:attrNameLst>
                                      </p:cBhvr>
                                      <p:to>
                                        <p:strVal val="visible"/>
                                      </p:to>
                                    </p:set>
                                    <p:animEffect transition="in" filter="fade">
                                      <p:cBhvr>
                                        <p:cTn id="119" dur="1000"/>
                                        <p:tgtEl>
                                          <p:spTgt spid="7">
                                            <p:txEl>
                                              <p:pRg st="12" end="12"/>
                                            </p:txEl>
                                          </p:spTgt>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75"/>
                                        </p:tgtEl>
                                        <p:attrNameLst>
                                          <p:attrName>style.visibility</p:attrName>
                                        </p:attrNameLst>
                                      </p:cBhvr>
                                      <p:to>
                                        <p:strVal val="visible"/>
                                      </p:to>
                                    </p:set>
                                    <p:animEffect transition="in" filter="wipe(left)">
                                      <p:cBhvr>
                                        <p:cTn id="124" dur="2000"/>
                                        <p:tgtEl>
                                          <p:spTgt spid="75"/>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1" fill="hold" nodeType="clickEffect">
                                  <p:stCondLst>
                                    <p:cond delay="0"/>
                                  </p:stCondLst>
                                  <p:childTnLst>
                                    <p:set>
                                      <p:cBhvr>
                                        <p:cTn id="128" dur="1" fill="hold">
                                          <p:stCondLst>
                                            <p:cond delay="0"/>
                                          </p:stCondLst>
                                        </p:cTn>
                                        <p:tgtEl>
                                          <p:spTgt spid="63"/>
                                        </p:tgtEl>
                                        <p:attrNameLst>
                                          <p:attrName>style.visibility</p:attrName>
                                        </p:attrNameLst>
                                      </p:cBhvr>
                                      <p:to>
                                        <p:strVal val="visible"/>
                                      </p:to>
                                    </p:set>
                                    <p:animEffect transition="in" filter="wipe(up)">
                                      <p:cBhvr>
                                        <p:cTn id="129" dur="1000"/>
                                        <p:tgtEl>
                                          <p:spTgt spid="63"/>
                                        </p:tgtEl>
                                      </p:cBhvr>
                                    </p:animEffect>
                                  </p:childTnLst>
                                </p:cTn>
                              </p:par>
                            </p:childTnLst>
                          </p:cTn>
                        </p:par>
                        <p:par>
                          <p:cTn id="130" fill="hold">
                            <p:stCondLst>
                              <p:cond delay="1000"/>
                            </p:stCondLst>
                            <p:childTnLst>
                              <p:par>
                                <p:cTn id="131" presetID="10" presetClass="entr" presetSubtype="0" fill="hold" nodeType="afterEffect">
                                  <p:stCondLst>
                                    <p:cond delay="0"/>
                                  </p:stCondLst>
                                  <p:childTnLst>
                                    <p:set>
                                      <p:cBhvr>
                                        <p:cTn id="132" dur="1" fill="hold">
                                          <p:stCondLst>
                                            <p:cond delay="0"/>
                                          </p:stCondLst>
                                        </p:cTn>
                                        <p:tgtEl>
                                          <p:spTgt spid="7">
                                            <p:txEl>
                                              <p:pRg st="14" end="14"/>
                                            </p:txEl>
                                          </p:spTgt>
                                        </p:tgtEl>
                                        <p:attrNameLst>
                                          <p:attrName>style.visibility</p:attrName>
                                        </p:attrNameLst>
                                      </p:cBhvr>
                                      <p:to>
                                        <p:strVal val="visible"/>
                                      </p:to>
                                    </p:set>
                                    <p:animEffect transition="in" filter="fade">
                                      <p:cBhvr>
                                        <p:cTn id="133" dur="1000"/>
                                        <p:tgtEl>
                                          <p:spTgt spid="7">
                                            <p:txEl>
                                              <p:pRg st="14" end="14"/>
                                            </p:txEl>
                                          </p:spTgt>
                                        </p:tgtEl>
                                      </p:cBhvr>
                                    </p:animEffect>
                                  </p:childTnLst>
                                </p:cTn>
                              </p:par>
                              <p:par>
                                <p:cTn id="134" presetID="10" presetClass="entr" presetSubtype="0" fill="hold" nodeType="withEffect">
                                  <p:stCondLst>
                                    <p:cond delay="0"/>
                                  </p:stCondLst>
                                  <p:childTnLst>
                                    <p:set>
                                      <p:cBhvr>
                                        <p:cTn id="135" dur="1" fill="hold">
                                          <p:stCondLst>
                                            <p:cond delay="0"/>
                                          </p:stCondLst>
                                        </p:cTn>
                                        <p:tgtEl>
                                          <p:spTgt spid="7">
                                            <p:txEl>
                                              <p:pRg st="16" end="16"/>
                                            </p:txEl>
                                          </p:spTgt>
                                        </p:tgtEl>
                                        <p:attrNameLst>
                                          <p:attrName>style.visibility</p:attrName>
                                        </p:attrNameLst>
                                      </p:cBhvr>
                                      <p:to>
                                        <p:strVal val="visible"/>
                                      </p:to>
                                    </p:set>
                                    <p:animEffect transition="in" filter="fade">
                                      <p:cBhvr>
                                        <p:cTn id="136" dur="1000"/>
                                        <p:tgtEl>
                                          <p:spTgt spid="7">
                                            <p:txEl>
                                              <p:pRg st="16" end="16"/>
                                            </p:txEl>
                                          </p:spTgt>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77"/>
                                        </p:tgtEl>
                                        <p:attrNameLst>
                                          <p:attrName>style.visibility</p:attrName>
                                        </p:attrNameLst>
                                      </p:cBhvr>
                                      <p:to>
                                        <p:strVal val="visible"/>
                                      </p:to>
                                    </p:set>
                                    <p:animEffect transition="in" filter="wipe(left)">
                                      <p:cBhvr>
                                        <p:cTn id="141" dur="1000"/>
                                        <p:tgtEl>
                                          <p:spTgt spid="77"/>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8" fill="hold" nodeType="clickEffect">
                                  <p:stCondLst>
                                    <p:cond delay="0"/>
                                  </p:stCondLst>
                                  <p:childTnLst>
                                    <p:set>
                                      <p:cBhvr>
                                        <p:cTn id="145" dur="1" fill="hold">
                                          <p:stCondLst>
                                            <p:cond delay="0"/>
                                          </p:stCondLst>
                                        </p:cTn>
                                        <p:tgtEl>
                                          <p:spTgt spid="100"/>
                                        </p:tgtEl>
                                        <p:attrNameLst>
                                          <p:attrName>style.visibility</p:attrName>
                                        </p:attrNameLst>
                                      </p:cBhvr>
                                      <p:to>
                                        <p:strVal val="visible"/>
                                      </p:to>
                                    </p:set>
                                    <p:animEffect transition="in" filter="wipe(left)">
                                      <p:cBhvr>
                                        <p:cTn id="146" dur="1000"/>
                                        <p:tgtEl>
                                          <p:spTgt spid="100"/>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8" fill="hold" nodeType="clickEffect">
                                  <p:stCondLst>
                                    <p:cond delay="0"/>
                                  </p:stCondLst>
                                  <p:childTnLst>
                                    <p:set>
                                      <p:cBhvr>
                                        <p:cTn id="150" dur="1" fill="hold">
                                          <p:stCondLst>
                                            <p:cond delay="0"/>
                                          </p:stCondLst>
                                        </p:cTn>
                                        <p:tgtEl>
                                          <p:spTgt spid="83"/>
                                        </p:tgtEl>
                                        <p:attrNameLst>
                                          <p:attrName>style.visibility</p:attrName>
                                        </p:attrNameLst>
                                      </p:cBhvr>
                                      <p:to>
                                        <p:strVal val="visible"/>
                                      </p:to>
                                    </p:set>
                                    <p:animEffect transition="in" filter="wipe(left)">
                                      <p:cBhvr>
                                        <p:cTn id="151" dur="1000"/>
                                        <p:tgtEl>
                                          <p:spTgt spid="83"/>
                                        </p:tgtEl>
                                      </p:cBhvr>
                                    </p:animEffect>
                                  </p:childTnLst>
                                </p:cTn>
                              </p:par>
                            </p:childTnLst>
                          </p:cTn>
                        </p:par>
                      </p:childTnLst>
                    </p:cTn>
                  </p:par>
                  <p:par>
                    <p:cTn id="152" fill="hold">
                      <p:stCondLst>
                        <p:cond delay="indefinite"/>
                      </p:stCondLst>
                      <p:childTnLst>
                        <p:par>
                          <p:cTn id="153" fill="hold">
                            <p:stCondLst>
                              <p:cond delay="0"/>
                            </p:stCondLst>
                            <p:childTnLst>
                              <p:par>
                                <p:cTn id="154" presetID="22" presetClass="entr" presetSubtype="1" fill="hold" nodeType="clickEffect">
                                  <p:stCondLst>
                                    <p:cond delay="0"/>
                                  </p:stCondLst>
                                  <p:childTnLst>
                                    <p:set>
                                      <p:cBhvr>
                                        <p:cTn id="155" dur="1" fill="hold">
                                          <p:stCondLst>
                                            <p:cond delay="0"/>
                                          </p:stCondLst>
                                        </p:cTn>
                                        <p:tgtEl>
                                          <p:spTgt spid="102"/>
                                        </p:tgtEl>
                                        <p:attrNameLst>
                                          <p:attrName>style.visibility</p:attrName>
                                        </p:attrNameLst>
                                      </p:cBhvr>
                                      <p:to>
                                        <p:strVal val="visible"/>
                                      </p:to>
                                    </p:set>
                                    <p:animEffect transition="in" filter="wipe(up)">
                                      <p:cBhvr>
                                        <p:cTn id="156" dur="1000"/>
                                        <p:tgtEl>
                                          <p:spTgt spid="102"/>
                                        </p:tgtEl>
                                      </p:cBhvr>
                                    </p:animEffect>
                                  </p:childTnLst>
                                </p:cTn>
                              </p:par>
                            </p:childTnLst>
                          </p:cTn>
                        </p:par>
                        <p:par>
                          <p:cTn id="157" fill="hold">
                            <p:stCondLst>
                              <p:cond delay="1000"/>
                            </p:stCondLst>
                            <p:childTnLst>
                              <p:par>
                                <p:cTn id="158" presetID="10" presetClass="entr" presetSubtype="0" fill="hold" nodeType="afterEffect">
                                  <p:stCondLst>
                                    <p:cond delay="0"/>
                                  </p:stCondLst>
                                  <p:childTnLst>
                                    <p:set>
                                      <p:cBhvr>
                                        <p:cTn id="159" dur="1" fill="hold">
                                          <p:stCondLst>
                                            <p:cond delay="0"/>
                                          </p:stCondLst>
                                        </p:cTn>
                                        <p:tgtEl>
                                          <p:spTgt spid="7">
                                            <p:txEl>
                                              <p:pRg st="19" end="19"/>
                                            </p:txEl>
                                          </p:spTgt>
                                        </p:tgtEl>
                                        <p:attrNameLst>
                                          <p:attrName>style.visibility</p:attrName>
                                        </p:attrNameLst>
                                      </p:cBhvr>
                                      <p:to>
                                        <p:strVal val="visible"/>
                                      </p:to>
                                    </p:set>
                                    <p:animEffect transition="in" filter="fade">
                                      <p:cBhvr>
                                        <p:cTn id="160" dur="1000"/>
                                        <p:tgtEl>
                                          <p:spTgt spid="7">
                                            <p:txEl>
                                              <p:pRg st="19" end="19"/>
                                            </p:txEl>
                                          </p:spTgt>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8" fill="hold" nodeType="clickEffect">
                                  <p:stCondLst>
                                    <p:cond delay="0"/>
                                  </p:stCondLst>
                                  <p:childTnLst>
                                    <p:set>
                                      <p:cBhvr>
                                        <p:cTn id="164" dur="1" fill="hold">
                                          <p:stCondLst>
                                            <p:cond delay="0"/>
                                          </p:stCondLst>
                                        </p:cTn>
                                        <p:tgtEl>
                                          <p:spTgt spid="104"/>
                                        </p:tgtEl>
                                        <p:attrNameLst>
                                          <p:attrName>style.visibility</p:attrName>
                                        </p:attrNameLst>
                                      </p:cBhvr>
                                      <p:to>
                                        <p:strVal val="visible"/>
                                      </p:to>
                                    </p:set>
                                    <p:animEffect transition="in" filter="wipe(left)">
                                      <p:cBhvr>
                                        <p:cTn id="165" dur="10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10864513"/>
          </a:xfrm>
          <a:prstGeom prst="rect">
            <a:avLst/>
          </a:prstGeom>
        </p:spPr>
        <p:txBody>
          <a:bodyPr wrap="square" rtlCol="0">
            <a:spAutoFit/>
          </a:bodyPr>
          <a:lstStyle/>
          <a:p>
            <a:pPr algn="ctr"/>
            <a:r>
              <a:rPr lang="en-US" sz="2800" b="1" u="sng" dirty="0" smtClean="0"/>
              <a:t>Oregon Territory Timeline</a:t>
            </a:r>
          </a:p>
          <a:p>
            <a:endParaRPr lang="en-US" sz="2800" dirty="0" smtClean="0"/>
          </a:p>
          <a:p>
            <a:r>
              <a:rPr lang="en-US" sz="2800" dirty="0" smtClean="0"/>
              <a:t>1837: </a:t>
            </a:r>
            <a:r>
              <a:rPr lang="en-US" sz="2800" dirty="0" err="1" smtClean="0"/>
              <a:t>Whitmans</a:t>
            </a:r>
            <a:r>
              <a:rPr lang="en-US" sz="2800" dirty="0" smtClean="0"/>
              <a:t>/</a:t>
            </a:r>
            <a:r>
              <a:rPr lang="en-US" sz="2800" dirty="0" err="1" smtClean="0"/>
              <a:t>Spaldings</a:t>
            </a:r>
            <a:r>
              <a:rPr lang="en-US" sz="2800" dirty="0" smtClean="0"/>
              <a:t> arrive </a:t>
            </a:r>
          </a:p>
          <a:p>
            <a:r>
              <a:rPr lang="en-US" sz="2800" dirty="0" smtClean="0"/>
              <a:t>1843: provisional </a:t>
            </a:r>
            <a:r>
              <a:rPr lang="en-US" sz="2800" dirty="0" err="1" smtClean="0"/>
              <a:t>gov’t</a:t>
            </a:r>
            <a:r>
              <a:rPr lang="en-US" sz="2800" dirty="0" smtClean="0"/>
              <a:t> of Oregon </a:t>
            </a:r>
          </a:p>
          <a:p>
            <a:r>
              <a:rPr lang="en-US" sz="2800" dirty="0" smtClean="0"/>
              <a:t>1846: Oregon Treaty w/Britain divides at 49</a:t>
            </a:r>
            <a:r>
              <a:rPr lang="en-US" sz="2800" baseline="30000" dirty="0" smtClean="0"/>
              <a:t>th</a:t>
            </a:r>
            <a:r>
              <a:rPr lang="en-US" sz="2800" dirty="0" smtClean="0"/>
              <a:t> Parallel</a:t>
            </a:r>
          </a:p>
          <a:p>
            <a:r>
              <a:rPr lang="en-US" sz="2800" dirty="0" smtClean="0"/>
              <a:t>1847: Whitman massacre</a:t>
            </a:r>
          </a:p>
          <a:p>
            <a:r>
              <a:rPr lang="en-US" sz="2800" dirty="0" smtClean="0"/>
              <a:t>1847-1855: Cayuse Wars</a:t>
            </a:r>
          </a:p>
          <a:p>
            <a:r>
              <a:rPr lang="en-US" sz="2800" dirty="0" smtClean="0"/>
              <a:t>1848: Oregon Territory established</a:t>
            </a:r>
          </a:p>
          <a:p>
            <a:r>
              <a:rPr lang="en-US" sz="2800" dirty="0" smtClean="0"/>
              <a:t>1850: Donation Land Claim Act</a:t>
            </a:r>
          </a:p>
          <a:p>
            <a:r>
              <a:rPr lang="en-US" sz="2800" dirty="0" smtClean="0"/>
              <a:t>1852: Ezra Meeker/family move to Oregon Territory (WA)</a:t>
            </a:r>
          </a:p>
          <a:p>
            <a:r>
              <a:rPr lang="en-US" sz="2800" dirty="0" smtClean="0"/>
              <a:t>1853: Washington Territory established</a:t>
            </a:r>
          </a:p>
          <a:p>
            <a:r>
              <a:rPr lang="en-US" sz="2800" dirty="0" smtClean="0"/>
              <a:t>1853-56: Treaties with western tribes for land/removal</a:t>
            </a:r>
          </a:p>
          <a:p>
            <a:r>
              <a:rPr lang="en-US" sz="2800" dirty="0" smtClean="0"/>
              <a:t>1855-1856: Rouge River Wars</a:t>
            </a:r>
          </a:p>
          <a:p>
            <a:r>
              <a:rPr lang="en-US" sz="2800" dirty="0" smtClean="0"/>
              <a:t>1855-1858: Yakama Wars</a:t>
            </a:r>
          </a:p>
          <a:p>
            <a:r>
              <a:rPr lang="en-US" sz="2800" dirty="0" smtClean="0"/>
              <a:t>1856: western Oregon tribes to reservation in Grand </a:t>
            </a:r>
            <a:r>
              <a:rPr lang="en-US" sz="2800" dirty="0" err="1" smtClean="0"/>
              <a:t>Ronde</a:t>
            </a:r>
            <a:endParaRPr lang="en-US" sz="2800" dirty="0" smtClean="0"/>
          </a:p>
          <a:p>
            <a:r>
              <a:rPr lang="en-US" sz="2800" dirty="0" smtClean="0"/>
              <a:t>1858: Coeur d'Alene War </a:t>
            </a:r>
          </a:p>
          <a:p>
            <a:r>
              <a:rPr lang="en-US" sz="2800" dirty="0" smtClean="0"/>
              <a:t>1859: Oregon becomes state</a:t>
            </a:r>
          </a:p>
          <a:p>
            <a:r>
              <a:rPr lang="en-US" sz="2800" dirty="0" smtClean="0"/>
              <a:t>1862: Homestead Act</a:t>
            </a:r>
          </a:p>
          <a:p>
            <a:r>
              <a:rPr lang="en-US" sz="2800" dirty="0" smtClean="0"/>
              <a:t>1866: Snake (Paiute) War (eastern Oregon)</a:t>
            </a:r>
          </a:p>
          <a:p>
            <a:r>
              <a:rPr lang="en-US" sz="2800" dirty="0" smtClean="0"/>
              <a:t>1872: 1</a:t>
            </a:r>
            <a:r>
              <a:rPr lang="en-US" sz="2800" baseline="30000" dirty="0" smtClean="0"/>
              <a:t>st</a:t>
            </a:r>
            <a:r>
              <a:rPr lang="en-US" sz="2800" dirty="0" smtClean="0"/>
              <a:t> reservations for eastern tribes</a:t>
            </a:r>
          </a:p>
          <a:p>
            <a:r>
              <a:rPr lang="en-US" sz="2800" dirty="0" smtClean="0"/>
              <a:t>1889: Washington becomes state</a:t>
            </a:r>
          </a:p>
          <a:p>
            <a:r>
              <a:rPr lang="en-US" sz="2800" dirty="0" smtClean="0"/>
              <a:t>1924: Indian Citizenship Act</a:t>
            </a:r>
          </a:p>
          <a:p>
            <a:r>
              <a:rPr lang="en-US" sz="2800" dirty="0" smtClean="0"/>
              <a:t>1954: Western Oregon Indian Termination Act</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8" name="Rectangle 1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0" name="TextBox 19"/>
          <p:cNvSpPr txBox="1"/>
          <p:nvPr/>
        </p:nvSpPr>
        <p:spPr>
          <a:xfrm>
            <a:off x="7467600" y="0"/>
            <a:ext cx="1435008" cy="830997"/>
          </a:xfrm>
          <a:prstGeom prst="rect">
            <a:avLst/>
          </a:prstGeom>
          <a:noFill/>
        </p:spPr>
        <p:txBody>
          <a:bodyPr wrap="none" rtlCol="0">
            <a:spAutoFit/>
          </a:bodyPr>
          <a:lstStyle/>
          <a:p>
            <a:r>
              <a:rPr lang="en-US" sz="4800" b="1" dirty="0" smtClean="0">
                <a:solidFill>
                  <a:srgbClr val="FF0000"/>
                </a:solidFill>
                <a:effectLst>
                  <a:outerShdw dist="50800" dir="5400000" algn="ctr" rotWithShape="0">
                    <a:schemeClr val="tx1"/>
                  </a:outerShdw>
                </a:effectLst>
              </a:rPr>
              <a:t>1837</a:t>
            </a:r>
            <a:endParaRPr lang="en-US" sz="4800" b="1" dirty="0">
              <a:solidFill>
                <a:srgbClr val="FF0000"/>
              </a:solidFill>
              <a:effectLst>
                <a:outerShdw dist="50800" dir="5400000" algn="ctr" rotWithShape="0">
                  <a:schemeClr val="tx1"/>
                </a:outerShdw>
              </a:effectLst>
            </a:endParaRPr>
          </a:p>
        </p:txBody>
      </p:sp>
      <p:pic>
        <p:nvPicPr>
          <p:cNvPr id="10" name="Picture 2" descr="File:United States 1837-03-1838.png"/>
          <p:cNvPicPr>
            <a:picLocks noChangeAspect="1" noChangeArrowheads="1"/>
          </p:cNvPicPr>
          <p:nvPr/>
        </p:nvPicPr>
        <p:blipFill>
          <a:blip r:embed="rId3"/>
          <a:srcRect l="11259" t="19316" r="78135" b="73458"/>
          <a:stretch>
            <a:fillRect/>
          </a:stretch>
        </p:blipFill>
        <p:spPr bwMode="auto">
          <a:xfrm>
            <a:off x="11887200" y="762000"/>
            <a:ext cx="990600" cy="457200"/>
          </a:xfrm>
          <a:prstGeom prst="rect">
            <a:avLst/>
          </a:prstGeom>
          <a:noFill/>
        </p:spPr>
      </p:pic>
      <p:pic>
        <p:nvPicPr>
          <p:cNvPr id="14" name="Picture 2" descr="File:United States 1837-03-1838.png"/>
          <p:cNvPicPr>
            <a:picLocks noChangeAspect="1" noChangeArrowheads="1"/>
          </p:cNvPicPr>
          <p:nvPr/>
        </p:nvPicPr>
        <p:blipFill>
          <a:blip r:embed="rId3"/>
          <a:srcRect l="34103" t="51830" r="57738" b="39740"/>
          <a:stretch>
            <a:fillRect/>
          </a:stretch>
        </p:blipFill>
        <p:spPr bwMode="auto">
          <a:xfrm>
            <a:off x="12039600" y="2286000"/>
            <a:ext cx="762000" cy="533400"/>
          </a:xfrm>
          <a:prstGeom prst="rect">
            <a:avLst/>
          </a:prstGeom>
          <a:noFill/>
        </p:spPr>
      </p:pic>
      <p:grpSp>
        <p:nvGrpSpPr>
          <p:cNvPr id="23" name="Group 22"/>
          <p:cNvGrpSpPr/>
          <p:nvPr/>
        </p:nvGrpSpPr>
        <p:grpSpPr>
          <a:xfrm>
            <a:off x="-137160" y="758952"/>
            <a:ext cx="9870097" cy="6327648"/>
            <a:chOff x="-137160" y="758952"/>
            <a:chExt cx="9870097" cy="6327648"/>
          </a:xfrm>
        </p:grpSpPr>
        <p:grpSp>
          <p:nvGrpSpPr>
            <p:cNvPr id="21" name="Group 20"/>
            <p:cNvGrpSpPr/>
            <p:nvPr/>
          </p:nvGrpSpPr>
          <p:grpSpPr>
            <a:xfrm>
              <a:off x="-137160" y="758952"/>
              <a:ext cx="9870097" cy="6327648"/>
              <a:chOff x="-137160" y="758952"/>
              <a:chExt cx="9870097" cy="6327648"/>
            </a:xfrm>
          </p:grpSpPr>
          <p:pic>
            <p:nvPicPr>
              <p:cNvPr id="5122"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1"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2"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5"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sp>
        <p:nvSpPr>
          <p:cNvPr id="19" name="Freeform 18"/>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4" name="Picture 5"/>
          <p:cNvPicPr>
            <a:picLocks noChangeAspect="1" noChangeArrowheads="1"/>
          </p:cNvPicPr>
          <p:nvPr/>
        </p:nvPicPr>
        <p:blipFill>
          <a:blip r:embed="rId4"/>
          <a:srcRect l="9091" b="62155"/>
          <a:stretch>
            <a:fillRect/>
          </a:stretch>
        </p:blipFill>
        <p:spPr bwMode="auto">
          <a:xfrm>
            <a:off x="4953000" y="2819400"/>
            <a:ext cx="1524000" cy="1295400"/>
          </a:xfrm>
          <a:prstGeom prst="rect">
            <a:avLst/>
          </a:prstGeom>
          <a:noFill/>
          <a:ln w="9525">
            <a:noFill/>
            <a:miter lim="800000"/>
            <a:headEnd/>
            <a:tailEnd/>
          </a:ln>
          <a:effectLst/>
        </p:spPr>
      </p:pic>
      <p:pic>
        <p:nvPicPr>
          <p:cNvPr id="26" name="Picture 5"/>
          <p:cNvPicPr>
            <a:picLocks noChangeAspect="1" noChangeArrowheads="1"/>
          </p:cNvPicPr>
          <p:nvPr/>
        </p:nvPicPr>
        <p:blipFill>
          <a:blip r:embed="rId4"/>
          <a:srcRect l="54545" b="62155"/>
          <a:stretch>
            <a:fillRect/>
          </a:stretch>
        </p:blipFill>
        <p:spPr bwMode="auto">
          <a:xfrm>
            <a:off x="1219200" y="152400"/>
            <a:ext cx="762000" cy="1295400"/>
          </a:xfrm>
          <a:prstGeom prst="rect">
            <a:avLst/>
          </a:prstGeom>
          <a:noFill/>
          <a:ln w="9525">
            <a:noFill/>
            <a:miter lim="800000"/>
            <a:headEnd/>
            <a:tailEnd/>
          </a:ln>
          <a:effectLst/>
        </p:spPr>
      </p:pic>
      <p:sp>
        <p:nvSpPr>
          <p:cNvPr id="28" name="5-Point Star 27"/>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29" name="Picture 2" descr="File:United States 1837-03-1838.png"/>
          <p:cNvPicPr>
            <a:picLocks noChangeAspect="1" noChangeArrowheads="1"/>
          </p:cNvPicPr>
          <p:nvPr/>
        </p:nvPicPr>
        <p:blipFill>
          <a:blip r:embed="rId3"/>
          <a:srcRect l="11259" t="19316" r="78135" b="73458"/>
          <a:stretch>
            <a:fillRect/>
          </a:stretch>
        </p:blipFill>
        <p:spPr bwMode="auto">
          <a:xfrm>
            <a:off x="9677400" y="2057400"/>
            <a:ext cx="990600" cy="457200"/>
          </a:xfrm>
          <a:prstGeom prst="rect">
            <a:avLst/>
          </a:prstGeom>
          <a:noFill/>
        </p:spPr>
      </p:pic>
      <p:pic>
        <p:nvPicPr>
          <p:cNvPr id="30" name="Picture 2" descr="File:United States 1837-03-1838.png"/>
          <p:cNvPicPr>
            <a:picLocks noChangeAspect="1" noChangeArrowheads="1"/>
          </p:cNvPicPr>
          <p:nvPr/>
        </p:nvPicPr>
        <p:blipFill>
          <a:blip r:embed="rId3"/>
          <a:srcRect l="34103" t="51830" r="57738" b="39740"/>
          <a:stretch>
            <a:fillRect/>
          </a:stretch>
        </p:blipFill>
        <p:spPr bwMode="auto">
          <a:xfrm>
            <a:off x="9753600" y="3200400"/>
            <a:ext cx="762000" cy="533400"/>
          </a:xfrm>
          <a:prstGeom prst="rect">
            <a:avLst/>
          </a:prstGeom>
          <a:noFill/>
        </p:spPr>
      </p:pic>
      <p:pic>
        <p:nvPicPr>
          <p:cNvPr id="25" name="Picture 5"/>
          <p:cNvPicPr>
            <a:picLocks noChangeAspect="1" noChangeArrowheads="1"/>
          </p:cNvPicPr>
          <p:nvPr/>
        </p:nvPicPr>
        <p:blipFill>
          <a:blip r:embed="rId4"/>
          <a:srcRect l="9091" r="40909" b="62155"/>
          <a:stretch>
            <a:fillRect/>
          </a:stretch>
        </p:blipFill>
        <p:spPr bwMode="auto">
          <a:xfrm>
            <a:off x="457200" y="152400"/>
            <a:ext cx="838200" cy="1295400"/>
          </a:xfrm>
          <a:prstGeom prst="rect">
            <a:avLst/>
          </a:prstGeom>
          <a:noFill/>
          <a:ln w="9525">
            <a:noFill/>
            <a:miter lim="800000"/>
            <a:headEnd/>
            <a:tailEnd/>
          </a:ln>
          <a:effectLst/>
        </p:spPr>
      </p:pic>
      <p:sp>
        <p:nvSpPr>
          <p:cNvPr id="31" name="Oval 30"/>
          <p:cNvSpPr/>
          <p:nvPr/>
        </p:nvSpPr>
        <p:spPr>
          <a:xfrm>
            <a:off x="381000" y="1371600"/>
            <a:ext cx="1905000"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nvGrpSpPr>
          <p:cNvPr id="36" name="Group 35"/>
          <p:cNvGrpSpPr/>
          <p:nvPr/>
        </p:nvGrpSpPr>
        <p:grpSpPr>
          <a:xfrm>
            <a:off x="1294606" y="915194"/>
            <a:ext cx="1588" cy="1524000"/>
            <a:chOff x="1294606" y="915194"/>
            <a:chExt cx="1588" cy="1524000"/>
          </a:xfrm>
        </p:grpSpPr>
        <p:cxnSp>
          <p:nvCxnSpPr>
            <p:cNvPr id="33" name="Straight Arrow Connector 32"/>
            <p:cNvCxnSpPr/>
            <p:nvPr/>
          </p:nvCxnSpPr>
          <p:spPr>
            <a:xfrm rot="5400000" flipH="1" flipV="1">
              <a:off x="1104900" y="1104900"/>
              <a:ext cx="381000" cy="1588"/>
            </a:xfrm>
            <a:prstGeom prst="straightConnector1">
              <a:avLst/>
            </a:prstGeom>
            <a:ln w="76200">
              <a:solidFill>
                <a:srgbClr val="FF0000"/>
              </a:solidFill>
              <a:tailEnd type="triangle"/>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rot="5400000">
              <a:off x="1104900" y="2247900"/>
              <a:ext cx="381000" cy="1588"/>
            </a:xfrm>
            <a:prstGeom prst="straightConnector1">
              <a:avLst/>
            </a:prstGeom>
            <a:ln w="76200">
              <a:solidFill>
                <a:srgbClr val="FF0000"/>
              </a:solidFill>
              <a:tailEnd type="triangle"/>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27" name="5-Point Star 26"/>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360"/>
                                          </p:val>
                                        </p:tav>
                                        <p:tav tm="100000">
                                          <p:val>
                                            <p:fltVal val="0"/>
                                          </p:val>
                                        </p:tav>
                                      </p:tavLst>
                                    </p:anim>
                                    <p:animEffect transition="in" filter="fade">
                                      <p:cBhvr>
                                        <p:cTn id="14" dur="1000"/>
                                        <p:tgtEl>
                                          <p:spTgt spid="2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1000"/>
                                        <p:tgtEl>
                                          <p:spTgt spid="31"/>
                                        </p:tgtEl>
                                      </p:cBhvr>
                                    </p:animEffect>
                                  </p:childTnLst>
                                </p:cTn>
                              </p:par>
                            </p:childTnLst>
                          </p:cTn>
                        </p:par>
                        <p:par>
                          <p:cTn id="20" fill="hold">
                            <p:stCondLst>
                              <p:cond delay="1000"/>
                            </p:stCondLst>
                            <p:childTnLst>
                              <p:par>
                                <p:cTn id="21" presetID="16" presetClass="entr" presetSubtype="42" fill="hold" nodeType="after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barn(outHorizontal)">
                                      <p:cBhvr>
                                        <p:cTn id="23" dur="1000"/>
                                        <p:tgtEl>
                                          <p:spTgt spid="3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31"/>
                                        </p:tgtEl>
                                      </p:cBhvr>
                                    </p:animEffect>
                                    <p:set>
                                      <p:cBhvr>
                                        <p:cTn id="28" dur="1" fill="hold">
                                          <p:stCondLst>
                                            <p:cond delay="999"/>
                                          </p:stCondLst>
                                        </p:cTn>
                                        <p:tgtEl>
                                          <p:spTgt spid="31"/>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36"/>
                                        </p:tgtEl>
                                      </p:cBhvr>
                                    </p:animEffect>
                                    <p:set>
                                      <p:cBhvr>
                                        <p:cTn id="31" dur="1" fill="hold">
                                          <p:stCondLst>
                                            <p:cond delay="999"/>
                                          </p:stCondLst>
                                        </p:cTn>
                                        <p:tgtEl>
                                          <p:spTgt spid="36"/>
                                        </p:tgtEl>
                                        <p:attrNameLst>
                                          <p:attrName>style.visibility</p:attrName>
                                        </p:attrNameLst>
                                      </p:cBhvr>
                                      <p:to>
                                        <p:strVal val="hidden"/>
                                      </p:to>
                                    </p:set>
                                  </p:childTnLst>
                                </p:cTn>
                              </p:par>
                            </p:childTnLst>
                          </p:cTn>
                        </p:par>
                        <p:par>
                          <p:cTn id="32" fill="hold">
                            <p:stCondLst>
                              <p:cond delay="1000"/>
                            </p:stCondLst>
                            <p:childTnLst>
                              <p:par>
                                <p:cTn id="33" presetID="30"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800" decel="100000"/>
                                        <p:tgtEl>
                                          <p:spTgt spid="24"/>
                                        </p:tgtEl>
                                      </p:cBhvr>
                                    </p:animEffect>
                                    <p:anim calcmode="lin" valueType="num">
                                      <p:cBhvr>
                                        <p:cTn id="36" dur="800" decel="100000" fill="hold"/>
                                        <p:tgtEl>
                                          <p:spTgt spid="24"/>
                                        </p:tgtEl>
                                        <p:attrNameLst>
                                          <p:attrName>style.rotation</p:attrName>
                                        </p:attrNameLst>
                                      </p:cBhvr>
                                      <p:tavLst>
                                        <p:tav tm="0">
                                          <p:val>
                                            <p:fltVal val="-90"/>
                                          </p:val>
                                        </p:tav>
                                        <p:tav tm="100000">
                                          <p:val>
                                            <p:fltVal val="0"/>
                                          </p:val>
                                        </p:tav>
                                      </p:tavLst>
                                    </p:anim>
                                    <p:anim calcmode="lin" valueType="num">
                                      <p:cBhvr>
                                        <p:cTn id="37" dur="800" decel="100000" fill="hold"/>
                                        <p:tgtEl>
                                          <p:spTgt spid="24"/>
                                        </p:tgtEl>
                                        <p:attrNameLst>
                                          <p:attrName>ppt_x</p:attrName>
                                        </p:attrNameLst>
                                      </p:cBhvr>
                                      <p:tavLst>
                                        <p:tav tm="0">
                                          <p:val>
                                            <p:strVal val="#ppt_x+0.4"/>
                                          </p:val>
                                        </p:tav>
                                        <p:tav tm="100000">
                                          <p:val>
                                            <p:strVal val="#ppt_x-0.05"/>
                                          </p:val>
                                        </p:tav>
                                      </p:tavLst>
                                    </p:anim>
                                    <p:anim calcmode="lin" valueType="num">
                                      <p:cBhvr>
                                        <p:cTn id="38" dur="800" decel="100000" fill="hold"/>
                                        <p:tgtEl>
                                          <p:spTgt spid="24"/>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24"/>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24"/>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right)">
                                      <p:cBhvr>
                                        <p:cTn id="45" dur="3000"/>
                                        <p:tgtEl>
                                          <p:spTgt spid="19"/>
                                        </p:tgtEl>
                                      </p:cBhvr>
                                    </p:animEffect>
                                  </p:childTnLst>
                                </p:cTn>
                              </p:par>
                              <p:par>
                                <p:cTn id="46" presetID="0" presetClass="path" presetSubtype="0" accel="50000" decel="50000" fill="hold" nodeType="withEffect">
                                  <p:stCondLst>
                                    <p:cond delay="0"/>
                                  </p:stCondLst>
                                  <p:childTnLst>
                                    <p:animMotion origin="layout" path="M 1.11022E-16 -3.54928E-6 C -0.00538 -0.00601 -0.00955 -0.01365 -0.0151 -0.01874 C -0.02413 -0.02753 -0.03455 -0.03355 -0.04462 -0.03979 C -0.04687 -0.04118 -0.04965 -0.0428 -0.05191 -0.04488 C -0.05399 -0.0472 -0.05503 -0.05159 -0.05729 -0.05275 C -0.06215 -0.05529 -0.06719 -0.0546 -0.0724 -0.05553 C -0.0776 -0.0583 -0.08385 -0.05691 -0.08906 -0.06062 C -0.09097 -0.06224 -0.09115 -0.0664 -0.09271 -0.06871 C -0.09601 -0.07357 -0.10017 -0.07704 -0.10365 -0.0819 C -0.1059 -0.0944 -0.10833 -0.10157 -0.11476 -0.11082 C -0.1191 -0.12262 -0.12569 -0.13697 -0.13316 -0.14507 C -0.13576 -0.14715 -0.13837 -0.14784 -0.14062 -0.15016 C -0.15278 -0.16242 -0.13976 -0.15479 -0.15156 -0.1608 C -0.1625 -0.17607 -0.15122 -0.16288 -0.16476 -0.17121 C -0.16684 -0.17237 -0.16806 -0.17515 -0.17031 -0.17654 C -0.17187 -0.17769 -0.17396 -0.17815 -0.17587 -0.17908 C -0.19253 -0.19551 -0.21892 -0.20083 -0.23872 -0.208 C -0.2467 -0.21078 -0.26267 -0.21587 -0.26267 -0.21564 C -0.26736 -0.22212 -0.26667 -0.22235 -0.27378 -0.22628 C -0.27917 -0.22929 -0.29028 -0.23415 -0.29028 -0.23392 C -0.30017 -0.24826 -0.31597 -0.25266 -0.32917 -0.25775 C -0.34774 -0.26492 -0.36389 -0.27927 -0.38281 -0.28412 C -0.38628 -0.28713 -0.38872 -0.29245 -0.39201 -0.29477 C -0.39618 -0.29778 -0.40087 -0.29754 -0.40503 -0.30009 C -0.41267 -0.30472 -0.41736 -0.31027 -0.42535 -0.31305 C -0.4349 -0.32207 -0.44514 -0.31906 -0.45486 -0.32623 C -0.4599 -0.33688 -0.46753 -0.33989 -0.47517 -0.34729 C -0.47708 -0.34891 -0.4809 -0.35238 -0.4809 -0.35215 C -0.48681 -0.36557 -0.49167 -0.37876 -0.49167 -0.39426 " pathEditMode="relative" rAng="0" ptsTypes="ffffffffffffffffffffffffffffA">
                                      <p:cBhvr>
                                        <p:cTn id="47" dur="3000" fill="hold"/>
                                        <p:tgtEl>
                                          <p:spTgt spid="24"/>
                                        </p:tgtEl>
                                        <p:attrNameLst>
                                          <p:attrName>ppt_x</p:attrName>
                                          <p:attrName>ppt_y</p:attrName>
                                        </p:attrNameLst>
                                      </p:cBhvr>
                                      <p:rCtr x="-246" y="-197"/>
                                    </p:animMotion>
                                  </p:childTnLst>
                                </p:cTn>
                              </p:par>
                            </p:childTnLst>
                          </p:cTn>
                        </p:par>
                        <p:par>
                          <p:cTn id="48" fill="hold">
                            <p:stCondLst>
                              <p:cond delay="3000"/>
                            </p:stCondLst>
                            <p:childTnLst>
                              <p:par>
                                <p:cTn id="49" presetID="10" presetClass="exit" presetSubtype="0" fill="hold" nodeType="afterEffect">
                                  <p:stCondLst>
                                    <p:cond delay="0"/>
                                  </p:stCondLst>
                                  <p:childTnLst>
                                    <p:animEffect transition="out" filter="fade">
                                      <p:cBhvr>
                                        <p:cTn id="50" dur="1000"/>
                                        <p:tgtEl>
                                          <p:spTgt spid="24"/>
                                        </p:tgtEl>
                                      </p:cBhvr>
                                    </p:animEffect>
                                    <p:set>
                                      <p:cBhvr>
                                        <p:cTn id="51" dur="1" fill="hold">
                                          <p:stCondLst>
                                            <p:cond delay="999"/>
                                          </p:stCondLst>
                                        </p:cTn>
                                        <p:tgtEl>
                                          <p:spTgt spid="24"/>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25"/>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2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p:cTn id="60" dur="1000" fill="hold"/>
                                        <p:tgtEl>
                                          <p:spTgt spid="27"/>
                                        </p:tgtEl>
                                        <p:attrNameLst>
                                          <p:attrName>ppt_w</p:attrName>
                                        </p:attrNameLst>
                                      </p:cBhvr>
                                      <p:tavLst>
                                        <p:tav tm="0">
                                          <p:val>
                                            <p:fltVal val="0"/>
                                          </p:val>
                                        </p:tav>
                                        <p:tav tm="100000">
                                          <p:val>
                                            <p:strVal val="#ppt_w"/>
                                          </p:val>
                                        </p:tav>
                                      </p:tavLst>
                                    </p:anim>
                                    <p:anim calcmode="lin" valueType="num">
                                      <p:cBhvr>
                                        <p:cTn id="61" dur="1000" fill="hold"/>
                                        <p:tgtEl>
                                          <p:spTgt spid="27"/>
                                        </p:tgtEl>
                                        <p:attrNameLst>
                                          <p:attrName>ppt_h</p:attrName>
                                        </p:attrNameLst>
                                      </p:cBhvr>
                                      <p:tavLst>
                                        <p:tav tm="0">
                                          <p:val>
                                            <p:fltVal val="0"/>
                                          </p:val>
                                        </p:tav>
                                        <p:tav tm="100000">
                                          <p:val>
                                            <p:strVal val="#ppt_h"/>
                                          </p:val>
                                        </p:tav>
                                      </p:tavLst>
                                    </p:anim>
                                    <p:anim calcmode="lin" valueType="num">
                                      <p:cBhvr>
                                        <p:cTn id="62" dur="1000" fill="hold"/>
                                        <p:tgtEl>
                                          <p:spTgt spid="27"/>
                                        </p:tgtEl>
                                        <p:attrNameLst>
                                          <p:attrName>style.rotation</p:attrName>
                                        </p:attrNameLst>
                                      </p:cBhvr>
                                      <p:tavLst>
                                        <p:tav tm="0">
                                          <p:val>
                                            <p:fltVal val="360"/>
                                          </p:val>
                                        </p:tav>
                                        <p:tav tm="100000">
                                          <p:val>
                                            <p:fltVal val="0"/>
                                          </p:val>
                                        </p:tav>
                                      </p:tavLst>
                                    </p:anim>
                                    <p:animEffect transition="in" filter="fade">
                                      <p:cBhvr>
                                        <p:cTn id="63" dur="1000"/>
                                        <p:tgtEl>
                                          <p:spTgt spid="27"/>
                                        </p:tgtEl>
                                      </p:cBhvr>
                                    </p:animEffect>
                                  </p:childTnLst>
                                </p:cTn>
                              </p:par>
                              <p:par>
                                <p:cTn id="64" presetID="42" presetClass="path" presetSubtype="0" accel="50000" decel="50000" fill="hold" nodeType="withEffect">
                                  <p:stCondLst>
                                    <p:cond delay="0"/>
                                  </p:stCondLst>
                                  <p:childTnLst>
                                    <p:animMotion origin="layout" path="M 3.33333E-6 -1.11111E-6 L 0.00416 0.26134 " pathEditMode="relative" rAng="0" ptsTypes="AA">
                                      <p:cBhvr>
                                        <p:cTn id="65" dur="1000" fill="hold"/>
                                        <p:tgtEl>
                                          <p:spTgt spid="25"/>
                                        </p:tgtEl>
                                        <p:attrNameLst>
                                          <p:attrName>ppt_x</p:attrName>
                                          <p:attrName>ppt_y</p:attrName>
                                        </p:attrNameLst>
                                      </p:cBhvr>
                                      <p:rCtr x="2" y="131"/>
                                    </p:animMotion>
                                  </p:childTnLst>
                                </p:cTn>
                              </p:par>
                            </p:childTnLst>
                          </p:cTn>
                        </p:par>
                      </p:childTnLst>
                    </p:cTn>
                  </p:par>
                  <p:par>
                    <p:cTn id="66" fill="hold">
                      <p:stCondLst>
                        <p:cond delay="indefinite"/>
                      </p:stCondLst>
                      <p:childTnLst>
                        <p:par>
                          <p:cTn id="67" fill="hold">
                            <p:stCondLst>
                              <p:cond delay="0"/>
                            </p:stCondLst>
                            <p:childTnLst>
                              <p:par>
                                <p:cTn id="68" presetID="49" presetClass="entr" presetSubtype="0" decel="100000" fill="hold" grpId="0" nodeType="clickEffect">
                                  <p:stCondLst>
                                    <p:cond delay="0"/>
                                  </p:stCondLst>
                                  <p:childTnLst>
                                    <p:set>
                                      <p:cBhvr>
                                        <p:cTn id="69" dur="1" fill="hold">
                                          <p:stCondLst>
                                            <p:cond delay="0"/>
                                          </p:stCondLst>
                                        </p:cTn>
                                        <p:tgtEl>
                                          <p:spTgt spid="28"/>
                                        </p:tgtEl>
                                        <p:attrNameLst>
                                          <p:attrName>style.visibility</p:attrName>
                                        </p:attrNameLst>
                                      </p:cBhvr>
                                      <p:to>
                                        <p:strVal val="visible"/>
                                      </p:to>
                                    </p:set>
                                    <p:anim calcmode="lin" valueType="num">
                                      <p:cBhvr>
                                        <p:cTn id="70" dur="1000" fill="hold"/>
                                        <p:tgtEl>
                                          <p:spTgt spid="28"/>
                                        </p:tgtEl>
                                        <p:attrNameLst>
                                          <p:attrName>ppt_w</p:attrName>
                                        </p:attrNameLst>
                                      </p:cBhvr>
                                      <p:tavLst>
                                        <p:tav tm="0">
                                          <p:val>
                                            <p:fltVal val="0"/>
                                          </p:val>
                                        </p:tav>
                                        <p:tav tm="100000">
                                          <p:val>
                                            <p:strVal val="#ppt_w"/>
                                          </p:val>
                                        </p:tav>
                                      </p:tavLst>
                                    </p:anim>
                                    <p:anim calcmode="lin" valueType="num">
                                      <p:cBhvr>
                                        <p:cTn id="71" dur="1000" fill="hold"/>
                                        <p:tgtEl>
                                          <p:spTgt spid="28"/>
                                        </p:tgtEl>
                                        <p:attrNameLst>
                                          <p:attrName>ppt_h</p:attrName>
                                        </p:attrNameLst>
                                      </p:cBhvr>
                                      <p:tavLst>
                                        <p:tav tm="0">
                                          <p:val>
                                            <p:fltVal val="0"/>
                                          </p:val>
                                        </p:tav>
                                        <p:tav tm="100000">
                                          <p:val>
                                            <p:strVal val="#ppt_h"/>
                                          </p:val>
                                        </p:tav>
                                      </p:tavLst>
                                    </p:anim>
                                    <p:anim calcmode="lin" valueType="num">
                                      <p:cBhvr>
                                        <p:cTn id="72" dur="1000" fill="hold"/>
                                        <p:tgtEl>
                                          <p:spTgt spid="28"/>
                                        </p:tgtEl>
                                        <p:attrNameLst>
                                          <p:attrName>style.rotation</p:attrName>
                                        </p:attrNameLst>
                                      </p:cBhvr>
                                      <p:tavLst>
                                        <p:tav tm="0">
                                          <p:val>
                                            <p:fltVal val="360"/>
                                          </p:val>
                                        </p:tav>
                                        <p:tav tm="100000">
                                          <p:val>
                                            <p:fltVal val="0"/>
                                          </p:val>
                                        </p:tav>
                                      </p:tavLst>
                                    </p:anim>
                                    <p:animEffect transition="in" filter="fade">
                                      <p:cBhvr>
                                        <p:cTn id="73" dur="1000"/>
                                        <p:tgtEl>
                                          <p:spTgt spid="28"/>
                                        </p:tgtEl>
                                      </p:cBhvr>
                                    </p:animEffect>
                                  </p:childTnLst>
                                </p:cTn>
                              </p:par>
                              <p:par>
                                <p:cTn id="74" presetID="42" presetClass="path" presetSubtype="0" accel="50000" decel="50000" fill="hold" nodeType="withEffect">
                                  <p:stCondLst>
                                    <p:cond delay="0"/>
                                  </p:stCondLst>
                                  <p:childTnLst>
                                    <p:animMotion origin="layout" path="M 0 -0.00533 L 0.09167 0.10023 " pathEditMode="relative" rAng="0" ptsTypes="AA">
                                      <p:cBhvr>
                                        <p:cTn id="75" dur="1000" fill="hold"/>
                                        <p:tgtEl>
                                          <p:spTgt spid="26"/>
                                        </p:tgtEl>
                                        <p:attrNameLst>
                                          <p:attrName>ppt_x</p:attrName>
                                          <p:attrName>ppt_y</p:attrName>
                                        </p:attrNameLst>
                                      </p:cBhvr>
                                      <p:rCtr x="46" y="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9" grpId="0" animBg="1"/>
      <p:bldP spid="28" grpId="0" animBg="1"/>
      <p:bldP spid="31" grpId="0" animBg="1"/>
      <p:bldP spid="31" grpId="1"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bg>
      <p:bgPr>
        <a:noFill/>
        <a:effectLst/>
      </p:bgPr>
    </p:bg>
    <p:spTree>
      <p:nvGrpSpPr>
        <p:cNvPr id="1" name=""/>
        <p:cNvGrpSpPr/>
        <p:nvPr/>
      </p:nvGrpSpPr>
      <p:grpSpPr>
        <a:xfrm>
          <a:off x="0" y="0"/>
          <a:ext cx="0" cy="0"/>
          <a:chOff x="0" y="0"/>
          <a:chExt cx="0" cy="0"/>
        </a:xfrm>
      </p:grpSpPr>
      <p:pic>
        <p:nvPicPr>
          <p:cNvPr id="1027" name="Picture 3" descr="Wpdms nasa topo oregon trail.jpg">
            <a:hlinkClick r:id="rId3"/>
          </p:cNvPr>
          <p:cNvPicPr>
            <a:picLocks noChangeAspect="1" noChangeArrowheads="1"/>
          </p:cNvPicPr>
          <p:nvPr/>
        </p:nvPicPr>
        <p:blipFill>
          <a:blip r:embed="rId4"/>
          <a:srcRect/>
          <a:stretch>
            <a:fillRect/>
          </a:stretch>
        </p:blipFill>
        <p:spPr bwMode="auto">
          <a:xfrm>
            <a:off x="533400" y="2209800"/>
            <a:ext cx="5656115" cy="3505200"/>
          </a:xfrm>
          <a:prstGeom prst="rect">
            <a:avLst/>
          </a:prstGeom>
          <a:noFill/>
        </p:spPr>
      </p:pic>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8" name="Rectangle 1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0" name="TextBox 19"/>
          <p:cNvSpPr txBox="1"/>
          <p:nvPr/>
        </p:nvSpPr>
        <p:spPr>
          <a:xfrm>
            <a:off x="7467600" y="0"/>
            <a:ext cx="1435008" cy="830997"/>
          </a:xfrm>
          <a:prstGeom prst="rect">
            <a:avLst/>
          </a:prstGeom>
          <a:noFill/>
        </p:spPr>
        <p:txBody>
          <a:bodyPr wrap="none" rtlCol="0">
            <a:spAutoFit/>
          </a:bodyPr>
          <a:lstStyle/>
          <a:p>
            <a:r>
              <a:rPr lang="en-US" sz="4800" b="1" dirty="0" smtClean="0">
                <a:solidFill>
                  <a:srgbClr val="FF0000"/>
                </a:solidFill>
                <a:effectLst>
                  <a:outerShdw dist="50800" dir="5400000" algn="ctr" rotWithShape="0">
                    <a:schemeClr val="tx1"/>
                  </a:outerShdw>
                </a:effectLst>
              </a:rPr>
              <a:t>1837</a:t>
            </a:r>
            <a:endParaRPr lang="en-US" sz="4800" b="1" dirty="0">
              <a:solidFill>
                <a:srgbClr val="FF0000"/>
              </a:solidFill>
              <a:effectLst>
                <a:outerShdw dist="50800" dir="5400000" algn="ctr" rotWithShape="0">
                  <a:schemeClr val="tx1"/>
                </a:outerShdw>
              </a:effectLst>
            </a:endParaRPr>
          </a:p>
        </p:txBody>
      </p:sp>
      <p:sp useBgFill="1">
        <p:nvSpPr>
          <p:cNvPr id="32" name="TextBox 31"/>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pic>
        <p:nvPicPr>
          <p:cNvPr id="10" name="Picture 2" descr="File:United States 1837-03-1838.png"/>
          <p:cNvPicPr>
            <a:picLocks noChangeAspect="1" noChangeArrowheads="1"/>
          </p:cNvPicPr>
          <p:nvPr/>
        </p:nvPicPr>
        <p:blipFill>
          <a:blip r:embed="rId3"/>
          <a:srcRect l="11259" t="19316" r="78135" b="73458"/>
          <a:stretch>
            <a:fillRect/>
          </a:stretch>
        </p:blipFill>
        <p:spPr bwMode="auto">
          <a:xfrm>
            <a:off x="11887200" y="762000"/>
            <a:ext cx="990600" cy="457200"/>
          </a:xfrm>
          <a:prstGeom prst="rect">
            <a:avLst/>
          </a:prstGeom>
          <a:noFill/>
        </p:spPr>
      </p:pic>
      <p:pic>
        <p:nvPicPr>
          <p:cNvPr id="14" name="Picture 2" descr="File:United States 1837-03-1838.png"/>
          <p:cNvPicPr>
            <a:picLocks noChangeAspect="1" noChangeArrowheads="1"/>
          </p:cNvPicPr>
          <p:nvPr/>
        </p:nvPicPr>
        <p:blipFill>
          <a:blip r:embed="rId3"/>
          <a:srcRect l="34103" t="51830" r="57738" b="39740"/>
          <a:stretch>
            <a:fillRect/>
          </a:stretch>
        </p:blipFill>
        <p:spPr bwMode="auto">
          <a:xfrm>
            <a:off x="12039600" y="2286000"/>
            <a:ext cx="762000" cy="533400"/>
          </a:xfrm>
          <a:prstGeom prst="rect">
            <a:avLst/>
          </a:prstGeom>
          <a:noFill/>
        </p:spPr>
      </p:pic>
      <p:grpSp>
        <p:nvGrpSpPr>
          <p:cNvPr id="2" name="Group 22"/>
          <p:cNvGrpSpPr>
            <a:grpSpLocks noChangeAspect="1"/>
          </p:cNvGrpSpPr>
          <p:nvPr/>
        </p:nvGrpSpPr>
        <p:grpSpPr>
          <a:xfrm>
            <a:off x="-137160" y="758952"/>
            <a:ext cx="9870097" cy="6327648"/>
            <a:chOff x="-137160" y="758952"/>
            <a:chExt cx="9870097" cy="6327648"/>
          </a:xfrm>
        </p:grpSpPr>
        <p:grpSp>
          <p:nvGrpSpPr>
            <p:cNvPr id="3" name="Group 20"/>
            <p:cNvGrpSpPr/>
            <p:nvPr/>
          </p:nvGrpSpPr>
          <p:grpSpPr>
            <a:xfrm>
              <a:off x="-137160" y="758952"/>
              <a:ext cx="9870097" cy="6327648"/>
              <a:chOff x="-137160" y="758952"/>
              <a:chExt cx="9870097" cy="6327648"/>
            </a:xfrm>
          </p:grpSpPr>
          <p:pic>
            <p:nvPicPr>
              <p:cNvPr id="5122"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5"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1"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2"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5"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sp>
        <p:nvSpPr>
          <p:cNvPr id="19" name="Freeform 18"/>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5" name="Picture 5"/>
          <p:cNvPicPr>
            <a:picLocks noChangeAspect="1" noChangeArrowheads="1"/>
          </p:cNvPicPr>
          <p:nvPr/>
        </p:nvPicPr>
        <p:blipFill>
          <a:blip r:embed="rId4"/>
          <a:srcRect l="9091" r="40909" b="62155"/>
          <a:stretch>
            <a:fillRect/>
          </a:stretch>
        </p:blipFill>
        <p:spPr bwMode="auto">
          <a:xfrm>
            <a:off x="493776" y="1938528"/>
            <a:ext cx="838200" cy="1295400"/>
          </a:xfrm>
          <a:prstGeom prst="rect">
            <a:avLst/>
          </a:prstGeom>
          <a:noFill/>
          <a:ln w="9525">
            <a:noFill/>
            <a:miter lim="800000"/>
            <a:headEnd/>
            <a:tailEnd/>
          </a:ln>
          <a:effectLst/>
        </p:spPr>
      </p:pic>
      <p:pic>
        <p:nvPicPr>
          <p:cNvPr id="26" name="Picture 5"/>
          <p:cNvPicPr>
            <a:picLocks noChangeAspect="1" noChangeArrowheads="1"/>
          </p:cNvPicPr>
          <p:nvPr/>
        </p:nvPicPr>
        <p:blipFill>
          <a:blip r:embed="rId4"/>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30" name="Rectangle 29"/>
          <p:cNvSpPr/>
          <p:nvPr/>
        </p:nvSpPr>
        <p:spPr>
          <a:xfrm>
            <a:off x="0" y="6324600"/>
            <a:ext cx="9144000" cy="584775"/>
          </a:xfrm>
          <a:prstGeom prst="rect">
            <a:avLst/>
          </a:prstGeom>
          <a:solidFill>
            <a:schemeClr val="bg1"/>
          </a:solidFill>
        </p:spPr>
        <p:txBody>
          <a:bodyPr wrap="square">
            <a:spAutoFit/>
          </a:bodyPr>
          <a:lstStyle/>
          <a:p>
            <a:r>
              <a:rPr lang="en-US" sz="3200" b="1" dirty="0" smtClean="0"/>
              <a:t>1846: Oregon Treaty w/Britain at 49</a:t>
            </a:r>
            <a:r>
              <a:rPr lang="en-US" sz="3200" b="1" baseline="30000" dirty="0" smtClean="0"/>
              <a:t>th</a:t>
            </a:r>
            <a:r>
              <a:rPr lang="en-US" sz="3200" b="1" dirty="0" smtClean="0"/>
              <a:t> Parallel</a:t>
            </a:r>
          </a:p>
        </p:txBody>
      </p:sp>
      <p:sp>
        <p:nvSpPr>
          <p:cNvPr id="33" name="Oval 32"/>
          <p:cNvSpPr>
            <a:spLocks noChangeAspect="1"/>
          </p:cNvSpPr>
          <p:nvPr/>
        </p:nvSpPr>
        <p:spPr>
          <a:xfrm>
            <a:off x="4038600" y="2971800"/>
            <a:ext cx="1463040" cy="1463040"/>
          </a:xfrm>
          <a:prstGeom prst="ellipse">
            <a:avLst/>
          </a:prstGeom>
          <a:solidFill>
            <a:schemeClr val="tx1">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5" name="5-Point Star 34"/>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5-Point Star 35"/>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childTnLst>
                                </p:cTn>
                              </p:par>
                              <p:par>
                                <p:cTn id="8" presetID="0" presetClass="path" presetSubtype="0" accel="50000" decel="50000" fill="hold" grpId="1" nodeType="withEffect">
                                  <p:stCondLst>
                                    <p:cond delay="0"/>
                                  </p:stCondLst>
                                  <p:childTnLst>
                                    <p:animMotion origin="layout" path="M 0 0 C -0.00711 -0.00232 -0.0085 -0.00162 -0.01475 -0.00741 C -0.01614 -0.0088 -0.01701 -0.01135 -0.01857 -0.01227 C -0.02204 -0.01459 -0.02604 -0.01551 -0.02968 -0.01713 C -0.03159 -0.01806 -0.03524 -0.01968 -0.03524 -0.01968 C -0.04305 -0.0301 -0.0526 -0.03473 -0.06302 -0.03936 C -0.0684 -0.04699 -0.06788 -0.05093 -0.07586 -0.05417 C -0.08611 -0.06783 -0.08489 -0.06343 -0.09635 -0.0838 C -0.1026 -0.09468 -0.10416 -0.10556 -0.11302 -0.11343 C -0.11354 -0.11598 -0.11354 -0.11875 -0.11475 -0.12084 C -0.11736 -0.12547 -0.12413 -0.13334 -0.12413 -0.13334 C -0.12638 -0.14306 -0.12812 -0.14491 -0.13524 -0.14815 C -0.13802 -0.15371 -0.13906 -0.16065 -0.14253 -0.16528 C -0.1434 -0.16644 -0.15538 -0.17037 -0.15555 -0.17037 C -0.15937 -0.17176 -0.16336 -0.17246 -0.16666 -0.17523 C -0.16857 -0.17686 -0.17013 -0.17917 -0.17222 -0.1801 C -0.1875 -0.18681 -0.20989 -0.18658 -0.22413 -0.1875 C -0.24826 -0.19861 -0.22256 -0.1875 -0.28697 -0.1926 C -0.30069 -0.19375 -0.31336 -0.20903 -0.32777 -0.21227 C -0.34045 -0.22917 -0.33454 -0.22315 -0.34444 -0.23195 C -0.34809 -0.24213 -0.35243 -0.24769 -0.35746 -0.25672 C -0.36059 -0.26968 -0.37048 -0.28148 -0.37777 -0.29121 C -0.38072 -0.30301 -0.38298 -0.30209 -0.39079 -0.30857 C -0.40451 -0.31991 -0.40347 -0.31852 -0.42031 -0.31852 " pathEditMode="relative" ptsTypes="fffffffffffffffffffffffA">
                                      <p:cBhvr>
                                        <p:cTn id="9" dur="3000" fill="hold"/>
                                        <p:tgtEl>
                                          <p:spTgt spid="33"/>
                                        </p:tgtEl>
                                        <p:attrNameLst>
                                          <p:attrName>ppt_x</p:attrName>
                                          <p:attrName>ppt_y</p:attrName>
                                        </p:attrNameLst>
                                      </p:cBhvr>
                                    </p:animMotion>
                                  </p:childTnLst>
                                </p:cTn>
                              </p:par>
                              <p:par>
                                <p:cTn id="10" presetID="10" presetClass="exit" presetSubtype="0" fill="hold" grpId="2" nodeType="withEffect">
                                  <p:stCondLst>
                                    <p:cond delay="2500"/>
                                  </p:stCondLst>
                                  <p:childTnLst>
                                    <p:animEffect transition="out" filter="fade">
                                      <p:cBhvr>
                                        <p:cTn id="11" dur="1000"/>
                                        <p:tgtEl>
                                          <p:spTgt spid="33"/>
                                        </p:tgtEl>
                                      </p:cBhvr>
                                    </p:animEffect>
                                    <p:set>
                                      <p:cBhvr>
                                        <p:cTn id="12" dur="1" fill="hold">
                                          <p:stCondLst>
                                            <p:cond delay="999"/>
                                          </p:stCondLst>
                                        </p:cTn>
                                        <p:tgtEl>
                                          <p:spTgt spid="3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49" presetClass="exit" presetSubtype="0" accel="100000" fill="hold" grpId="0" nodeType="clickEffect">
                                  <p:stCondLst>
                                    <p:cond delay="0"/>
                                  </p:stCondLst>
                                  <p:childTnLst>
                                    <p:anim calcmode="lin" valueType="num">
                                      <p:cBhvr>
                                        <p:cTn id="16" dur="1000"/>
                                        <p:tgtEl>
                                          <p:spTgt spid="20"/>
                                        </p:tgtEl>
                                        <p:attrNameLst>
                                          <p:attrName>ppt_w</p:attrName>
                                        </p:attrNameLst>
                                      </p:cBhvr>
                                      <p:tavLst>
                                        <p:tav tm="0">
                                          <p:val>
                                            <p:strVal val="ppt_w"/>
                                          </p:val>
                                        </p:tav>
                                        <p:tav tm="100000">
                                          <p:val>
                                            <p:fltVal val="0"/>
                                          </p:val>
                                        </p:tav>
                                      </p:tavLst>
                                    </p:anim>
                                    <p:anim calcmode="lin" valueType="num">
                                      <p:cBhvr>
                                        <p:cTn id="17" dur="1000"/>
                                        <p:tgtEl>
                                          <p:spTgt spid="20"/>
                                        </p:tgtEl>
                                        <p:attrNameLst>
                                          <p:attrName>ppt_h</p:attrName>
                                        </p:attrNameLst>
                                      </p:cBhvr>
                                      <p:tavLst>
                                        <p:tav tm="0">
                                          <p:val>
                                            <p:strVal val="ppt_h"/>
                                          </p:val>
                                        </p:tav>
                                        <p:tav tm="100000">
                                          <p:val>
                                            <p:fltVal val="0"/>
                                          </p:val>
                                        </p:tav>
                                      </p:tavLst>
                                    </p:anim>
                                    <p:anim calcmode="lin" valueType="num">
                                      <p:cBhvr>
                                        <p:cTn id="18" dur="1000"/>
                                        <p:tgtEl>
                                          <p:spTgt spid="20"/>
                                        </p:tgtEl>
                                        <p:attrNameLst>
                                          <p:attrName>style.rotation</p:attrName>
                                        </p:attrNameLst>
                                      </p:cBhvr>
                                      <p:tavLst>
                                        <p:tav tm="0">
                                          <p:val>
                                            <p:fltVal val="0"/>
                                          </p:val>
                                        </p:tav>
                                        <p:tav tm="100000">
                                          <p:val>
                                            <p:fltVal val="360"/>
                                          </p:val>
                                        </p:tav>
                                      </p:tavLst>
                                    </p:anim>
                                    <p:animEffect transition="out" filter="fade">
                                      <p:cBhvr>
                                        <p:cTn id="19" dur="1000"/>
                                        <p:tgtEl>
                                          <p:spTgt spid="20"/>
                                        </p:tgtEl>
                                      </p:cBhvr>
                                    </p:animEffect>
                                    <p:set>
                                      <p:cBhvr>
                                        <p:cTn id="20" dur="1" fill="hold">
                                          <p:stCondLst>
                                            <p:cond delay="999"/>
                                          </p:stCondLst>
                                        </p:cTn>
                                        <p:tgtEl>
                                          <p:spTgt spid="20"/>
                                        </p:tgtEl>
                                        <p:attrNameLst>
                                          <p:attrName>style.visibility</p:attrName>
                                        </p:attrNameLst>
                                      </p:cBhvr>
                                      <p:to>
                                        <p:strVal val="hidden"/>
                                      </p:to>
                                    </p:set>
                                  </p:childTnLst>
                                </p:cTn>
                              </p:par>
                              <p:par>
                                <p:cTn id="21" presetID="49" presetClass="entr" presetSubtype="0" decel="100000"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p:cTn id="23" dur="1000" fill="hold"/>
                                        <p:tgtEl>
                                          <p:spTgt spid="32"/>
                                        </p:tgtEl>
                                        <p:attrNameLst>
                                          <p:attrName>ppt_w</p:attrName>
                                        </p:attrNameLst>
                                      </p:cBhvr>
                                      <p:tavLst>
                                        <p:tav tm="0">
                                          <p:val>
                                            <p:fltVal val="0"/>
                                          </p:val>
                                        </p:tav>
                                        <p:tav tm="100000">
                                          <p:val>
                                            <p:strVal val="#ppt_w"/>
                                          </p:val>
                                        </p:tav>
                                      </p:tavLst>
                                    </p:anim>
                                    <p:anim calcmode="lin" valueType="num">
                                      <p:cBhvr>
                                        <p:cTn id="24" dur="1000" fill="hold"/>
                                        <p:tgtEl>
                                          <p:spTgt spid="32"/>
                                        </p:tgtEl>
                                        <p:attrNameLst>
                                          <p:attrName>ppt_h</p:attrName>
                                        </p:attrNameLst>
                                      </p:cBhvr>
                                      <p:tavLst>
                                        <p:tav tm="0">
                                          <p:val>
                                            <p:fltVal val="0"/>
                                          </p:val>
                                        </p:tav>
                                        <p:tav tm="100000">
                                          <p:val>
                                            <p:strVal val="#ppt_h"/>
                                          </p:val>
                                        </p:tav>
                                      </p:tavLst>
                                    </p:anim>
                                    <p:anim calcmode="lin" valueType="num">
                                      <p:cBhvr>
                                        <p:cTn id="25" dur="1000" fill="hold"/>
                                        <p:tgtEl>
                                          <p:spTgt spid="32"/>
                                        </p:tgtEl>
                                        <p:attrNameLst>
                                          <p:attrName>style.rotation</p:attrName>
                                        </p:attrNameLst>
                                      </p:cBhvr>
                                      <p:tavLst>
                                        <p:tav tm="0">
                                          <p:val>
                                            <p:fltVal val="360"/>
                                          </p:val>
                                        </p:tav>
                                        <p:tav tm="100000">
                                          <p:val>
                                            <p:fltVal val="0"/>
                                          </p:val>
                                        </p:tav>
                                      </p:tavLst>
                                    </p:anim>
                                    <p:animEffect transition="in" filter="fade">
                                      <p:cBhvr>
                                        <p:cTn id="26" dur="1000"/>
                                        <p:tgtEl>
                                          <p:spTgt spid="32"/>
                                        </p:tgtEl>
                                      </p:cBhvr>
                                    </p:animEffec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left)">
                                      <p:cBhvr>
                                        <p:cTn id="30"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animBg="1"/>
      <p:bldP spid="30" grpId="0" animBg="1"/>
      <p:bldP spid="33" grpId="0" animBg="1"/>
      <p:bldP spid="33" grpId="1" animBg="1"/>
      <p:bldP spid="33" grpId="2"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grpSp>
        <p:nvGrpSpPr>
          <p:cNvPr id="11" name="Group 22"/>
          <p:cNvGrpSpPr/>
          <p:nvPr/>
        </p:nvGrpSpPr>
        <p:grpSpPr>
          <a:xfrm>
            <a:off x="-137160" y="758952"/>
            <a:ext cx="9870097" cy="6327648"/>
            <a:chOff x="-137160" y="758952"/>
            <a:chExt cx="9870097" cy="6327648"/>
          </a:xfrm>
        </p:grpSpPr>
        <p:grpSp>
          <p:nvGrpSpPr>
            <p:cNvPr id="12" name="Group 20"/>
            <p:cNvGrpSpPr/>
            <p:nvPr/>
          </p:nvGrpSpPr>
          <p:grpSpPr>
            <a:xfrm>
              <a:off x="-137160" y="758952"/>
              <a:ext cx="9870097" cy="6327648"/>
              <a:chOff x="-137160" y="758952"/>
              <a:chExt cx="9870097" cy="6327648"/>
            </a:xfrm>
          </p:grpSpPr>
          <p:pic>
            <p:nvPicPr>
              <p:cNvPr id="17"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18" name="Group 2"/>
              <p:cNvGrpSpPr/>
              <p:nvPr/>
            </p:nvGrpSpPr>
            <p:grpSpPr>
              <a:xfrm>
                <a:off x="21351" y="928596"/>
                <a:ext cx="9711586" cy="6158004"/>
                <a:chOff x="21351" y="928596"/>
                <a:chExt cx="9711586" cy="6158004"/>
              </a:xfrm>
              <a:solidFill>
                <a:schemeClr val="bg1"/>
              </a:solidFill>
            </p:grpSpPr>
            <p:sp>
              <p:nvSpPr>
                <p:cNvPr id="19" name="Freeform 18"/>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4"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5"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6"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pic>
        <p:nvPicPr>
          <p:cNvPr id="4100" name="Picture 4" descr="File:United States 1846-12-1848-0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Freeform 26"/>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nvSpPr>
        <p:spPr>
          <a:xfrm>
            <a:off x="0" y="6324600"/>
            <a:ext cx="9144000" cy="584775"/>
          </a:xfrm>
          <a:prstGeom prst="rect">
            <a:avLst/>
          </a:prstGeom>
          <a:solidFill>
            <a:schemeClr val="bg1"/>
          </a:solidFill>
        </p:spPr>
        <p:txBody>
          <a:bodyPr wrap="square">
            <a:spAutoFit/>
          </a:bodyPr>
          <a:lstStyle/>
          <a:p>
            <a:r>
              <a:rPr lang="en-US" sz="3200" b="1" dirty="0" smtClean="0"/>
              <a:t>1846: Oregon Treaty w/Britain at 49</a:t>
            </a:r>
            <a:r>
              <a:rPr lang="en-US" sz="3200" b="1" baseline="30000" dirty="0" smtClean="0"/>
              <a:t>th</a:t>
            </a:r>
            <a:r>
              <a:rPr lang="en-US" sz="3200" b="1" dirty="0" smtClean="0"/>
              <a:t> Parallel</a:t>
            </a:r>
          </a:p>
        </p:txBody>
      </p:sp>
      <p:sp>
        <p:nvSpPr>
          <p:cNvPr id="36" name="Oval 35"/>
          <p:cNvSpPr/>
          <p:nvPr/>
        </p:nvSpPr>
        <p:spPr>
          <a:xfrm rot="188633">
            <a:off x="263608" y="903228"/>
            <a:ext cx="1788974"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37" name="Picture 5"/>
          <p:cNvPicPr>
            <a:picLocks noChangeAspect="1" noChangeArrowheads="1"/>
          </p:cNvPicPr>
          <p:nvPr/>
        </p:nvPicPr>
        <p:blipFill>
          <a:blip r:embed="rId5"/>
          <a:srcRect l="9091" r="40909" b="62155"/>
          <a:stretch>
            <a:fillRect/>
          </a:stretch>
        </p:blipFill>
        <p:spPr bwMode="auto">
          <a:xfrm>
            <a:off x="493776" y="1938528"/>
            <a:ext cx="838200" cy="1295400"/>
          </a:xfrm>
          <a:prstGeom prst="rect">
            <a:avLst/>
          </a:prstGeom>
          <a:noFill/>
          <a:ln w="9525">
            <a:noFill/>
            <a:miter lim="800000"/>
            <a:headEnd/>
            <a:tailEnd/>
          </a:ln>
          <a:effectLst/>
        </p:spPr>
      </p:pic>
      <p:pic>
        <p:nvPicPr>
          <p:cNvPr id="38" name="Picture 5"/>
          <p:cNvPicPr>
            <a:picLocks noChangeAspect="1" noChangeArrowheads="1"/>
          </p:cNvPicPr>
          <p:nvPr/>
        </p:nvPicPr>
        <p:blipFill>
          <a:blip r:embed="rId5"/>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39" name="5-Point Star 38"/>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0" name="5-Point Star 39"/>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1000"/>
                                        <p:tgtEl>
                                          <p:spTgt spid="36"/>
                                        </p:tgtEl>
                                      </p:cBhvr>
                                    </p:animEffect>
                                  </p:childTnLst>
                                </p:cTn>
                              </p:par>
                              <p:par>
                                <p:cTn id="8" presetID="10" presetClass="exit" presetSubtype="0" fill="hold" grpId="0" nodeType="withEffect">
                                  <p:stCondLst>
                                    <p:cond delay="0"/>
                                  </p:stCondLst>
                                  <p:childTnLst>
                                    <p:animEffect transition="out" filter="fade">
                                      <p:cBhvr>
                                        <p:cTn id="9" dur="1000"/>
                                        <p:tgtEl>
                                          <p:spTgt spid="35"/>
                                        </p:tgtEl>
                                      </p:cBhvr>
                                    </p:animEffect>
                                    <p:set>
                                      <p:cBhvr>
                                        <p:cTn id="10" dur="1" fill="hold">
                                          <p:stCondLst>
                                            <p:cond delay="999"/>
                                          </p:stCondLst>
                                        </p:cTn>
                                        <p:tgtEl>
                                          <p:spTgt spid="3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4100"/>
                                        </p:tgtEl>
                                        <p:attrNameLst>
                                          <p:attrName>style.visibility</p:attrName>
                                        </p:attrNameLst>
                                      </p:cBhvr>
                                      <p:to>
                                        <p:strVal val="visible"/>
                                      </p:to>
                                    </p:set>
                                    <p:animEffect transition="in" filter="dissolve">
                                      <p:cBhvr>
                                        <p:cTn id="15" dur="2000"/>
                                        <p:tgtEl>
                                          <p:spTgt spid="4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sp useBgFill="1">
        <p:nvSpPr>
          <p:cNvPr id="37" name="TextBox 36"/>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pic>
        <p:nvPicPr>
          <p:cNvPr id="4100" name="Picture 4"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22"/>
          <p:cNvGrpSpPr/>
          <p:nvPr/>
        </p:nvGrpSpPr>
        <p:grpSpPr>
          <a:xfrm>
            <a:off x="21351" y="928596"/>
            <a:ext cx="9711586" cy="6158004"/>
            <a:chOff x="21351" y="928596"/>
            <a:chExt cx="9711586" cy="6158004"/>
          </a:xfrm>
        </p:grpSpPr>
        <p:grpSp>
          <p:nvGrpSpPr>
            <p:cNvPr id="4" name="Group 2"/>
            <p:cNvGrpSpPr/>
            <p:nvPr/>
          </p:nvGrpSpPr>
          <p:grpSpPr>
            <a:xfrm>
              <a:off x="21351" y="928596"/>
              <a:ext cx="9711586" cy="6158004"/>
              <a:chOff x="21351" y="928596"/>
              <a:chExt cx="9711586" cy="6158004"/>
            </a:xfrm>
            <a:solidFill>
              <a:schemeClr val="bg1"/>
            </a:solidFill>
          </p:grpSpPr>
          <p:sp>
            <p:nvSpPr>
              <p:cNvPr id="19" name="Freeform 18"/>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3" name="Picture 2"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14"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15"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grpSp>
      <p:grpSp>
        <p:nvGrpSpPr>
          <p:cNvPr id="11"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Freeform 26"/>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Rectangle 33"/>
          <p:cNvSpPr/>
          <p:nvPr/>
        </p:nvSpPr>
        <p:spPr>
          <a:xfrm>
            <a:off x="2590800" y="6226314"/>
            <a:ext cx="4267200" cy="707886"/>
          </a:xfrm>
          <a:prstGeom prst="rect">
            <a:avLst/>
          </a:prstGeom>
          <a:solidFill>
            <a:schemeClr val="bg1"/>
          </a:solidFill>
        </p:spPr>
        <p:txBody>
          <a:bodyPr wrap="square">
            <a:spAutoFit/>
          </a:bodyPr>
          <a:lstStyle/>
          <a:p>
            <a:r>
              <a:rPr lang="en-US" sz="4000" b="1" dirty="0" smtClean="0"/>
              <a:t>Whitman massacre</a:t>
            </a:r>
          </a:p>
        </p:txBody>
      </p:sp>
      <p:pic>
        <p:nvPicPr>
          <p:cNvPr id="41" name="Picture 5"/>
          <p:cNvPicPr>
            <a:picLocks noChangeAspect="1" noChangeArrowheads="1"/>
          </p:cNvPicPr>
          <p:nvPr/>
        </p:nvPicPr>
        <p:blipFill>
          <a:blip r:embed="rId5"/>
          <a:srcRect l="9091" r="40909" b="62155"/>
          <a:stretch>
            <a:fillRect/>
          </a:stretch>
        </p:blipFill>
        <p:spPr bwMode="auto">
          <a:xfrm>
            <a:off x="493776" y="1938528"/>
            <a:ext cx="838200" cy="1295400"/>
          </a:xfrm>
          <a:prstGeom prst="rect">
            <a:avLst/>
          </a:prstGeom>
          <a:noFill/>
          <a:ln w="9525">
            <a:noFill/>
            <a:miter lim="800000"/>
            <a:headEnd/>
            <a:tailEnd/>
          </a:ln>
          <a:effectLst/>
        </p:spPr>
      </p:pic>
      <p:sp>
        <p:nvSpPr>
          <p:cNvPr id="43" name="5-Point Star 42"/>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4" name="5-Point Star 43"/>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42" name="Picture 5"/>
          <p:cNvPicPr>
            <a:picLocks noChangeAspect="1" noChangeArrowheads="1"/>
          </p:cNvPicPr>
          <p:nvPr/>
        </p:nvPicPr>
        <p:blipFill>
          <a:blip r:embed="rId5"/>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47" name="Oval 46"/>
          <p:cNvSpPr/>
          <p:nvPr/>
        </p:nvSpPr>
        <p:spPr>
          <a:xfrm rot="188633">
            <a:off x="263608" y="903228"/>
            <a:ext cx="1788974"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6" name="Rounded Rectangle 35"/>
          <p:cNvSpPr/>
          <p:nvPr/>
        </p:nvSpPr>
        <p:spPr>
          <a:xfrm rot="432579">
            <a:off x="208421" y="1002963"/>
            <a:ext cx="2743200" cy="1865376"/>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47"/>
                                        </p:tgtEl>
                                      </p:cBhvr>
                                    </p:animEffect>
                                    <p:set>
                                      <p:cBhvr>
                                        <p:cTn id="7" dur="1" fill="hold">
                                          <p:stCondLst>
                                            <p:cond delay="999"/>
                                          </p:stCondLst>
                                        </p:cTn>
                                        <p:tgtEl>
                                          <p:spTgt spid="47"/>
                                        </p:tgtEl>
                                        <p:attrNameLst>
                                          <p:attrName>style.visibility</p:attrName>
                                        </p:attrNameLst>
                                      </p:cBhvr>
                                      <p:to>
                                        <p:strVal val="hidden"/>
                                      </p:to>
                                    </p:set>
                                  </p:childTnLst>
                                </p:cTn>
                              </p:par>
                            </p:childTnLst>
                          </p:cTn>
                        </p:par>
                        <p:par>
                          <p:cTn id="8" fill="hold">
                            <p:stCondLst>
                              <p:cond delay="1000"/>
                            </p:stCondLst>
                            <p:childTnLst>
                              <p:par>
                                <p:cTn id="9" presetID="49" presetClass="exit" presetSubtype="0" accel="100000" fill="hold" grpId="0" nodeType="afterEffect">
                                  <p:stCondLst>
                                    <p:cond delay="0"/>
                                  </p:stCondLst>
                                  <p:childTnLst>
                                    <p:anim calcmode="lin" valueType="num">
                                      <p:cBhvr>
                                        <p:cTn id="10" dur="1000"/>
                                        <p:tgtEl>
                                          <p:spTgt spid="26"/>
                                        </p:tgtEl>
                                        <p:attrNameLst>
                                          <p:attrName>ppt_w</p:attrName>
                                        </p:attrNameLst>
                                      </p:cBhvr>
                                      <p:tavLst>
                                        <p:tav tm="0">
                                          <p:val>
                                            <p:strVal val="ppt_w"/>
                                          </p:val>
                                        </p:tav>
                                        <p:tav tm="100000">
                                          <p:val>
                                            <p:fltVal val="0"/>
                                          </p:val>
                                        </p:tav>
                                      </p:tavLst>
                                    </p:anim>
                                    <p:anim calcmode="lin" valueType="num">
                                      <p:cBhvr>
                                        <p:cTn id="11" dur="1000"/>
                                        <p:tgtEl>
                                          <p:spTgt spid="26"/>
                                        </p:tgtEl>
                                        <p:attrNameLst>
                                          <p:attrName>ppt_h</p:attrName>
                                        </p:attrNameLst>
                                      </p:cBhvr>
                                      <p:tavLst>
                                        <p:tav tm="0">
                                          <p:val>
                                            <p:strVal val="ppt_h"/>
                                          </p:val>
                                        </p:tav>
                                        <p:tav tm="100000">
                                          <p:val>
                                            <p:fltVal val="0"/>
                                          </p:val>
                                        </p:tav>
                                      </p:tavLst>
                                    </p:anim>
                                    <p:anim calcmode="lin" valueType="num">
                                      <p:cBhvr>
                                        <p:cTn id="12" dur="1000"/>
                                        <p:tgtEl>
                                          <p:spTgt spid="26"/>
                                        </p:tgtEl>
                                        <p:attrNameLst>
                                          <p:attrName>style.rotation</p:attrName>
                                        </p:attrNameLst>
                                      </p:cBhvr>
                                      <p:tavLst>
                                        <p:tav tm="0">
                                          <p:val>
                                            <p:fltVal val="0"/>
                                          </p:val>
                                        </p:tav>
                                        <p:tav tm="100000">
                                          <p:val>
                                            <p:fltVal val="360"/>
                                          </p:val>
                                        </p:tav>
                                      </p:tavLst>
                                    </p:anim>
                                    <p:animEffect transition="out" filter="fade">
                                      <p:cBhvr>
                                        <p:cTn id="13" dur="1000"/>
                                        <p:tgtEl>
                                          <p:spTgt spid="26"/>
                                        </p:tgtEl>
                                      </p:cBhvr>
                                    </p:animEffect>
                                    <p:set>
                                      <p:cBhvr>
                                        <p:cTn id="14" dur="1" fill="hold">
                                          <p:stCondLst>
                                            <p:cond delay="999"/>
                                          </p:stCondLst>
                                        </p:cTn>
                                        <p:tgtEl>
                                          <p:spTgt spid="26"/>
                                        </p:tgtEl>
                                        <p:attrNameLst>
                                          <p:attrName>style.visibility</p:attrName>
                                        </p:attrNameLst>
                                      </p:cBhvr>
                                      <p:to>
                                        <p:strVal val="hidden"/>
                                      </p:to>
                                    </p:set>
                                  </p:childTnLst>
                                </p:cTn>
                              </p:par>
                              <p:par>
                                <p:cTn id="15" presetID="49" presetClass="entr" presetSubtype="0" decel="10000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36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53" presetClass="entr" presetSubtype="0" fill="hold" grpId="0" nodeType="afterEffect">
                                  <p:stCondLst>
                                    <p:cond delay="0"/>
                                  </p:stCondLst>
                                  <p:childTnLst>
                                    <p:set>
                                      <p:cBhvr>
                                        <p:cTn id="23" dur="1" fill="hold">
                                          <p:stCondLst>
                                            <p:cond delay="0"/>
                                          </p:stCondLst>
                                        </p:cTn>
                                        <p:tgtEl>
                                          <p:spTgt spid="34"/>
                                        </p:tgtEl>
                                        <p:attrNameLst>
                                          <p:attrName>style.visibility</p:attrName>
                                        </p:attrNameLst>
                                      </p:cBhvr>
                                      <p:to>
                                        <p:strVal val="visible"/>
                                      </p:to>
                                    </p:set>
                                    <p:anim calcmode="lin" valueType="num">
                                      <p:cBhvr>
                                        <p:cTn id="24" dur="1000" fill="hold"/>
                                        <p:tgtEl>
                                          <p:spTgt spid="34"/>
                                        </p:tgtEl>
                                        <p:attrNameLst>
                                          <p:attrName>ppt_w</p:attrName>
                                        </p:attrNameLst>
                                      </p:cBhvr>
                                      <p:tavLst>
                                        <p:tav tm="0">
                                          <p:val>
                                            <p:fltVal val="0"/>
                                          </p:val>
                                        </p:tav>
                                        <p:tav tm="100000">
                                          <p:val>
                                            <p:strVal val="#ppt_w"/>
                                          </p:val>
                                        </p:tav>
                                      </p:tavLst>
                                    </p:anim>
                                    <p:anim calcmode="lin" valueType="num">
                                      <p:cBhvr>
                                        <p:cTn id="25" dur="1000" fill="hold"/>
                                        <p:tgtEl>
                                          <p:spTgt spid="34"/>
                                        </p:tgtEl>
                                        <p:attrNameLst>
                                          <p:attrName>ppt_h</p:attrName>
                                        </p:attrNameLst>
                                      </p:cBhvr>
                                      <p:tavLst>
                                        <p:tav tm="0">
                                          <p:val>
                                            <p:fltVal val="0"/>
                                          </p:val>
                                        </p:tav>
                                        <p:tav tm="100000">
                                          <p:val>
                                            <p:strVal val="#ppt_h"/>
                                          </p:val>
                                        </p:tav>
                                      </p:tavLst>
                                    </p:anim>
                                    <p:animEffect transition="in" filter="fade">
                                      <p:cBhvr>
                                        <p:cTn id="26" dur="10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1000"/>
                                        <p:tgtEl>
                                          <p:spTgt spid="42"/>
                                        </p:tgtEl>
                                      </p:cBhvr>
                                    </p:animEffect>
                                    <p:set>
                                      <p:cBhvr>
                                        <p:cTn id="31" dur="1" fill="hold">
                                          <p:stCondLst>
                                            <p:cond delay="999"/>
                                          </p:stCondLst>
                                        </p:cTn>
                                        <p:tgtEl>
                                          <p:spTgt spid="42"/>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44"/>
                                        </p:tgtEl>
                                      </p:cBhvr>
                                    </p:animEffect>
                                    <p:set>
                                      <p:cBhvr>
                                        <p:cTn id="34" dur="1" fill="hold">
                                          <p:stCondLst>
                                            <p:cond delay="999"/>
                                          </p:stCondLst>
                                        </p:cTn>
                                        <p:tgtEl>
                                          <p:spTgt spid="44"/>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1000"/>
                                        <p:tgtEl>
                                          <p:spTgt spid="43"/>
                                        </p:tgtEl>
                                      </p:cBhvr>
                                    </p:animEffect>
                                    <p:set>
                                      <p:cBhvr>
                                        <p:cTn id="37" dur="1" fill="hold">
                                          <p:stCondLst>
                                            <p:cond delay="999"/>
                                          </p:stCondLst>
                                        </p:cTn>
                                        <p:tgtEl>
                                          <p:spTgt spid="43"/>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41"/>
                                        </p:tgtEl>
                                      </p:cBhvr>
                                    </p:animEffect>
                                    <p:set>
                                      <p:cBhvr>
                                        <p:cTn id="40" dur="1" fill="hold">
                                          <p:stCondLst>
                                            <p:cond delay="999"/>
                                          </p:stCondLst>
                                        </p:cTn>
                                        <p:tgtEl>
                                          <p:spTgt spid="41"/>
                                        </p:tgtEl>
                                        <p:attrNameLst>
                                          <p:attrName>style.visibility</p:attrName>
                                        </p:attrNameLst>
                                      </p:cBhvr>
                                      <p:to>
                                        <p:strVal val="hidden"/>
                                      </p:to>
                                    </p:set>
                                  </p:childTnLst>
                                </p:cTn>
                              </p:par>
                            </p:childTnLst>
                          </p:cTn>
                        </p:par>
                        <p:par>
                          <p:cTn id="41" fill="hold">
                            <p:stCondLst>
                              <p:cond delay="1000"/>
                            </p:stCondLst>
                            <p:childTnLst>
                              <p:par>
                                <p:cTn id="42" presetID="22" presetClass="entr" presetSubtype="8"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wipe(left)">
                                      <p:cBhvr>
                                        <p:cTn id="44"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7" grpId="0" animBg="1"/>
      <p:bldP spid="34" grpId="0" animBg="1"/>
      <p:bldP spid="43" grpId="0" animBg="1"/>
      <p:bldP spid="44" grpId="0" animBg="1"/>
      <p:bldP spid="47" grpId="1" animBg="1"/>
      <p:bldP spid="36"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025" name="Rectangle 1"/>
          <p:cNvSpPr>
            <a:spLocks noChangeArrowheads="1"/>
          </p:cNvSpPr>
          <p:nvPr/>
        </p:nvSpPr>
        <p:spPr bwMode="auto">
          <a:xfrm>
            <a:off x="762000" y="0"/>
            <a:ext cx="7772400" cy="12095619"/>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kumimoji="0" lang="en-US" sz="2000" b="1" i="0"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kumimoji="0" lang="en-US" sz="2000" b="1" i="0" u="sng" strike="noStrike" cap="none" normalizeH="0" baseline="0" dirty="0" smtClean="0">
                <a:ln>
                  <a:noFill/>
                </a:ln>
                <a:solidFill>
                  <a:schemeClr val="tx1"/>
                </a:solidFill>
                <a:effectLst/>
                <a:latin typeface="Calibri" pitchFamily="34" charset="0"/>
                <a:ea typeface="Calibri" pitchFamily="34" charset="0"/>
                <a:cs typeface="Times New Roman" pitchFamily="18" charset="0"/>
              </a:rPr>
              <a:t>DETAILED OUTLINE</a:t>
            </a:r>
          </a:p>
          <a:p>
            <a:pPr marL="0" marR="0" lvl="0" indent="0" algn="l" defTabSz="914400" rtl="0" eaLnBrk="1" fontAlgn="base" latinLnBrk="0" hangingPunct="1">
              <a:lnSpc>
                <a:spcPct val="100000"/>
              </a:lnSpc>
              <a:spcBef>
                <a:spcPct val="0"/>
              </a:spcBef>
              <a:spcAft>
                <a:spcPct val="0"/>
              </a:spcAft>
              <a:buClrTx/>
              <a:buSzTx/>
              <a:buFontTx/>
              <a:buNone/>
              <a:tabLst/>
            </a:pPr>
            <a:endParaRPr lang="en-US" sz="2000" dirty="0" smtClean="0">
              <a:latin typeface="Calibri" pitchFamily="34" charset="0"/>
              <a:ea typeface="Calibri" pitchFamily="34" charset="0"/>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Week 6 - After the Trails  </a:t>
            </a:r>
            <a:r>
              <a:rPr kumimoji="0" lang="en-US" sz="2000" b="1"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(SANDI)</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eaLnBrk="0" fontAlgn="base" hangingPunct="0">
              <a:spcBef>
                <a:spcPct val="0"/>
              </a:spcBef>
              <a:spcAft>
                <a:spcPct val="0"/>
              </a:spcAft>
            </a:pPr>
            <a:r>
              <a:rPr lang="en-US" sz="2000" i="1" dirty="0" smtClean="0">
                <a:latin typeface="Calibri" pitchFamily="34" charset="0"/>
                <a:ea typeface="Calibri" pitchFamily="34" charset="0"/>
                <a:cs typeface="Times New Roman" pitchFamily="18" charset="0"/>
              </a:rPr>
              <a:t>     MUSIC: Oh, Susanna </a:t>
            </a:r>
            <a:r>
              <a:rPr lang="en-US" sz="2000" dirty="0" smtClean="0">
                <a:latin typeface="Calibri" pitchFamily="34" charset="0"/>
                <a:ea typeface="Calibri" pitchFamily="34" charset="0"/>
                <a:cs typeface="Times New Roman" pitchFamily="18" charset="0"/>
              </a:rPr>
              <a:t>Heartstrings</a:t>
            </a:r>
            <a:endParaRPr lang="en-US" sz="2000" dirty="0" smtClean="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Statistics of the Trails</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total travelers by destination</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death estimates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comparisons to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today</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a:t>
            </a:r>
            <a:r>
              <a:rPr lang="en-US" sz="2000" dirty="0" smtClean="0">
                <a:latin typeface="Calibri" pitchFamily="34" charset="0"/>
                <a:ea typeface="Calibri" pitchFamily="34" charset="0"/>
                <a:cs typeface="Times New Roman" pitchFamily="18" charset="0"/>
              </a:rPr>
              <a:t>		-   Indian Attacks– John </a:t>
            </a:r>
            <a:r>
              <a:rPr lang="en-US" sz="2000" dirty="0" err="1" smtClean="0">
                <a:latin typeface="Calibri" pitchFamily="34" charset="0"/>
                <a:ea typeface="Calibri" pitchFamily="34" charset="0"/>
                <a:cs typeface="Times New Roman" pitchFamily="18" charset="0"/>
              </a:rPr>
              <a:t>Uruh’s</a:t>
            </a:r>
            <a:r>
              <a:rPr lang="en-US" sz="2000" dirty="0" smtClean="0">
                <a:latin typeface="Calibri" pitchFamily="34" charset="0"/>
                <a:ea typeface="Calibri" pitchFamily="34" charset="0"/>
                <a:cs typeface="Times New Roman" pitchFamily="18" charset="0"/>
              </a:rPr>
              <a:t> research</a:t>
            </a:r>
            <a:endPar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OREGON: Political/Economic</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 </a:t>
            </a:r>
            <a:r>
              <a:rPr lang="en-US" sz="2000" dirty="0" smtClean="0">
                <a:latin typeface="Calibri" pitchFamily="34" charset="0"/>
                <a:cs typeface="Times New Roman" pitchFamily="18" charset="0"/>
              </a:rPr>
              <a:t>Western Indian Wars (Cayuse, Rouge River, </a:t>
            </a:r>
            <a:r>
              <a:rPr lang="en-US" sz="2000" dirty="0" err="1" smtClean="0">
                <a:latin typeface="Calibri" pitchFamily="34" charset="0"/>
                <a:cs typeface="Times New Roman" pitchFamily="18" charset="0"/>
              </a:rPr>
              <a:t>Yakama,etc</a:t>
            </a:r>
            <a:r>
              <a:rPr lang="en-US" sz="2000" dirty="0" smtClean="0">
                <a:latin typeface="Calibri" pitchFamily="34" charset="0"/>
                <a:cs typeface="Times New Roman" pitchFamily="18"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      - Boundary agreement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      - Land give-away (Donation Land Act, Homestead Act)</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 Eastern Indian</a:t>
            </a:r>
            <a:r>
              <a:rPr kumimoji="0" lang="en-US" sz="2000" b="0" i="0" u="none" strike="noStrike" cap="none" normalizeH="0" dirty="0" smtClean="0">
                <a:ln>
                  <a:noFill/>
                </a:ln>
                <a:solidFill>
                  <a:schemeClr val="tx1"/>
                </a:solidFill>
                <a:effectLst/>
                <a:latin typeface="Calibri" pitchFamily="34" charset="0"/>
                <a:cs typeface="Times New Roman" pitchFamily="18" charset="0"/>
              </a:rPr>
              <a:t> Wars </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Fate of guides</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a:t>
            </a:r>
            <a:r>
              <a:rPr kumimoji="0" lang="en-US" sz="2000" b="0" i="0" u="none" strike="noStrike" cap="none" normalizeH="0" baseline="0" dirty="0" err="1" smtClean="0">
                <a:ln>
                  <a:noFill/>
                </a:ln>
                <a:solidFill>
                  <a:schemeClr val="tx1"/>
                </a:solidFill>
                <a:effectLst/>
                <a:latin typeface="Calibri" pitchFamily="34" charset="0"/>
                <a:ea typeface="Calibri" pitchFamily="34" charset="0"/>
                <a:cs typeface="Times New Roman" pitchFamily="18" charset="0"/>
              </a:rPr>
              <a:t>Whitmans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a:t>
            </a:r>
            <a:r>
              <a:rPr kumimoji="0" lang="en-US" sz="2000" b="0" i="0" u="none" strike="noStrike" cap="none" normalizeH="0" baseline="0" dirty="0" err="1" smtClean="0">
                <a:ln>
                  <a:noFill/>
                </a:ln>
                <a:solidFill>
                  <a:schemeClr val="tx1"/>
                </a:solidFill>
                <a:effectLst/>
                <a:latin typeface="Calibri" pitchFamily="34" charset="0"/>
                <a:ea typeface="Calibri" pitchFamily="34" charset="0"/>
                <a:cs typeface="Times New Roman" pitchFamily="18" charset="0"/>
              </a:rPr>
              <a:t>Spaldings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1</a:t>
            </a:r>
            <a:r>
              <a:rPr kumimoji="0" lang="en-US" sz="2000" b="0" i="0" u="none" strike="noStrike" cap="none" normalizeH="0" baseline="30000" dirty="0" smtClean="0">
                <a:ln>
                  <a:noFill/>
                </a:ln>
                <a:solidFill>
                  <a:schemeClr val="tx1"/>
                </a:solidFill>
                <a:effectLst/>
                <a:latin typeface="Calibri" pitchFamily="34" charset="0"/>
                <a:ea typeface="Calibri" pitchFamily="34" charset="0"/>
                <a:cs typeface="Times New Roman" pitchFamily="18" charset="0"/>
              </a:rPr>
              <a:t>st</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women across Rockies</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Ezra Meeker: Monuments</a:t>
            </a:r>
            <a:endParaRPr lang="en-US" sz="2000" dirty="0" smtClean="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UTAH:</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political/economic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Settlement development</a:t>
            </a:r>
            <a:endPar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Utah War</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Black Hawk War</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Fate of guides</a:t>
            </a:r>
            <a:endPar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endParaRP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Brigham Young</a:t>
            </a: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Alice </a:t>
            </a:r>
            <a:r>
              <a:rPr lang="en-US" sz="2000" dirty="0" err="1" smtClean="0">
                <a:latin typeface="Calibri" pitchFamily="34" charset="0"/>
                <a:ea typeface="Calibri" pitchFamily="34" charset="0"/>
                <a:cs typeface="Times New Roman" pitchFamily="18" charset="0"/>
              </a:rPr>
              <a:t>Oatman</a:t>
            </a:r>
            <a:r>
              <a:rPr lang="en-US" sz="2000" dirty="0" smtClean="0">
                <a:latin typeface="Calibri" pitchFamily="34" charset="0"/>
                <a:ea typeface="Calibri" pitchFamily="34" charset="0"/>
                <a:cs typeface="Times New Roman" pitchFamily="18" charset="0"/>
              </a:rPr>
              <a:t>: tattoo girl </a:t>
            </a: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Rebecca Winters: grave on trail</a:t>
            </a:r>
            <a:endParaRPr lang="en-US" sz="2000" dirty="0" smtClean="0">
              <a:latin typeface="Arial" pitchFamily="34" charset="0"/>
              <a:cs typeface="Arial" pitchFamily="34" charset="0"/>
            </a:endParaRPr>
          </a:p>
          <a:p>
            <a:pPr lvl="0"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Mary Johnson Parsons: amputated leg</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CALIFORNIA:</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political/economic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ea typeface="Calibri" pitchFamily="34" charset="0"/>
                <a:cs typeface="Times New Roman" pitchFamily="18" charset="0"/>
              </a:rPr>
              <a:t>	    </a:t>
            </a:r>
            <a:r>
              <a:rPr lang="en-US" sz="2000" dirty="0" smtClean="0">
                <a:latin typeface="Calibri" pitchFamily="34" charset="0"/>
                <a:ea typeface="Calibri" pitchFamily="34" charset="0"/>
                <a:cs typeface="Times New Roman" pitchFamily="18" charset="0"/>
              </a:rPr>
              <a:t> - Native Americans - consequences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cs typeface="Times New Roman" pitchFamily="18" charset="0"/>
              </a:rPr>
              <a:t>	     - Fate of guides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John </a:t>
            </a:r>
            <a:r>
              <a:rPr lang="en-US" sz="2000" dirty="0" smtClean="0">
                <a:latin typeface="Calibri" pitchFamily="34" charset="0"/>
                <a:cs typeface="Times New Roman" pitchFamily="18" charset="0"/>
              </a:rPr>
              <a:t>Sutter</a:t>
            </a:r>
            <a:endParaRPr kumimoji="0" lang="en-US" sz="2000" b="0" i="0" u="none" strike="noStrike" cap="none" normalizeH="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a:t>
            </a:r>
            <a:r>
              <a:rPr lang="en-US" sz="2000" dirty="0" smtClean="0">
                <a:latin typeface="Calibri" pitchFamily="34" charset="0"/>
                <a:cs typeface="Times New Roman" pitchFamily="18" charset="0"/>
              </a:rPr>
              <a:t> John Marshall</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Virginia Reed</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 The States Today</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cs typeface="Times New Roman" pitchFamily="18" charset="0"/>
              </a:rPr>
              <a:t>	     - Oregon – farming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 Utah – Mormon presence</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a:t>
            </a:r>
            <a:r>
              <a:rPr lang="en-US" sz="2000" dirty="0" smtClean="0">
                <a:latin typeface="Calibri" pitchFamily="34" charset="0"/>
                <a:cs typeface="Times New Roman" pitchFamily="18" charset="0"/>
              </a:rPr>
              <a:t>     - California – gold mining/production</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i="1" dirty="0" smtClean="0">
                <a:latin typeface="Calibri" pitchFamily="34" charset="0"/>
                <a:ea typeface="Calibri" pitchFamily="34" charset="0"/>
                <a:cs typeface="Times New Roman" pitchFamily="18" charset="0"/>
              </a:rPr>
              <a:t>     </a:t>
            </a:r>
            <a:r>
              <a:rPr kumimoji="0" lang="en-US" sz="2000" b="0" i="1"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MUSIC: Oh,</a:t>
            </a:r>
            <a:r>
              <a:rPr kumimoji="0" lang="en-US" sz="2000" b="0" i="1" u="none" strike="noStrike" cap="none" normalizeH="0" dirty="0" smtClean="0">
                <a:ln>
                  <a:noFill/>
                </a:ln>
                <a:solidFill>
                  <a:schemeClr val="tx1"/>
                </a:solidFill>
                <a:effectLst/>
                <a:latin typeface="Calibri" pitchFamily="34" charset="0"/>
                <a:ea typeface="Calibri" pitchFamily="34" charset="0"/>
                <a:cs typeface="Times New Roman" pitchFamily="18" charset="0"/>
              </a:rPr>
              <a:t> Susanna  </a:t>
            </a:r>
            <a:r>
              <a:rPr kumimoji="0" lang="en-US" sz="2000" b="0" u="none" strike="noStrike" cap="none" normalizeH="0" dirty="0" err="1" smtClean="0">
                <a:ln>
                  <a:noFill/>
                </a:ln>
                <a:solidFill>
                  <a:schemeClr val="tx1"/>
                </a:solidFill>
                <a:effectLst/>
                <a:latin typeface="Calibri" pitchFamily="34" charset="0"/>
                <a:ea typeface="Calibri" pitchFamily="34" charset="0"/>
                <a:cs typeface="Times New Roman" pitchFamily="18" charset="0"/>
              </a:rPr>
              <a:t>Heartstings</a:t>
            </a:r>
            <a:endParaRPr kumimoji="0" lang="en-US" sz="2000" b="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1219200"/>
            <a:ext cx="9144000" cy="4524315"/>
          </a:xfrm>
          <a:prstGeom prst="rect">
            <a:avLst/>
          </a:prstGeom>
        </p:spPr>
        <p:txBody>
          <a:bodyPr wrap="square">
            <a:spAutoFit/>
          </a:bodyPr>
          <a:lstStyle/>
          <a:p>
            <a:r>
              <a:rPr lang="en-US" dirty="0" smtClean="0">
                <a:hlinkClick r:id="rId2"/>
              </a:rPr>
              <a:t>https://en.wikipedia.org/wiki/Narcissa_Whitman</a:t>
            </a:r>
            <a:endParaRPr lang="en-US" dirty="0" smtClean="0"/>
          </a:p>
          <a:p>
            <a:r>
              <a:rPr lang="en-US" dirty="0" smtClean="0"/>
              <a:t>	Throughout their time in Oregon Country, the </a:t>
            </a:r>
            <a:r>
              <a:rPr lang="en-US" dirty="0" err="1" smtClean="0"/>
              <a:t>Whitmans</a:t>
            </a:r>
            <a:r>
              <a:rPr lang="en-US" dirty="0" smtClean="0"/>
              <a:t> encountered trouble with the native tribes.</a:t>
            </a:r>
            <a:r>
              <a:rPr lang="en-US" baseline="30000" dirty="0" smtClean="0"/>
              <a:t> </a:t>
            </a:r>
            <a:r>
              <a:rPr lang="en-US" dirty="0" smtClean="0"/>
              <a:t>The Cayuse and the Nez Perce tribes were suspicious of the activities and the encroachment of the Americans.</a:t>
            </a:r>
            <a:r>
              <a:rPr lang="en-US" baseline="30000" dirty="0" smtClean="0"/>
              <a:t> </a:t>
            </a:r>
            <a:r>
              <a:rPr lang="en-US" dirty="0" smtClean="0"/>
              <a:t>As early as 1841, </a:t>
            </a:r>
            <a:r>
              <a:rPr lang="en-US" dirty="0" err="1" smtClean="0"/>
              <a:t>Tiloukaikt</a:t>
            </a:r>
            <a:r>
              <a:rPr lang="en-US" dirty="0" smtClean="0"/>
              <a:t> had tried to force them to leave </a:t>
            </a:r>
            <a:r>
              <a:rPr lang="en-US" dirty="0" err="1" smtClean="0"/>
              <a:t>Waiilatpu</a:t>
            </a:r>
            <a:r>
              <a:rPr lang="en-US" dirty="0" smtClean="0"/>
              <a:t> and the ancestral homeland.</a:t>
            </a:r>
          </a:p>
          <a:p>
            <a:r>
              <a:rPr lang="en-US" dirty="0" smtClean="0"/>
              <a:t>	In 1847, a measles epidemic broke out among the native population. Spread to the natives by contact with whites (often indirectly, preceding actual contact), the native population lacked immunity to the disease and it spread quickly. The American populations had some limited immunity to measles which meant a lower mortality rate than the natives.</a:t>
            </a:r>
            <a:r>
              <a:rPr lang="en-US" baseline="30000" dirty="0" smtClean="0"/>
              <a:t> </a:t>
            </a:r>
            <a:r>
              <a:rPr lang="en-US" dirty="0" smtClean="0"/>
              <a:t> This discrepancy stirred discontent among the natives who felt Marcus was only curing the white people while letting Indian children die.</a:t>
            </a:r>
            <a:r>
              <a:rPr lang="en-US" baseline="30000" dirty="0" smtClean="0"/>
              <a:t> </a:t>
            </a:r>
            <a:r>
              <a:rPr lang="en-US" dirty="0" smtClean="0"/>
              <a:t> The resentment concerning all the different issues boiled over on November 29, 1847, when </a:t>
            </a:r>
            <a:r>
              <a:rPr lang="en-US" dirty="0" err="1" smtClean="0"/>
              <a:t>Tiloukaikt</a:t>
            </a:r>
            <a:r>
              <a:rPr lang="en-US" dirty="0" smtClean="0"/>
              <a:t> and others attacked the mission killing both the </a:t>
            </a:r>
            <a:r>
              <a:rPr lang="en-US" dirty="0" err="1" smtClean="0"/>
              <a:t>Whitmans</a:t>
            </a:r>
            <a:r>
              <a:rPr lang="en-US" dirty="0" smtClean="0"/>
              <a:t>. This event would be remembered as the Whitman massacre, in which eleven others were killed, including young brothers John and Francis Sager, and many more taken hostage.</a:t>
            </a:r>
          </a:p>
          <a:p>
            <a:endParaRPr lang="en-US" dirty="0"/>
          </a:p>
        </p:txBody>
      </p:sp>
      <p:sp>
        <p:nvSpPr>
          <p:cNvPr id="3" name="Rectangle 2"/>
          <p:cNvSpPr/>
          <p:nvPr/>
        </p:nvSpPr>
        <p:spPr>
          <a:xfrm>
            <a:off x="0" y="0"/>
            <a:ext cx="9144000" cy="1200329"/>
          </a:xfrm>
          <a:prstGeom prst="rect">
            <a:avLst/>
          </a:prstGeom>
        </p:spPr>
        <p:txBody>
          <a:bodyPr wrap="square">
            <a:spAutoFit/>
          </a:bodyPr>
          <a:lstStyle/>
          <a:p>
            <a:r>
              <a:rPr lang="en-US" dirty="0" smtClean="0">
                <a:hlinkClick r:id="rId3"/>
              </a:rPr>
              <a:t>http://www.womenhistoryblog.com/2012/08/narcissa-whitman.html</a:t>
            </a:r>
            <a:endParaRPr lang="en-US" dirty="0" smtClean="0"/>
          </a:p>
          <a:p>
            <a:r>
              <a:rPr lang="en-US" dirty="0" smtClean="0"/>
              <a:t>	Spalding chose a site at </a:t>
            </a:r>
            <a:r>
              <a:rPr lang="en-US" dirty="0" err="1" smtClean="0"/>
              <a:t>Lapwai</a:t>
            </a:r>
            <a:r>
              <a:rPr lang="en-US" dirty="0" smtClean="0"/>
              <a:t> in Nez Perce territory on the Clearwater River in present-day Idaho.  The </a:t>
            </a:r>
            <a:r>
              <a:rPr lang="en-US" dirty="0" err="1" smtClean="0"/>
              <a:t>Whitmans</a:t>
            </a:r>
            <a:r>
              <a:rPr lang="en-US" dirty="0" smtClean="0"/>
              <a:t> settled on a place about 150 miles away, amid the Cayuse Indians at </a:t>
            </a:r>
            <a:r>
              <a:rPr lang="en-US" dirty="0" err="1" smtClean="0"/>
              <a:t>Waiilatpu</a:t>
            </a:r>
            <a:r>
              <a:rPr lang="en-US" dirty="0" smtClean="0"/>
              <a:t>, It was a pleasant site in the Walla Walla Valley,</a:t>
            </a:r>
            <a:endParaRPr lang="en-US" dirty="0"/>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4724400"/>
            <a:ext cx="9144000" cy="369332"/>
          </a:xfrm>
          <a:prstGeom prst="rect">
            <a:avLst/>
          </a:prstGeom>
        </p:spPr>
        <p:txBody>
          <a:bodyPr wrap="square">
            <a:spAutoFit/>
          </a:bodyPr>
          <a:lstStyle/>
          <a:p>
            <a:endParaRPr lang="en-US" dirty="0"/>
          </a:p>
        </p:txBody>
      </p:sp>
      <p:sp useBgFill="1">
        <p:nvSpPr>
          <p:cNvPr id="4" name="Rectangle 3"/>
          <p:cNvSpPr/>
          <p:nvPr/>
        </p:nvSpPr>
        <p:spPr>
          <a:xfrm>
            <a:off x="0" y="0"/>
            <a:ext cx="9144000" cy="15327273"/>
          </a:xfrm>
          <a:prstGeom prst="rect">
            <a:avLst/>
          </a:prstGeom>
        </p:spPr>
        <p:txBody>
          <a:bodyPr wrap="square">
            <a:spAutoFit/>
          </a:bodyPr>
          <a:lstStyle/>
          <a:p>
            <a:r>
              <a:rPr lang="en-US" dirty="0" smtClean="0">
                <a:hlinkClick r:id="rId2"/>
              </a:rPr>
              <a:t>https://en.wikipedia.org/wiki/Henry_H._Spalding</a:t>
            </a:r>
            <a:endParaRPr lang="en-US" dirty="0" smtClean="0"/>
          </a:p>
          <a:p>
            <a:r>
              <a:rPr lang="en-US" dirty="0" smtClean="0"/>
              <a:t>	On November 29, 1847, Marcus and </a:t>
            </a:r>
            <a:r>
              <a:rPr lang="en-US" dirty="0" err="1" smtClean="0"/>
              <a:t>Narcissa</a:t>
            </a:r>
            <a:r>
              <a:rPr lang="en-US" dirty="0" smtClean="0"/>
              <a:t> Whitman and twelve male emigrants (ten adult men and two boys of 15 and 18) of their mission at </a:t>
            </a:r>
            <a:r>
              <a:rPr lang="en-US" dirty="0" err="1" smtClean="0"/>
              <a:t>Waiilatpu</a:t>
            </a:r>
            <a:r>
              <a:rPr lang="en-US" dirty="0" smtClean="0"/>
              <a:t>, Washington were murdered at the hands of several Cayuse. The natives blamed them for introducing deadly diseases, including the measles, as the tribe had experienced a recent epidemic and a number of children had died. The </a:t>
            </a:r>
            <a:r>
              <a:rPr lang="en-US" dirty="0" err="1" smtClean="0"/>
              <a:t>Spaldings</a:t>
            </a:r>
            <a:r>
              <a:rPr lang="en-US" dirty="0" smtClean="0"/>
              <a:t>' daughter Eliza, who was staying at the Whitman's mission school, escaped injury along with 45 other women and children. Little Eliza served as a translator, as she was the only survivor knowing Nez Perce. Henry Spalding learned of the murders two days later en route to the Whitman's, and narrowly escaped being killed himself during his five-day trip home. After a tense month negotiating the release of the massacre survivors, protected by some friendly Nez Perce, the Spalding family evacuated down the Columbia to Oregon City, Oregon. The </a:t>
            </a:r>
            <a:r>
              <a:rPr lang="en-US" dirty="0" err="1" smtClean="0"/>
              <a:t>Spaldings</a:t>
            </a:r>
            <a:r>
              <a:rPr lang="en-US" dirty="0" smtClean="0"/>
              <a:t> were brought into the home of Alvin T. Smith in what is now Forest Grove, Oregon. They stayed with the Smiths for a few months while the ABCFM was notified (via ship). Concerned over continuing violence between Native Americans and settlers in the area, and against Spalding's wishes, the ABCFM decided to make the abandonment of the mission permanent.</a:t>
            </a:r>
          </a:p>
          <a:p>
            <a:r>
              <a:rPr lang="en-US" dirty="0" smtClean="0"/>
              <a:t>	The </a:t>
            </a:r>
            <a:r>
              <a:rPr lang="en-US" dirty="0" err="1" smtClean="0"/>
              <a:t>Spaldings</a:t>
            </a:r>
            <a:r>
              <a:rPr lang="en-US" dirty="0" smtClean="0"/>
              <a:t> built a small home in the area, while Eliza became the first teacher at Tualatin Academy, which eventually grew into Pacific University. Henry served as an academy trustee for many years. In May 1849 they relocated to Brownsville, Oregon in the south end of the Willamette Valley and established a homestead in modern North Brownsville. Spaulding served as pastor of the Congregational Church. He was also postmaster and acted as commissioner of common schools for Oregon between 1850 and 1855. Eliza died on January 7, 1851. </a:t>
            </a:r>
            <a:endParaRPr lang="en-US" dirty="0" smtClean="0">
              <a:hlinkClick r:id="rId3"/>
            </a:endParaRPr>
          </a:p>
          <a:p>
            <a:endParaRPr lang="en-US" dirty="0" smtClean="0">
              <a:hlinkClick r:id="rId3"/>
            </a:endParaRPr>
          </a:p>
          <a:p>
            <a:r>
              <a:rPr lang="en-US" dirty="0" smtClean="0">
                <a:hlinkClick r:id="rId3"/>
              </a:rPr>
              <a:t>https://www.nps.gov/nepe/learn/historyculture/the-spaldings-mission.htm</a:t>
            </a:r>
            <a:endParaRPr lang="en-US" dirty="0" smtClean="0"/>
          </a:p>
          <a:p>
            <a:r>
              <a:rPr lang="en-US" dirty="0" smtClean="0"/>
              <a:t>	 In the summer of 1838, Henry Spalding and his wife moved their mission complex and home from five miles up the </a:t>
            </a:r>
            <a:r>
              <a:rPr lang="en-US" dirty="0" err="1" smtClean="0"/>
              <a:t>Lapwai</a:t>
            </a:r>
            <a:r>
              <a:rPr lang="en-US" dirty="0" smtClean="0"/>
              <a:t> Valley to its present location, where it would remain until 1847 when they fled Nez Perce country in the aftermath of the killing of Marcus and </a:t>
            </a:r>
            <a:r>
              <a:rPr lang="en-US" dirty="0" err="1" smtClean="0"/>
              <a:t>Narcissa</a:t>
            </a:r>
            <a:r>
              <a:rPr lang="en-US" dirty="0" smtClean="0"/>
              <a:t> Whitman in Walla Walla.</a:t>
            </a:r>
          </a:p>
          <a:p>
            <a:r>
              <a:rPr lang="en-US" dirty="0" smtClean="0"/>
              <a:t>	The site near </a:t>
            </a:r>
            <a:r>
              <a:rPr lang="en-US" dirty="0" err="1" smtClean="0"/>
              <a:t>Lapwai</a:t>
            </a:r>
            <a:r>
              <a:rPr lang="en-US" dirty="0" smtClean="0"/>
              <a:t> Creek was cooler during the summer. With help from the Nez Perce, he collected logs and built a home that measured thirty-two feet by twenty-two feet. Over the next ten years, the small modest structure that was built in 1838 gradually expanded to encompass a host of activities that occurred at the mission. Additions were made in 1838, 1841, and 1844 to incorporate a school, printing house, and living space for Nez Perce who worked at the mission and school.</a:t>
            </a:r>
          </a:p>
          <a:p>
            <a:r>
              <a:rPr lang="en-US" dirty="0" smtClean="0"/>
              <a:t>	After leaving Nez Perce country, the building was used by the Indian agent but they did not preserve the structure. A portion of the building was still standing when Spalding's oldest daughter visited the site in 1884. When she visited again in 1909, the house was gone. In 1923, the Daughters of the American Revolution placed a tablet commemorating the Spalding Mission and in 1935 they erected an iron fence around the foundations of the Spalding home site.</a:t>
            </a:r>
          </a:p>
          <a:p>
            <a:endParaRPr lang="en-US" dirty="0" smtClean="0"/>
          </a:p>
          <a:p>
            <a:r>
              <a:rPr lang="en-US" dirty="0" smtClean="0">
                <a:hlinkClick r:id="rId4"/>
              </a:rPr>
              <a:t>https://womeninidahohistory.wordpress.com/2011/05/02/eliza-hart-spalding/</a:t>
            </a:r>
            <a:endParaRPr lang="en-US" dirty="0" smtClean="0"/>
          </a:p>
          <a:p>
            <a:r>
              <a:rPr lang="en-US" dirty="0" smtClean="0"/>
              <a:t> 	Eliza Spalding is not remembered today by the Nez Perce or the people  of Idaho for the work she did.  She is the “wife of missionary Henry Spalding” or the “mother of Eliza Spalding Warren”, the first white child born in Idaho.  She should, however, be remembered as the trailblazer she was.  She was the first white woman to cross the Continental Divide.  She helped found the first mission in Idaho, equally with her husband, if not more.  She taught at the first school in Idaho, wrote the first books in the Nez Perce language, helped built the first Christian church, and opened the first loom west of the Rockies.  Her work opened up the west for the immigration of white families.  Eliza Spalding is truly one of the founding mothers of the state of Idaho.</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95943" y="176892"/>
            <a:ext cx="9339943" cy="7342415"/>
            <a:chOff x="-195943" y="176892"/>
            <a:chExt cx="9339943" cy="7342415"/>
          </a:xfrm>
        </p:grpSpPr>
        <p:pic>
          <p:nvPicPr>
            <p:cNvPr id="41"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22" name="Freeform 21"/>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p:nvSpPr>
          <p:cNvPr id="23" name="TextBox 22"/>
          <p:cNvSpPr txBox="1"/>
          <p:nvPr/>
        </p:nvSpPr>
        <p:spPr>
          <a:xfrm>
            <a:off x="6316957" y="997803"/>
            <a:ext cx="2674643" cy="830997"/>
          </a:xfrm>
          <a:prstGeom prst="rect">
            <a:avLst/>
          </a:prstGeom>
          <a:noFill/>
          <a:ln w="50800">
            <a:solidFill>
              <a:schemeClr val="tx1"/>
            </a:solidFill>
          </a:ln>
        </p:spPr>
        <p:txBody>
          <a:bodyPr wrap="none" rtlCol="0">
            <a:spAutoFit/>
          </a:bodyPr>
          <a:lstStyle/>
          <a:p>
            <a:pPr algn="ctr"/>
            <a:r>
              <a:rPr lang="en-US" sz="2400" b="1" dirty="0" smtClean="0"/>
              <a:t>Native Homelands</a:t>
            </a:r>
          </a:p>
          <a:p>
            <a:pPr algn="ctr"/>
            <a:r>
              <a:rPr lang="en-US" sz="2400" b="1" dirty="0" smtClean="0"/>
              <a:t> in Oregon Territory</a:t>
            </a:r>
            <a:endParaRPr lang="en-US" sz="2400" b="1" dirty="0"/>
          </a:p>
        </p:txBody>
      </p:sp>
      <p:grpSp>
        <p:nvGrpSpPr>
          <p:cNvPr id="44" name="Group 43"/>
          <p:cNvGrpSpPr/>
          <p:nvPr/>
        </p:nvGrpSpPr>
        <p:grpSpPr>
          <a:xfrm>
            <a:off x="-137160" y="0"/>
            <a:ext cx="9924946" cy="7086600"/>
            <a:chOff x="-137160" y="0"/>
            <a:chExt cx="9924946" cy="7086600"/>
          </a:xfrm>
        </p:grpSpPr>
        <p:grpSp>
          <p:nvGrpSpPr>
            <p:cNvPr id="38" name="Group 37"/>
            <p:cNvGrpSpPr/>
            <p:nvPr/>
          </p:nvGrpSpPr>
          <p:grpSpPr>
            <a:xfrm>
              <a:off x="-137160" y="0"/>
              <a:ext cx="9924946" cy="7086600"/>
              <a:chOff x="-137160" y="0"/>
              <a:chExt cx="9924946" cy="7086600"/>
            </a:xfrm>
          </p:grpSpPr>
          <p:pic>
            <p:nvPicPr>
              <p:cNvPr id="37" name="Picture 4" descr="File:United States 1846-12-1848-0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48" name="Group 47"/>
              <p:cNvGrpSpPr/>
              <p:nvPr/>
            </p:nvGrpSpPr>
            <p:grpSpPr>
              <a:xfrm>
                <a:off x="76200" y="0"/>
                <a:ext cx="9711586" cy="7072404"/>
                <a:chOff x="76200" y="0"/>
                <a:chExt cx="9711586" cy="7072404"/>
              </a:xfrm>
            </p:grpSpPr>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11" name="Group 3"/>
                <p:cNvGrpSpPr/>
                <p:nvPr/>
              </p:nvGrpSpPr>
              <p:grpSpPr>
                <a:xfrm>
                  <a:off x="76200" y="914400"/>
                  <a:ext cx="9711586" cy="6158004"/>
                  <a:chOff x="21351" y="928596"/>
                  <a:chExt cx="9711586" cy="6158004"/>
                </a:xfrm>
                <a:solidFill>
                  <a:schemeClr val="bg1"/>
                </a:solidFill>
              </p:grpSpPr>
              <p:sp>
                <p:nvSpPr>
                  <p:cNvPr id="26" name="Freeform 25"/>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a:grpFill/>
                </p:grpSpPr>
                <p:sp>
                  <p:nvSpPr>
                    <p:cNvPr id="30" name="Rectangle 29"/>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26419" y="57248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42" name="Freeform 41"/>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Rectangle 42"/>
            <p:cNvSpPr/>
            <p:nvPr/>
          </p:nvSpPr>
          <p:spPr>
            <a:xfrm>
              <a:off x="2590800" y="6150114"/>
              <a:ext cx="4267200" cy="707886"/>
            </a:xfrm>
            <a:prstGeom prst="rect">
              <a:avLst/>
            </a:prstGeom>
            <a:solidFill>
              <a:schemeClr val="bg1"/>
            </a:solidFill>
          </p:spPr>
          <p:txBody>
            <a:bodyPr wrap="square">
              <a:spAutoFit/>
            </a:bodyPr>
            <a:lstStyle/>
            <a:p>
              <a:r>
                <a:rPr lang="en-US" sz="4000" b="1" dirty="0" smtClean="0"/>
                <a:t>Whitman massacre</a:t>
              </a:r>
            </a:p>
          </p:txBody>
        </p:sp>
      </p:grpSp>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0" name="Rounded Rectangle 39"/>
          <p:cNvSpPr/>
          <p:nvPr/>
        </p:nvSpPr>
        <p:spPr>
          <a:xfrm rot="432579">
            <a:off x="208421" y="1002963"/>
            <a:ext cx="2743200" cy="1865376"/>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420000">
                                      <p:cBhvr>
                                        <p:cTn id="6" dur="1000" fill="hold"/>
                                        <p:tgtEl>
                                          <p:spTgt spid="40"/>
                                        </p:tgtEl>
                                        <p:attrNameLst>
                                          <p:attrName>r</p:attrName>
                                        </p:attrNameLst>
                                      </p:cBhvr>
                                    </p:animRot>
                                  </p:childTnLst>
                                </p:cTn>
                              </p:par>
                              <p:par>
                                <p:cTn id="7" presetID="63" presetClass="path" presetSubtype="0" accel="50000" decel="50000" fill="hold" grpId="1" nodeType="withEffect">
                                  <p:stCondLst>
                                    <p:cond delay="0"/>
                                  </p:stCondLst>
                                  <p:childTnLst>
                                    <p:animMotion origin="layout" path="M -3.05556E-6 4.07407E-6 L 0.31893 0.34004 " pathEditMode="relative" rAng="0" ptsTypes="AA">
                                      <p:cBhvr>
                                        <p:cTn id="8" dur="1000" fill="hold"/>
                                        <p:tgtEl>
                                          <p:spTgt spid="40"/>
                                        </p:tgtEl>
                                        <p:attrNameLst>
                                          <p:attrName>ppt_x</p:attrName>
                                          <p:attrName>ppt_y</p:attrName>
                                        </p:attrNameLst>
                                      </p:cBhvr>
                                      <p:rCtr x="159" y="170"/>
                                    </p:animMotion>
                                  </p:childTnLst>
                                </p:cTn>
                              </p:par>
                              <p:par>
                                <p:cTn id="9" presetID="6" presetClass="emph" presetSubtype="0" fill="hold" grpId="2" nodeType="withEffect">
                                  <p:stCondLst>
                                    <p:cond delay="0"/>
                                  </p:stCondLst>
                                  <p:childTnLst>
                                    <p:animScale>
                                      <p:cBhvr>
                                        <p:cTn id="10" dur="1000" fill="hold"/>
                                        <p:tgtEl>
                                          <p:spTgt spid="40"/>
                                        </p:tgtEl>
                                      </p:cBhvr>
                                      <p:by x="330000" y="330000"/>
                                    </p:animScale>
                                  </p:childTnLst>
                                </p:cTn>
                              </p:par>
                              <p:par>
                                <p:cTn id="11" presetID="10" presetClass="exit" presetSubtype="0" fill="hold" nodeType="withEffect">
                                  <p:stCondLst>
                                    <p:cond delay="500"/>
                                  </p:stCondLst>
                                  <p:childTnLst>
                                    <p:animEffect transition="out" filter="fade">
                                      <p:cBhvr>
                                        <p:cTn id="12" dur="1000"/>
                                        <p:tgtEl>
                                          <p:spTgt spid="44"/>
                                        </p:tgtEl>
                                      </p:cBhvr>
                                    </p:animEffect>
                                    <p:set>
                                      <p:cBhvr>
                                        <p:cTn id="13" dur="1" fill="hold">
                                          <p:stCondLst>
                                            <p:cond delay="999"/>
                                          </p:stCondLst>
                                        </p:cTn>
                                        <p:tgtEl>
                                          <p:spTgt spid="44"/>
                                        </p:tgtEl>
                                        <p:attrNameLst>
                                          <p:attrName>style.visibility</p:attrName>
                                        </p:attrNameLst>
                                      </p:cBhvr>
                                      <p:to>
                                        <p:strVal val="hidden"/>
                                      </p:to>
                                    </p:set>
                                  </p:childTnLst>
                                </p:cTn>
                              </p:par>
                              <p:par>
                                <p:cTn id="14" presetID="10" presetClass="entr" presetSubtype="0" fill="hold" grpId="0"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childTnLst>
                                </p:cTn>
                              </p:par>
                              <p:par>
                                <p:cTn id="17" presetID="10" presetClass="exit" presetSubtype="0" fill="hold" grpId="3" nodeType="withEffect">
                                  <p:stCondLst>
                                    <p:cond delay="500"/>
                                  </p:stCondLst>
                                  <p:childTnLst>
                                    <p:animEffect transition="out" filter="fade">
                                      <p:cBhvr>
                                        <p:cTn id="18" dur="1000"/>
                                        <p:tgtEl>
                                          <p:spTgt spid="40"/>
                                        </p:tgtEl>
                                      </p:cBhvr>
                                    </p:animEffect>
                                    <p:set>
                                      <p:cBhvr>
                                        <p:cTn id="19" dur="1" fill="hold">
                                          <p:stCondLst>
                                            <p:cond delay="9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animBg="1"/>
      <p:bldP spid="40" grpId="1" animBg="1"/>
      <p:bldP spid="40" grpId="2" animBg="1"/>
      <p:bldP spid="40" grpId="3"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9"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45" name="Freeform 4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7" name="TextBox 26"/>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grpSp>
        <p:nvGrpSpPr>
          <p:cNvPr id="26" name="Group 25"/>
          <p:cNvGrpSpPr/>
          <p:nvPr/>
        </p:nvGrpSpPr>
        <p:grpSpPr>
          <a:xfrm>
            <a:off x="1361095" y="3646818"/>
            <a:ext cx="7777703" cy="2982582"/>
            <a:chOff x="1361095" y="3646818"/>
            <a:chExt cx="7777703" cy="2982582"/>
          </a:xfrm>
        </p:grpSpPr>
        <p:sp>
          <p:nvSpPr>
            <p:cNvPr id="25" name="TextBox 24"/>
            <p:cNvSpPr txBox="1"/>
            <p:nvPr/>
          </p:nvSpPr>
          <p:spPr>
            <a:xfrm>
              <a:off x="8077200" y="5943600"/>
              <a:ext cx="907621" cy="461665"/>
            </a:xfrm>
            <a:prstGeom prst="rect">
              <a:avLst/>
            </a:prstGeom>
            <a:solidFill>
              <a:schemeClr val="bg1"/>
            </a:solidFill>
          </p:spPr>
          <p:txBody>
            <a:bodyPr wrap="none" rtlCol="0">
              <a:spAutoFit/>
            </a:bodyPr>
            <a:lstStyle/>
            <a:p>
              <a:r>
                <a:rPr lang="en-US" sz="2400" b="1" dirty="0" smtClean="0">
                  <a:solidFill>
                    <a:srgbClr val="FF0000"/>
                  </a:solidFill>
                  <a:effectLst>
                    <a:outerShdw dist="50800" dir="6600000" algn="ctr" rotWithShape="0">
                      <a:schemeClr val="tx1"/>
                    </a:outerShdw>
                  </a:effectLst>
                </a:rPr>
                <a:t>TRAIL</a:t>
              </a:r>
              <a:endParaRPr lang="en-US" sz="2400" b="1" dirty="0">
                <a:solidFill>
                  <a:srgbClr val="FF0000"/>
                </a:solidFill>
                <a:effectLst>
                  <a:outerShdw dist="50800" dir="6600000" algn="ctr" rotWithShape="0">
                    <a:schemeClr val="tx1"/>
                  </a:outerShdw>
                </a:effectLst>
              </a:endParaRPr>
            </a:p>
          </p:txBody>
        </p:sp>
        <p:sp>
          <p:nvSpPr>
            <p:cNvPr id="9" name="Freeform 8"/>
            <p:cNvSpPr/>
            <p:nvPr/>
          </p:nvSpPr>
          <p:spPr>
            <a:xfrm>
              <a:off x="1361095" y="3646818"/>
              <a:ext cx="7777703" cy="2982582"/>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1898542 w 3983064"/>
                <a:gd name="connsiteY13" fmla="*/ 1118461 h 2172345"/>
                <a:gd name="connsiteX14" fmla="*/ 1666067 w 3983064"/>
                <a:gd name="connsiteY14" fmla="*/ 1157206 h 2172345"/>
                <a:gd name="connsiteX15" fmla="*/ 1689315 w 3983064"/>
                <a:gd name="connsiteY15" fmla="*/ 1087464 h 2172345"/>
                <a:gd name="connsiteX16" fmla="*/ 1635071 w 3983064"/>
                <a:gd name="connsiteY16" fmla="*/ 1025471 h 2172345"/>
                <a:gd name="connsiteX17" fmla="*/ 1611823 w 3983064"/>
                <a:gd name="connsiteY17" fmla="*/ 947979 h 2172345"/>
                <a:gd name="connsiteX18" fmla="*/ 1495586 w 3983064"/>
                <a:gd name="connsiteY18" fmla="*/ 940230 h 2172345"/>
                <a:gd name="connsiteX19" fmla="*/ 1410345 w 3983064"/>
                <a:gd name="connsiteY19" fmla="*/ 754250 h 2172345"/>
                <a:gd name="connsiteX20" fmla="*/ 1232115 w 3983064"/>
                <a:gd name="connsiteY20" fmla="*/ 839491 h 2172345"/>
                <a:gd name="connsiteX21" fmla="*/ 937647 w 3983064"/>
                <a:gd name="connsiteY21" fmla="*/ 839491 h 2172345"/>
                <a:gd name="connsiteX22" fmla="*/ 805912 w 3983064"/>
                <a:gd name="connsiteY22" fmla="*/ 676759 h 2172345"/>
                <a:gd name="connsiteX23" fmla="*/ 705173 w 3983064"/>
                <a:gd name="connsiteY23" fmla="*/ 397789 h 2172345"/>
                <a:gd name="connsiteX24" fmla="*/ 643179 w 3983064"/>
                <a:gd name="connsiteY24" fmla="*/ 328047 h 2172345"/>
                <a:gd name="connsiteX25" fmla="*/ 604434 w 3983064"/>
                <a:gd name="connsiteY25" fmla="*/ 273803 h 2172345"/>
                <a:gd name="connsiteX26" fmla="*/ 588935 w 3983064"/>
                <a:gd name="connsiteY26" fmla="*/ 165315 h 2172345"/>
                <a:gd name="connsiteX27" fmla="*/ 526942 w 3983064"/>
                <a:gd name="connsiteY27" fmla="*/ 72325 h 2172345"/>
                <a:gd name="connsiteX28" fmla="*/ 503695 w 3983064"/>
                <a:gd name="connsiteY28" fmla="*/ 41328 h 2172345"/>
                <a:gd name="connsiteX29" fmla="*/ 371959 w 3983064"/>
                <a:gd name="connsiteY29" fmla="*/ 56827 h 2172345"/>
                <a:gd name="connsiteX30" fmla="*/ 216976 w 3983064"/>
                <a:gd name="connsiteY30" fmla="*/ 72325 h 2172345"/>
                <a:gd name="connsiteX31" fmla="*/ 131735 w 3983064"/>
                <a:gd name="connsiteY31" fmla="*/ 10332 h 2172345"/>
                <a:gd name="connsiteX32" fmla="*/ 69742 w 3983064"/>
                <a:gd name="connsiteY32" fmla="*/ 10332 h 2172345"/>
                <a:gd name="connsiteX33" fmla="*/ 0 w 3983064"/>
                <a:gd name="connsiteY33"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200759 w 3983064"/>
                <a:gd name="connsiteY11" fmla="*/ 1110711 h 2172345"/>
                <a:gd name="connsiteX12" fmla="*/ 1898542 w 3983064"/>
                <a:gd name="connsiteY12" fmla="*/ 1118461 h 2172345"/>
                <a:gd name="connsiteX13" fmla="*/ 1666067 w 3983064"/>
                <a:gd name="connsiteY13" fmla="*/ 1157206 h 2172345"/>
                <a:gd name="connsiteX14" fmla="*/ 1689315 w 3983064"/>
                <a:gd name="connsiteY14" fmla="*/ 1087464 h 2172345"/>
                <a:gd name="connsiteX15" fmla="*/ 1635071 w 3983064"/>
                <a:gd name="connsiteY15" fmla="*/ 1025471 h 2172345"/>
                <a:gd name="connsiteX16" fmla="*/ 1611823 w 3983064"/>
                <a:gd name="connsiteY16" fmla="*/ 947979 h 2172345"/>
                <a:gd name="connsiteX17" fmla="*/ 1495586 w 3983064"/>
                <a:gd name="connsiteY17" fmla="*/ 940230 h 2172345"/>
                <a:gd name="connsiteX18" fmla="*/ 1410345 w 3983064"/>
                <a:gd name="connsiteY18" fmla="*/ 754250 h 2172345"/>
                <a:gd name="connsiteX19" fmla="*/ 1232115 w 3983064"/>
                <a:gd name="connsiteY19" fmla="*/ 839491 h 2172345"/>
                <a:gd name="connsiteX20" fmla="*/ 937647 w 3983064"/>
                <a:gd name="connsiteY20" fmla="*/ 839491 h 2172345"/>
                <a:gd name="connsiteX21" fmla="*/ 805912 w 3983064"/>
                <a:gd name="connsiteY21" fmla="*/ 676759 h 2172345"/>
                <a:gd name="connsiteX22" fmla="*/ 705173 w 3983064"/>
                <a:gd name="connsiteY22" fmla="*/ 397789 h 2172345"/>
                <a:gd name="connsiteX23" fmla="*/ 643179 w 3983064"/>
                <a:gd name="connsiteY23" fmla="*/ 328047 h 2172345"/>
                <a:gd name="connsiteX24" fmla="*/ 604434 w 3983064"/>
                <a:gd name="connsiteY24" fmla="*/ 273803 h 2172345"/>
                <a:gd name="connsiteX25" fmla="*/ 588935 w 3983064"/>
                <a:gd name="connsiteY25" fmla="*/ 165315 h 2172345"/>
                <a:gd name="connsiteX26" fmla="*/ 526942 w 3983064"/>
                <a:gd name="connsiteY26" fmla="*/ 72325 h 2172345"/>
                <a:gd name="connsiteX27" fmla="*/ 503695 w 3983064"/>
                <a:gd name="connsiteY27" fmla="*/ 41328 h 2172345"/>
                <a:gd name="connsiteX28" fmla="*/ 371959 w 3983064"/>
                <a:gd name="connsiteY28" fmla="*/ 56827 h 2172345"/>
                <a:gd name="connsiteX29" fmla="*/ 216976 w 3983064"/>
                <a:gd name="connsiteY29" fmla="*/ 72325 h 2172345"/>
                <a:gd name="connsiteX30" fmla="*/ 131735 w 3983064"/>
                <a:gd name="connsiteY30" fmla="*/ 10332 h 2172345"/>
                <a:gd name="connsiteX31" fmla="*/ 69742 w 3983064"/>
                <a:gd name="connsiteY31" fmla="*/ 10332 h 2172345"/>
                <a:gd name="connsiteX32" fmla="*/ 0 w 3983064"/>
                <a:gd name="connsiteY32"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502467 w 3983064"/>
                <a:gd name="connsiteY10" fmla="*/ 1154773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502976 w 3983064"/>
                <a:gd name="connsiteY8" fmla="*/ 1157206 h 2172345"/>
                <a:gd name="connsiteX9" fmla="*/ 1898542 w 3983064"/>
                <a:gd name="connsiteY9" fmla="*/ 1118461 h 2172345"/>
                <a:gd name="connsiteX10" fmla="*/ 1666067 w 3983064"/>
                <a:gd name="connsiteY10" fmla="*/ 1157206 h 2172345"/>
                <a:gd name="connsiteX11" fmla="*/ 1689315 w 3983064"/>
                <a:gd name="connsiteY11" fmla="*/ 1087464 h 2172345"/>
                <a:gd name="connsiteX12" fmla="*/ 1635071 w 3983064"/>
                <a:gd name="connsiteY12" fmla="*/ 1025471 h 2172345"/>
                <a:gd name="connsiteX13" fmla="*/ 1611823 w 3983064"/>
                <a:gd name="connsiteY13" fmla="*/ 947979 h 2172345"/>
                <a:gd name="connsiteX14" fmla="*/ 1495586 w 3983064"/>
                <a:gd name="connsiteY14" fmla="*/ 940230 h 2172345"/>
                <a:gd name="connsiteX15" fmla="*/ 1410345 w 3983064"/>
                <a:gd name="connsiteY15" fmla="*/ 754250 h 2172345"/>
                <a:gd name="connsiteX16" fmla="*/ 1232115 w 3983064"/>
                <a:gd name="connsiteY16" fmla="*/ 839491 h 2172345"/>
                <a:gd name="connsiteX17" fmla="*/ 937647 w 3983064"/>
                <a:gd name="connsiteY17" fmla="*/ 839491 h 2172345"/>
                <a:gd name="connsiteX18" fmla="*/ 805912 w 3983064"/>
                <a:gd name="connsiteY18" fmla="*/ 676759 h 2172345"/>
                <a:gd name="connsiteX19" fmla="*/ 705173 w 3983064"/>
                <a:gd name="connsiteY19" fmla="*/ 397789 h 2172345"/>
                <a:gd name="connsiteX20" fmla="*/ 643179 w 3983064"/>
                <a:gd name="connsiteY20" fmla="*/ 328047 h 2172345"/>
                <a:gd name="connsiteX21" fmla="*/ 604434 w 3983064"/>
                <a:gd name="connsiteY21" fmla="*/ 273803 h 2172345"/>
                <a:gd name="connsiteX22" fmla="*/ 588935 w 3983064"/>
                <a:gd name="connsiteY22" fmla="*/ 165315 h 2172345"/>
                <a:gd name="connsiteX23" fmla="*/ 526942 w 3983064"/>
                <a:gd name="connsiteY23" fmla="*/ 72325 h 2172345"/>
                <a:gd name="connsiteX24" fmla="*/ 503695 w 3983064"/>
                <a:gd name="connsiteY24" fmla="*/ 41328 h 2172345"/>
                <a:gd name="connsiteX25" fmla="*/ 371959 w 3983064"/>
                <a:gd name="connsiteY25" fmla="*/ 56827 h 2172345"/>
                <a:gd name="connsiteX26" fmla="*/ 216976 w 3983064"/>
                <a:gd name="connsiteY26" fmla="*/ 72325 h 2172345"/>
                <a:gd name="connsiteX27" fmla="*/ 131735 w 3983064"/>
                <a:gd name="connsiteY27" fmla="*/ 10332 h 2172345"/>
                <a:gd name="connsiteX28" fmla="*/ 69742 w 3983064"/>
                <a:gd name="connsiteY28" fmla="*/ 10332 h 2172345"/>
                <a:gd name="connsiteX29" fmla="*/ 0 w 3983064"/>
                <a:gd name="connsiteY29"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2502976 w 3983064"/>
                <a:gd name="connsiteY7" fmla="*/ 1157206 h 2172345"/>
                <a:gd name="connsiteX8" fmla="*/ 1898542 w 3983064"/>
                <a:gd name="connsiteY8" fmla="*/ 1118461 h 2172345"/>
                <a:gd name="connsiteX9" fmla="*/ 1666067 w 3983064"/>
                <a:gd name="connsiteY9" fmla="*/ 1157206 h 2172345"/>
                <a:gd name="connsiteX10" fmla="*/ 1689315 w 3983064"/>
                <a:gd name="connsiteY10" fmla="*/ 1087464 h 2172345"/>
                <a:gd name="connsiteX11" fmla="*/ 1635071 w 3983064"/>
                <a:gd name="connsiteY11" fmla="*/ 1025471 h 2172345"/>
                <a:gd name="connsiteX12" fmla="*/ 1611823 w 3983064"/>
                <a:gd name="connsiteY12" fmla="*/ 947979 h 2172345"/>
                <a:gd name="connsiteX13" fmla="*/ 1495586 w 3983064"/>
                <a:gd name="connsiteY13" fmla="*/ 940230 h 2172345"/>
                <a:gd name="connsiteX14" fmla="*/ 1410345 w 3983064"/>
                <a:gd name="connsiteY14" fmla="*/ 754250 h 2172345"/>
                <a:gd name="connsiteX15" fmla="*/ 1232115 w 3983064"/>
                <a:gd name="connsiteY15" fmla="*/ 839491 h 2172345"/>
                <a:gd name="connsiteX16" fmla="*/ 937647 w 3983064"/>
                <a:gd name="connsiteY16" fmla="*/ 839491 h 2172345"/>
                <a:gd name="connsiteX17" fmla="*/ 805912 w 3983064"/>
                <a:gd name="connsiteY17" fmla="*/ 676759 h 2172345"/>
                <a:gd name="connsiteX18" fmla="*/ 705173 w 3983064"/>
                <a:gd name="connsiteY18" fmla="*/ 397789 h 2172345"/>
                <a:gd name="connsiteX19" fmla="*/ 643179 w 3983064"/>
                <a:gd name="connsiteY19" fmla="*/ 328047 h 2172345"/>
                <a:gd name="connsiteX20" fmla="*/ 604434 w 3983064"/>
                <a:gd name="connsiteY20" fmla="*/ 273803 h 2172345"/>
                <a:gd name="connsiteX21" fmla="*/ 588935 w 3983064"/>
                <a:gd name="connsiteY21" fmla="*/ 165315 h 2172345"/>
                <a:gd name="connsiteX22" fmla="*/ 526942 w 3983064"/>
                <a:gd name="connsiteY22" fmla="*/ 72325 h 2172345"/>
                <a:gd name="connsiteX23" fmla="*/ 503695 w 3983064"/>
                <a:gd name="connsiteY23" fmla="*/ 41328 h 2172345"/>
                <a:gd name="connsiteX24" fmla="*/ 371959 w 3983064"/>
                <a:gd name="connsiteY24" fmla="*/ 56827 h 2172345"/>
                <a:gd name="connsiteX25" fmla="*/ 216976 w 3983064"/>
                <a:gd name="connsiteY25" fmla="*/ 72325 h 2172345"/>
                <a:gd name="connsiteX26" fmla="*/ 131735 w 3983064"/>
                <a:gd name="connsiteY26" fmla="*/ 10332 h 2172345"/>
                <a:gd name="connsiteX27" fmla="*/ 69742 w 3983064"/>
                <a:gd name="connsiteY27" fmla="*/ 10332 h 2172345"/>
                <a:gd name="connsiteX28" fmla="*/ 0 w 3983064"/>
                <a:gd name="connsiteY28"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1898542 w 3983064"/>
                <a:gd name="connsiteY7" fmla="*/ 1118461 h 2172345"/>
                <a:gd name="connsiteX8" fmla="*/ 1666067 w 3983064"/>
                <a:gd name="connsiteY8" fmla="*/ 1157206 h 2172345"/>
                <a:gd name="connsiteX9" fmla="*/ 1689315 w 3983064"/>
                <a:gd name="connsiteY9" fmla="*/ 1087464 h 2172345"/>
                <a:gd name="connsiteX10" fmla="*/ 1635071 w 3983064"/>
                <a:gd name="connsiteY10" fmla="*/ 1025471 h 2172345"/>
                <a:gd name="connsiteX11" fmla="*/ 1611823 w 3983064"/>
                <a:gd name="connsiteY11" fmla="*/ 947979 h 2172345"/>
                <a:gd name="connsiteX12" fmla="*/ 1495586 w 3983064"/>
                <a:gd name="connsiteY12" fmla="*/ 940230 h 2172345"/>
                <a:gd name="connsiteX13" fmla="*/ 1410345 w 3983064"/>
                <a:gd name="connsiteY13" fmla="*/ 754250 h 2172345"/>
                <a:gd name="connsiteX14" fmla="*/ 1232115 w 3983064"/>
                <a:gd name="connsiteY14" fmla="*/ 839491 h 2172345"/>
                <a:gd name="connsiteX15" fmla="*/ 937647 w 3983064"/>
                <a:gd name="connsiteY15" fmla="*/ 839491 h 2172345"/>
                <a:gd name="connsiteX16" fmla="*/ 805912 w 3983064"/>
                <a:gd name="connsiteY16" fmla="*/ 676759 h 2172345"/>
                <a:gd name="connsiteX17" fmla="*/ 705173 w 3983064"/>
                <a:gd name="connsiteY17" fmla="*/ 397789 h 2172345"/>
                <a:gd name="connsiteX18" fmla="*/ 643179 w 3983064"/>
                <a:gd name="connsiteY18" fmla="*/ 328047 h 2172345"/>
                <a:gd name="connsiteX19" fmla="*/ 604434 w 3983064"/>
                <a:gd name="connsiteY19" fmla="*/ 273803 h 2172345"/>
                <a:gd name="connsiteX20" fmla="*/ 588935 w 3983064"/>
                <a:gd name="connsiteY20" fmla="*/ 165315 h 2172345"/>
                <a:gd name="connsiteX21" fmla="*/ 526942 w 3983064"/>
                <a:gd name="connsiteY21" fmla="*/ 72325 h 2172345"/>
                <a:gd name="connsiteX22" fmla="*/ 503695 w 3983064"/>
                <a:gd name="connsiteY22" fmla="*/ 41328 h 2172345"/>
                <a:gd name="connsiteX23" fmla="*/ 371959 w 3983064"/>
                <a:gd name="connsiteY23" fmla="*/ 56827 h 2172345"/>
                <a:gd name="connsiteX24" fmla="*/ 216976 w 3983064"/>
                <a:gd name="connsiteY24" fmla="*/ 72325 h 2172345"/>
                <a:gd name="connsiteX25" fmla="*/ 131735 w 3983064"/>
                <a:gd name="connsiteY25" fmla="*/ 10332 h 2172345"/>
                <a:gd name="connsiteX26" fmla="*/ 69742 w 3983064"/>
                <a:gd name="connsiteY26" fmla="*/ 10332 h 2172345"/>
                <a:gd name="connsiteX27" fmla="*/ 0 w 3983064"/>
                <a:gd name="connsiteY27"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1898542 w 3983064"/>
                <a:gd name="connsiteY6" fmla="*/ 1118461 h 2172345"/>
                <a:gd name="connsiteX7" fmla="*/ 1666067 w 3983064"/>
                <a:gd name="connsiteY7" fmla="*/ 1157206 h 2172345"/>
                <a:gd name="connsiteX8" fmla="*/ 1689315 w 3983064"/>
                <a:gd name="connsiteY8" fmla="*/ 1087464 h 2172345"/>
                <a:gd name="connsiteX9" fmla="*/ 1635071 w 3983064"/>
                <a:gd name="connsiteY9" fmla="*/ 1025471 h 2172345"/>
                <a:gd name="connsiteX10" fmla="*/ 1611823 w 3983064"/>
                <a:gd name="connsiteY10" fmla="*/ 947979 h 2172345"/>
                <a:gd name="connsiteX11" fmla="*/ 1495586 w 3983064"/>
                <a:gd name="connsiteY11" fmla="*/ 940230 h 2172345"/>
                <a:gd name="connsiteX12" fmla="*/ 1410345 w 3983064"/>
                <a:gd name="connsiteY12" fmla="*/ 754250 h 2172345"/>
                <a:gd name="connsiteX13" fmla="*/ 1232115 w 3983064"/>
                <a:gd name="connsiteY13" fmla="*/ 839491 h 2172345"/>
                <a:gd name="connsiteX14" fmla="*/ 937647 w 3983064"/>
                <a:gd name="connsiteY14" fmla="*/ 839491 h 2172345"/>
                <a:gd name="connsiteX15" fmla="*/ 805912 w 3983064"/>
                <a:gd name="connsiteY15" fmla="*/ 676759 h 2172345"/>
                <a:gd name="connsiteX16" fmla="*/ 705173 w 3983064"/>
                <a:gd name="connsiteY16" fmla="*/ 397789 h 2172345"/>
                <a:gd name="connsiteX17" fmla="*/ 643179 w 3983064"/>
                <a:gd name="connsiteY17" fmla="*/ 328047 h 2172345"/>
                <a:gd name="connsiteX18" fmla="*/ 604434 w 3983064"/>
                <a:gd name="connsiteY18" fmla="*/ 273803 h 2172345"/>
                <a:gd name="connsiteX19" fmla="*/ 588935 w 3983064"/>
                <a:gd name="connsiteY19" fmla="*/ 165315 h 2172345"/>
                <a:gd name="connsiteX20" fmla="*/ 526942 w 3983064"/>
                <a:gd name="connsiteY20" fmla="*/ 72325 h 2172345"/>
                <a:gd name="connsiteX21" fmla="*/ 503695 w 3983064"/>
                <a:gd name="connsiteY21" fmla="*/ 41328 h 2172345"/>
                <a:gd name="connsiteX22" fmla="*/ 371959 w 3983064"/>
                <a:gd name="connsiteY22" fmla="*/ 56827 h 2172345"/>
                <a:gd name="connsiteX23" fmla="*/ 216976 w 3983064"/>
                <a:gd name="connsiteY23" fmla="*/ 72325 h 2172345"/>
                <a:gd name="connsiteX24" fmla="*/ 131735 w 3983064"/>
                <a:gd name="connsiteY24" fmla="*/ 10332 h 2172345"/>
                <a:gd name="connsiteX25" fmla="*/ 69742 w 3983064"/>
                <a:gd name="connsiteY25" fmla="*/ 10332 h 2172345"/>
                <a:gd name="connsiteX26" fmla="*/ 0 w 3983064"/>
                <a:gd name="connsiteY2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1898542 w 3983064"/>
                <a:gd name="connsiteY5" fmla="*/ 1118461 h 2172345"/>
                <a:gd name="connsiteX6" fmla="*/ 1666067 w 3983064"/>
                <a:gd name="connsiteY6" fmla="*/ 1157206 h 2172345"/>
                <a:gd name="connsiteX7" fmla="*/ 1689315 w 3983064"/>
                <a:gd name="connsiteY7" fmla="*/ 1087464 h 2172345"/>
                <a:gd name="connsiteX8" fmla="*/ 1635071 w 3983064"/>
                <a:gd name="connsiteY8" fmla="*/ 1025471 h 2172345"/>
                <a:gd name="connsiteX9" fmla="*/ 1611823 w 3983064"/>
                <a:gd name="connsiteY9" fmla="*/ 947979 h 2172345"/>
                <a:gd name="connsiteX10" fmla="*/ 1495586 w 3983064"/>
                <a:gd name="connsiteY10" fmla="*/ 940230 h 2172345"/>
                <a:gd name="connsiteX11" fmla="*/ 1410345 w 3983064"/>
                <a:gd name="connsiteY11" fmla="*/ 754250 h 2172345"/>
                <a:gd name="connsiteX12" fmla="*/ 1232115 w 3983064"/>
                <a:gd name="connsiteY12" fmla="*/ 839491 h 2172345"/>
                <a:gd name="connsiteX13" fmla="*/ 937647 w 3983064"/>
                <a:gd name="connsiteY13" fmla="*/ 839491 h 2172345"/>
                <a:gd name="connsiteX14" fmla="*/ 805912 w 3983064"/>
                <a:gd name="connsiteY14" fmla="*/ 676759 h 2172345"/>
                <a:gd name="connsiteX15" fmla="*/ 705173 w 3983064"/>
                <a:gd name="connsiteY15" fmla="*/ 397789 h 2172345"/>
                <a:gd name="connsiteX16" fmla="*/ 643179 w 3983064"/>
                <a:gd name="connsiteY16" fmla="*/ 328047 h 2172345"/>
                <a:gd name="connsiteX17" fmla="*/ 604434 w 3983064"/>
                <a:gd name="connsiteY17" fmla="*/ 273803 h 2172345"/>
                <a:gd name="connsiteX18" fmla="*/ 588935 w 3983064"/>
                <a:gd name="connsiteY18" fmla="*/ 165315 h 2172345"/>
                <a:gd name="connsiteX19" fmla="*/ 526942 w 3983064"/>
                <a:gd name="connsiteY19" fmla="*/ 72325 h 2172345"/>
                <a:gd name="connsiteX20" fmla="*/ 503695 w 3983064"/>
                <a:gd name="connsiteY20" fmla="*/ 41328 h 2172345"/>
                <a:gd name="connsiteX21" fmla="*/ 371959 w 3983064"/>
                <a:gd name="connsiteY21" fmla="*/ 56827 h 2172345"/>
                <a:gd name="connsiteX22" fmla="*/ 216976 w 3983064"/>
                <a:gd name="connsiteY22" fmla="*/ 72325 h 2172345"/>
                <a:gd name="connsiteX23" fmla="*/ 131735 w 3983064"/>
                <a:gd name="connsiteY23" fmla="*/ 10332 h 2172345"/>
                <a:gd name="connsiteX24" fmla="*/ 69742 w 3983064"/>
                <a:gd name="connsiteY24" fmla="*/ 10332 h 2172345"/>
                <a:gd name="connsiteX25" fmla="*/ 0 w 3983064"/>
                <a:gd name="connsiteY2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1898542 w 3983064"/>
                <a:gd name="connsiteY4" fmla="*/ 1118461 h 2172345"/>
                <a:gd name="connsiteX5" fmla="*/ 1666067 w 3983064"/>
                <a:gd name="connsiteY5" fmla="*/ 1157206 h 2172345"/>
                <a:gd name="connsiteX6" fmla="*/ 1689315 w 3983064"/>
                <a:gd name="connsiteY6" fmla="*/ 1087464 h 2172345"/>
                <a:gd name="connsiteX7" fmla="*/ 1635071 w 3983064"/>
                <a:gd name="connsiteY7" fmla="*/ 1025471 h 2172345"/>
                <a:gd name="connsiteX8" fmla="*/ 1611823 w 3983064"/>
                <a:gd name="connsiteY8" fmla="*/ 947979 h 2172345"/>
                <a:gd name="connsiteX9" fmla="*/ 1495586 w 3983064"/>
                <a:gd name="connsiteY9" fmla="*/ 940230 h 2172345"/>
                <a:gd name="connsiteX10" fmla="*/ 1410345 w 3983064"/>
                <a:gd name="connsiteY10" fmla="*/ 754250 h 2172345"/>
                <a:gd name="connsiteX11" fmla="*/ 1232115 w 3983064"/>
                <a:gd name="connsiteY11" fmla="*/ 839491 h 2172345"/>
                <a:gd name="connsiteX12" fmla="*/ 937647 w 3983064"/>
                <a:gd name="connsiteY12" fmla="*/ 839491 h 2172345"/>
                <a:gd name="connsiteX13" fmla="*/ 805912 w 3983064"/>
                <a:gd name="connsiteY13" fmla="*/ 676759 h 2172345"/>
                <a:gd name="connsiteX14" fmla="*/ 705173 w 3983064"/>
                <a:gd name="connsiteY14" fmla="*/ 397789 h 2172345"/>
                <a:gd name="connsiteX15" fmla="*/ 643179 w 3983064"/>
                <a:gd name="connsiteY15" fmla="*/ 328047 h 2172345"/>
                <a:gd name="connsiteX16" fmla="*/ 604434 w 3983064"/>
                <a:gd name="connsiteY16" fmla="*/ 273803 h 2172345"/>
                <a:gd name="connsiteX17" fmla="*/ 588935 w 3983064"/>
                <a:gd name="connsiteY17" fmla="*/ 165315 h 2172345"/>
                <a:gd name="connsiteX18" fmla="*/ 526942 w 3983064"/>
                <a:gd name="connsiteY18" fmla="*/ 72325 h 2172345"/>
                <a:gd name="connsiteX19" fmla="*/ 503695 w 3983064"/>
                <a:gd name="connsiteY19" fmla="*/ 41328 h 2172345"/>
                <a:gd name="connsiteX20" fmla="*/ 371959 w 3983064"/>
                <a:gd name="connsiteY20" fmla="*/ 56827 h 2172345"/>
                <a:gd name="connsiteX21" fmla="*/ 216976 w 3983064"/>
                <a:gd name="connsiteY21" fmla="*/ 72325 h 2172345"/>
                <a:gd name="connsiteX22" fmla="*/ 131735 w 3983064"/>
                <a:gd name="connsiteY22" fmla="*/ 10332 h 2172345"/>
                <a:gd name="connsiteX23" fmla="*/ 69742 w 3983064"/>
                <a:gd name="connsiteY23" fmla="*/ 10332 h 2172345"/>
                <a:gd name="connsiteX24" fmla="*/ 0 w 3983064"/>
                <a:gd name="connsiteY24" fmla="*/ 2583 h 2172345"/>
                <a:gd name="connsiteX0" fmla="*/ 3983064 w 3983064"/>
                <a:gd name="connsiteY0" fmla="*/ 2172345 h 2172345"/>
                <a:gd name="connsiteX1" fmla="*/ 3758339 w 3983064"/>
                <a:gd name="connsiteY1" fmla="*/ 2017362 h 2172345"/>
                <a:gd name="connsiteX2" fmla="*/ 3634352 w 3983064"/>
                <a:gd name="connsiteY2" fmla="*/ 1839132 h 2172345"/>
                <a:gd name="connsiteX3" fmla="*/ 1898542 w 3983064"/>
                <a:gd name="connsiteY3" fmla="*/ 1118461 h 2172345"/>
                <a:gd name="connsiteX4" fmla="*/ 1666067 w 3983064"/>
                <a:gd name="connsiteY4" fmla="*/ 1157206 h 2172345"/>
                <a:gd name="connsiteX5" fmla="*/ 1689315 w 3983064"/>
                <a:gd name="connsiteY5" fmla="*/ 1087464 h 2172345"/>
                <a:gd name="connsiteX6" fmla="*/ 1635071 w 3983064"/>
                <a:gd name="connsiteY6" fmla="*/ 1025471 h 2172345"/>
                <a:gd name="connsiteX7" fmla="*/ 1611823 w 3983064"/>
                <a:gd name="connsiteY7" fmla="*/ 947979 h 2172345"/>
                <a:gd name="connsiteX8" fmla="*/ 1495586 w 3983064"/>
                <a:gd name="connsiteY8" fmla="*/ 940230 h 2172345"/>
                <a:gd name="connsiteX9" fmla="*/ 1410345 w 3983064"/>
                <a:gd name="connsiteY9" fmla="*/ 754250 h 2172345"/>
                <a:gd name="connsiteX10" fmla="*/ 1232115 w 3983064"/>
                <a:gd name="connsiteY10" fmla="*/ 839491 h 2172345"/>
                <a:gd name="connsiteX11" fmla="*/ 937647 w 3983064"/>
                <a:gd name="connsiteY11" fmla="*/ 839491 h 2172345"/>
                <a:gd name="connsiteX12" fmla="*/ 805912 w 3983064"/>
                <a:gd name="connsiteY12" fmla="*/ 676759 h 2172345"/>
                <a:gd name="connsiteX13" fmla="*/ 705173 w 3983064"/>
                <a:gd name="connsiteY13" fmla="*/ 397789 h 2172345"/>
                <a:gd name="connsiteX14" fmla="*/ 643179 w 3983064"/>
                <a:gd name="connsiteY14" fmla="*/ 328047 h 2172345"/>
                <a:gd name="connsiteX15" fmla="*/ 604434 w 3983064"/>
                <a:gd name="connsiteY15" fmla="*/ 273803 h 2172345"/>
                <a:gd name="connsiteX16" fmla="*/ 588935 w 3983064"/>
                <a:gd name="connsiteY16" fmla="*/ 165315 h 2172345"/>
                <a:gd name="connsiteX17" fmla="*/ 526942 w 3983064"/>
                <a:gd name="connsiteY17" fmla="*/ 72325 h 2172345"/>
                <a:gd name="connsiteX18" fmla="*/ 503695 w 3983064"/>
                <a:gd name="connsiteY18" fmla="*/ 41328 h 2172345"/>
                <a:gd name="connsiteX19" fmla="*/ 371959 w 3983064"/>
                <a:gd name="connsiteY19" fmla="*/ 56827 h 2172345"/>
                <a:gd name="connsiteX20" fmla="*/ 216976 w 3983064"/>
                <a:gd name="connsiteY20" fmla="*/ 72325 h 2172345"/>
                <a:gd name="connsiteX21" fmla="*/ 131735 w 3983064"/>
                <a:gd name="connsiteY21" fmla="*/ 10332 h 2172345"/>
                <a:gd name="connsiteX22" fmla="*/ 69742 w 3983064"/>
                <a:gd name="connsiteY22" fmla="*/ 10332 h 2172345"/>
                <a:gd name="connsiteX23" fmla="*/ 0 w 3983064"/>
                <a:gd name="connsiteY23" fmla="*/ 2583 h 2172345"/>
                <a:gd name="connsiteX0" fmla="*/ 3983064 w 4105759"/>
                <a:gd name="connsiteY0" fmla="*/ 2172345 h 2193009"/>
                <a:gd name="connsiteX1" fmla="*/ 3758339 w 4105759"/>
                <a:gd name="connsiteY1" fmla="*/ 2017362 h 2193009"/>
                <a:gd name="connsiteX2" fmla="*/ 1898542 w 4105759"/>
                <a:gd name="connsiteY2" fmla="*/ 1118461 h 2193009"/>
                <a:gd name="connsiteX3" fmla="*/ 1666067 w 4105759"/>
                <a:gd name="connsiteY3" fmla="*/ 1157206 h 2193009"/>
                <a:gd name="connsiteX4" fmla="*/ 1689315 w 4105759"/>
                <a:gd name="connsiteY4" fmla="*/ 1087464 h 2193009"/>
                <a:gd name="connsiteX5" fmla="*/ 1635071 w 4105759"/>
                <a:gd name="connsiteY5" fmla="*/ 1025471 h 2193009"/>
                <a:gd name="connsiteX6" fmla="*/ 1611823 w 4105759"/>
                <a:gd name="connsiteY6" fmla="*/ 947979 h 2193009"/>
                <a:gd name="connsiteX7" fmla="*/ 1495586 w 4105759"/>
                <a:gd name="connsiteY7" fmla="*/ 940230 h 2193009"/>
                <a:gd name="connsiteX8" fmla="*/ 1410345 w 4105759"/>
                <a:gd name="connsiteY8" fmla="*/ 754250 h 2193009"/>
                <a:gd name="connsiteX9" fmla="*/ 1232115 w 4105759"/>
                <a:gd name="connsiteY9" fmla="*/ 839491 h 2193009"/>
                <a:gd name="connsiteX10" fmla="*/ 937647 w 4105759"/>
                <a:gd name="connsiteY10" fmla="*/ 839491 h 2193009"/>
                <a:gd name="connsiteX11" fmla="*/ 805912 w 4105759"/>
                <a:gd name="connsiteY11" fmla="*/ 676759 h 2193009"/>
                <a:gd name="connsiteX12" fmla="*/ 705173 w 4105759"/>
                <a:gd name="connsiteY12" fmla="*/ 397789 h 2193009"/>
                <a:gd name="connsiteX13" fmla="*/ 643179 w 4105759"/>
                <a:gd name="connsiteY13" fmla="*/ 328047 h 2193009"/>
                <a:gd name="connsiteX14" fmla="*/ 604434 w 4105759"/>
                <a:gd name="connsiteY14" fmla="*/ 273803 h 2193009"/>
                <a:gd name="connsiteX15" fmla="*/ 588935 w 4105759"/>
                <a:gd name="connsiteY15" fmla="*/ 165315 h 2193009"/>
                <a:gd name="connsiteX16" fmla="*/ 526942 w 4105759"/>
                <a:gd name="connsiteY16" fmla="*/ 72325 h 2193009"/>
                <a:gd name="connsiteX17" fmla="*/ 503695 w 4105759"/>
                <a:gd name="connsiteY17" fmla="*/ 41328 h 2193009"/>
                <a:gd name="connsiteX18" fmla="*/ 371959 w 4105759"/>
                <a:gd name="connsiteY18" fmla="*/ 56827 h 2193009"/>
                <a:gd name="connsiteX19" fmla="*/ 216976 w 4105759"/>
                <a:gd name="connsiteY19" fmla="*/ 72325 h 2193009"/>
                <a:gd name="connsiteX20" fmla="*/ 131735 w 4105759"/>
                <a:gd name="connsiteY20" fmla="*/ 10332 h 2193009"/>
                <a:gd name="connsiteX21" fmla="*/ 69742 w 4105759"/>
                <a:gd name="connsiteY21" fmla="*/ 10332 h 2193009"/>
                <a:gd name="connsiteX22" fmla="*/ 0 w 4105759"/>
                <a:gd name="connsiteY22" fmla="*/ 2583 h 2193009"/>
                <a:gd name="connsiteX0" fmla="*/ 3983064 w 3983064"/>
                <a:gd name="connsiteY0" fmla="*/ 2172345 h 2172345"/>
                <a:gd name="connsiteX1" fmla="*/ 1898542 w 3983064"/>
                <a:gd name="connsiteY1" fmla="*/ 1118461 h 2172345"/>
                <a:gd name="connsiteX2" fmla="*/ 1666067 w 3983064"/>
                <a:gd name="connsiteY2" fmla="*/ 1157206 h 2172345"/>
                <a:gd name="connsiteX3" fmla="*/ 1689315 w 3983064"/>
                <a:gd name="connsiteY3" fmla="*/ 1087464 h 2172345"/>
                <a:gd name="connsiteX4" fmla="*/ 1635071 w 3983064"/>
                <a:gd name="connsiteY4" fmla="*/ 1025471 h 2172345"/>
                <a:gd name="connsiteX5" fmla="*/ 1611823 w 3983064"/>
                <a:gd name="connsiteY5" fmla="*/ 947979 h 2172345"/>
                <a:gd name="connsiteX6" fmla="*/ 1495586 w 3983064"/>
                <a:gd name="connsiteY6" fmla="*/ 940230 h 2172345"/>
                <a:gd name="connsiteX7" fmla="*/ 1410345 w 3983064"/>
                <a:gd name="connsiteY7" fmla="*/ 754250 h 2172345"/>
                <a:gd name="connsiteX8" fmla="*/ 1232115 w 3983064"/>
                <a:gd name="connsiteY8" fmla="*/ 839491 h 2172345"/>
                <a:gd name="connsiteX9" fmla="*/ 937647 w 3983064"/>
                <a:gd name="connsiteY9" fmla="*/ 839491 h 2172345"/>
                <a:gd name="connsiteX10" fmla="*/ 805912 w 3983064"/>
                <a:gd name="connsiteY10" fmla="*/ 676759 h 2172345"/>
                <a:gd name="connsiteX11" fmla="*/ 705173 w 3983064"/>
                <a:gd name="connsiteY11" fmla="*/ 397789 h 2172345"/>
                <a:gd name="connsiteX12" fmla="*/ 643179 w 3983064"/>
                <a:gd name="connsiteY12" fmla="*/ 328047 h 2172345"/>
                <a:gd name="connsiteX13" fmla="*/ 604434 w 3983064"/>
                <a:gd name="connsiteY13" fmla="*/ 273803 h 2172345"/>
                <a:gd name="connsiteX14" fmla="*/ 588935 w 3983064"/>
                <a:gd name="connsiteY14" fmla="*/ 165315 h 2172345"/>
                <a:gd name="connsiteX15" fmla="*/ 526942 w 3983064"/>
                <a:gd name="connsiteY15" fmla="*/ 72325 h 2172345"/>
                <a:gd name="connsiteX16" fmla="*/ 503695 w 3983064"/>
                <a:gd name="connsiteY16" fmla="*/ 41328 h 2172345"/>
                <a:gd name="connsiteX17" fmla="*/ 371959 w 3983064"/>
                <a:gd name="connsiteY17" fmla="*/ 56827 h 2172345"/>
                <a:gd name="connsiteX18" fmla="*/ 216976 w 3983064"/>
                <a:gd name="connsiteY18" fmla="*/ 72325 h 2172345"/>
                <a:gd name="connsiteX19" fmla="*/ 131735 w 3983064"/>
                <a:gd name="connsiteY19" fmla="*/ 10332 h 2172345"/>
                <a:gd name="connsiteX20" fmla="*/ 69742 w 3983064"/>
                <a:gd name="connsiteY20" fmla="*/ 10332 h 2172345"/>
                <a:gd name="connsiteX21" fmla="*/ 0 w 3983064"/>
                <a:gd name="connsiteY21" fmla="*/ 2583 h 2172345"/>
                <a:gd name="connsiteX0" fmla="*/ 1898542 w 1898542"/>
                <a:gd name="connsiteY0" fmla="*/ 1118461 h 1162372"/>
                <a:gd name="connsiteX1" fmla="*/ 1666067 w 1898542"/>
                <a:gd name="connsiteY1" fmla="*/ 1157206 h 1162372"/>
                <a:gd name="connsiteX2" fmla="*/ 1689315 w 1898542"/>
                <a:gd name="connsiteY2" fmla="*/ 1087464 h 1162372"/>
                <a:gd name="connsiteX3" fmla="*/ 1635071 w 1898542"/>
                <a:gd name="connsiteY3" fmla="*/ 1025471 h 1162372"/>
                <a:gd name="connsiteX4" fmla="*/ 1611823 w 1898542"/>
                <a:gd name="connsiteY4" fmla="*/ 947979 h 1162372"/>
                <a:gd name="connsiteX5" fmla="*/ 1495586 w 1898542"/>
                <a:gd name="connsiteY5" fmla="*/ 940230 h 1162372"/>
                <a:gd name="connsiteX6" fmla="*/ 1410345 w 1898542"/>
                <a:gd name="connsiteY6" fmla="*/ 754250 h 1162372"/>
                <a:gd name="connsiteX7" fmla="*/ 1232115 w 1898542"/>
                <a:gd name="connsiteY7" fmla="*/ 839491 h 1162372"/>
                <a:gd name="connsiteX8" fmla="*/ 937647 w 1898542"/>
                <a:gd name="connsiteY8" fmla="*/ 839491 h 1162372"/>
                <a:gd name="connsiteX9" fmla="*/ 805912 w 1898542"/>
                <a:gd name="connsiteY9" fmla="*/ 676759 h 1162372"/>
                <a:gd name="connsiteX10" fmla="*/ 705173 w 1898542"/>
                <a:gd name="connsiteY10" fmla="*/ 397789 h 1162372"/>
                <a:gd name="connsiteX11" fmla="*/ 643179 w 1898542"/>
                <a:gd name="connsiteY11" fmla="*/ 328047 h 1162372"/>
                <a:gd name="connsiteX12" fmla="*/ 604434 w 1898542"/>
                <a:gd name="connsiteY12" fmla="*/ 273803 h 1162372"/>
                <a:gd name="connsiteX13" fmla="*/ 588935 w 1898542"/>
                <a:gd name="connsiteY13" fmla="*/ 165315 h 1162372"/>
                <a:gd name="connsiteX14" fmla="*/ 526942 w 1898542"/>
                <a:gd name="connsiteY14" fmla="*/ 72325 h 1162372"/>
                <a:gd name="connsiteX15" fmla="*/ 503695 w 1898542"/>
                <a:gd name="connsiteY15" fmla="*/ 41328 h 1162372"/>
                <a:gd name="connsiteX16" fmla="*/ 371959 w 1898542"/>
                <a:gd name="connsiteY16" fmla="*/ 56827 h 1162372"/>
                <a:gd name="connsiteX17" fmla="*/ 216976 w 1898542"/>
                <a:gd name="connsiteY17" fmla="*/ 72325 h 1162372"/>
                <a:gd name="connsiteX18" fmla="*/ 131735 w 1898542"/>
                <a:gd name="connsiteY18" fmla="*/ 10332 h 1162372"/>
                <a:gd name="connsiteX19" fmla="*/ 69742 w 1898542"/>
                <a:gd name="connsiteY19" fmla="*/ 10332 h 1162372"/>
                <a:gd name="connsiteX20" fmla="*/ 0 w 1898542"/>
                <a:gd name="connsiteY20" fmla="*/ 2583 h 1162372"/>
                <a:gd name="connsiteX0" fmla="*/ 1898542 w 1898542"/>
                <a:gd name="connsiteY0" fmla="*/ 1118461 h 1118461"/>
                <a:gd name="connsiteX1" fmla="*/ 1689315 w 1898542"/>
                <a:gd name="connsiteY1" fmla="*/ 1087464 h 1118461"/>
                <a:gd name="connsiteX2" fmla="*/ 1635071 w 1898542"/>
                <a:gd name="connsiteY2" fmla="*/ 1025471 h 1118461"/>
                <a:gd name="connsiteX3" fmla="*/ 1611823 w 1898542"/>
                <a:gd name="connsiteY3" fmla="*/ 947979 h 1118461"/>
                <a:gd name="connsiteX4" fmla="*/ 1495586 w 1898542"/>
                <a:gd name="connsiteY4" fmla="*/ 940230 h 1118461"/>
                <a:gd name="connsiteX5" fmla="*/ 1410345 w 1898542"/>
                <a:gd name="connsiteY5" fmla="*/ 754250 h 1118461"/>
                <a:gd name="connsiteX6" fmla="*/ 1232115 w 1898542"/>
                <a:gd name="connsiteY6" fmla="*/ 839491 h 1118461"/>
                <a:gd name="connsiteX7" fmla="*/ 937647 w 1898542"/>
                <a:gd name="connsiteY7" fmla="*/ 839491 h 1118461"/>
                <a:gd name="connsiteX8" fmla="*/ 805912 w 1898542"/>
                <a:gd name="connsiteY8" fmla="*/ 676759 h 1118461"/>
                <a:gd name="connsiteX9" fmla="*/ 705173 w 1898542"/>
                <a:gd name="connsiteY9" fmla="*/ 397789 h 1118461"/>
                <a:gd name="connsiteX10" fmla="*/ 643179 w 1898542"/>
                <a:gd name="connsiteY10" fmla="*/ 328047 h 1118461"/>
                <a:gd name="connsiteX11" fmla="*/ 604434 w 1898542"/>
                <a:gd name="connsiteY11" fmla="*/ 273803 h 1118461"/>
                <a:gd name="connsiteX12" fmla="*/ 588935 w 1898542"/>
                <a:gd name="connsiteY12" fmla="*/ 165315 h 1118461"/>
                <a:gd name="connsiteX13" fmla="*/ 526942 w 1898542"/>
                <a:gd name="connsiteY13" fmla="*/ 72325 h 1118461"/>
                <a:gd name="connsiteX14" fmla="*/ 503695 w 1898542"/>
                <a:gd name="connsiteY14" fmla="*/ 41328 h 1118461"/>
                <a:gd name="connsiteX15" fmla="*/ 371959 w 1898542"/>
                <a:gd name="connsiteY15" fmla="*/ 56827 h 1118461"/>
                <a:gd name="connsiteX16" fmla="*/ 216976 w 1898542"/>
                <a:gd name="connsiteY16" fmla="*/ 72325 h 1118461"/>
                <a:gd name="connsiteX17" fmla="*/ 131735 w 1898542"/>
                <a:gd name="connsiteY17" fmla="*/ 10332 h 1118461"/>
                <a:gd name="connsiteX18" fmla="*/ 69742 w 1898542"/>
                <a:gd name="connsiteY18" fmla="*/ 10332 h 1118461"/>
                <a:gd name="connsiteX19" fmla="*/ 0 w 1898542"/>
                <a:gd name="connsiteY19" fmla="*/ 2583 h 1118461"/>
                <a:gd name="connsiteX0" fmla="*/ 1898542 w 1898542"/>
                <a:gd name="connsiteY0" fmla="*/ 1118801 h 1118801"/>
                <a:gd name="connsiteX1" fmla="*/ 1689315 w 1898542"/>
                <a:gd name="connsiteY1" fmla="*/ 1087804 h 1118801"/>
                <a:gd name="connsiteX2" fmla="*/ 1635071 w 1898542"/>
                <a:gd name="connsiteY2" fmla="*/ 1025811 h 1118801"/>
                <a:gd name="connsiteX3" fmla="*/ 1611823 w 1898542"/>
                <a:gd name="connsiteY3" fmla="*/ 948319 h 1118801"/>
                <a:gd name="connsiteX4" fmla="*/ 1495586 w 1898542"/>
                <a:gd name="connsiteY4" fmla="*/ 940570 h 1118801"/>
                <a:gd name="connsiteX5" fmla="*/ 1410345 w 1898542"/>
                <a:gd name="connsiteY5" fmla="*/ 754590 h 1118801"/>
                <a:gd name="connsiteX6" fmla="*/ 1232115 w 1898542"/>
                <a:gd name="connsiteY6" fmla="*/ 839831 h 1118801"/>
                <a:gd name="connsiteX7" fmla="*/ 937647 w 1898542"/>
                <a:gd name="connsiteY7" fmla="*/ 839831 h 1118801"/>
                <a:gd name="connsiteX8" fmla="*/ 805912 w 1898542"/>
                <a:gd name="connsiteY8" fmla="*/ 677099 h 1118801"/>
                <a:gd name="connsiteX9" fmla="*/ 705173 w 1898542"/>
                <a:gd name="connsiteY9" fmla="*/ 398129 h 1118801"/>
                <a:gd name="connsiteX10" fmla="*/ 643179 w 1898542"/>
                <a:gd name="connsiteY10" fmla="*/ 328387 h 1118801"/>
                <a:gd name="connsiteX11" fmla="*/ 604434 w 1898542"/>
                <a:gd name="connsiteY11" fmla="*/ 274143 h 1118801"/>
                <a:gd name="connsiteX12" fmla="*/ 588935 w 1898542"/>
                <a:gd name="connsiteY12" fmla="*/ 165655 h 1118801"/>
                <a:gd name="connsiteX13" fmla="*/ 526942 w 1898542"/>
                <a:gd name="connsiteY13" fmla="*/ 72665 h 1118801"/>
                <a:gd name="connsiteX14" fmla="*/ 503695 w 1898542"/>
                <a:gd name="connsiteY14" fmla="*/ 41668 h 1118801"/>
                <a:gd name="connsiteX15" fmla="*/ 297557 w 1898542"/>
                <a:gd name="connsiteY15" fmla="*/ 0 h 1118801"/>
                <a:gd name="connsiteX16" fmla="*/ 216976 w 1898542"/>
                <a:gd name="connsiteY16" fmla="*/ 72665 h 1118801"/>
                <a:gd name="connsiteX17" fmla="*/ 131735 w 1898542"/>
                <a:gd name="connsiteY17" fmla="*/ 10672 h 1118801"/>
                <a:gd name="connsiteX18" fmla="*/ 69742 w 1898542"/>
                <a:gd name="connsiteY18" fmla="*/ 10672 h 1118801"/>
                <a:gd name="connsiteX19" fmla="*/ 0 w 1898542"/>
                <a:gd name="connsiteY19" fmla="*/ 2923 h 111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8542" h="1118801">
                  <a:moveTo>
                    <a:pt x="1898542" y="1118801"/>
                  </a:moveTo>
                  <a:cubicBezTo>
                    <a:pt x="1854953" y="1112343"/>
                    <a:pt x="1733227" y="1103302"/>
                    <a:pt x="1689315" y="1087804"/>
                  </a:cubicBezTo>
                  <a:cubicBezTo>
                    <a:pt x="1645403" y="1072306"/>
                    <a:pt x="1647986" y="1049058"/>
                    <a:pt x="1635071" y="1025811"/>
                  </a:cubicBezTo>
                  <a:cubicBezTo>
                    <a:pt x="1622156" y="1002564"/>
                    <a:pt x="1635071" y="962526"/>
                    <a:pt x="1611823" y="948319"/>
                  </a:cubicBezTo>
                  <a:cubicBezTo>
                    <a:pt x="1588575" y="934112"/>
                    <a:pt x="1529166" y="972858"/>
                    <a:pt x="1495586" y="940570"/>
                  </a:cubicBezTo>
                  <a:cubicBezTo>
                    <a:pt x="1462006" y="908282"/>
                    <a:pt x="1454257" y="771380"/>
                    <a:pt x="1410345" y="754590"/>
                  </a:cubicBezTo>
                  <a:cubicBezTo>
                    <a:pt x="1366433" y="737800"/>
                    <a:pt x="1310898" y="825624"/>
                    <a:pt x="1232115" y="839831"/>
                  </a:cubicBezTo>
                  <a:cubicBezTo>
                    <a:pt x="1153332" y="854038"/>
                    <a:pt x="1008681" y="866953"/>
                    <a:pt x="937647" y="839831"/>
                  </a:cubicBezTo>
                  <a:cubicBezTo>
                    <a:pt x="866613" y="812709"/>
                    <a:pt x="844658" y="750716"/>
                    <a:pt x="805912" y="677099"/>
                  </a:cubicBezTo>
                  <a:cubicBezTo>
                    <a:pt x="767166" y="603482"/>
                    <a:pt x="732295" y="456248"/>
                    <a:pt x="705173" y="398129"/>
                  </a:cubicBezTo>
                  <a:cubicBezTo>
                    <a:pt x="678051" y="340010"/>
                    <a:pt x="659969" y="349051"/>
                    <a:pt x="643179" y="328387"/>
                  </a:cubicBezTo>
                  <a:cubicBezTo>
                    <a:pt x="626389" y="307723"/>
                    <a:pt x="613475" y="301265"/>
                    <a:pt x="604434" y="274143"/>
                  </a:cubicBezTo>
                  <a:cubicBezTo>
                    <a:pt x="595393" y="247021"/>
                    <a:pt x="601850" y="199235"/>
                    <a:pt x="588935" y="165655"/>
                  </a:cubicBezTo>
                  <a:cubicBezTo>
                    <a:pt x="576020" y="132075"/>
                    <a:pt x="541149" y="93329"/>
                    <a:pt x="526942" y="72665"/>
                  </a:cubicBezTo>
                  <a:cubicBezTo>
                    <a:pt x="512735" y="52001"/>
                    <a:pt x="541926" y="53779"/>
                    <a:pt x="503695" y="41668"/>
                  </a:cubicBezTo>
                  <a:cubicBezTo>
                    <a:pt x="465464" y="29557"/>
                    <a:pt x="297557" y="0"/>
                    <a:pt x="297557" y="0"/>
                  </a:cubicBezTo>
                  <a:cubicBezTo>
                    <a:pt x="249771" y="5166"/>
                    <a:pt x="244613" y="70886"/>
                    <a:pt x="216976" y="72665"/>
                  </a:cubicBezTo>
                  <a:cubicBezTo>
                    <a:pt x="189339" y="74444"/>
                    <a:pt x="156274" y="21004"/>
                    <a:pt x="131735" y="10672"/>
                  </a:cubicBezTo>
                  <a:cubicBezTo>
                    <a:pt x="107196" y="340"/>
                    <a:pt x="91698" y="11963"/>
                    <a:pt x="69742" y="10672"/>
                  </a:cubicBezTo>
                  <a:cubicBezTo>
                    <a:pt x="47786" y="9381"/>
                    <a:pt x="23893" y="6152"/>
                    <a:pt x="0" y="2923"/>
                  </a:cubicBezTo>
                </a:path>
              </a:pathLst>
            </a:custGeom>
            <a:ln w="101600" cap="flat">
              <a:solidFill>
                <a:schemeClr val="tx1"/>
              </a:solidFill>
              <a:prstDash val="sysDot"/>
            </a:ln>
            <a:effectLst>
              <a:outerShdw dist="38100" dir="7800000" algn="ctr" rotWithShape="0">
                <a:srgbClr val="FF00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 name="Freeform 5"/>
          <p:cNvSpPr/>
          <p:nvPr/>
        </p:nvSpPr>
        <p:spPr>
          <a:xfrm>
            <a:off x="3472604" y="890839"/>
            <a:ext cx="1381507" cy="2524931"/>
          </a:xfrm>
          <a:custGeom>
            <a:avLst/>
            <a:gdLst>
              <a:gd name="connsiteX0" fmla="*/ 661307 w 1232807"/>
              <a:gd name="connsiteY0" fmla="*/ 2465614 h 2471056"/>
              <a:gd name="connsiteX1" fmla="*/ 710293 w 1232807"/>
              <a:gd name="connsiteY1" fmla="*/ 2449285 h 2471056"/>
              <a:gd name="connsiteX2" fmla="*/ 742950 w 1232807"/>
              <a:gd name="connsiteY2" fmla="*/ 2334985 h 2471056"/>
              <a:gd name="connsiteX3" fmla="*/ 563336 w 1232807"/>
              <a:gd name="connsiteY3" fmla="*/ 2220685 h 2471056"/>
              <a:gd name="connsiteX4" fmla="*/ 530678 w 1232807"/>
              <a:gd name="connsiteY4" fmla="*/ 2024742 h 2471056"/>
              <a:gd name="connsiteX5" fmla="*/ 416378 w 1232807"/>
              <a:gd name="connsiteY5" fmla="*/ 1845128 h 2471056"/>
              <a:gd name="connsiteX6" fmla="*/ 236764 w 1232807"/>
              <a:gd name="connsiteY6" fmla="*/ 1959428 h 2471056"/>
              <a:gd name="connsiteX7" fmla="*/ 138793 w 1232807"/>
              <a:gd name="connsiteY7" fmla="*/ 1730828 h 2471056"/>
              <a:gd name="connsiteX8" fmla="*/ 122464 w 1232807"/>
              <a:gd name="connsiteY8" fmla="*/ 1453242 h 2471056"/>
              <a:gd name="connsiteX9" fmla="*/ 8164 w 1232807"/>
              <a:gd name="connsiteY9" fmla="*/ 1371600 h 2471056"/>
              <a:gd name="connsiteX10" fmla="*/ 73478 w 1232807"/>
              <a:gd name="connsiteY10" fmla="*/ 1159328 h 2471056"/>
              <a:gd name="connsiteX11" fmla="*/ 204107 w 1232807"/>
              <a:gd name="connsiteY11" fmla="*/ 996042 h 2471056"/>
              <a:gd name="connsiteX12" fmla="*/ 318407 w 1232807"/>
              <a:gd name="connsiteY12" fmla="*/ 800100 h 2471056"/>
              <a:gd name="connsiteX13" fmla="*/ 449036 w 1232807"/>
              <a:gd name="connsiteY13" fmla="*/ 800100 h 2471056"/>
              <a:gd name="connsiteX14" fmla="*/ 612321 w 1232807"/>
              <a:gd name="connsiteY14" fmla="*/ 800100 h 2471056"/>
              <a:gd name="connsiteX15" fmla="*/ 742950 w 1232807"/>
              <a:gd name="connsiteY15" fmla="*/ 963385 h 2471056"/>
              <a:gd name="connsiteX16" fmla="*/ 955221 w 1232807"/>
              <a:gd name="connsiteY16" fmla="*/ 1012371 h 2471056"/>
              <a:gd name="connsiteX17" fmla="*/ 971550 w 1232807"/>
              <a:gd name="connsiteY17" fmla="*/ 930728 h 2471056"/>
              <a:gd name="connsiteX18" fmla="*/ 1020536 w 1232807"/>
              <a:gd name="connsiteY18" fmla="*/ 783771 h 2471056"/>
              <a:gd name="connsiteX19" fmla="*/ 1020536 w 1232807"/>
              <a:gd name="connsiteY19" fmla="*/ 604157 h 2471056"/>
              <a:gd name="connsiteX20" fmla="*/ 1118507 w 1232807"/>
              <a:gd name="connsiteY20" fmla="*/ 391885 h 2471056"/>
              <a:gd name="connsiteX21" fmla="*/ 1200150 w 1232807"/>
              <a:gd name="connsiteY21" fmla="*/ 277585 h 2471056"/>
              <a:gd name="connsiteX22" fmla="*/ 1200150 w 1232807"/>
              <a:gd name="connsiteY22" fmla="*/ 48985 h 2471056"/>
              <a:gd name="connsiteX23" fmla="*/ 1232807 w 1232807"/>
              <a:gd name="connsiteY23" fmla="*/ 0 h 2471056"/>
              <a:gd name="connsiteX0" fmla="*/ 508907 w 1232807"/>
              <a:gd name="connsiteY0" fmla="*/ 2465614 h 2471057"/>
              <a:gd name="connsiteX1" fmla="*/ 710293 w 1232807"/>
              <a:gd name="connsiteY1" fmla="*/ 2449285 h 2471057"/>
              <a:gd name="connsiteX2" fmla="*/ 742950 w 1232807"/>
              <a:gd name="connsiteY2" fmla="*/ 2334985 h 2471057"/>
              <a:gd name="connsiteX3" fmla="*/ 563336 w 1232807"/>
              <a:gd name="connsiteY3" fmla="*/ 2220685 h 2471057"/>
              <a:gd name="connsiteX4" fmla="*/ 530678 w 1232807"/>
              <a:gd name="connsiteY4" fmla="*/ 2024742 h 2471057"/>
              <a:gd name="connsiteX5" fmla="*/ 416378 w 1232807"/>
              <a:gd name="connsiteY5" fmla="*/ 1845128 h 2471057"/>
              <a:gd name="connsiteX6" fmla="*/ 236764 w 1232807"/>
              <a:gd name="connsiteY6" fmla="*/ 1959428 h 2471057"/>
              <a:gd name="connsiteX7" fmla="*/ 138793 w 1232807"/>
              <a:gd name="connsiteY7" fmla="*/ 1730828 h 2471057"/>
              <a:gd name="connsiteX8" fmla="*/ 122464 w 1232807"/>
              <a:gd name="connsiteY8" fmla="*/ 1453242 h 2471057"/>
              <a:gd name="connsiteX9" fmla="*/ 8164 w 1232807"/>
              <a:gd name="connsiteY9" fmla="*/ 1371600 h 2471057"/>
              <a:gd name="connsiteX10" fmla="*/ 73478 w 1232807"/>
              <a:gd name="connsiteY10" fmla="*/ 1159328 h 2471057"/>
              <a:gd name="connsiteX11" fmla="*/ 204107 w 1232807"/>
              <a:gd name="connsiteY11" fmla="*/ 996042 h 2471057"/>
              <a:gd name="connsiteX12" fmla="*/ 318407 w 1232807"/>
              <a:gd name="connsiteY12" fmla="*/ 800100 h 2471057"/>
              <a:gd name="connsiteX13" fmla="*/ 449036 w 1232807"/>
              <a:gd name="connsiteY13" fmla="*/ 800100 h 2471057"/>
              <a:gd name="connsiteX14" fmla="*/ 612321 w 1232807"/>
              <a:gd name="connsiteY14" fmla="*/ 800100 h 2471057"/>
              <a:gd name="connsiteX15" fmla="*/ 742950 w 1232807"/>
              <a:gd name="connsiteY15" fmla="*/ 963385 h 2471057"/>
              <a:gd name="connsiteX16" fmla="*/ 955221 w 1232807"/>
              <a:gd name="connsiteY16" fmla="*/ 1012371 h 2471057"/>
              <a:gd name="connsiteX17" fmla="*/ 971550 w 1232807"/>
              <a:gd name="connsiteY17" fmla="*/ 930728 h 2471057"/>
              <a:gd name="connsiteX18" fmla="*/ 1020536 w 1232807"/>
              <a:gd name="connsiteY18" fmla="*/ 783771 h 2471057"/>
              <a:gd name="connsiteX19" fmla="*/ 1020536 w 1232807"/>
              <a:gd name="connsiteY19" fmla="*/ 604157 h 2471057"/>
              <a:gd name="connsiteX20" fmla="*/ 1118507 w 1232807"/>
              <a:gd name="connsiteY20" fmla="*/ 391885 h 2471057"/>
              <a:gd name="connsiteX21" fmla="*/ 1200150 w 1232807"/>
              <a:gd name="connsiteY21" fmla="*/ 277585 h 2471057"/>
              <a:gd name="connsiteX22" fmla="*/ 1200150 w 1232807"/>
              <a:gd name="connsiteY22" fmla="*/ 48985 h 2471057"/>
              <a:gd name="connsiteX23" fmla="*/ 1232807 w 1232807"/>
              <a:gd name="connsiteY23" fmla="*/ 0 h 2471057"/>
              <a:gd name="connsiteX0" fmla="*/ 508907 w 1213757"/>
              <a:gd name="connsiteY0" fmla="*/ 2416629 h 2422072"/>
              <a:gd name="connsiteX1" fmla="*/ 710293 w 1213757"/>
              <a:gd name="connsiteY1" fmla="*/ 2400300 h 2422072"/>
              <a:gd name="connsiteX2" fmla="*/ 742950 w 1213757"/>
              <a:gd name="connsiteY2" fmla="*/ 2286000 h 2422072"/>
              <a:gd name="connsiteX3" fmla="*/ 563336 w 1213757"/>
              <a:gd name="connsiteY3" fmla="*/ 2171700 h 2422072"/>
              <a:gd name="connsiteX4" fmla="*/ 530678 w 1213757"/>
              <a:gd name="connsiteY4" fmla="*/ 1975757 h 2422072"/>
              <a:gd name="connsiteX5" fmla="*/ 416378 w 1213757"/>
              <a:gd name="connsiteY5" fmla="*/ 1796143 h 2422072"/>
              <a:gd name="connsiteX6" fmla="*/ 236764 w 1213757"/>
              <a:gd name="connsiteY6" fmla="*/ 1910443 h 2422072"/>
              <a:gd name="connsiteX7" fmla="*/ 138793 w 1213757"/>
              <a:gd name="connsiteY7" fmla="*/ 1681843 h 2422072"/>
              <a:gd name="connsiteX8" fmla="*/ 122464 w 1213757"/>
              <a:gd name="connsiteY8" fmla="*/ 1404257 h 2422072"/>
              <a:gd name="connsiteX9" fmla="*/ 8164 w 1213757"/>
              <a:gd name="connsiteY9" fmla="*/ 1322615 h 2422072"/>
              <a:gd name="connsiteX10" fmla="*/ 73478 w 1213757"/>
              <a:gd name="connsiteY10" fmla="*/ 1110343 h 2422072"/>
              <a:gd name="connsiteX11" fmla="*/ 204107 w 1213757"/>
              <a:gd name="connsiteY11" fmla="*/ 947057 h 2422072"/>
              <a:gd name="connsiteX12" fmla="*/ 318407 w 1213757"/>
              <a:gd name="connsiteY12" fmla="*/ 751115 h 2422072"/>
              <a:gd name="connsiteX13" fmla="*/ 449036 w 1213757"/>
              <a:gd name="connsiteY13" fmla="*/ 751115 h 2422072"/>
              <a:gd name="connsiteX14" fmla="*/ 612321 w 1213757"/>
              <a:gd name="connsiteY14" fmla="*/ 751115 h 2422072"/>
              <a:gd name="connsiteX15" fmla="*/ 742950 w 1213757"/>
              <a:gd name="connsiteY15" fmla="*/ 914400 h 2422072"/>
              <a:gd name="connsiteX16" fmla="*/ 955221 w 1213757"/>
              <a:gd name="connsiteY16" fmla="*/ 963386 h 2422072"/>
              <a:gd name="connsiteX17" fmla="*/ 971550 w 1213757"/>
              <a:gd name="connsiteY17" fmla="*/ 881743 h 2422072"/>
              <a:gd name="connsiteX18" fmla="*/ 1020536 w 1213757"/>
              <a:gd name="connsiteY18" fmla="*/ 734786 h 2422072"/>
              <a:gd name="connsiteX19" fmla="*/ 1020536 w 1213757"/>
              <a:gd name="connsiteY19" fmla="*/ 555172 h 2422072"/>
              <a:gd name="connsiteX20" fmla="*/ 1118507 w 1213757"/>
              <a:gd name="connsiteY20" fmla="*/ 342900 h 2422072"/>
              <a:gd name="connsiteX21" fmla="*/ 1200150 w 1213757"/>
              <a:gd name="connsiteY21" fmla="*/ 228600 h 2422072"/>
              <a:gd name="connsiteX22" fmla="*/ 1200150 w 1213757"/>
              <a:gd name="connsiteY22" fmla="*/ 0 h 2422072"/>
              <a:gd name="connsiteX0" fmla="*/ 508907 w 1200150"/>
              <a:gd name="connsiteY0" fmla="*/ 2188029 h 2193472"/>
              <a:gd name="connsiteX1" fmla="*/ 710293 w 1200150"/>
              <a:gd name="connsiteY1" fmla="*/ 2171700 h 2193472"/>
              <a:gd name="connsiteX2" fmla="*/ 742950 w 1200150"/>
              <a:gd name="connsiteY2" fmla="*/ 2057400 h 2193472"/>
              <a:gd name="connsiteX3" fmla="*/ 563336 w 1200150"/>
              <a:gd name="connsiteY3" fmla="*/ 1943100 h 2193472"/>
              <a:gd name="connsiteX4" fmla="*/ 530678 w 1200150"/>
              <a:gd name="connsiteY4" fmla="*/ 1747157 h 2193472"/>
              <a:gd name="connsiteX5" fmla="*/ 416378 w 1200150"/>
              <a:gd name="connsiteY5" fmla="*/ 1567543 h 2193472"/>
              <a:gd name="connsiteX6" fmla="*/ 236764 w 1200150"/>
              <a:gd name="connsiteY6" fmla="*/ 1681843 h 2193472"/>
              <a:gd name="connsiteX7" fmla="*/ 138793 w 1200150"/>
              <a:gd name="connsiteY7" fmla="*/ 1453243 h 2193472"/>
              <a:gd name="connsiteX8" fmla="*/ 122464 w 1200150"/>
              <a:gd name="connsiteY8" fmla="*/ 1175657 h 2193472"/>
              <a:gd name="connsiteX9" fmla="*/ 8164 w 1200150"/>
              <a:gd name="connsiteY9" fmla="*/ 1094015 h 2193472"/>
              <a:gd name="connsiteX10" fmla="*/ 73478 w 1200150"/>
              <a:gd name="connsiteY10" fmla="*/ 881743 h 2193472"/>
              <a:gd name="connsiteX11" fmla="*/ 204107 w 1200150"/>
              <a:gd name="connsiteY11" fmla="*/ 718457 h 2193472"/>
              <a:gd name="connsiteX12" fmla="*/ 318407 w 1200150"/>
              <a:gd name="connsiteY12" fmla="*/ 522515 h 2193472"/>
              <a:gd name="connsiteX13" fmla="*/ 449036 w 1200150"/>
              <a:gd name="connsiteY13" fmla="*/ 522515 h 2193472"/>
              <a:gd name="connsiteX14" fmla="*/ 612321 w 1200150"/>
              <a:gd name="connsiteY14" fmla="*/ 522515 h 2193472"/>
              <a:gd name="connsiteX15" fmla="*/ 742950 w 1200150"/>
              <a:gd name="connsiteY15" fmla="*/ 685800 h 2193472"/>
              <a:gd name="connsiteX16" fmla="*/ 955221 w 1200150"/>
              <a:gd name="connsiteY16" fmla="*/ 734786 h 2193472"/>
              <a:gd name="connsiteX17" fmla="*/ 971550 w 1200150"/>
              <a:gd name="connsiteY17" fmla="*/ 653143 h 2193472"/>
              <a:gd name="connsiteX18" fmla="*/ 1020536 w 1200150"/>
              <a:gd name="connsiteY18" fmla="*/ 506186 h 2193472"/>
              <a:gd name="connsiteX19" fmla="*/ 1020536 w 1200150"/>
              <a:gd name="connsiteY19" fmla="*/ 326572 h 2193472"/>
              <a:gd name="connsiteX20" fmla="*/ 1118507 w 1200150"/>
              <a:gd name="connsiteY20" fmla="*/ 114300 h 2193472"/>
              <a:gd name="connsiteX21" fmla="*/ 1200150 w 1200150"/>
              <a:gd name="connsiteY21" fmla="*/ 0 h 21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0150" h="2193472">
                <a:moveTo>
                  <a:pt x="508907" y="2188029"/>
                </a:moveTo>
                <a:cubicBezTo>
                  <a:pt x="526596" y="2190750"/>
                  <a:pt x="671286" y="2193472"/>
                  <a:pt x="710293" y="2171700"/>
                </a:cubicBezTo>
                <a:cubicBezTo>
                  <a:pt x="749300" y="2149928"/>
                  <a:pt x="767443" y="2095500"/>
                  <a:pt x="742950" y="2057400"/>
                </a:cubicBezTo>
                <a:cubicBezTo>
                  <a:pt x="718457" y="2019300"/>
                  <a:pt x="598715" y="1994807"/>
                  <a:pt x="563336" y="1943100"/>
                </a:cubicBezTo>
                <a:cubicBezTo>
                  <a:pt x="527957" y="1891393"/>
                  <a:pt x="555171" y="1809750"/>
                  <a:pt x="530678" y="1747157"/>
                </a:cubicBezTo>
                <a:cubicBezTo>
                  <a:pt x="506185" y="1684564"/>
                  <a:pt x="465364" y="1578429"/>
                  <a:pt x="416378" y="1567543"/>
                </a:cubicBezTo>
                <a:cubicBezTo>
                  <a:pt x="367392" y="1556657"/>
                  <a:pt x="283028" y="1700893"/>
                  <a:pt x="236764" y="1681843"/>
                </a:cubicBezTo>
                <a:cubicBezTo>
                  <a:pt x="190500" y="1662793"/>
                  <a:pt x="157843" y="1537607"/>
                  <a:pt x="138793" y="1453243"/>
                </a:cubicBezTo>
                <a:cubicBezTo>
                  <a:pt x="119743" y="1368879"/>
                  <a:pt x="144236" y="1235528"/>
                  <a:pt x="122464" y="1175657"/>
                </a:cubicBezTo>
                <a:cubicBezTo>
                  <a:pt x="100693" y="1115786"/>
                  <a:pt x="16328" y="1143001"/>
                  <a:pt x="8164" y="1094015"/>
                </a:cubicBezTo>
                <a:cubicBezTo>
                  <a:pt x="0" y="1045029"/>
                  <a:pt x="40821" y="944336"/>
                  <a:pt x="73478" y="881743"/>
                </a:cubicBezTo>
                <a:cubicBezTo>
                  <a:pt x="106135" y="819150"/>
                  <a:pt x="163286" y="778328"/>
                  <a:pt x="204107" y="718457"/>
                </a:cubicBezTo>
                <a:cubicBezTo>
                  <a:pt x="244929" y="658586"/>
                  <a:pt x="277586" y="555172"/>
                  <a:pt x="318407" y="522515"/>
                </a:cubicBezTo>
                <a:cubicBezTo>
                  <a:pt x="359229" y="489858"/>
                  <a:pt x="449036" y="522515"/>
                  <a:pt x="449036" y="522515"/>
                </a:cubicBezTo>
                <a:cubicBezTo>
                  <a:pt x="498022" y="522515"/>
                  <a:pt x="563335" y="495301"/>
                  <a:pt x="612321" y="522515"/>
                </a:cubicBezTo>
                <a:cubicBezTo>
                  <a:pt x="661307" y="549729"/>
                  <a:pt x="685800" y="650422"/>
                  <a:pt x="742950" y="685800"/>
                </a:cubicBezTo>
                <a:cubicBezTo>
                  <a:pt x="800100" y="721179"/>
                  <a:pt x="917121" y="740229"/>
                  <a:pt x="955221" y="734786"/>
                </a:cubicBezTo>
                <a:cubicBezTo>
                  <a:pt x="993321" y="729343"/>
                  <a:pt x="960664" y="691243"/>
                  <a:pt x="971550" y="653143"/>
                </a:cubicBezTo>
                <a:cubicBezTo>
                  <a:pt x="982436" y="615043"/>
                  <a:pt x="1012372" y="560614"/>
                  <a:pt x="1020536" y="506186"/>
                </a:cubicBezTo>
                <a:cubicBezTo>
                  <a:pt x="1028700" y="451758"/>
                  <a:pt x="1004208" y="391886"/>
                  <a:pt x="1020536" y="326572"/>
                </a:cubicBezTo>
                <a:cubicBezTo>
                  <a:pt x="1036864" y="261258"/>
                  <a:pt x="1088571" y="168729"/>
                  <a:pt x="1118507" y="114300"/>
                </a:cubicBezTo>
                <a:cubicBezTo>
                  <a:pt x="1148443" y="59871"/>
                  <a:pt x="1186543" y="57150"/>
                  <a:pt x="1200150" y="0"/>
                </a:cubicBezTo>
              </a:path>
            </a:pathLst>
          </a:custGeom>
          <a:ln w="76200" cap="sq">
            <a:solidFill>
              <a:srgbClr val="0070C0"/>
            </a:solidFill>
            <a:prstDash val="solid"/>
          </a:ln>
          <a:effectLst>
            <a:outerShdw dist="508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TextBox 36"/>
          <p:cNvSpPr txBox="1"/>
          <p:nvPr/>
        </p:nvSpPr>
        <p:spPr>
          <a:xfrm>
            <a:off x="6316957" y="997803"/>
            <a:ext cx="2674643" cy="830997"/>
          </a:xfrm>
          <a:prstGeom prst="rect">
            <a:avLst/>
          </a:prstGeom>
          <a:noFill/>
          <a:ln w="50800">
            <a:solidFill>
              <a:schemeClr val="tx1"/>
            </a:solidFill>
          </a:ln>
        </p:spPr>
        <p:txBody>
          <a:bodyPr wrap="none" rtlCol="0">
            <a:spAutoFit/>
          </a:bodyPr>
          <a:lstStyle/>
          <a:p>
            <a:pPr algn="ctr"/>
            <a:r>
              <a:rPr lang="en-US" sz="2400" b="1" dirty="0" smtClean="0"/>
              <a:t>Native Homelands</a:t>
            </a:r>
          </a:p>
          <a:p>
            <a:pPr algn="ctr"/>
            <a:r>
              <a:rPr lang="en-US" sz="2400" b="1" dirty="0" smtClean="0"/>
              <a:t> in Oregon Territory</a:t>
            </a:r>
            <a:endParaRPr lang="en-US" sz="2400" b="1" dirty="0"/>
          </a:p>
        </p:txBody>
      </p:sp>
      <p:sp>
        <p:nvSpPr>
          <p:cNvPr id="49" name="Oval 48"/>
          <p:cNvSpPr/>
          <p:nvPr/>
        </p:nvSpPr>
        <p:spPr>
          <a:xfrm>
            <a:off x="6248400" y="857500"/>
            <a:ext cx="2743200" cy="666500"/>
          </a:xfrm>
          <a:prstGeom prst="ellipse">
            <a:avLst/>
          </a:prstGeom>
          <a:noFill/>
          <a:ln w="76200">
            <a:solidFill>
              <a:schemeClr val="tx1"/>
            </a:solidFill>
          </a:ln>
          <a:effectLst/>
        </p:spPr>
        <p:txBody>
          <a:bodyPr wrap="square" rtlCol="0" anchor="ctr">
            <a:spAutoFit/>
          </a:bodyPr>
          <a:lstStyle/>
          <a:p>
            <a:pPr algn="ctr"/>
            <a:endParaRPr lang="en-US" sz="2200" b="1" dirty="0" smtClean="0">
              <a:solidFill>
                <a:schemeClr val="bg1"/>
              </a:solidFill>
            </a:endParaRPr>
          </a:p>
        </p:txBody>
      </p:sp>
      <p:sp>
        <p:nvSpPr>
          <p:cNvPr id="48" name="Rectangle 47"/>
          <p:cNvSpPr/>
          <p:nvPr/>
        </p:nvSpPr>
        <p:spPr>
          <a:xfrm>
            <a:off x="0" y="5313402"/>
            <a:ext cx="9144000" cy="1477328"/>
          </a:xfrm>
          <a:prstGeom prst="rect">
            <a:avLst/>
          </a:prstGeom>
          <a:solidFill>
            <a:schemeClr val="bg1"/>
          </a:solidFill>
        </p:spPr>
        <p:txBody>
          <a:bodyPr wrap="square">
            <a:spAutoFit/>
          </a:bodyPr>
          <a:lstStyle/>
          <a:p>
            <a:pPr>
              <a:buFontTx/>
              <a:buChar char="-"/>
            </a:pPr>
            <a:r>
              <a:rPr lang="en-US" sz="3000" b="1" dirty="0" smtClean="0"/>
              <a:t> </a:t>
            </a:r>
            <a:r>
              <a:rPr lang="en-US" sz="3000" b="1" dirty="0" err="1" smtClean="0"/>
              <a:t>Spaldings</a:t>
            </a:r>
            <a:r>
              <a:rPr lang="en-US" sz="3000" b="1" dirty="0" smtClean="0"/>
              <a:t> negotiate with Cayuse for hostage release</a:t>
            </a:r>
          </a:p>
          <a:p>
            <a:pPr>
              <a:buFontTx/>
              <a:buChar char="-"/>
            </a:pPr>
            <a:endParaRPr lang="en-US" sz="3000" b="1" dirty="0" smtClean="0"/>
          </a:p>
          <a:p>
            <a:pPr>
              <a:buFontTx/>
              <a:buChar char="-"/>
            </a:pPr>
            <a:endParaRPr lang="en-US" sz="3000" b="1" dirty="0" smtClean="0"/>
          </a:p>
        </p:txBody>
      </p:sp>
      <p:sp useBgFill="1">
        <p:nvSpPr>
          <p:cNvPr id="50" name="Rectangle 49"/>
          <p:cNvSpPr/>
          <p:nvPr/>
        </p:nvSpPr>
        <p:spPr>
          <a:xfrm>
            <a:off x="4800600" y="786825"/>
            <a:ext cx="4343400" cy="584775"/>
          </a:xfrm>
          <a:prstGeom prst="rect">
            <a:avLst/>
          </a:prstGeom>
        </p:spPr>
        <p:txBody>
          <a:bodyPr wrap="square">
            <a:spAutoFit/>
          </a:bodyPr>
          <a:lstStyle/>
          <a:p>
            <a:r>
              <a:rPr lang="en-US" sz="3200" b="1" dirty="0" smtClean="0"/>
              <a:t>What happens to Eliza?</a:t>
            </a:r>
          </a:p>
        </p:txBody>
      </p:sp>
      <p:sp>
        <p:nvSpPr>
          <p:cNvPr id="51" name="Rectangle 50"/>
          <p:cNvSpPr/>
          <p:nvPr/>
        </p:nvSpPr>
        <p:spPr>
          <a:xfrm>
            <a:off x="6248400" y="1905000"/>
            <a:ext cx="3048000" cy="584775"/>
          </a:xfrm>
          <a:prstGeom prst="rect">
            <a:avLst/>
          </a:prstGeom>
          <a:solidFill>
            <a:schemeClr val="bg1"/>
          </a:solidFill>
        </p:spPr>
        <p:txBody>
          <a:bodyPr wrap="square">
            <a:spAutoFit/>
          </a:bodyPr>
          <a:lstStyle/>
          <a:p>
            <a:r>
              <a:rPr lang="en-US" sz="3200" b="1" dirty="0" err="1" smtClean="0"/>
              <a:t>Whitmans</a:t>
            </a:r>
            <a:r>
              <a:rPr lang="en-US" sz="3200" b="1" dirty="0" smtClean="0"/>
              <a:t> killed</a:t>
            </a:r>
          </a:p>
        </p:txBody>
      </p:sp>
      <p:grpSp>
        <p:nvGrpSpPr>
          <p:cNvPr id="57" name="Group 56"/>
          <p:cNvGrpSpPr/>
          <p:nvPr/>
        </p:nvGrpSpPr>
        <p:grpSpPr>
          <a:xfrm>
            <a:off x="3774622" y="2838450"/>
            <a:ext cx="1692728" cy="1924050"/>
            <a:chOff x="3774622" y="2838450"/>
            <a:chExt cx="1692728" cy="1924050"/>
          </a:xfrm>
        </p:grpSpPr>
        <p:sp>
          <p:nvSpPr>
            <p:cNvPr id="53" name="Freeform 52"/>
            <p:cNvSpPr/>
            <p:nvPr/>
          </p:nvSpPr>
          <p:spPr>
            <a:xfrm>
              <a:off x="3774622" y="2838450"/>
              <a:ext cx="1692728" cy="1924050"/>
            </a:xfrm>
            <a:custGeom>
              <a:avLst/>
              <a:gdLst>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4599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363435 w 1692728"/>
                <a:gd name="connsiteY5" fmla="*/ 6123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2728" h="1924050">
                  <a:moveTo>
                    <a:pt x="46264" y="476250"/>
                  </a:moveTo>
                  <a:cubicBezTo>
                    <a:pt x="92528" y="413657"/>
                    <a:pt x="312964" y="449036"/>
                    <a:pt x="421821" y="378279"/>
                  </a:cubicBezTo>
                  <a:cubicBezTo>
                    <a:pt x="530678" y="307522"/>
                    <a:pt x="615043" y="103414"/>
                    <a:pt x="699407" y="51707"/>
                  </a:cubicBezTo>
                  <a:cubicBezTo>
                    <a:pt x="783771" y="0"/>
                    <a:pt x="857250" y="38100"/>
                    <a:pt x="928007" y="68036"/>
                  </a:cubicBezTo>
                  <a:cubicBezTo>
                    <a:pt x="998764" y="97972"/>
                    <a:pt x="1051378" y="140607"/>
                    <a:pt x="1123949" y="231321"/>
                  </a:cubicBezTo>
                  <a:cubicBezTo>
                    <a:pt x="1196520" y="322035"/>
                    <a:pt x="1338942" y="498021"/>
                    <a:pt x="1363435" y="612321"/>
                  </a:cubicBezTo>
                  <a:cubicBezTo>
                    <a:pt x="1387928" y="726621"/>
                    <a:pt x="1264557" y="836385"/>
                    <a:pt x="1270907" y="917121"/>
                  </a:cubicBezTo>
                  <a:cubicBezTo>
                    <a:pt x="1277257" y="997857"/>
                    <a:pt x="1349828" y="1034143"/>
                    <a:pt x="1401535" y="1096736"/>
                  </a:cubicBezTo>
                  <a:cubicBezTo>
                    <a:pt x="1453242" y="1159329"/>
                    <a:pt x="1534885" y="1230086"/>
                    <a:pt x="1581149" y="1292679"/>
                  </a:cubicBezTo>
                  <a:cubicBezTo>
                    <a:pt x="1627413" y="1355272"/>
                    <a:pt x="1692728" y="1398815"/>
                    <a:pt x="1679121" y="1472293"/>
                  </a:cubicBezTo>
                  <a:cubicBezTo>
                    <a:pt x="1665514" y="1545771"/>
                    <a:pt x="1551214" y="1676400"/>
                    <a:pt x="1499507" y="1733550"/>
                  </a:cubicBezTo>
                  <a:cubicBezTo>
                    <a:pt x="1447800" y="1790700"/>
                    <a:pt x="1415142" y="1785257"/>
                    <a:pt x="1368878" y="1815193"/>
                  </a:cubicBezTo>
                  <a:cubicBezTo>
                    <a:pt x="1322614" y="1845129"/>
                    <a:pt x="1300842" y="1907721"/>
                    <a:pt x="1221921" y="1913164"/>
                  </a:cubicBezTo>
                  <a:cubicBezTo>
                    <a:pt x="1143000" y="1918607"/>
                    <a:pt x="955221" y="1924050"/>
                    <a:pt x="895349" y="1847850"/>
                  </a:cubicBezTo>
                  <a:cubicBezTo>
                    <a:pt x="835477" y="1771650"/>
                    <a:pt x="928006" y="1572985"/>
                    <a:pt x="862692" y="1455964"/>
                  </a:cubicBezTo>
                  <a:cubicBezTo>
                    <a:pt x="797378" y="1338943"/>
                    <a:pt x="595993" y="1219200"/>
                    <a:pt x="503464" y="1145721"/>
                  </a:cubicBezTo>
                  <a:cubicBezTo>
                    <a:pt x="410936" y="1072243"/>
                    <a:pt x="367392" y="1080407"/>
                    <a:pt x="307521" y="1015093"/>
                  </a:cubicBezTo>
                  <a:cubicBezTo>
                    <a:pt x="247650" y="949779"/>
                    <a:pt x="185056" y="838200"/>
                    <a:pt x="144235" y="753836"/>
                  </a:cubicBezTo>
                  <a:cubicBezTo>
                    <a:pt x="103414" y="669472"/>
                    <a:pt x="0" y="538843"/>
                    <a:pt x="46264" y="476250"/>
                  </a:cubicBezTo>
                  <a:close/>
                </a:path>
              </a:pathLst>
            </a:custGeom>
            <a:solidFill>
              <a:srgbClr val="FF0000">
                <a:alpha val="50000"/>
              </a:srgbClr>
            </a:solidFill>
            <a:ln>
              <a:solidFill>
                <a:schemeClr val="tx1"/>
              </a:solidFill>
              <a:prstDash val="sysDot"/>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rot="165442">
              <a:off x="4010750" y="3532809"/>
              <a:ext cx="1159676" cy="492443"/>
            </a:xfrm>
            <a:prstGeom prst="rect">
              <a:avLst/>
            </a:prstGeom>
            <a:noFill/>
          </p:spPr>
          <p:txBody>
            <a:bodyPr wrap="none" rtlCol="0">
              <a:spAutoFit/>
            </a:bodyPr>
            <a:lstStyle/>
            <a:p>
              <a:r>
                <a:rPr lang="en-US" sz="2600" b="1" dirty="0" smtClean="0">
                  <a:solidFill>
                    <a:schemeClr val="bg1"/>
                  </a:solidFill>
                  <a:effectLst>
                    <a:outerShdw dist="50800" dir="7200000" algn="ctr" rotWithShape="0">
                      <a:schemeClr val="tx1"/>
                    </a:outerShdw>
                  </a:effectLst>
                </a:rPr>
                <a:t>Cayuse</a:t>
              </a:r>
              <a:endParaRPr lang="en-US" sz="2600" b="1" dirty="0">
                <a:solidFill>
                  <a:schemeClr val="bg1"/>
                </a:solidFill>
                <a:effectLst>
                  <a:outerShdw dist="50800" dir="7200000" algn="ctr" rotWithShape="0">
                    <a:schemeClr val="tx1"/>
                  </a:outerShdw>
                </a:effectLst>
              </a:endParaRPr>
            </a:p>
          </p:txBody>
        </p:sp>
      </p:grpSp>
      <p:grpSp>
        <p:nvGrpSpPr>
          <p:cNvPr id="58" name="Group 57"/>
          <p:cNvGrpSpPr/>
          <p:nvPr/>
        </p:nvGrpSpPr>
        <p:grpSpPr>
          <a:xfrm>
            <a:off x="4931229" y="2579914"/>
            <a:ext cx="2030185" cy="2413908"/>
            <a:chOff x="4931229" y="2579914"/>
            <a:chExt cx="2030185" cy="2413908"/>
          </a:xfrm>
        </p:grpSpPr>
        <p:sp>
          <p:nvSpPr>
            <p:cNvPr id="56" name="Freeform 55"/>
            <p:cNvSpPr/>
            <p:nvPr/>
          </p:nvSpPr>
          <p:spPr>
            <a:xfrm>
              <a:off x="4931229" y="2579914"/>
              <a:ext cx="2030185" cy="2413908"/>
            </a:xfrm>
            <a:custGeom>
              <a:avLst/>
              <a:gdLst>
                <a:gd name="connsiteX0" fmla="*/ 1583871 w 2030185"/>
                <a:gd name="connsiteY0" fmla="*/ 0 h 2413908"/>
                <a:gd name="connsiteX1" fmla="*/ 1828800 w 2030185"/>
                <a:gd name="connsiteY1" fmla="*/ 130629 h 2413908"/>
                <a:gd name="connsiteX2" fmla="*/ 1926771 w 2030185"/>
                <a:gd name="connsiteY2" fmla="*/ 179615 h 2413908"/>
                <a:gd name="connsiteX3" fmla="*/ 1861457 w 2030185"/>
                <a:gd name="connsiteY3" fmla="*/ 538843 h 2413908"/>
                <a:gd name="connsiteX4" fmla="*/ 2024742 w 2030185"/>
                <a:gd name="connsiteY4" fmla="*/ 800100 h 2413908"/>
                <a:gd name="connsiteX5" fmla="*/ 1894114 w 2030185"/>
                <a:gd name="connsiteY5" fmla="*/ 849086 h 2413908"/>
                <a:gd name="connsiteX6" fmla="*/ 1861457 w 2030185"/>
                <a:gd name="connsiteY6" fmla="*/ 947057 h 2413908"/>
                <a:gd name="connsiteX7" fmla="*/ 1943100 w 2030185"/>
                <a:gd name="connsiteY7" fmla="*/ 1077686 h 2413908"/>
                <a:gd name="connsiteX8" fmla="*/ 1943100 w 2030185"/>
                <a:gd name="connsiteY8" fmla="*/ 1289957 h 2413908"/>
                <a:gd name="connsiteX9" fmla="*/ 1910442 w 2030185"/>
                <a:gd name="connsiteY9" fmla="*/ 1812472 h 2413908"/>
                <a:gd name="connsiteX10" fmla="*/ 1779814 w 2030185"/>
                <a:gd name="connsiteY10" fmla="*/ 2122715 h 2413908"/>
                <a:gd name="connsiteX11" fmla="*/ 1518557 w 2030185"/>
                <a:gd name="connsiteY11" fmla="*/ 2383972 h 2413908"/>
                <a:gd name="connsiteX12" fmla="*/ 1306285 w 2030185"/>
                <a:gd name="connsiteY12" fmla="*/ 2302329 h 2413908"/>
                <a:gd name="connsiteX13" fmla="*/ 685800 w 2030185"/>
                <a:gd name="connsiteY13" fmla="*/ 2237015 h 2413908"/>
                <a:gd name="connsiteX14" fmla="*/ 408214 w 2030185"/>
                <a:gd name="connsiteY14" fmla="*/ 2171700 h 2413908"/>
                <a:gd name="connsiteX15" fmla="*/ 244928 w 2030185"/>
                <a:gd name="connsiteY15" fmla="*/ 2073729 h 2413908"/>
                <a:gd name="connsiteX16" fmla="*/ 424542 w 2030185"/>
                <a:gd name="connsiteY16" fmla="*/ 1943100 h 2413908"/>
                <a:gd name="connsiteX17" fmla="*/ 506185 w 2030185"/>
                <a:gd name="connsiteY17" fmla="*/ 1649186 h 2413908"/>
                <a:gd name="connsiteX18" fmla="*/ 375557 w 2030185"/>
                <a:gd name="connsiteY18" fmla="*/ 1469572 h 2413908"/>
                <a:gd name="connsiteX19" fmla="*/ 146957 w 2030185"/>
                <a:gd name="connsiteY19" fmla="*/ 1257300 h 2413908"/>
                <a:gd name="connsiteX20" fmla="*/ 228600 w 2030185"/>
                <a:gd name="connsiteY20" fmla="*/ 800100 h 2413908"/>
                <a:gd name="connsiteX21" fmla="*/ 146957 w 2030185"/>
                <a:gd name="connsiteY21" fmla="*/ 653143 h 2413908"/>
                <a:gd name="connsiteX22" fmla="*/ 0 w 2030185"/>
                <a:gd name="connsiteY22" fmla="*/ 457200 h 2413908"/>
                <a:gd name="connsiteX23" fmla="*/ 146957 w 2030185"/>
                <a:gd name="connsiteY23" fmla="*/ 457200 h 2413908"/>
                <a:gd name="connsiteX24" fmla="*/ 636814 w 2030185"/>
                <a:gd name="connsiteY24" fmla="*/ 293915 h 2413908"/>
                <a:gd name="connsiteX25" fmla="*/ 832757 w 2030185"/>
                <a:gd name="connsiteY25" fmla="*/ 146957 h 2413908"/>
                <a:gd name="connsiteX26" fmla="*/ 1306285 w 2030185"/>
                <a:gd name="connsiteY26" fmla="*/ 65315 h 2413908"/>
                <a:gd name="connsiteX27" fmla="*/ 1583871 w 2030185"/>
                <a:gd name="connsiteY27" fmla="*/ 0 h 24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30185" h="2413908">
                  <a:moveTo>
                    <a:pt x="1583871" y="0"/>
                  </a:moveTo>
                  <a:lnTo>
                    <a:pt x="1828800" y="130629"/>
                  </a:lnTo>
                  <a:cubicBezTo>
                    <a:pt x="1885950" y="160565"/>
                    <a:pt x="1921328" y="111579"/>
                    <a:pt x="1926771" y="179615"/>
                  </a:cubicBezTo>
                  <a:cubicBezTo>
                    <a:pt x="1932214" y="247651"/>
                    <a:pt x="1845129" y="435429"/>
                    <a:pt x="1861457" y="538843"/>
                  </a:cubicBezTo>
                  <a:cubicBezTo>
                    <a:pt x="1877786" y="642257"/>
                    <a:pt x="2019299" y="748393"/>
                    <a:pt x="2024742" y="800100"/>
                  </a:cubicBezTo>
                  <a:cubicBezTo>
                    <a:pt x="2030185" y="851807"/>
                    <a:pt x="1921328" y="824593"/>
                    <a:pt x="1894114" y="849086"/>
                  </a:cubicBezTo>
                  <a:cubicBezTo>
                    <a:pt x="1866900" y="873579"/>
                    <a:pt x="1853293" y="908957"/>
                    <a:pt x="1861457" y="947057"/>
                  </a:cubicBezTo>
                  <a:cubicBezTo>
                    <a:pt x="1869621" y="985157"/>
                    <a:pt x="1929493" y="1020536"/>
                    <a:pt x="1943100" y="1077686"/>
                  </a:cubicBezTo>
                  <a:cubicBezTo>
                    <a:pt x="1956707" y="1134836"/>
                    <a:pt x="1948543" y="1167493"/>
                    <a:pt x="1943100" y="1289957"/>
                  </a:cubicBezTo>
                  <a:cubicBezTo>
                    <a:pt x="1937657" y="1412421"/>
                    <a:pt x="1937656" y="1673679"/>
                    <a:pt x="1910442" y="1812472"/>
                  </a:cubicBezTo>
                  <a:cubicBezTo>
                    <a:pt x="1883228" y="1951265"/>
                    <a:pt x="1845128" y="2027465"/>
                    <a:pt x="1779814" y="2122715"/>
                  </a:cubicBezTo>
                  <a:cubicBezTo>
                    <a:pt x="1714500" y="2217965"/>
                    <a:pt x="1597479" y="2354036"/>
                    <a:pt x="1518557" y="2383972"/>
                  </a:cubicBezTo>
                  <a:cubicBezTo>
                    <a:pt x="1439636" y="2413908"/>
                    <a:pt x="1445078" y="2326822"/>
                    <a:pt x="1306285" y="2302329"/>
                  </a:cubicBezTo>
                  <a:cubicBezTo>
                    <a:pt x="1167492" y="2277836"/>
                    <a:pt x="835478" y="2258786"/>
                    <a:pt x="685800" y="2237015"/>
                  </a:cubicBezTo>
                  <a:cubicBezTo>
                    <a:pt x="536122" y="2215244"/>
                    <a:pt x="481693" y="2198914"/>
                    <a:pt x="408214" y="2171700"/>
                  </a:cubicBezTo>
                  <a:cubicBezTo>
                    <a:pt x="334735" y="2144486"/>
                    <a:pt x="242207" y="2111829"/>
                    <a:pt x="244928" y="2073729"/>
                  </a:cubicBezTo>
                  <a:cubicBezTo>
                    <a:pt x="247649" y="2035629"/>
                    <a:pt x="380999" y="2013857"/>
                    <a:pt x="424542" y="1943100"/>
                  </a:cubicBezTo>
                  <a:cubicBezTo>
                    <a:pt x="468085" y="1872343"/>
                    <a:pt x="514349" y="1728107"/>
                    <a:pt x="506185" y="1649186"/>
                  </a:cubicBezTo>
                  <a:cubicBezTo>
                    <a:pt x="498021" y="1570265"/>
                    <a:pt x="435428" y="1534886"/>
                    <a:pt x="375557" y="1469572"/>
                  </a:cubicBezTo>
                  <a:cubicBezTo>
                    <a:pt x="315686" y="1404258"/>
                    <a:pt x="171450" y="1368879"/>
                    <a:pt x="146957" y="1257300"/>
                  </a:cubicBezTo>
                  <a:cubicBezTo>
                    <a:pt x="122464" y="1145721"/>
                    <a:pt x="228600" y="900793"/>
                    <a:pt x="228600" y="800100"/>
                  </a:cubicBezTo>
                  <a:cubicBezTo>
                    <a:pt x="228600" y="699407"/>
                    <a:pt x="185057" y="710293"/>
                    <a:pt x="146957" y="653143"/>
                  </a:cubicBezTo>
                  <a:cubicBezTo>
                    <a:pt x="108857" y="595993"/>
                    <a:pt x="0" y="489857"/>
                    <a:pt x="0" y="457200"/>
                  </a:cubicBezTo>
                  <a:cubicBezTo>
                    <a:pt x="0" y="424543"/>
                    <a:pt x="40821" y="484414"/>
                    <a:pt x="146957" y="457200"/>
                  </a:cubicBezTo>
                  <a:cubicBezTo>
                    <a:pt x="253093" y="429986"/>
                    <a:pt x="522514" y="345622"/>
                    <a:pt x="636814" y="293915"/>
                  </a:cubicBezTo>
                  <a:cubicBezTo>
                    <a:pt x="751114" y="242208"/>
                    <a:pt x="721179" y="185057"/>
                    <a:pt x="832757" y="146957"/>
                  </a:cubicBezTo>
                  <a:cubicBezTo>
                    <a:pt x="944335" y="108857"/>
                    <a:pt x="1306285" y="65315"/>
                    <a:pt x="1306285" y="65315"/>
                  </a:cubicBezTo>
                  <a:lnTo>
                    <a:pt x="1583871" y="0"/>
                  </a:lnTo>
                  <a:close/>
                </a:path>
              </a:pathLst>
            </a:custGeom>
            <a:solidFill>
              <a:srgbClr val="00B050">
                <a:alpha val="50000"/>
              </a:srgbClr>
            </a:solidFill>
            <a:ln>
              <a:solidFill>
                <a:schemeClr val="tx1"/>
              </a:solidFill>
              <a:prstDash val="sysDot"/>
            </a:ln>
          </p:spPr>
          <p:txBody>
            <a:bodyPr wrap="square" rtlCol="0" anchor="ctr">
              <a:spAutoFit/>
            </a:bodyPr>
            <a:lstStyle/>
            <a:p>
              <a:pPr algn="ctr"/>
              <a:endParaRPr lang="en-US" sz="2200" b="1" dirty="0" smtClean="0">
                <a:solidFill>
                  <a:schemeClr val="bg1"/>
                </a:solidFill>
              </a:endParaRPr>
            </a:p>
          </p:txBody>
        </p:sp>
        <p:sp>
          <p:nvSpPr>
            <p:cNvPr id="55" name="TextBox 54"/>
            <p:cNvSpPr txBox="1"/>
            <p:nvPr/>
          </p:nvSpPr>
          <p:spPr>
            <a:xfrm>
              <a:off x="5583520" y="3070267"/>
              <a:ext cx="947182" cy="892552"/>
            </a:xfrm>
            <a:prstGeom prst="rect">
              <a:avLst/>
            </a:prstGeom>
            <a:noFill/>
          </p:spPr>
          <p:txBody>
            <a:bodyPr wrap="none" rtlCol="0">
              <a:spAutoFit/>
            </a:bodyPr>
            <a:lstStyle/>
            <a:p>
              <a:pPr algn="ctr"/>
              <a:r>
                <a:rPr lang="en-US" sz="2600" b="1" dirty="0" smtClean="0">
                  <a:solidFill>
                    <a:schemeClr val="bg1"/>
                  </a:solidFill>
                  <a:effectLst>
                    <a:outerShdw dist="50800" dir="7200000" algn="ctr" rotWithShape="0">
                      <a:schemeClr val="tx1"/>
                    </a:outerShdw>
                  </a:effectLst>
                </a:rPr>
                <a:t>Nez</a:t>
              </a:r>
            </a:p>
            <a:p>
              <a:pPr algn="ctr"/>
              <a:r>
                <a:rPr lang="en-US" sz="2600" b="1" dirty="0" smtClean="0">
                  <a:solidFill>
                    <a:schemeClr val="bg1"/>
                  </a:solidFill>
                  <a:effectLst>
                    <a:outerShdw dist="50800" dir="7200000" algn="ctr" rotWithShape="0">
                      <a:schemeClr val="tx1"/>
                    </a:outerShdw>
                  </a:effectLst>
                </a:rPr>
                <a:t>Perce</a:t>
              </a:r>
              <a:endParaRPr lang="en-US" sz="2600" b="1" dirty="0">
                <a:solidFill>
                  <a:schemeClr val="bg1"/>
                </a:solidFill>
                <a:effectLst>
                  <a:outerShdw dist="50800" dir="7200000" algn="ctr" rotWithShape="0">
                    <a:schemeClr val="tx1"/>
                  </a:outerShdw>
                </a:effectLst>
              </a:endParaRPr>
            </a:p>
          </p:txBody>
        </p:sp>
      </p:grpSp>
      <p:sp>
        <p:nvSpPr>
          <p:cNvPr id="14" name="5-Point Star 13"/>
          <p:cNvSpPr/>
          <p:nvPr/>
        </p:nvSpPr>
        <p:spPr>
          <a:xfrm>
            <a:off x="5257800" y="2743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3" name="5-Point Star 12"/>
          <p:cNvSpPr/>
          <p:nvPr/>
        </p:nvSpPr>
        <p:spPr>
          <a:xfrm>
            <a:off x="4648200" y="28956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Rectangle 58"/>
          <p:cNvSpPr/>
          <p:nvPr/>
        </p:nvSpPr>
        <p:spPr>
          <a:xfrm>
            <a:off x="0" y="5846802"/>
            <a:ext cx="9144000" cy="553998"/>
          </a:xfrm>
          <a:prstGeom prst="rect">
            <a:avLst/>
          </a:prstGeom>
          <a:solidFill>
            <a:schemeClr val="bg1"/>
          </a:solidFill>
        </p:spPr>
        <p:txBody>
          <a:bodyPr wrap="square">
            <a:spAutoFit/>
          </a:bodyPr>
          <a:lstStyle/>
          <a:p>
            <a:r>
              <a:rPr lang="en-US" sz="3000" b="1" dirty="0" smtClean="0"/>
              <a:t>- after one month they move to Oregon City</a:t>
            </a:r>
          </a:p>
        </p:txBody>
      </p:sp>
      <p:grpSp>
        <p:nvGrpSpPr>
          <p:cNvPr id="24" name="Group 23"/>
          <p:cNvGrpSpPr/>
          <p:nvPr/>
        </p:nvGrpSpPr>
        <p:grpSpPr>
          <a:xfrm>
            <a:off x="-76200" y="2895600"/>
            <a:ext cx="4137537" cy="814639"/>
            <a:chOff x="-76200" y="2895600"/>
            <a:chExt cx="4137537" cy="814639"/>
          </a:xfrm>
        </p:grpSpPr>
        <p:sp>
          <p:nvSpPr>
            <p:cNvPr id="23" name="TextBox 22"/>
            <p:cNvSpPr txBox="1"/>
            <p:nvPr/>
          </p:nvSpPr>
          <p:spPr>
            <a:xfrm>
              <a:off x="-76200" y="2895600"/>
              <a:ext cx="1396536" cy="400110"/>
            </a:xfrm>
            <a:prstGeom prst="rect">
              <a:avLst/>
            </a:prstGeom>
            <a:solidFill>
              <a:schemeClr val="bg1"/>
            </a:solidFill>
          </p:spPr>
          <p:txBody>
            <a:bodyPr wrap="none" rtlCol="0">
              <a:spAutoFit/>
            </a:bodyPr>
            <a:lstStyle/>
            <a:p>
              <a:r>
                <a:rPr lang="en-US" sz="2000" b="1" dirty="0" smtClean="0">
                  <a:solidFill>
                    <a:srgbClr val="004F8A"/>
                  </a:solidFill>
                </a:rPr>
                <a:t>Columbia R</a:t>
              </a:r>
              <a:endParaRPr lang="en-US" sz="2000" b="1" dirty="0">
                <a:solidFill>
                  <a:srgbClr val="004F8A"/>
                </a:solidFill>
              </a:endParaRPr>
            </a:p>
          </p:txBody>
        </p:sp>
        <p:sp>
          <p:nvSpPr>
            <p:cNvPr id="5" name="Freeform 4"/>
            <p:cNvSpPr/>
            <p:nvPr/>
          </p:nvSpPr>
          <p:spPr>
            <a:xfrm>
              <a:off x="1295400" y="3096236"/>
              <a:ext cx="2765937" cy="614003"/>
            </a:xfrm>
            <a:custGeom>
              <a:avLst/>
              <a:gdLst>
                <a:gd name="connsiteX0" fmla="*/ 0 w 2540000"/>
                <a:gd name="connsiteY0" fmla="*/ 28787 h 533400"/>
                <a:gd name="connsiteX1" fmla="*/ 81280 w 2540000"/>
                <a:gd name="connsiteY1" fmla="*/ 18627 h 533400"/>
                <a:gd name="connsiteX2" fmla="*/ 193040 w 2540000"/>
                <a:gd name="connsiteY2" fmla="*/ 18627 h 533400"/>
                <a:gd name="connsiteX3" fmla="*/ 294640 w 2540000"/>
                <a:gd name="connsiteY3" fmla="*/ 8467 h 533400"/>
                <a:gd name="connsiteX4" fmla="*/ 325120 w 2540000"/>
                <a:gd name="connsiteY4" fmla="*/ 69427 h 533400"/>
                <a:gd name="connsiteX5" fmla="*/ 447040 w 2540000"/>
                <a:gd name="connsiteY5" fmla="*/ 110067 h 533400"/>
                <a:gd name="connsiteX6" fmla="*/ 487680 w 2540000"/>
                <a:gd name="connsiteY6" fmla="*/ 120227 h 533400"/>
                <a:gd name="connsiteX7" fmla="*/ 579120 w 2540000"/>
                <a:gd name="connsiteY7" fmla="*/ 231987 h 533400"/>
                <a:gd name="connsiteX8" fmla="*/ 599440 w 2540000"/>
                <a:gd name="connsiteY8" fmla="*/ 333587 h 533400"/>
                <a:gd name="connsiteX9" fmla="*/ 731520 w 2540000"/>
                <a:gd name="connsiteY9" fmla="*/ 465667 h 533400"/>
                <a:gd name="connsiteX10" fmla="*/ 843280 w 2540000"/>
                <a:gd name="connsiteY10" fmla="*/ 526627 h 533400"/>
                <a:gd name="connsiteX11" fmla="*/ 1016000 w 2540000"/>
                <a:gd name="connsiteY11" fmla="*/ 506307 h 533400"/>
                <a:gd name="connsiteX12" fmla="*/ 1087120 w 2540000"/>
                <a:gd name="connsiteY12" fmla="*/ 455507 h 533400"/>
                <a:gd name="connsiteX13" fmla="*/ 1270000 w 2540000"/>
                <a:gd name="connsiteY13" fmla="*/ 455507 h 533400"/>
                <a:gd name="connsiteX14" fmla="*/ 1391920 w 2540000"/>
                <a:gd name="connsiteY14" fmla="*/ 485987 h 533400"/>
                <a:gd name="connsiteX15" fmla="*/ 1483360 w 2540000"/>
                <a:gd name="connsiteY15" fmla="*/ 496147 h 533400"/>
                <a:gd name="connsiteX16" fmla="*/ 1554480 w 2540000"/>
                <a:gd name="connsiteY16" fmla="*/ 485987 h 533400"/>
                <a:gd name="connsiteX17" fmla="*/ 1706880 w 2540000"/>
                <a:gd name="connsiteY17" fmla="*/ 404707 h 533400"/>
                <a:gd name="connsiteX18" fmla="*/ 1798320 w 2540000"/>
                <a:gd name="connsiteY18" fmla="*/ 455507 h 533400"/>
                <a:gd name="connsiteX19" fmla="*/ 2011680 w 2540000"/>
                <a:gd name="connsiteY19" fmla="*/ 384387 h 533400"/>
                <a:gd name="connsiteX20" fmla="*/ 2143760 w 2540000"/>
                <a:gd name="connsiteY20" fmla="*/ 353907 h 533400"/>
                <a:gd name="connsiteX21" fmla="*/ 2296160 w 2540000"/>
                <a:gd name="connsiteY21" fmla="*/ 292947 h 533400"/>
                <a:gd name="connsiteX22" fmla="*/ 2468880 w 2540000"/>
                <a:gd name="connsiteY22" fmla="*/ 272627 h 533400"/>
                <a:gd name="connsiteX23" fmla="*/ 2540000 w 2540000"/>
                <a:gd name="connsiteY23" fmla="*/ 21166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621280"/>
                <a:gd name="connsiteY0" fmla="*/ 28787 h 533400"/>
                <a:gd name="connsiteX1" fmla="*/ 81280 w 2621280"/>
                <a:gd name="connsiteY1" fmla="*/ 18627 h 533400"/>
                <a:gd name="connsiteX2" fmla="*/ 193040 w 2621280"/>
                <a:gd name="connsiteY2" fmla="*/ 18627 h 533400"/>
                <a:gd name="connsiteX3" fmla="*/ 294640 w 2621280"/>
                <a:gd name="connsiteY3" fmla="*/ 8467 h 533400"/>
                <a:gd name="connsiteX4" fmla="*/ 325120 w 2621280"/>
                <a:gd name="connsiteY4" fmla="*/ 69427 h 533400"/>
                <a:gd name="connsiteX5" fmla="*/ 447040 w 2621280"/>
                <a:gd name="connsiteY5" fmla="*/ 110067 h 533400"/>
                <a:gd name="connsiteX6" fmla="*/ 487680 w 2621280"/>
                <a:gd name="connsiteY6" fmla="*/ 120227 h 533400"/>
                <a:gd name="connsiteX7" fmla="*/ 579120 w 2621280"/>
                <a:gd name="connsiteY7" fmla="*/ 231987 h 533400"/>
                <a:gd name="connsiteX8" fmla="*/ 599440 w 2621280"/>
                <a:gd name="connsiteY8" fmla="*/ 333587 h 533400"/>
                <a:gd name="connsiteX9" fmla="*/ 731520 w 2621280"/>
                <a:gd name="connsiteY9" fmla="*/ 465667 h 533400"/>
                <a:gd name="connsiteX10" fmla="*/ 843280 w 2621280"/>
                <a:gd name="connsiteY10" fmla="*/ 526627 h 533400"/>
                <a:gd name="connsiteX11" fmla="*/ 1016000 w 2621280"/>
                <a:gd name="connsiteY11" fmla="*/ 506307 h 533400"/>
                <a:gd name="connsiteX12" fmla="*/ 1087120 w 2621280"/>
                <a:gd name="connsiteY12" fmla="*/ 455507 h 533400"/>
                <a:gd name="connsiteX13" fmla="*/ 1270000 w 2621280"/>
                <a:gd name="connsiteY13" fmla="*/ 455507 h 533400"/>
                <a:gd name="connsiteX14" fmla="*/ 1391920 w 2621280"/>
                <a:gd name="connsiteY14" fmla="*/ 485987 h 533400"/>
                <a:gd name="connsiteX15" fmla="*/ 1483360 w 2621280"/>
                <a:gd name="connsiteY15" fmla="*/ 496147 h 533400"/>
                <a:gd name="connsiteX16" fmla="*/ 1554480 w 2621280"/>
                <a:gd name="connsiteY16" fmla="*/ 485987 h 533400"/>
                <a:gd name="connsiteX17" fmla="*/ 1706880 w 2621280"/>
                <a:gd name="connsiteY17" fmla="*/ 404707 h 533400"/>
                <a:gd name="connsiteX18" fmla="*/ 1798320 w 2621280"/>
                <a:gd name="connsiteY18" fmla="*/ 455507 h 533400"/>
                <a:gd name="connsiteX19" fmla="*/ 2011680 w 2621280"/>
                <a:gd name="connsiteY19" fmla="*/ 384387 h 533400"/>
                <a:gd name="connsiteX20" fmla="*/ 2143760 w 2621280"/>
                <a:gd name="connsiteY20" fmla="*/ 353907 h 533400"/>
                <a:gd name="connsiteX21" fmla="*/ 2296160 w 2621280"/>
                <a:gd name="connsiteY21" fmla="*/ 292947 h 533400"/>
                <a:gd name="connsiteX22" fmla="*/ 2621280 w 26212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392680"/>
                <a:gd name="connsiteY0" fmla="*/ 28787 h 533400"/>
                <a:gd name="connsiteX1" fmla="*/ 81280 w 2392680"/>
                <a:gd name="connsiteY1" fmla="*/ 18627 h 533400"/>
                <a:gd name="connsiteX2" fmla="*/ 193040 w 2392680"/>
                <a:gd name="connsiteY2" fmla="*/ 18627 h 533400"/>
                <a:gd name="connsiteX3" fmla="*/ 294640 w 2392680"/>
                <a:gd name="connsiteY3" fmla="*/ 8467 h 533400"/>
                <a:gd name="connsiteX4" fmla="*/ 325120 w 2392680"/>
                <a:gd name="connsiteY4" fmla="*/ 69427 h 533400"/>
                <a:gd name="connsiteX5" fmla="*/ 447040 w 2392680"/>
                <a:gd name="connsiteY5" fmla="*/ 110067 h 533400"/>
                <a:gd name="connsiteX6" fmla="*/ 487680 w 2392680"/>
                <a:gd name="connsiteY6" fmla="*/ 120227 h 533400"/>
                <a:gd name="connsiteX7" fmla="*/ 579120 w 2392680"/>
                <a:gd name="connsiteY7" fmla="*/ 231987 h 533400"/>
                <a:gd name="connsiteX8" fmla="*/ 599440 w 2392680"/>
                <a:gd name="connsiteY8" fmla="*/ 333587 h 533400"/>
                <a:gd name="connsiteX9" fmla="*/ 731520 w 2392680"/>
                <a:gd name="connsiteY9" fmla="*/ 465667 h 533400"/>
                <a:gd name="connsiteX10" fmla="*/ 843280 w 2392680"/>
                <a:gd name="connsiteY10" fmla="*/ 526627 h 533400"/>
                <a:gd name="connsiteX11" fmla="*/ 1016000 w 2392680"/>
                <a:gd name="connsiteY11" fmla="*/ 506307 h 533400"/>
                <a:gd name="connsiteX12" fmla="*/ 1087120 w 2392680"/>
                <a:gd name="connsiteY12" fmla="*/ 455507 h 533400"/>
                <a:gd name="connsiteX13" fmla="*/ 1270000 w 2392680"/>
                <a:gd name="connsiteY13" fmla="*/ 455507 h 533400"/>
                <a:gd name="connsiteX14" fmla="*/ 1391920 w 2392680"/>
                <a:gd name="connsiteY14" fmla="*/ 485987 h 533400"/>
                <a:gd name="connsiteX15" fmla="*/ 1483360 w 2392680"/>
                <a:gd name="connsiteY15" fmla="*/ 496147 h 533400"/>
                <a:gd name="connsiteX16" fmla="*/ 1554480 w 2392680"/>
                <a:gd name="connsiteY16" fmla="*/ 485987 h 533400"/>
                <a:gd name="connsiteX17" fmla="*/ 1706880 w 2392680"/>
                <a:gd name="connsiteY17" fmla="*/ 404707 h 533400"/>
                <a:gd name="connsiteX18" fmla="*/ 1798320 w 2392680"/>
                <a:gd name="connsiteY18" fmla="*/ 455507 h 533400"/>
                <a:gd name="connsiteX19" fmla="*/ 2011680 w 2392680"/>
                <a:gd name="connsiteY19" fmla="*/ 384387 h 533400"/>
                <a:gd name="connsiteX20" fmla="*/ 2143760 w 2392680"/>
                <a:gd name="connsiteY20" fmla="*/ 353907 h 533400"/>
                <a:gd name="connsiteX21" fmla="*/ 2296160 w 2392680"/>
                <a:gd name="connsiteY21" fmla="*/ 292947 h 533400"/>
                <a:gd name="connsiteX22" fmla="*/ 2392680 w 2392680"/>
                <a:gd name="connsiteY22" fmla="*/ 27262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92680" h="533400">
                  <a:moveTo>
                    <a:pt x="0" y="28787"/>
                  </a:moveTo>
                  <a:cubicBezTo>
                    <a:pt x="24553" y="24553"/>
                    <a:pt x="49107" y="20320"/>
                    <a:pt x="81280" y="18627"/>
                  </a:cubicBezTo>
                  <a:cubicBezTo>
                    <a:pt x="113453" y="16934"/>
                    <a:pt x="157480" y="20320"/>
                    <a:pt x="193040" y="18627"/>
                  </a:cubicBezTo>
                  <a:cubicBezTo>
                    <a:pt x="228600" y="16934"/>
                    <a:pt x="272627" y="0"/>
                    <a:pt x="294640" y="8467"/>
                  </a:cubicBezTo>
                  <a:cubicBezTo>
                    <a:pt x="316653" y="16934"/>
                    <a:pt x="299720" y="52494"/>
                    <a:pt x="325120" y="69427"/>
                  </a:cubicBezTo>
                  <a:cubicBezTo>
                    <a:pt x="350520" y="86360"/>
                    <a:pt x="419947" y="101600"/>
                    <a:pt x="447040" y="110067"/>
                  </a:cubicBezTo>
                  <a:cubicBezTo>
                    <a:pt x="474133" y="118534"/>
                    <a:pt x="465667" y="99907"/>
                    <a:pt x="487680" y="120227"/>
                  </a:cubicBezTo>
                  <a:cubicBezTo>
                    <a:pt x="509693" y="140547"/>
                    <a:pt x="560493" y="196427"/>
                    <a:pt x="579120" y="231987"/>
                  </a:cubicBezTo>
                  <a:cubicBezTo>
                    <a:pt x="597747" y="267547"/>
                    <a:pt x="574040" y="294640"/>
                    <a:pt x="599440" y="333587"/>
                  </a:cubicBezTo>
                  <a:cubicBezTo>
                    <a:pt x="624840" y="372534"/>
                    <a:pt x="690880" y="433494"/>
                    <a:pt x="731520" y="465667"/>
                  </a:cubicBezTo>
                  <a:cubicBezTo>
                    <a:pt x="772160" y="497840"/>
                    <a:pt x="795867" y="519854"/>
                    <a:pt x="843280" y="526627"/>
                  </a:cubicBezTo>
                  <a:cubicBezTo>
                    <a:pt x="890693" y="533400"/>
                    <a:pt x="975360" y="518160"/>
                    <a:pt x="1016000" y="506307"/>
                  </a:cubicBezTo>
                  <a:cubicBezTo>
                    <a:pt x="1056640" y="494454"/>
                    <a:pt x="1044787" y="463974"/>
                    <a:pt x="1087120" y="455507"/>
                  </a:cubicBezTo>
                  <a:cubicBezTo>
                    <a:pt x="1129453" y="447040"/>
                    <a:pt x="1219200" y="450427"/>
                    <a:pt x="1270000" y="455507"/>
                  </a:cubicBezTo>
                  <a:cubicBezTo>
                    <a:pt x="1320800" y="460587"/>
                    <a:pt x="1356360" y="479214"/>
                    <a:pt x="1391920" y="485987"/>
                  </a:cubicBezTo>
                  <a:cubicBezTo>
                    <a:pt x="1427480" y="492760"/>
                    <a:pt x="1456267" y="496147"/>
                    <a:pt x="1483360" y="496147"/>
                  </a:cubicBezTo>
                  <a:cubicBezTo>
                    <a:pt x="1510453" y="496147"/>
                    <a:pt x="1517227" y="501227"/>
                    <a:pt x="1554480" y="485987"/>
                  </a:cubicBezTo>
                  <a:cubicBezTo>
                    <a:pt x="1591733" y="470747"/>
                    <a:pt x="1666240" y="409787"/>
                    <a:pt x="1706880" y="404707"/>
                  </a:cubicBezTo>
                  <a:cubicBezTo>
                    <a:pt x="1747520" y="399627"/>
                    <a:pt x="1747520" y="458894"/>
                    <a:pt x="1798320" y="455507"/>
                  </a:cubicBezTo>
                  <a:cubicBezTo>
                    <a:pt x="1849120" y="452120"/>
                    <a:pt x="1954107" y="401320"/>
                    <a:pt x="2011680" y="384387"/>
                  </a:cubicBezTo>
                  <a:cubicBezTo>
                    <a:pt x="2069253" y="367454"/>
                    <a:pt x="2096347" y="369147"/>
                    <a:pt x="2143760" y="353907"/>
                  </a:cubicBezTo>
                  <a:cubicBezTo>
                    <a:pt x="2191173" y="338667"/>
                    <a:pt x="2254673" y="306494"/>
                    <a:pt x="2296160" y="292947"/>
                  </a:cubicBezTo>
                  <a:cubicBezTo>
                    <a:pt x="2337647" y="279400"/>
                    <a:pt x="2276549" y="259593"/>
                    <a:pt x="2392680" y="272627"/>
                  </a:cubicBezTo>
                </a:path>
              </a:pathLst>
            </a:custGeom>
            <a:ln w="76200" cap="rnd">
              <a:solidFill>
                <a:srgbClr val="0070C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1" name="Rectangle 60"/>
          <p:cNvSpPr/>
          <p:nvPr/>
        </p:nvSpPr>
        <p:spPr>
          <a:xfrm>
            <a:off x="2209800" y="1879937"/>
            <a:ext cx="6858000" cy="1015663"/>
          </a:xfrm>
          <a:prstGeom prst="rect">
            <a:avLst/>
          </a:prstGeom>
          <a:solidFill>
            <a:schemeClr val="bg1"/>
          </a:solidFill>
        </p:spPr>
        <p:txBody>
          <a:bodyPr wrap="square">
            <a:spAutoFit/>
          </a:bodyPr>
          <a:lstStyle/>
          <a:p>
            <a:pPr>
              <a:buFontTx/>
              <a:buChar char="-"/>
            </a:pPr>
            <a:r>
              <a:rPr lang="en-US" sz="3000" b="1" dirty="0" smtClean="0"/>
              <a:t> 1851: at 43, Eliza dies &amp; is buried in the</a:t>
            </a:r>
          </a:p>
          <a:p>
            <a:r>
              <a:rPr lang="en-US" sz="3000" b="1" dirty="0" smtClean="0"/>
              <a:t>   Nez Perce Mission Cemetery</a:t>
            </a:r>
          </a:p>
        </p:txBody>
      </p:sp>
      <p:pic>
        <p:nvPicPr>
          <p:cNvPr id="242691" name="Picture 3"/>
          <p:cNvPicPr>
            <a:picLocks noChangeAspect="1" noChangeArrowheads="1"/>
          </p:cNvPicPr>
          <p:nvPr/>
        </p:nvPicPr>
        <p:blipFill>
          <a:blip r:embed="rId4"/>
          <a:srcRect/>
          <a:stretch>
            <a:fillRect/>
          </a:stretch>
        </p:blipFill>
        <p:spPr bwMode="auto">
          <a:xfrm>
            <a:off x="4714875" y="3559175"/>
            <a:ext cx="4200525" cy="3146425"/>
          </a:xfrm>
          <a:prstGeom prst="rect">
            <a:avLst/>
          </a:prstGeom>
          <a:noFill/>
          <a:ln w="50800">
            <a:solidFill>
              <a:schemeClr val="tx1"/>
            </a:solidFill>
            <a:miter lim="800000"/>
            <a:headEnd/>
            <a:tailEnd/>
          </a:ln>
          <a:effectLst/>
        </p:spPr>
      </p:pic>
      <p:pic>
        <p:nvPicPr>
          <p:cNvPr id="28" name="Picture 5"/>
          <p:cNvPicPr>
            <a:picLocks noChangeAspect="1" noChangeArrowheads="1"/>
          </p:cNvPicPr>
          <p:nvPr/>
        </p:nvPicPr>
        <p:blipFill>
          <a:blip r:embed="rId5"/>
          <a:srcRect l="9091" r="40909" b="62155"/>
          <a:stretch>
            <a:fillRect/>
          </a:stretch>
        </p:blipFill>
        <p:spPr bwMode="auto">
          <a:xfrm>
            <a:off x="4343400" y="1676400"/>
            <a:ext cx="838200" cy="1295400"/>
          </a:xfrm>
          <a:prstGeom prst="rect">
            <a:avLst/>
          </a:prstGeom>
          <a:noFill/>
          <a:ln w="9525">
            <a:noFill/>
            <a:miter lim="800000"/>
            <a:headEnd/>
            <a:tailEnd/>
          </a:ln>
          <a:effectLst/>
        </p:spPr>
      </p:pic>
      <p:pic>
        <p:nvPicPr>
          <p:cNvPr id="29" name="Picture 5"/>
          <p:cNvPicPr>
            <a:picLocks noChangeAspect="1" noChangeArrowheads="1"/>
          </p:cNvPicPr>
          <p:nvPr/>
        </p:nvPicPr>
        <p:blipFill>
          <a:blip r:embed="rId5"/>
          <a:srcRect l="54545" b="62155"/>
          <a:stretch>
            <a:fillRect/>
          </a:stretch>
        </p:blipFill>
        <p:spPr bwMode="auto">
          <a:xfrm>
            <a:off x="5257800" y="1371600"/>
            <a:ext cx="762000" cy="1295400"/>
          </a:xfrm>
          <a:prstGeom prst="rect">
            <a:avLst/>
          </a:prstGeom>
          <a:noFill/>
          <a:ln w="9525">
            <a:noFill/>
            <a:miter lim="800000"/>
            <a:headEnd/>
            <a:tailEnd/>
          </a:ln>
          <a:effectLst/>
        </p:spPr>
      </p:pic>
      <p:sp>
        <p:nvSpPr>
          <p:cNvPr id="67" name="TextBox 66"/>
          <p:cNvSpPr txBox="1"/>
          <p:nvPr/>
        </p:nvSpPr>
        <p:spPr>
          <a:xfrm>
            <a:off x="1524000" y="5715000"/>
            <a:ext cx="2198038" cy="646331"/>
          </a:xfrm>
          <a:prstGeom prst="rect">
            <a:avLst/>
          </a:prstGeom>
          <a:solidFill>
            <a:srgbClr val="C94F58"/>
          </a:solidFill>
        </p:spPr>
        <p:txBody>
          <a:bodyPr wrap="none" rtlCol="0">
            <a:spAutoFit/>
          </a:bodyPr>
          <a:lstStyle/>
          <a:p>
            <a:r>
              <a:rPr lang="en-US" sz="3600" b="1" dirty="0" smtClean="0">
                <a:solidFill>
                  <a:schemeClr val="bg1"/>
                </a:solidFill>
              </a:rPr>
              <a:t>1806-1851</a:t>
            </a:r>
            <a:endParaRPr lang="en-US" sz="3600" b="1" dirty="0">
              <a:solidFill>
                <a:schemeClr val="bg1"/>
              </a:solidFill>
            </a:endParaRPr>
          </a:p>
        </p:txBody>
      </p:sp>
      <p:sp>
        <p:nvSpPr>
          <p:cNvPr id="68" name="TextBox 67"/>
          <p:cNvSpPr txBox="1"/>
          <p:nvPr/>
        </p:nvSpPr>
        <p:spPr>
          <a:xfrm>
            <a:off x="5802962" y="5602069"/>
            <a:ext cx="2198038" cy="646331"/>
          </a:xfrm>
          <a:prstGeom prst="rect">
            <a:avLst/>
          </a:prstGeom>
          <a:solidFill>
            <a:srgbClr val="C94F58"/>
          </a:solidFill>
        </p:spPr>
        <p:txBody>
          <a:bodyPr wrap="none" rtlCol="0">
            <a:spAutoFit/>
          </a:bodyPr>
          <a:lstStyle/>
          <a:p>
            <a:r>
              <a:rPr lang="en-US" sz="3600" b="1" dirty="0" smtClean="0">
                <a:solidFill>
                  <a:schemeClr val="bg1"/>
                </a:solidFill>
              </a:rPr>
              <a:t>1808-1847</a:t>
            </a:r>
            <a:endParaRPr lang="en-US" sz="3600" b="1" dirty="0">
              <a:solidFill>
                <a:schemeClr val="bg1"/>
              </a:solidFill>
            </a:endParaRPr>
          </a:p>
        </p:txBody>
      </p:sp>
      <p:sp>
        <p:nvSpPr>
          <p:cNvPr id="60" name="Rectangle 59"/>
          <p:cNvSpPr/>
          <p:nvPr/>
        </p:nvSpPr>
        <p:spPr>
          <a:xfrm>
            <a:off x="2209800" y="1371600"/>
            <a:ext cx="6858000" cy="553998"/>
          </a:xfrm>
          <a:prstGeom prst="rect">
            <a:avLst/>
          </a:prstGeom>
          <a:solidFill>
            <a:schemeClr val="bg1"/>
          </a:solidFill>
        </p:spPr>
        <p:txBody>
          <a:bodyPr wrap="square">
            <a:spAutoFit/>
          </a:bodyPr>
          <a:lstStyle/>
          <a:p>
            <a:r>
              <a:rPr lang="en-US" sz="3000" b="1" dirty="0" smtClean="0"/>
              <a:t>- Henry pastors a Congregational Church</a:t>
            </a:r>
          </a:p>
        </p:txBody>
      </p:sp>
      <p:grpSp>
        <p:nvGrpSpPr>
          <p:cNvPr id="65" name="Group 64"/>
          <p:cNvGrpSpPr/>
          <p:nvPr/>
        </p:nvGrpSpPr>
        <p:grpSpPr>
          <a:xfrm>
            <a:off x="5486400" y="1066800"/>
            <a:ext cx="2819400" cy="4533900"/>
            <a:chOff x="5410200" y="838200"/>
            <a:chExt cx="2819400" cy="4533900"/>
          </a:xfrm>
        </p:grpSpPr>
        <p:pic>
          <p:nvPicPr>
            <p:cNvPr id="63" name="Picture 5"/>
            <p:cNvPicPr preferRelativeResize="0">
              <a:picLocks noChangeAspect="1" noChangeArrowheads="1"/>
            </p:cNvPicPr>
            <p:nvPr/>
          </p:nvPicPr>
          <p:blipFill>
            <a:blip r:embed="rId5"/>
            <a:srcRect l="9091" r="42857" b="62155"/>
            <a:stretch>
              <a:fillRect/>
            </a:stretch>
          </p:blipFill>
          <p:spPr bwMode="auto">
            <a:xfrm>
              <a:off x="5410200" y="838200"/>
              <a:ext cx="2819400" cy="4533900"/>
            </a:xfrm>
            <a:prstGeom prst="rect">
              <a:avLst/>
            </a:prstGeom>
            <a:noFill/>
            <a:ln w="9525">
              <a:noFill/>
              <a:miter lim="800000"/>
              <a:headEnd/>
              <a:tailEnd/>
            </a:ln>
            <a:effectLst/>
          </p:spPr>
        </p:pic>
        <p:sp>
          <p:nvSpPr>
            <p:cNvPr id="64" name="TextBox 63"/>
            <p:cNvSpPr txBox="1"/>
            <p:nvPr/>
          </p:nvSpPr>
          <p:spPr>
            <a:xfrm>
              <a:off x="5638800" y="4503003"/>
              <a:ext cx="2309543" cy="830997"/>
            </a:xfrm>
            <a:prstGeom prst="rect">
              <a:avLst/>
            </a:prstGeom>
            <a:solidFill>
              <a:srgbClr val="C94F58"/>
            </a:solidFill>
          </p:spPr>
          <p:txBody>
            <a:bodyPr wrap="none" rtlCol="0">
              <a:spAutoFit/>
            </a:bodyPr>
            <a:lstStyle/>
            <a:p>
              <a:r>
                <a:rPr lang="en-US" sz="4800" b="1" dirty="0" err="1" smtClean="0">
                  <a:solidFill>
                    <a:schemeClr val="bg1"/>
                  </a:solidFill>
                  <a:effectLst>
                    <a:outerShdw dist="50800" dir="7200000" algn="ctr" rotWithShape="0">
                      <a:schemeClr val="tx1"/>
                    </a:outerShdw>
                  </a:effectLst>
                </a:rPr>
                <a:t>Narcissa</a:t>
              </a:r>
              <a:endParaRPr lang="en-US" sz="4800" b="1" dirty="0">
                <a:solidFill>
                  <a:schemeClr val="bg1"/>
                </a:solidFill>
                <a:effectLst>
                  <a:outerShdw dist="50800" dir="7200000" algn="ctr" rotWithShape="0">
                    <a:schemeClr val="tx1"/>
                  </a:outerShdw>
                </a:effectLst>
              </a:endParaRPr>
            </a:p>
          </p:txBody>
        </p:sp>
      </p:grpSp>
      <p:pic>
        <p:nvPicPr>
          <p:cNvPr id="66" name="Picture 5"/>
          <p:cNvPicPr preferRelativeResize="0">
            <a:picLocks noChangeAspect="1" noChangeArrowheads="1"/>
          </p:cNvPicPr>
          <p:nvPr/>
        </p:nvPicPr>
        <p:blipFill>
          <a:blip r:embed="rId5"/>
          <a:srcRect l="54545" b="62155"/>
          <a:stretch>
            <a:fillRect/>
          </a:stretch>
        </p:blipFill>
        <p:spPr bwMode="auto">
          <a:xfrm>
            <a:off x="1295400" y="1051560"/>
            <a:ext cx="2819400" cy="4663440"/>
          </a:xfrm>
          <a:prstGeom prst="rect">
            <a:avLst/>
          </a:prstGeom>
          <a:noFill/>
          <a:ln w="9525">
            <a:noFill/>
            <a:miter lim="800000"/>
            <a:headEnd/>
            <a:tailEnd/>
          </a:ln>
          <a:effectLst/>
        </p:spPr>
      </p:pic>
      <p:sp>
        <p:nvSpPr>
          <p:cNvPr id="46" name="Rectangle 45"/>
          <p:cNvSpPr/>
          <p:nvPr/>
        </p:nvSpPr>
        <p:spPr>
          <a:xfrm>
            <a:off x="0" y="6304002"/>
            <a:ext cx="9144000" cy="553998"/>
          </a:xfrm>
          <a:prstGeom prst="rect">
            <a:avLst/>
          </a:prstGeom>
          <a:solidFill>
            <a:schemeClr val="bg1"/>
          </a:solidFill>
        </p:spPr>
        <p:txBody>
          <a:bodyPr wrap="square">
            <a:spAutoFit/>
          </a:bodyPr>
          <a:lstStyle/>
          <a:p>
            <a:r>
              <a:rPr lang="en-US" sz="3000" b="1" dirty="0" smtClean="0"/>
              <a:t> - 2 years later they moves to Willamette Valley</a:t>
            </a:r>
          </a:p>
        </p:txBody>
      </p:sp>
      <p:sp>
        <p:nvSpPr>
          <p:cNvPr id="69" name="TextBox 68"/>
          <p:cNvSpPr txBox="1"/>
          <p:nvPr/>
        </p:nvSpPr>
        <p:spPr>
          <a:xfrm>
            <a:off x="228600" y="6273225"/>
            <a:ext cx="8915400" cy="584775"/>
          </a:xfrm>
          <a:prstGeom prst="rect">
            <a:avLst/>
          </a:prstGeom>
          <a:solidFill>
            <a:schemeClr val="bg1"/>
          </a:solidFill>
        </p:spPr>
        <p:txBody>
          <a:bodyPr wrap="square" rtlCol="0">
            <a:spAutoFit/>
          </a:bodyPr>
          <a:lstStyle/>
          <a:p>
            <a:pPr algn="ctr"/>
            <a:r>
              <a:rPr lang="en-US" sz="3200" b="1" dirty="0" smtClean="0"/>
              <a:t>Whitman massacre ignites the Cayuse War</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right)">
                                      <p:cBhvr>
                                        <p:cTn id="11" dur="10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right)">
                                      <p:cBhvr>
                                        <p:cTn id="16" dur="20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wipe(left)">
                                      <p:cBhvr>
                                        <p:cTn id="21" dur="10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1000"/>
                                        <p:tgtEl>
                                          <p:spTgt spid="5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1000"/>
                                        <p:tgtEl>
                                          <p:spTgt spid="49"/>
                                        </p:tgtEl>
                                      </p:cBhvr>
                                    </p:animEffect>
                                    <p:set>
                                      <p:cBhvr>
                                        <p:cTn id="36" dur="1" fill="hold">
                                          <p:stCondLst>
                                            <p:cond delay="999"/>
                                          </p:stCondLst>
                                        </p:cTn>
                                        <p:tgtEl>
                                          <p:spTgt spid="49"/>
                                        </p:tgtEl>
                                        <p:attrNameLst>
                                          <p:attrName>style.visibility</p:attrName>
                                        </p:attrNameLst>
                                      </p:cBhvr>
                                      <p:to>
                                        <p:strVal val="hidden"/>
                                      </p:to>
                                    </p:set>
                                  </p:childTnLst>
                                </p:cTn>
                              </p:par>
                            </p:childTnLst>
                          </p:cTn>
                        </p:par>
                        <p:par>
                          <p:cTn id="37" fill="hold">
                            <p:stCondLst>
                              <p:cond delay="1000"/>
                            </p:stCondLst>
                            <p:childTnLst>
                              <p:par>
                                <p:cTn id="38" presetID="49" presetClass="entr" presetSubtype="0" decel="10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p:cTn id="40" dur="1000" fill="hold"/>
                                        <p:tgtEl>
                                          <p:spTgt spid="13"/>
                                        </p:tgtEl>
                                        <p:attrNameLst>
                                          <p:attrName>ppt_w</p:attrName>
                                        </p:attrNameLst>
                                      </p:cBhvr>
                                      <p:tavLst>
                                        <p:tav tm="0">
                                          <p:val>
                                            <p:fltVal val="0"/>
                                          </p:val>
                                        </p:tav>
                                        <p:tav tm="100000">
                                          <p:val>
                                            <p:strVal val="#ppt_w"/>
                                          </p:val>
                                        </p:tav>
                                      </p:tavLst>
                                    </p:anim>
                                    <p:anim calcmode="lin" valueType="num">
                                      <p:cBhvr>
                                        <p:cTn id="41" dur="1000" fill="hold"/>
                                        <p:tgtEl>
                                          <p:spTgt spid="13"/>
                                        </p:tgtEl>
                                        <p:attrNameLst>
                                          <p:attrName>ppt_h</p:attrName>
                                        </p:attrNameLst>
                                      </p:cBhvr>
                                      <p:tavLst>
                                        <p:tav tm="0">
                                          <p:val>
                                            <p:fltVal val="0"/>
                                          </p:val>
                                        </p:tav>
                                        <p:tav tm="100000">
                                          <p:val>
                                            <p:strVal val="#ppt_h"/>
                                          </p:val>
                                        </p:tav>
                                      </p:tavLst>
                                    </p:anim>
                                    <p:anim calcmode="lin" valueType="num">
                                      <p:cBhvr>
                                        <p:cTn id="42" dur="1000" fill="hold"/>
                                        <p:tgtEl>
                                          <p:spTgt spid="13"/>
                                        </p:tgtEl>
                                        <p:attrNameLst>
                                          <p:attrName>style.rotation</p:attrName>
                                        </p:attrNameLst>
                                      </p:cBhvr>
                                      <p:tavLst>
                                        <p:tav tm="0">
                                          <p:val>
                                            <p:fltVal val="360"/>
                                          </p:val>
                                        </p:tav>
                                        <p:tav tm="100000">
                                          <p:val>
                                            <p:fltVal val="0"/>
                                          </p:val>
                                        </p:tav>
                                      </p:tavLst>
                                    </p:anim>
                                    <p:animEffect transition="in" filter="fade">
                                      <p:cBhvr>
                                        <p:cTn id="43" dur="1000"/>
                                        <p:tgtEl>
                                          <p:spTgt spid="13"/>
                                        </p:tgtEl>
                                      </p:cBhvr>
                                    </p:animEffect>
                                  </p:childTnLst>
                                </p:cTn>
                              </p:par>
                              <p:par>
                                <p:cTn id="44" presetID="10" presetClass="entr" presetSubtype="0" fill="hold" nodeType="with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10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49" presetClass="entr" presetSubtype="0" decel="10000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1000" fill="hold"/>
                                        <p:tgtEl>
                                          <p:spTgt spid="14"/>
                                        </p:tgtEl>
                                        <p:attrNameLst>
                                          <p:attrName>ppt_w</p:attrName>
                                        </p:attrNameLst>
                                      </p:cBhvr>
                                      <p:tavLst>
                                        <p:tav tm="0">
                                          <p:val>
                                            <p:fltVal val="0"/>
                                          </p:val>
                                        </p:tav>
                                        <p:tav tm="100000">
                                          <p:val>
                                            <p:strVal val="#ppt_w"/>
                                          </p:val>
                                        </p:tav>
                                      </p:tavLst>
                                    </p:anim>
                                    <p:anim calcmode="lin" valueType="num">
                                      <p:cBhvr>
                                        <p:cTn id="52" dur="1000" fill="hold"/>
                                        <p:tgtEl>
                                          <p:spTgt spid="14"/>
                                        </p:tgtEl>
                                        <p:attrNameLst>
                                          <p:attrName>ppt_h</p:attrName>
                                        </p:attrNameLst>
                                      </p:cBhvr>
                                      <p:tavLst>
                                        <p:tav tm="0">
                                          <p:val>
                                            <p:fltVal val="0"/>
                                          </p:val>
                                        </p:tav>
                                        <p:tav tm="100000">
                                          <p:val>
                                            <p:strVal val="#ppt_h"/>
                                          </p:val>
                                        </p:tav>
                                      </p:tavLst>
                                    </p:anim>
                                    <p:anim calcmode="lin" valueType="num">
                                      <p:cBhvr>
                                        <p:cTn id="53" dur="1000" fill="hold"/>
                                        <p:tgtEl>
                                          <p:spTgt spid="14"/>
                                        </p:tgtEl>
                                        <p:attrNameLst>
                                          <p:attrName>style.rotation</p:attrName>
                                        </p:attrNameLst>
                                      </p:cBhvr>
                                      <p:tavLst>
                                        <p:tav tm="0">
                                          <p:val>
                                            <p:fltVal val="360"/>
                                          </p:val>
                                        </p:tav>
                                        <p:tav tm="100000">
                                          <p:val>
                                            <p:fltVal val="0"/>
                                          </p:val>
                                        </p:tav>
                                      </p:tavLst>
                                    </p:anim>
                                    <p:animEffect transition="in" filter="fade">
                                      <p:cBhvr>
                                        <p:cTn id="54" dur="1000"/>
                                        <p:tgtEl>
                                          <p:spTgt spid="14"/>
                                        </p:tgtEl>
                                      </p:cBhvr>
                                    </p:animEffect>
                                  </p:childTnLst>
                                </p:cTn>
                              </p:par>
                              <p:par>
                                <p:cTn id="55" presetID="10" presetClass="entr" presetSubtype="0" fill="hold" nodeType="with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fade">
                                      <p:cBhvr>
                                        <p:cTn id="57" dur="1000"/>
                                        <p:tgtEl>
                                          <p:spTgt spid="29"/>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grpId="0" nodeType="clickEffect">
                                  <p:stCondLst>
                                    <p:cond delay="0"/>
                                  </p:stCondLst>
                                  <p:childTnLst>
                                    <p:animEffect transition="out" filter="fade">
                                      <p:cBhvr>
                                        <p:cTn id="61" dur="1000"/>
                                        <p:tgtEl>
                                          <p:spTgt spid="37"/>
                                        </p:tgtEl>
                                      </p:cBhvr>
                                    </p:animEffect>
                                    <p:set>
                                      <p:cBhvr>
                                        <p:cTn id="62" dur="1" fill="hold">
                                          <p:stCondLst>
                                            <p:cond delay="999"/>
                                          </p:stCondLst>
                                        </p:cTn>
                                        <p:tgtEl>
                                          <p:spTgt spid="37"/>
                                        </p:tgtEl>
                                        <p:attrNameLst>
                                          <p:attrName>style.visibility</p:attrName>
                                        </p:attrNameLst>
                                      </p:cBhvr>
                                      <p:to>
                                        <p:strVal val="hidden"/>
                                      </p:to>
                                    </p:set>
                                  </p:childTnLst>
                                </p:cTn>
                              </p:par>
                            </p:childTnLst>
                          </p:cTn>
                        </p:par>
                        <p:par>
                          <p:cTn id="63" fill="hold">
                            <p:stCondLst>
                              <p:cond delay="1000"/>
                            </p:stCondLst>
                            <p:childTnLst>
                              <p:par>
                                <p:cTn id="64" presetID="49" presetClass="entr" presetSubtype="0" decel="100000" fill="hold" grpId="0" nodeType="after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1000" fill="hold"/>
                                        <p:tgtEl>
                                          <p:spTgt spid="27"/>
                                        </p:tgtEl>
                                        <p:attrNameLst>
                                          <p:attrName>ppt_w</p:attrName>
                                        </p:attrNameLst>
                                      </p:cBhvr>
                                      <p:tavLst>
                                        <p:tav tm="0">
                                          <p:val>
                                            <p:fltVal val="0"/>
                                          </p:val>
                                        </p:tav>
                                        <p:tav tm="100000">
                                          <p:val>
                                            <p:strVal val="#ppt_w"/>
                                          </p:val>
                                        </p:tav>
                                      </p:tavLst>
                                    </p:anim>
                                    <p:anim calcmode="lin" valueType="num">
                                      <p:cBhvr>
                                        <p:cTn id="67" dur="1000" fill="hold"/>
                                        <p:tgtEl>
                                          <p:spTgt spid="27"/>
                                        </p:tgtEl>
                                        <p:attrNameLst>
                                          <p:attrName>ppt_h</p:attrName>
                                        </p:attrNameLst>
                                      </p:cBhvr>
                                      <p:tavLst>
                                        <p:tav tm="0">
                                          <p:val>
                                            <p:fltVal val="0"/>
                                          </p:val>
                                        </p:tav>
                                        <p:tav tm="100000">
                                          <p:val>
                                            <p:strVal val="#ppt_h"/>
                                          </p:val>
                                        </p:tav>
                                      </p:tavLst>
                                    </p:anim>
                                    <p:anim calcmode="lin" valueType="num">
                                      <p:cBhvr>
                                        <p:cTn id="68" dur="1000" fill="hold"/>
                                        <p:tgtEl>
                                          <p:spTgt spid="27"/>
                                        </p:tgtEl>
                                        <p:attrNameLst>
                                          <p:attrName>style.rotation</p:attrName>
                                        </p:attrNameLst>
                                      </p:cBhvr>
                                      <p:tavLst>
                                        <p:tav tm="0">
                                          <p:val>
                                            <p:fltVal val="360"/>
                                          </p:val>
                                        </p:tav>
                                        <p:tav tm="100000">
                                          <p:val>
                                            <p:fltVal val="0"/>
                                          </p:val>
                                        </p:tav>
                                      </p:tavLst>
                                    </p:anim>
                                    <p:animEffect transition="in" filter="fade">
                                      <p:cBhvr>
                                        <p:cTn id="69" dur="1000"/>
                                        <p:tgtEl>
                                          <p:spTgt spid="27"/>
                                        </p:tgtEl>
                                      </p:cBhvr>
                                    </p:animEffect>
                                  </p:childTnLst>
                                </p:cTn>
                              </p:par>
                            </p:childTnLst>
                          </p:cTn>
                        </p:par>
                        <p:par>
                          <p:cTn id="70" fill="hold">
                            <p:stCondLst>
                              <p:cond delay="2000"/>
                            </p:stCondLst>
                            <p:childTnLst>
                              <p:par>
                                <p:cTn id="71" presetID="53" presetClass="entr" presetSubtype="0" fill="hold" grpId="0" nodeType="after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Effect transition="in" filter="fade">
                                      <p:cBhvr>
                                        <p:cTn id="75" dur="1000"/>
                                        <p:tgtEl>
                                          <p:spTgt spid="51"/>
                                        </p:tgtEl>
                                      </p:cBhvr>
                                    </p:animEffect>
                                  </p:childTnLst>
                                </p:cTn>
                              </p:par>
                            </p:childTnLst>
                          </p:cTn>
                        </p:par>
                        <p:par>
                          <p:cTn id="76" fill="hold">
                            <p:stCondLst>
                              <p:cond delay="3000"/>
                            </p:stCondLst>
                            <p:childTnLst>
                              <p:par>
                                <p:cTn id="77" presetID="30" presetClass="exit" presetSubtype="0" fill="hold" grpId="1" nodeType="afterEffect">
                                  <p:stCondLst>
                                    <p:cond delay="0"/>
                                  </p:stCondLst>
                                  <p:childTnLst>
                                    <p:animEffect transition="out" filter="fade">
                                      <p:cBhvr>
                                        <p:cTn id="78" dur="800" accel="100000">
                                          <p:stCondLst>
                                            <p:cond delay="200"/>
                                          </p:stCondLst>
                                        </p:cTn>
                                        <p:tgtEl>
                                          <p:spTgt spid="13"/>
                                        </p:tgtEl>
                                      </p:cBhvr>
                                    </p:animEffect>
                                    <p:anim calcmode="lin" valueType="num">
                                      <p:cBhvr>
                                        <p:cTn id="79" dur="800" accel="100000">
                                          <p:stCondLst>
                                            <p:cond delay="200"/>
                                          </p:stCondLst>
                                        </p:cTn>
                                        <p:tgtEl>
                                          <p:spTgt spid="13"/>
                                        </p:tgtEl>
                                        <p:attrNameLst>
                                          <p:attrName>style.rotation</p:attrName>
                                        </p:attrNameLst>
                                      </p:cBhvr>
                                      <p:tavLst>
                                        <p:tav tm="0">
                                          <p:val>
                                            <p:fltVal val="0"/>
                                          </p:val>
                                        </p:tav>
                                        <p:tav tm="100000">
                                          <p:val>
                                            <p:fltVal val="-90"/>
                                          </p:val>
                                        </p:tav>
                                      </p:tavLst>
                                    </p:anim>
                                    <p:anim calcmode="lin" valueType="num">
                                      <p:cBhvr>
                                        <p:cTn id="80" dur="200" decel="100000"/>
                                        <p:tgtEl>
                                          <p:spTgt spid="13"/>
                                        </p:tgtEl>
                                        <p:attrNameLst>
                                          <p:attrName>ppt_x</p:attrName>
                                        </p:attrNameLst>
                                      </p:cBhvr>
                                      <p:tavLst>
                                        <p:tav tm="0">
                                          <p:val>
                                            <p:strVal val="ppt_x"/>
                                          </p:val>
                                        </p:tav>
                                        <p:tav tm="100000">
                                          <p:val>
                                            <p:strVal val="ppt_x-0.05"/>
                                          </p:val>
                                        </p:tav>
                                      </p:tavLst>
                                    </p:anim>
                                    <p:anim calcmode="lin" valueType="num">
                                      <p:cBhvr>
                                        <p:cTn id="81" dur="200" decel="100000"/>
                                        <p:tgtEl>
                                          <p:spTgt spid="13"/>
                                        </p:tgtEl>
                                        <p:attrNameLst>
                                          <p:attrName>ppt_y</p:attrName>
                                        </p:attrNameLst>
                                      </p:cBhvr>
                                      <p:tavLst>
                                        <p:tav tm="0">
                                          <p:val>
                                            <p:strVal val="ppt_y"/>
                                          </p:val>
                                        </p:tav>
                                        <p:tav tm="100000">
                                          <p:val>
                                            <p:strVal val="ppt_y+0.1"/>
                                          </p:val>
                                        </p:tav>
                                      </p:tavLst>
                                    </p:anim>
                                    <p:anim calcmode="lin" valueType="num">
                                      <p:cBhvr>
                                        <p:cTn id="82" dur="800" accel="100000">
                                          <p:stCondLst>
                                            <p:cond delay="200"/>
                                          </p:stCondLst>
                                        </p:cTn>
                                        <p:tgtEl>
                                          <p:spTgt spid="13"/>
                                        </p:tgtEl>
                                        <p:attrNameLst>
                                          <p:attrName>ppt_x</p:attrName>
                                        </p:attrNameLst>
                                      </p:cBhvr>
                                      <p:tavLst>
                                        <p:tav tm="0">
                                          <p:val>
                                            <p:strVal val="ppt_x"/>
                                          </p:val>
                                        </p:tav>
                                        <p:tav tm="100000">
                                          <p:val>
                                            <p:strVal val="ppt_x+0.4+0.05"/>
                                          </p:val>
                                        </p:tav>
                                      </p:tavLst>
                                    </p:anim>
                                    <p:anim calcmode="lin" valueType="num">
                                      <p:cBhvr>
                                        <p:cTn id="83" dur="800" accel="100000">
                                          <p:stCondLst>
                                            <p:cond delay="200"/>
                                          </p:stCondLst>
                                        </p:cTn>
                                        <p:tgtEl>
                                          <p:spTgt spid="13"/>
                                        </p:tgtEl>
                                        <p:attrNameLst>
                                          <p:attrName>ppt_y</p:attrName>
                                        </p:attrNameLst>
                                      </p:cBhvr>
                                      <p:tavLst>
                                        <p:tav tm="0">
                                          <p:val>
                                            <p:strVal val="ppt_y"/>
                                          </p:val>
                                        </p:tav>
                                        <p:tav tm="100000">
                                          <p:val>
                                            <p:strVal val="ppt_y-0.4-0.1"/>
                                          </p:val>
                                        </p:tav>
                                      </p:tavLst>
                                    </p:anim>
                                    <p:set>
                                      <p:cBhvr>
                                        <p:cTn id="84" dur="1" fill="hold">
                                          <p:stCondLst>
                                            <p:cond delay="999"/>
                                          </p:stCondLst>
                                        </p:cTn>
                                        <p:tgtEl>
                                          <p:spTgt spid="13"/>
                                        </p:tgtEl>
                                        <p:attrNameLst>
                                          <p:attrName>style.visibility</p:attrName>
                                        </p:attrNameLst>
                                      </p:cBhvr>
                                      <p:to>
                                        <p:strVal val="hidden"/>
                                      </p:to>
                                    </p:set>
                                  </p:childTnLst>
                                </p:cTn>
                              </p:par>
                              <p:par>
                                <p:cTn id="85" presetID="30" presetClass="exit" presetSubtype="0" fill="hold" nodeType="withEffect">
                                  <p:stCondLst>
                                    <p:cond delay="0"/>
                                  </p:stCondLst>
                                  <p:childTnLst>
                                    <p:animEffect transition="out" filter="fade">
                                      <p:cBhvr>
                                        <p:cTn id="86" dur="800" accel="100000">
                                          <p:stCondLst>
                                            <p:cond delay="200"/>
                                          </p:stCondLst>
                                        </p:cTn>
                                        <p:tgtEl>
                                          <p:spTgt spid="28"/>
                                        </p:tgtEl>
                                      </p:cBhvr>
                                    </p:animEffect>
                                    <p:anim calcmode="lin" valueType="num">
                                      <p:cBhvr>
                                        <p:cTn id="87" dur="800" accel="100000">
                                          <p:stCondLst>
                                            <p:cond delay="200"/>
                                          </p:stCondLst>
                                        </p:cTn>
                                        <p:tgtEl>
                                          <p:spTgt spid="28"/>
                                        </p:tgtEl>
                                        <p:attrNameLst>
                                          <p:attrName>style.rotation</p:attrName>
                                        </p:attrNameLst>
                                      </p:cBhvr>
                                      <p:tavLst>
                                        <p:tav tm="0">
                                          <p:val>
                                            <p:fltVal val="0"/>
                                          </p:val>
                                        </p:tav>
                                        <p:tav tm="100000">
                                          <p:val>
                                            <p:fltVal val="-90"/>
                                          </p:val>
                                        </p:tav>
                                      </p:tavLst>
                                    </p:anim>
                                    <p:anim calcmode="lin" valueType="num">
                                      <p:cBhvr>
                                        <p:cTn id="88" dur="200" decel="100000"/>
                                        <p:tgtEl>
                                          <p:spTgt spid="28"/>
                                        </p:tgtEl>
                                        <p:attrNameLst>
                                          <p:attrName>ppt_x</p:attrName>
                                        </p:attrNameLst>
                                      </p:cBhvr>
                                      <p:tavLst>
                                        <p:tav tm="0">
                                          <p:val>
                                            <p:strVal val="ppt_x"/>
                                          </p:val>
                                        </p:tav>
                                        <p:tav tm="100000">
                                          <p:val>
                                            <p:strVal val="ppt_x-0.05"/>
                                          </p:val>
                                        </p:tav>
                                      </p:tavLst>
                                    </p:anim>
                                    <p:anim calcmode="lin" valueType="num">
                                      <p:cBhvr>
                                        <p:cTn id="89" dur="200" decel="100000"/>
                                        <p:tgtEl>
                                          <p:spTgt spid="28"/>
                                        </p:tgtEl>
                                        <p:attrNameLst>
                                          <p:attrName>ppt_y</p:attrName>
                                        </p:attrNameLst>
                                      </p:cBhvr>
                                      <p:tavLst>
                                        <p:tav tm="0">
                                          <p:val>
                                            <p:strVal val="ppt_y"/>
                                          </p:val>
                                        </p:tav>
                                        <p:tav tm="100000">
                                          <p:val>
                                            <p:strVal val="ppt_y+0.1"/>
                                          </p:val>
                                        </p:tav>
                                      </p:tavLst>
                                    </p:anim>
                                    <p:anim calcmode="lin" valueType="num">
                                      <p:cBhvr>
                                        <p:cTn id="90" dur="800" accel="100000">
                                          <p:stCondLst>
                                            <p:cond delay="200"/>
                                          </p:stCondLst>
                                        </p:cTn>
                                        <p:tgtEl>
                                          <p:spTgt spid="28"/>
                                        </p:tgtEl>
                                        <p:attrNameLst>
                                          <p:attrName>ppt_x</p:attrName>
                                        </p:attrNameLst>
                                      </p:cBhvr>
                                      <p:tavLst>
                                        <p:tav tm="0">
                                          <p:val>
                                            <p:strVal val="ppt_x"/>
                                          </p:val>
                                        </p:tav>
                                        <p:tav tm="100000">
                                          <p:val>
                                            <p:strVal val="ppt_x+0.4+0.05"/>
                                          </p:val>
                                        </p:tav>
                                      </p:tavLst>
                                    </p:anim>
                                    <p:anim calcmode="lin" valueType="num">
                                      <p:cBhvr>
                                        <p:cTn id="91" dur="800" accel="100000">
                                          <p:stCondLst>
                                            <p:cond delay="200"/>
                                          </p:stCondLst>
                                        </p:cTn>
                                        <p:tgtEl>
                                          <p:spTgt spid="28"/>
                                        </p:tgtEl>
                                        <p:attrNameLst>
                                          <p:attrName>ppt_y</p:attrName>
                                        </p:attrNameLst>
                                      </p:cBhvr>
                                      <p:tavLst>
                                        <p:tav tm="0">
                                          <p:val>
                                            <p:strVal val="ppt_y"/>
                                          </p:val>
                                        </p:tav>
                                        <p:tav tm="100000">
                                          <p:val>
                                            <p:strVal val="ppt_y-0.4-0.1"/>
                                          </p:val>
                                        </p:tav>
                                      </p:tavLst>
                                    </p:anim>
                                    <p:set>
                                      <p:cBhvr>
                                        <p:cTn id="92" dur="1" fill="hold">
                                          <p:stCondLst>
                                            <p:cond delay="999"/>
                                          </p:stCondLst>
                                        </p:cTn>
                                        <p:tgtEl>
                                          <p:spTgt spid="28"/>
                                        </p:tgtEl>
                                        <p:attrNameLst>
                                          <p:attrName>style.visibility</p:attrName>
                                        </p:attrNameLst>
                                      </p:cBhvr>
                                      <p:to>
                                        <p:strVal val="hidden"/>
                                      </p:to>
                                    </p:set>
                                  </p:childTnLst>
                                </p:cTn>
                              </p:par>
                            </p:childTnLst>
                          </p:cTn>
                        </p:par>
                        <p:par>
                          <p:cTn id="93" fill="hold">
                            <p:stCondLst>
                              <p:cond delay="4000"/>
                            </p:stCondLst>
                            <p:childTnLst>
                              <p:par>
                                <p:cTn id="94" presetID="10" presetClass="exit" presetSubtype="0" fill="hold" nodeType="afterEffect">
                                  <p:stCondLst>
                                    <p:cond delay="0"/>
                                  </p:stCondLst>
                                  <p:childTnLst>
                                    <p:animEffect transition="out" filter="fade">
                                      <p:cBhvr>
                                        <p:cTn id="95" dur="1000"/>
                                        <p:tgtEl>
                                          <p:spTgt spid="57"/>
                                        </p:tgtEl>
                                      </p:cBhvr>
                                    </p:animEffect>
                                    <p:set>
                                      <p:cBhvr>
                                        <p:cTn id="96" dur="1" fill="hold">
                                          <p:stCondLst>
                                            <p:cond delay="999"/>
                                          </p:stCondLst>
                                        </p:cTn>
                                        <p:tgtEl>
                                          <p:spTgt spid="57"/>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1" nodeType="clickEffect">
                                  <p:stCondLst>
                                    <p:cond delay="0"/>
                                  </p:stCondLst>
                                  <p:childTnLst>
                                    <p:animEffect transition="out" filter="fade">
                                      <p:cBhvr>
                                        <p:cTn id="100" dur="1000"/>
                                        <p:tgtEl>
                                          <p:spTgt spid="51"/>
                                        </p:tgtEl>
                                      </p:cBhvr>
                                    </p:animEffect>
                                    <p:set>
                                      <p:cBhvr>
                                        <p:cTn id="101" dur="1" fill="hold">
                                          <p:stCondLst>
                                            <p:cond delay="999"/>
                                          </p:stCondLst>
                                        </p:cTn>
                                        <p:tgtEl>
                                          <p:spTgt spid="51"/>
                                        </p:tgtEl>
                                        <p:attrNameLst>
                                          <p:attrName>style.visibility</p:attrName>
                                        </p:attrNameLst>
                                      </p:cBhvr>
                                      <p:to>
                                        <p:strVal val="hidden"/>
                                      </p:to>
                                    </p:set>
                                  </p:childTnLst>
                                </p:cTn>
                              </p:par>
                            </p:childTnLst>
                          </p:cTn>
                        </p:par>
                        <p:par>
                          <p:cTn id="102" fill="hold">
                            <p:stCondLst>
                              <p:cond delay="1000"/>
                            </p:stCondLst>
                            <p:childTnLst>
                              <p:par>
                                <p:cTn id="103" presetID="10"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childTnLst>
                                </p:cTn>
                              </p:par>
                              <p:par>
                                <p:cTn id="106" presetID="6" presetClass="emph" presetSubtype="0" fill="hold" nodeType="withEffect">
                                  <p:stCondLst>
                                    <p:cond delay="0"/>
                                  </p:stCondLst>
                                  <p:childTnLst>
                                    <p:animScale>
                                      <p:cBhvr>
                                        <p:cTn id="107" dur="1000" fill="hold"/>
                                        <p:tgtEl>
                                          <p:spTgt spid="29"/>
                                        </p:tgtEl>
                                      </p:cBhvr>
                                      <p:by x="200000" y="200000"/>
                                    </p:animScale>
                                  </p:childTnLst>
                                </p:cTn>
                              </p:par>
                              <p:par>
                                <p:cTn id="108" presetID="35" presetClass="path" presetSubtype="0" accel="50000" decel="50000" fill="hold" nodeType="withEffect">
                                  <p:stCondLst>
                                    <p:cond delay="0"/>
                                  </p:stCondLst>
                                  <p:childTnLst>
                                    <p:animMotion origin="layout" path="M 3.33333E-6 -4.44444E-6 L -0.48334 -0.11666 " pathEditMode="relative" rAng="0" ptsTypes="AA">
                                      <p:cBhvr>
                                        <p:cTn id="109" dur="1000" fill="hold"/>
                                        <p:tgtEl>
                                          <p:spTgt spid="29"/>
                                        </p:tgtEl>
                                        <p:attrNameLst>
                                          <p:attrName>ppt_x</p:attrName>
                                          <p:attrName>ppt_y</p:attrName>
                                        </p:attrNameLst>
                                      </p:cBhvr>
                                      <p:rCtr x="-242" y="-58"/>
                                    </p:animMotion>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8"/>
                                        </p:tgtEl>
                                        <p:attrNameLst>
                                          <p:attrName>style.visibility</p:attrName>
                                        </p:attrNameLst>
                                      </p:cBhvr>
                                      <p:to>
                                        <p:strVal val="visible"/>
                                      </p:to>
                                    </p:set>
                                    <p:animEffect transition="in" filter="fade">
                                      <p:cBhvr>
                                        <p:cTn id="114" dur="1000"/>
                                        <p:tgtEl>
                                          <p:spTgt spid="48"/>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59"/>
                                        </p:tgtEl>
                                        <p:attrNameLst>
                                          <p:attrName>style.visibility</p:attrName>
                                        </p:attrNameLst>
                                      </p:cBhvr>
                                      <p:to>
                                        <p:strVal val="visible"/>
                                      </p:to>
                                    </p:set>
                                    <p:animEffect transition="in" filter="fade">
                                      <p:cBhvr>
                                        <p:cTn id="119" dur="1000"/>
                                        <p:tgtEl>
                                          <p:spTgt spid="59"/>
                                        </p:tgtEl>
                                      </p:cBhvr>
                                    </p:animEffect>
                                  </p:childTnLst>
                                </p:cTn>
                              </p:par>
                              <p:par>
                                <p:cTn id="120" presetID="35" presetClass="path" presetSubtype="0" accel="50000" decel="50000" fill="hold" nodeType="withEffect">
                                  <p:stCondLst>
                                    <p:cond delay="0"/>
                                  </p:stCondLst>
                                  <p:childTnLst>
                                    <p:animMotion origin="layout" path="M 1.11022E-16 -3.33333E-6 L -0.425 0.07778 " pathEditMode="relative" rAng="0" ptsTypes="AA">
                                      <p:cBhvr>
                                        <p:cTn id="121" dur="1000" fill="hold"/>
                                        <p:tgtEl>
                                          <p:spTgt spid="14"/>
                                        </p:tgtEl>
                                        <p:attrNameLst>
                                          <p:attrName>ppt_x</p:attrName>
                                          <p:attrName>ppt_y</p:attrName>
                                        </p:attrNameLst>
                                      </p:cBhvr>
                                      <p:rCtr x="-213" y="39"/>
                                    </p:animMotion>
                                  </p:childTnLst>
                                </p:cTn>
                              </p:par>
                              <p:par>
                                <p:cTn id="122" presetID="10" presetClass="exit" presetSubtype="0" fill="hold" nodeType="withEffect">
                                  <p:stCondLst>
                                    <p:cond delay="0"/>
                                  </p:stCondLst>
                                  <p:childTnLst>
                                    <p:animEffect transition="out" filter="fade">
                                      <p:cBhvr>
                                        <p:cTn id="123" dur="1000"/>
                                        <p:tgtEl>
                                          <p:spTgt spid="58"/>
                                        </p:tgtEl>
                                      </p:cBhvr>
                                    </p:animEffect>
                                    <p:set>
                                      <p:cBhvr>
                                        <p:cTn id="124" dur="1" fill="hold">
                                          <p:stCondLst>
                                            <p:cond delay="999"/>
                                          </p:stCondLst>
                                        </p:cTn>
                                        <p:tgtEl>
                                          <p:spTgt spid="58"/>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2" presetClass="entr" presetSubtype="8" fill="hold" grpId="0" nodeType="clickEffect">
                                  <p:stCondLst>
                                    <p:cond delay="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par>
                                <p:cTn id="130" presetID="42" presetClass="path" presetSubtype="0" accel="50000" decel="50000" fill="hold" grpId="1" nodeType="withEffect">
                                  <p:stCondLst>
                                    <p:cond delay="0"/>
                                  </p:stCondLst>
                                  <p:childTnLst>
                                    <p:animMotion origin="layout" path="M -0.425 0.07778 L -0.425 0.33334 " pathEditMode="relative" rAng="0" ptsTypes="AA">
                                      <p:cBhvr>
                                        <p:cTn id="131" dur="2000" fill="hold"/>
                                        <p:tgtEl>
                                          <p:spTgt spid="14"/>
                                        </p:tgtEl>
                                        <p:attrNameLst>
                                          <p:attrName>ppt_x</p:attrName>
                                          <p:attrName>ppt_y</p:attrName>
                                        </p:attrNameLst>
                                      </p:cBhvr>
                                      <p:rCtr x="0" y="128"/>
                                    </p:animMotion>
                                  </p:childTnLst>
                                </p:cTn>
                              </p:par>
                              <p:par>
                                <p:cTn id="132" presetID="10" presetClass="exit" presetSubtype="0" fill="hold" grpId="1" nodeType="withEffect">
                                  <p:stCondLst>
                                    <p:cond delay="0"/>
                                  </p:stCondLst>
                                  <p:childTnLst>
                                    <p:animEffect transition="out" filter="fade">
                                      <p:cBhvr>
                                        <p:cTn id="133" dur="1000"/>
                                        <p:tgtEl>
                                          <p:spTgt spid="27">
                                            <p:txEl>
                                              <p:charRg st="4294967295" end="4294967295"/>
                                            </p:txEl>
                                          </p:spTgt>
                                        </p:tgtEl>
                                      </p:cBhvr>
                                    </p:animEffect>
                                    <p:set>
                                      <p:cBhvr>
                                        <p:cTn id="134" dur="1" fill="hold">
                                          <p:stCondLst>
                                            <p:cond delay="999"/>
                                          </p:stCondLst>
                                        </p:cTn>
                                        <p:tgtEl>
                                          <p:spTgt spid="27">
                                            <p:txEl>
                                              <p:charRg st="4294967295" end="4294967295"/>
                                            </p:txEl>
                                          </p:spTgt>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10" presetClass="exit" presetSubtype="0" fill="hold" grpId="1" nodeType="clickEffect">
                                  <p:stCondLst>
                                    <p:cond delay="0"/>
                                  </p:stCondLst>
                                  <p:childTnLst>
                                    <p:animEffect transition="out" filter="fade">
                                      <p:cBhvr>
                                        <p:cTn id="138" dur="1000"/>
                                        <p:tgtEl>
                                          <p:spTgt spid="48"/>
                                        </p:tgtEl>
                                      </p:cBhvr>
                                    </p:animEffect>
                                    <p:set>
                                      <p:cBhvr>
                                        <p:cTn id="139" dur="1" fill="hold">
                                          <p:stCondLst>
                                            <p:cond delay="999"/>
                                          </p:stCondLst>
                                        </p:cTn>
                                        <p:tgtEl>
                                          <p:spTgt spid="48"/>
                                        </p:tgtEl>
                                        <p:attrNameLst>
                                          <p:attrName>style.visibility</p:attrName>
                                        </p:attrNameLst>
                                      </p:cBhvr>
                                      <p:to>
                                        <p:strVal val="hidden"/>
                                      </p:to>
                                    </p:set>
                                  </p:childTnLst>
                                </p:cTn>
                              </p:par>
                              <p:par>
                                <p:cTn id="140" presetID="10" presetClass="exit" presetSubtype="0" fill="hold" grpId="1" nodeType="withEffect">
                                  <p:stCondLst>
                                    <p:cond delay="0"/>
                                  </p:stCondLst>
                                  <p:childTnLst>
                                    <p:animEffect transition="out" filter="fade">
                                      <p:cBhvr>
                                        <p:cTn id="141" dur="1000"/>
                                        <p:tgtEl>
                                          <p:spTgt spid="59"/>
                                        </p:tgtEl>
                                      </p:cBhvr>
                                    </p:animEffect>
                                    <p:set>
                                      <p:cBhvr>
                                        <p:cTn id="142" dur="1" fill="hold">
                                          <p:stCondLst>
                                            <p:cond delay="999"/>
                                          </p:stCondLst>
                                        </p:cTn>
                                        <p:tgtEl>
                                          <p:spTgt spid="59"/>
                                        </p:tgtEl>
                                        <p:attrNameLst>
                                          <p:attrName>style.visibility</p:attrName>
                                        </p:attrNameLst>
                                      </p:cBhvr>
                                      <p:to>
                                        <p:strVal val="hidden"/>
                                      </p:to>
                                    </p:set>
                                  </p:childTnLst>
                                </p:cTn>
                              </p:par>
                            </p:childTnLst>
                          </p:cTn>
                        </p:par>
                        <p:par>
                          <p:cTn id="143" fill="hold">
                            <p:stCondLst>
                              <p:cond delay="1000"/>
                            </p:stCondLst>
                            <p:childTnLst>
                              <p:par>
                                <p:cTn id="144" presetID="10" presetClass="entr" presetSubtype="0" fill="hold" grpId="0" nodeType="afterEffect">
                                  <p:stCondLst>
                                    <p:cond delay="0"/>
                                  </p:stCondLst>
                                  <p:childTnLst>
                                    <p:set>
                                      <p:cBhvr>
                                        <p:cTn id="145" dur="1" fill="hold">
                                          <p:stCondLst>
                                            <p:cond delay="0"/>
                                          </p:stCondLst>
                                        </p:cTn>
                                        <p:tgtEl>
                                          <p:spTgt spid="60"/>
                                        </p:tgtEl>
                                        <p:attrNameLst>
                                          <p:attrName>style.visibility</p:attrName>
                                        </p:attrNameLst>
                                      </p:cBhvr>
                                      <p:to>
                                        <p:strVal val="visible"/>
                                      </p:to>
                                    </p:set>
                                    <p:animEffect transition="in" filter="fade">
                                      <p:cBhvr>
                                        <p:cTn id="146" dur="1000"/>
                                        <p:tgtEl>
                                          <p:spTgt spid="60"/>
                                        </p:tgtEl>
                                      </p:cBhvr>
                                    </p:animEffect>
                                  </p:childTnLst>
                                </p:cTn>
                              </p:par>
                            </p:childTnLst>
                          </p:cTn>
                        </p:par>
                      </p:childTnLst>
                    </p:cTn>
                  </p:par>
                  <p:par>
                    <p:cTn id="147" fill="hold">
                      <p:stCondLst>
                        <p:cond delay="indefinite"/>
                      </p:stCondLst>
                      <p:childTnLst>
                        <p:par>
                          <p:cTn id="148" fill="hold">
                            <p:stCondLst>
                              <p:cond delay="0"/>
                            </p:stCondLst>
                            <p:childTnLst>
                              <p:par>
                                <p:cTn id="149" presetID="10" presetClass="entr" presetSubtype="0" fill="hold" grpId="0" nodeType="clickEffect">
                                  <p:stCondLst>
                                    <p:cond delay="0"/>
                                  </p:stCondLst>
                                  <p:childTnLst>
                                    <p:set>
                                      <p:cBhvr>
                                        <p:cTn id="150" dur="1" fill="hold">
                                          <p:stCondLst>
                                            <p:cond delay="0"/>
                                          </p:stCondLst>
                                        </p:cTn>
                                        <p:tgtEl>
                                          <p:spTgt spid="61"/>
                                        </p:tgtEl>
                                        <p:attrNameLst>
                                          <p:attrName>style.visibility</p:attrName>
                                        </p:attrNameLst>
                                      </p:cBhvr>
                                      <p:to>
                                        <p:strVal val="visible"/>
                                      </p:to>
                                    </p:set>
                                    <p:animEffect transition="in" filter="fade">
                                      <p:cBhvr>
                                        <p:cTn id="151" dur="1000"/>
                                        <p:tgtEl>
                                          <p:spTgt spid="61"/>
                                        </p:tgtEl>
                                      </p:cBhvr>
                                    </p:animEffect>
                                  </p:childTnLst>
                                </p:cTn>
                              </p:par>
                              <p:par>
                                <p:cTn id="152" presetID="10" presetClass="exit" presetSubtype="0" fill="hold" grpId="1" nodeType="withEffect">
                                  <p:stCondLst>
                                    <p:cond delay="0"/>
                                  </p:stCondLst>
                                  <p:childTnLst>
                                    <p:animEffect transition="out" filter="fade">
                                      <p:cBhvr>
                                        <p:cTn id="153" dur="1000"/>
                                        <p:tgtEl>
                                          <p:spTgt spid="46"/>
                                        </p:tgtEl>
                                      </p:cBhvr>
                                    </p:animEffect>
                                    <p:set>
                                      <p:cBhvr>
                                        <p:cTn id="154" dur="1" fill="hold">
                                          <p:stCondLst>
                                            <p:cond delay="999"/>
                                          </p:stCondLst>
                                        </p:cTn>
                                        <p:tgtEl>
                                          <p:spTgt spid="46"/>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2691"/>
                                        </p:tgtEl>
                                        <p:attrNameLst>
                                          <p:attrName>style.visibility</p:attrName>
                                        </p:attrNameLst>
                                      </p:cBhvr>
                                      <p:to>
                                        <p:strVal val="visible"/>
                                      </p:to>
                                    </p:set>
                                    <p:animEffect transition="in" filter="fade">
                                      <p:cBhvr>
                                        <p:cTn id="157" dur="1000"/>
                                        <p:tgtEl>
                                          <p:spTgt spid="242691"/>
                                        </p:tgtEl>
                                      </p:cBhvr>
                                    </p:animEffect>
                                  </p:childTnLst>
                                </p:cTn>
                              </p:par>
                            </p:childTnLst>
                          </p:cTn>
                        </p:par>
                      </p:childTnLst>
                    </p:cTn>
                  </p:par>
                  <p:par>
                    <p:cTn id="158" fill="hold">
                      <p:stCondLst>
                        <p:cond delay="indefinite"/>
                      </p:stCondLst>
                      <p:childTnLst>
                        <p:par>
                          <p:cTn id="159" fill="hold">
                            <p:stCondLst>
                              <p:cond delay="0"/>
                            </p:stCondLst>
                            <p:childTnLst>
                              <p:par>
                                <p:cTn id="160" presetID="10" presetClass="exit" presetSubtype="0" fill="hold" nodeType="clickEffect">
                                  <p:stCondLst>
                                    <p:cond delay="0"/>
                                  </p:stCondLst>
                                  <p:childTnLst>
                                    <p:animEffect transition="out" filter="fade">
                                      <p:cBhvr>
                                        <p:cTn id="161" dur="2000"/>
                                        <p:tgtEl>
                                          <p:spTgt spid="14"/>
                                        </p:tgtEl>
                                      </p:cBhvr>
                                    </p:animEffect>
                                    <p:set>
                                      <p:cBhvr>
                                        <p:cTn id="162" dur="1" fill="hold">
                                          <p:stCondLst>
                                            <p:cond delay="1999"/>
                                          </p:stCondLst>
                                        </p:cTn>
                                        <p:tgtEl>
                                          <p:spTgt spid="14"/>
                                        </p:tgtEl>
                                        <p:attrNameLst>
                                          <p:attrName>style.visibility</p:attrName>
                                        </p:attrNameLst>
                                      </p:cBhvr>
                                      <p:to>
                                        <p:strVal val="hidden"/>
                                      </p:to>
                                    </p:set>
                                  </p:childTnLst>
                                </p:cTn>
                              </p:par>
                              <p:par>
                                <p:cTn id="163" presetID="10" presetClass="exit" presetSubtype="0" fill="hold" grpId="1" nodeType="withEffect">
                                  <p:stCondLst>
                                    <p:cond delay="0"/>
                                  </p:stCondLst>
                                  <p:childTnLst>
                                    <p:animEffect transition="out" filter="fade">
                                      <p:cBhvr>
                                        <p:cTn id="164" dur="1000"/>
                                        <p:tgtEl>
                                          <p:spTgt spid="60"/>
                                        </p:tgtEl>
                                      </p:cBhvr>
                                    </p:animEffect>
                                    <p:set>
                                      <p:cBhvr>
                                        <p:cTn id="165" dur="1" fill="hold">
                                          <p:stCondLst>
                                            <p:cond delay="999"/>
                                          </p:stCondLst>
                                        </p:cTn>
                                        <p:tgtEl>
                                          <p:spTgt spid="60"/>
                                        </p:tgtEl>
                                        <p:attrNameLst>
                                          <p:attrName>style.visibility</p:attrName>
                                        </p:attrNameLst>
                                      </p:cBhvr>
                                      <p:to>
                                        <p:strVal val="hidden"/>
                                      </p:to>
                                    </p:set>
                                  </p:childTnLst>
                                </p:cTn>
                              </p:par>
                              <p:par>
                                <p:cTn id="166" presetID="10" presetClass="exit" presetSubtype="0" fill="hold" grpId="1" nodeType="withEffect">
                                  <p:stCondLst>
                                    <p:cond delay="0"/>
                                  </p:stCondLst>
                                  <p:childTnLst>
                                    <p:animEffect transition="out" filter="fade">
                                      <p:cBhvr>
                                        <p:cTn id="167" dur="1000"/>
                                        <p:tgtEl>
                                          <p:spTgt spid="61"/>
                                        </p:tgtEl>
                                      </p:cBhvr>
                                    </p:animEffect>
                                    <p:set>
                                      <p:cBhvr>
                                        <p:cTn id="168" dur="1" fill="hold">
                                          <p:stCondLst>
                                            <p:cond delay="999"/>
                                          </p:stCondLst>
                                        </p:cTn>
                                        <p:tgtEl>
                                          <p:spTgt spid="61"/>
                                        </p:tgtEl>
                                        <p:attrNameLst>
                                          <p:attrName>style.visibility</p:attrName>
                                        </p:attrNameLst>
                                      </p:cBhvr>
                                      <p:to>
                                        <p:strVal val="hidden"/>
                                      </p:to>
                                    </p:set>
                                  </p:childTnLst>
                                </p:cTn>
                              </p:par>
                              <p:par>
                                <p:cTn id="169" presetID="10" presetClass="exit" presetSubtype="0" fill="hold" grpId="2" nodeType="withEffect">
                                  <p:stCondLst>
                                    <p:cond delay="0"/>
                                  </p:stCondLst>
                                  <p:childTnLst>
                                    <p:animEffect transition="out" filter="fade">
                                      <p:cBhvr>
                                        <p:cTn id="170" dur="1000"/>
                                        <p:tgtEl>
                                          <p:spTgt spid="61"/>
                                        </p:tgtEl>
                                      </p:cBhvr>
                                    </p:animEffect>
                                    <p:set>
                                      <p:cBhvr>
                                        <p:cTn id="171" dur="1" fill="hold">
                                          <p:stCondLst>
                                            <p:cond delay="999"/>
                                          </p:stCondLst>
                                        </p:cTn>
                                        <p:tgtEl>
                                          <p:spTgt spid="61"/>
                                        </p:tgtEl>
                                        <p:attrNameLst>
                                          <p:attrName>style.visibility</p:attrName>
                                        </p:attrNameLst>
                                      </p:cBhvr>
                                      <p:to>
                                        <p:strVal val="hidden"/>
                                      </p:to>
                                    </p:set>
                                  </p:childTnLst>
                                </p:cTn>
                              </p:par>
                              <p:par>
                                <p:cTn id="172" presetID="10" presetClass="exit" presetSubtype="0" fill="hold" grpId="2" nodeType="withEffect">
                                  <p:stCondLst>
                                    <p:cond delay="0"/>
                                  </p:stCondLst>
                                  <p:childTnLst>
                                    <p:animEffect transition="out" filter="fade">
                                      <p:cBhvr>
                                        <p:cTn id="173" dur="1000"/>
                                        <p:tgtEl>
                                          <p:spTgt spid="60"/>
                                        </p:tgtEl>
                                      </p:cBhvr>
                                    </p:animEffect>
                                    <p:set>
                                      <p:cBhvr>
                                        <p:cTn id="174" dur="1" fill="hold">
                                          <p:stCondLst>
                                            <p:cond delay="999"/>
                                          </p:stCondLst>
                                        </p:cTn>
                                        <p:tgtEl>
                                          <p:spTgt spid="60"/>
                                        </p:tgtEl>
                                        <p:attrNameLst>
                                          <p:attrName>style.visibility</p:attrName>
                                        </p:attrNameLst>
                                      </p:cBhvr>
                                      <p:to>
                                        <p:strVal val="hidden"/>
                                      </p:to>
                                    </p:set>
                                  </p:childTnLst>
                                </p:cTn>
                              </p:par>
                              <p:par>
                                <p:cTn id="175" presetID="10" presetClass="exit" presetSubtype="0" fill="hold" grpId="1" nodeType="withEffect">
                                  <p:stCondLst>
                                    <p:cond delay="0"/>
                                  </p:stCondLst>
                                  <p:childTnLst>
                                    <p:animEffect transition="out" filter="fade">
                                      <p:cBhvr>
                                        <p:cTn id="176" dur="1000"/>
                                        <p:tgtEl>
                                          <p:spTgt spid="50"/>
                                        </p:tgtEl>
                                      </p:cBhvr>
                                    </p:animEffect>
                                    <p:set>
                                      <p:cBhvr>
                                        <p:cTn id="177" dur="1" fill="hold">
                                          <p:stCondLst>
                                            <p:cond delay="999"/>
                                          </p:stCondLst>
                                        </p:cTn>
                                        <p:tgtEl>
                                          <p:spTgt spid="50"/>
                                        </p:tgtEl>
                                        <p:attrNameLst>
                                          <p:attrName>style.visibility</p:attrName>
                                        </p:attrNameLst>
                                      </p:cBhvr>
                                      <p:to>
                                        <p:strVal val="hidden"/>
                                      </p:to>
                                    </p:set>
                                  </p:childTnLst>
                                </p:cTn>
                              </p:par>
                              <p:par>
                                <p:cTn id="178" presetID="10" presetClass="exit" presetSubtype="0" fill="hold" nodeType="withEffect">
                                  <p:stCondLst>
                                    <p:cond delay="0"/>
                                  </p:stCondLst>
                                  <p:childTnLst>
                                    <p:animEffect transition="out" filter="fade">
                                      <p:cBhvr>
                                        <p:cTn id="179" dur="1000"/>
                                        <p:tgtEl>
                                          <p:spTgt spid="242691"/>
                                        </p:tgtEl>
                                      </p:cBhvr>
                                    </p:animEffect>
                                    <p:set>
                                      <p:cBhvr>
                                        <p:cTn id="180" dur="1" fill="hold">
                                          <p:stCondLst>
                                            <p:cond delay="999"/>
                                          </p:stCondLst>
                                        </p:cTn>
                                        <p:tgtEl>
                                          <p:spTgt spid="242691"/>
                                        </p:tgtEl>
                                        <p:attrNameLst>
                                          <p:attrName>style.visibility</p:attrName>
                                        </p:attrNameLst>
                                      </p:cBhvr>
                                      <p:to>
                                        <p:strVal val="hidden"/>
                                      </p:to>
                                    </p:set>
                                  </p:childTnLst>
                                </p:cTn>
                              </p:par>
                              <p:par>
                                <p:cTn id="181" presetID="6" presetClass="emph" presetSubtype="0" fill="hold" nodeType="withEffect">
                                  <p:stCondLst>
                                    <p:cond delay="0"/>
                                  </p:stCondLst>
                                  <p:childTnLst>
                                    <p:animScale>
                                      <p:cBhvr>
                                        <p:cTn id="182" dur="1000" fill="hold"/>
                                        <p:tgtEl>
                                          <p:spTgt spid="29"/>
                                        </p:tgtEl>
                                      </p:cBhvr>
                                      <p:by x="150000" y="150000"/>
                                    </p:animScale>
                                  </p:childTnLst>
                                </p:cTn>
                              </p:par>
                              <p:par>
                                <p:cTn id="183" presetID="42" presetClass="path" presetSubtype="0" accel="50000" decel="50000" fill="hold" nodeType="withEffect">
                                  <p:stCondLst>
                                    <p:cond delay="0"/>
                                  </p:stCondLst>
                                  <p:childTnLst>
                                    <p:animMotion origin="layout" path="M -0.48334 -0.11666 L -0.33334 0.16112 " pathEditMode="relative" rAng="0" ptsTypes="AA">
                                      <p:cBhvr>
                                        <p:cTn id="184" dur="1000" fill="hold"/>
                                        <p:tgtEl>
                                          <p:spTgt spid="29"/>
                                        </p:tgtEl>
                                        <p:attrNameLst>
                                          <p:attrName>ppt_x</p:attrName>
                                          <p:attrName>ppt_y</p:attrName>
                                        </p:attrNameLst>
                                      </p:cBhvr>
                                      <p:rCtr x="75" y="139"/>
                                    </p:animMotion>
                                  </p:childTnLst>
                                </p:cTn>
                              </p:par>
                              <p:par>
                                <p:cTn id="185" presetID="10" presetClass="entr" presetSubtype="0" fill="hold" nodeType="withEffect">
                                  <p:stCondLst>
                                    <p:cond delay="500"/>
                                  </p:stCondLst>
                                  <p:childTnLst>
                                    <p:set>
                                      <p:cBhvr>
                                        <p:cTn id="186" dur="1" fill="hold">
                                          <p:stCondLst>
                                            <p:cond delay="0"/>
                                          </p:stCondLst>
                                        </p:cTn>
                                        <p:tgtEl>
                                          <p:spTgt spid="66"/>
                                        </p:tgtEl>
                                        <p:attrNameLst>
                                          <p:attrName>style.visibility</p:attrName>
                                        </p:attrNameLst>
                                      </p:cBhvr>
                                      <p:to>
                                        <p:strVal val="visible"/>
                                      </p:to>
                                    </p:set>
                                    <p:animEffect transition="in" filter="fade">
                                      <p:cBhvr>
                                        <p:cTn id="187" dur="1000"/>
                                        <p:tgtEl>
                                          <p:spTgt spid="66"/>
                                        </p:tgtEl>
                                      </p:cBhvr>
                                    </p:animEffect>
                                  </p:childTnLst>
                                </p:cTn>
                              </p:par>
                              <p:par>
                                <p:cTn id="188" presetID="10" presetClass="exit" presetSubtype="0" fill="hold" nodeType="withEffect">
                                  <p:stCondLst>
                                    <p:cond delay="500"/>
                                  </p:stCondLst>
                                  <p:childTnLst>
                                    <p:animEffect transition="out" filter="fade">
                                      <p:cBhvr>
                                        <p:cTn id="189" dur="1000"/>
                                        <p:tgtEl>
                                          <p:spTgt spid="29"/>
                                        </p:tgtEl>
                                      </p:cBhvr>
                                    </p:animEffect>
                                    <p:set>
                                      <p:cBhvr>
                                        <p:cTn id="190" dur="1" fill="hold">
                                          <p:stCondLst>
                                            <p:cond delay="999"/>
                                          </p:stCondLst>
                                        </p:cTn>
                                        <p:tgtEl>
                                          <p:spTgt spid="29"/>
                                        </p:tgtEl>
                                        <p:attrNameLst>
                                          <p:attrName>style.visibility</p:attrName>
                                        </p:attrNameLst>
                                      </p:cBhvr>
                                      <p:to>
                                        <p:strVal val="hidden"/>
                                      </p:to>
                                    </p:set>
                                  </p:childTnLst>
                                </p:cTn>
                              </p:par>
                              <p:par>
                                <p:cTn id="191" presetID="53" presetClass="entr" presetSubtype="0" fill="hold" nodeType="withEffect">
                                  <p:stCondLst>
                                    <p:cond delay="500"/>
                                  </p:stCondLst>
                                  <p:childTnLst>
                                    <p:set>
                                      <p:cBhvr>
                                        <p:cTn id="192" dur="1" fill="hold">
                                          <p:stCondLst>
                                            <p:cond delay="0"/>
                                          </p:stCondLst>
                                        </p:cTn>
                                        <p:tgtEl>
                                          <p:spTgt spid="65"/>
                                        </p:tgtEl>
                                        <p:attrNameLst>
                                          <p:attrName>style.visibility</p:attrName>
                                        </p:attrNameLst>
                                      </p:cBhvr>
                                      <p:to>
                                        <p:strVal val="visible"/>
                                      </p:to>
                                    </p:set>
                                    <p:anim calcmode="lin" valueType="num">
                                      <p:cBhvr>
                                        <p:cTn id="193" dur="1000" fill="hold"/>
                                        <p:tgtEl>
                                          <p:spTgt spid="65"/>
                                        </p:tgtEl>
                                        <p:attrNameLst>
                                          <p:attrName>ppt_w</p:attrName>
                                        </p:attrNameLst>
                                      </p:cBhvr>
                                      <p:tavLst>
                                        <p:tav tm="0">
                                          <p:val>
                                            <p:fltVal val="0"/>
                                          </p:val>
                                        </p:tav>
                                        <p:tav tm="100000">
                                          <p:val>
                                            <p:strVal val="#ppt_w"/>
                                          </p:val>
                                        </p:tav>
                                      </p:tavLst>
                                    </p:anim>
                                    <p:anim calcmode="lin" valueType="num">
                                      <p:cBhvr>
                                        <p:cTn id="194" dur="1000" fill="hold"/>
                                        <p:tgtEl>
                                          <p:spTgt spid="65"/>
                                        </p:tgtEl>
                                        <p:attrNameLst>
                                          <p:attrName>ppt_h</p:attrName>
                                        </p:attrNameLst>
                                      </p:cBhvr>
                                      <p:tavLst>
                                        <p:tav tm="0">
                                          <p:val>
                                            <p:fltVal val="0"/>
                                          </p:val>
                                        </p:tav>
                                        <p:tav tm="100000">
                                          <p:val>
                                            <p:strVal val="#ppt_h"/>
                                          </p:val>
                                        </p:tav>
                                      </p:tavLst>
                                    </p:anim>
                                    <p:animEffect transition="in" filter="fade">
                                      <p:cBhvr>
                                        <p:cTn id="195" dur="1000"/>
                                        <p:tgtEl>
                                          <p:spTgt spid="65"/>
                                        </p:tgtEl>
                                      </p:cBhvr>
                                    </p:animEffect>
                                  </p:childTnLst>
                                </p:cTn>
                              </p:par>
                            </p:childTnLst>
                          </p:cTn>
                        </p:par>
                        <p:par>
                          <p:cTn id="196" fill="hold">
                            <p:stCondLst>
                              <p:cond delay="2000"/>
                            </p:stCondLst>
                            <p:childTnLst>
                              <p:par>
                                <p:cTn id="197" presetID="49" presetClass="entr" presetSubtype="0" decel="100000" fill="hold" grpId="0" nodeType="after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p:cTn id="199" dur="1000" fill="hold"/>
                                        <p:tgtEl>
                                          <p:spTgt spid="68"/>
                                        </p:tgtEl>
                                        <p:attrNameLst>
                                          <p:attrName>ppt_w</p:attrName>
                                        </p:attrNameLst>
                                      </p:cBhvr>
                                      <p:tavLst>
                                        <p:tav tm="0">
                                          <p:val>
                                            <p:fltVal val="0"/>
                                          </p:val>
                                        </p:tav>
                                        <p:tav tm="100000">
                                          <p:val>
                                            <p:strVal val="#ppt_w"/>
                                          </p:val>
                                        </p:tav>
                                      </p:tavLst>
                                    </p:anim>
                                    <p:anim calcmode="lin" valueType="num">
                                      <p:cBhvr>
                                        <p:cTn id="200" dur="1000" fill="hold"/>
                                        <p:tgtEl>
                                          <p:spTgt spid="68"/>
                                        </p:tgtEl>
                                        <p:attrNameLst>
                                          <p:attrName>ppt_h</p:attrName>
                                        </p:attrNameLst>
                                      </p:cBhvr>
                                      <p:tavLst>
                                        <p:tav tm="0">
                                          <p:val>
                                            <p:fltVal val="0"/>
                                          </p:val>
                                        </p:tav>
                                        <p:tav tm="100000">
                                          <p:val>
                                            <p:strVal val="#ppt_h"/>
                                          </p:val>
                                        </p:tav>
                                      </p:tavLst>
                                    </p:anim>
                                    <p:anim calcmode="lin" valueType="num">
                                      <p:cBhvr>
                                        <p:cTn id="201" dur="1000" fill="hold"/>
                                        <p:tgtEl>
                                          <p:spTgt spid="68"/>
                                        </p:tgtEl>
                                        <p:attrNameLst>
                                          <p:attrName>style.rotation</p:attrName>
                                        </p:attrNameLst>
                                      </p:cBhvr>
                                      <p:tavLst>
                                        <p:tav tm="0">
                                          <p:val>
                                            <p:fltVal val="360"/>
                                          </p:val>
                                        </p:tav>
                                        <p:tav tm="100000">
                                          <p:val>
                                            <p:fltVal val="0"/>
                                          </p:val>
                                        </p:tav>
                                      </p:tavLst>
                                    </p:anim>
                                    <p:animEffect transition="in" filter="fade">
                                      <p:cBhvr>
                                        <p:cTn id="202" dur="1000"/>
                                        <p:tgtEl>
                                          <p:spTgt spid="68"/>
                                        </p:tgtEl>
                                      </p:cBhvr>
                                    </p:animEffect>
                                  </p:childTnLst>
                                </p:cTn>
                              </p:par>
                              <p:par>
                                <p:cTn id="203" presetID="49" presetClass="entr" presetSubtype="0" decel="100000" fill="hold" grpId="0" nodeType="withEffect">
                                  <p:stCondLst>
                                    <p:cond delay="0"/>
                                  </p:stCondLst>
                                  <p:childTnLst>
                                    <p:set>
                                      <p:cBhvr>
                                        <p:cTn id="204" dur="1" fill="hold">
                                          <p:stCondLst>
                                            <p:cond delay="0"/>
                                          </p:stCondLst>
                                        </p:cTn>
                                        <p:tgtEl>
                                          <p:spTgt spid="67"/>
                                        </p:tgtEl>
                                        <p:attrNameLst>
                                          <p:attrName>style.visibility</p:attrName>
                                        </p:attrNameLst>
                                      </p:cBhvr>
                                      <p:to>
                                        <p:strVal val="visible"/>
                                      </p:to>
                                    </p:set>
                                    <p:anim calcmode="lin" valueType="num">
                                      <p:cBhvr>
                                        <p:cTn id="205" dur="1000" fill="hold"/>
                                        <p:tgtEl>
                                          <p:spTgt spid="67"/>
                                        </p:tgtEl>
                                        <p:attrNameLst>
                                          <p:attrName>ppt_w</p:attrName>
                                        </p:attrNameLst>
                                      </p:cBhvr>
                                      <p:tavLst>
                                        <p:tav tm="0">
                                          <p:val>
                                            <p:fltVal val="0"/>
                                          </p:val>
                                        </p:tav>
                                        <p:tav tm="100000">
                                          <p:val>
                                            <p:strVal val="#ppt_w"/>
                                          </p:val>
                                        </p:tav>
                                      </p:tavLst>
                                    </p:anim>
                                    <p:anim calcmode="lin" valueType="num">
                                      <p:cBhvr>
                                        <p:cTn id="206" dur="1000" fill="hold"/>
                                        <p:tgtEl>
                                          <p:spTgt spid="67"/>
                                        </p:tgtEl>
                                        <p:attrNameLst>
                                          <p:attrName>ppt_h</p:attrName>
                                        </p:attrNameLst>
                                      </p:cBhvr>
                                      <p:tavLst>
                                        <p:tav tm="0">
                                          <p:val>
                                            <p:fltVal val="0"/>
                                          </p:val>
                                        </p:tav>
                                        <p:tav tm="100000">
                                          <p:val>
                                            <p:strVal val="#ppt_h"/>
                                          </p:val>
                                        </p:tav>
                                      </p:tavLst>
                                    </p:anim>
                                    <p:anim calcmode="lin" valueType="num">
                                      <p:cBhvr>
                                        <p:cTn id="207" dur="1000" fill="hold"/>
                                        <p:tgtEl>
                                          <p:spTgt spid="67"/>
                                        </p:tgtEl>
                                        <p:attrNameLst>
                                          <p:attrName>style.rotation</p:attrName>
                                        </p:attrNameLst>
                                      </p:cBhvr>
                                      <p:tavLst>
                                        <p:tav tm="0">
                                          <p:val>
                                            <p:fltVal val="360"/>
                                          </p:val>
                                        </p:tav>
                                        <p:tav tm="100000">
                                          <p:val>
                                            <p:fltVal val="0"/>
                                          </p:val>
                                        </p:tav>
                                      </p:tavLst>
                                    </p:anim>
                                    <p:animEffect transition="in" filter="fade">
                                      <p:cBhvr>
                                        <p:cTn id="208" dur="1000"/>
                                        <p:tgtEl>
                                          <p:spTgt spid="67"/>
                                        </p:tgtEl>
                                      </p:cBhvr>
                                    </p:animEffect>
                                  </p:childTnLst>
                                </p:cTn>
                              </p:par>
                            </p:childTnLst>
                          </p:cTn>
                        </p:par>
                      </p:childTnLst>
                    </p:cTn>
                  </p:par>
                  <p:par>
                    <p:cTn id="209" fill="hold">
                      <p:stCondLst>
                        <p:cond delay="indefinite"/>
                      </p:stCondLst>
                      <p:childTnLst>
                        <p:par>
                          <p:cTn id="210" fill="hold">
                            <p:stCondLst>
                              <p:cond delay="0"/>
                            </p:stCondLst>
                            <p:childTnLst>
                              <p:par>
                                <p:cTn id="211" presetID="10" presetClass="exit" presetSubtype="0" fill="hold" nodeType="clickEffect">
                                  <p:stCondLst>
                                    <p:cond delay="0"/>
                                  </p:stCondLst>
                                  <p:childTnLst>
                                    <p:animEffect transition="out" filter="fade">
                                      <p:cBhvr>
                                        <p:cTn id="212" dur="1000"/>
                                        <p:tgtEl>
                                          <p:spTgt spid="65"/>
                                        </p:tgtEl>
                                      </p:cBhvr>
                                    </p:animEffect>
                                    <p:set>
                                      <p:cBhvr>
                                        <p:cTn id="213" dur="1" fill="hold">
                                          <p:stCondLst>
                                            <p:cond delay="999"/>
                                          </p:stCondLst>
                                        </p:cTn>
                                        <p:tgtEl>
                                          <p:spTgt spid="65"/>
                                        </p:tgtEl>
                                        <p:attrNameLst>
                                          <p:attrName>style.visibility</p:attrName>
                                        </p:attrNameLst>
                                      </p:cBhvr>
                                      <p:to>
                                        <p:strVal val="hidden"/>
                                      </p:to>
                                    </p:set>
                                  </p:childTnLst>
                                </p:cTn>
                              </p:par>
                              <p:par>
                                <p:cTn id="214" presetID="10" presetClass="exit" presetSubtype="0" fill="hold" grpId="1" nodeType="withEffect">
                                  <p:stCondLst>
                                    <p:cond delay="0"/>
                                  </p:stCondLst>
                                  <p:childTnLst>
                                    <p:animEffect transition="out" filter="fade">
                                      <p:cBhvr>
                                        <p:cTn id="215" dur="1000"/>
                                        <p:tgtEl>
                                          <p:spTgt spid="68"/>
                                        </p:tgtEl>
                                      </p:cBhvr>
                                    </p:animEffect>
                                    <p:set>
                                      <p:cBhvr>
                                        <p:cTn id="216" dur="1" fill="hold">
                                          <p:stCondLst>
                                            <p:cond delay="999"/>
                                          </p:stCondLst>
                                        </p:cTn>
                                        <p:tgtEl>
                                          <p:spTgt spid="68"/>
                                        </p:tgtEl>
                                        <p:attrNameLst>
                                          <p:attrName>style.visibility</p:attrName>
                                        </p:attrNameLst>
                                      </p:cBhvr>
                                      <p:to>
                                        <p:strVal val="hidden"/>
                                      </p:to>
                                    </p:set>
                                  </p:childTnLst>
                                </p:cTn>
                              </p:par>
                              <p:par>
                                <p:cTn id="217" presetID="10" presetClass="exit" presetSubtype="0" fill="hold" nodeType="withEffect">
                                  <p:stCondLst>
                                    <p:cond delay="0"/>
                                  </p:stCondLst>
                                  <p:childTnLst>
                                    <p:animEffect transition="out" filter="fade">
                                      <p:cBhvr>
                                        <p:cTn id="218" dur="1000"/>
                                        <p:tgtEl>
                                          <p:spTgt spid="66"/>
                                        </p:tgtEl>
                                      </p:cBhvr>
                                    </p:animEffect>
                                    <p:set>
                                      <p:cBhvr>
                                        <p:cTn id="219" dur="1" fill="hold">
                                          <p:stCondLst>
                                            <p:cond delay="999"/>
                                          </p:stCondLst>
                                        </p:cTn>
                                        <p:tgtEl>
                                          <p:spTgt spid="66"/>
                                        </p:tgtEl>
                                        <p:attrNameLst>
                                          <p:attrName>style.visibility</p:attrName>
                                        </p:attrNameLst>
                                      </p:cBhvr>
                                      <p:to>
                                        <p:strVal val="hidden"/>
                                      </p:to>
                                    </p:set>
                                  </p:childTnLst>
                                </p:cTn>
                              </p:par>
                              <p:par>
                                <p:cTn id="220" presetID="10" presetClass="exit" presetSubtype="0" fill="hold" grpId="1" nodeType="withEffect">
                                  <p:stCondLst>
                                    <p:cond delay="0"/>
                                  </p:stCondLst>
                                  <p:childTnLst>
                                    <p:animEffect transition="out" filter="fade">
                                      <p:cBhvr>
                                        <p:cTn id="221" dur="1000"/>
                                        <p:tgtEl>
                                          <p:spTgt spid="67"/>
                                        </p:tgtEl>
                                      </p:cBhvr>
                                    </p:animEffect>
                                    <p:set>
                                      <p:cBhvr>
                                        <p:cTn id="222" dur="1" fill="hold">
                                          <p:stCondLst>
                                            <p:cond delay="999"/>
                                          </p:stCondLst>
                                        </p:cTn>
                                        <p:tgtEl>
                                          <p:spTgt spid="67"/>
                                        </p:tgtEl>
                                        <p:attrNameLst>
                                          <p:attrName>style.visibility</p:attrName>
                                        </p:attrNameLst>
                                      </p:cBhvr>
                                      <p:to>
                                        <p:strVal val="hidden"/>
                                      </p:to>
                                    </p:set>
                                  </p:childTnLst>
                                </p:cTn>
                              </p:par>
                            </p:childTnLst>
                          </p:cTn>
                        </p:par>
                        <p:par>
                          <p:cTn id="223" fill="hold">
                            <p:stCondLst>
                              <p:cond delay="1000"/>
                            </p:stCondLst>
                            <p:childTnLst>
                              <p:par>
                                <p:cTn id="224" presetID="53" presetClass="entr" presetSubtype="0" fill="hold" grpId="1" nodeType="afterEffect">
                                  <p:stCondLst>
                                    <p:cond delay="0"/>
                                  </p:stCondLst>
                                  <p:childTnLst>
                                    <p:set>
                                      <p:cBhvr>
                                        <p:cTn id="225" dur="1" fill="hold">
                                          <p:stCondLst>
                                            <p:cond delay="0"/>
                                          </p:stCondLst>
                                        </p:cTn>
                                        <p:tgtEl>
                                          <p:spTgt spid="69"/>
                                        </p:tgtEl>
                                        <p:attrNameLst>
                                          <p:attrName>style.visibility</p:attrName>
                                        </p:attrNameLst>
                                      </p:cBhvr>
                                      <p:to>
                                        <p:strVal val="visible"/>
                                      </p:to>
                                    </p:set>
                                    <p:anim calcmode="lin" valueType="num">
                                      <p:cBhvr>
                                        <p:cTn id="226" dur="1000" fill="hold"/>
                                        <p:tgtEl>
                                          <p:spTgt spid="69"/>
                                        </p:tgtEl>
                                        <p:attrNameLst>
                                          <p:attrName>ppt_w</p:attrName>
                                        </p:attrNameLst>
                                      </p:cBhvr>
                                      <p:tavLst>
                                        <p:tav tm="0">
                                          <p:val>
                                            <p:fltVal val="0"/>
                                          </p:val>
                                        </p:tav>
                                        <p:tav tm="100000">
                                          <p:val>
                                            <p:strVal val="#ppt_w"/>
                                          </p:val>
                                        </p:tav>
                                      </p:tavLst>
                                    </p:anim>
                                    <p:anim calcmode="lin" valueType="num">
                                      <p:cBhvr>
                                        <p:cTn id="227" dur="1000" fill="hold"/>
                                        <p:tgtEl>
                                          <p:spTgt spid="69"/>
                                        </p:tgtEl>
                                        <p:attrNameLst>
                                          <p:attrName>ppt_h</p:attrName>
                                        </p:attrNameLst>
                                      </p:cBhvr>
                                      <p:tavLst>
                                        <p:tav tm="0">
                                          <p:val>
                                            <p:fltVal val="0"/>
                                          </p:val>
                                        </p:tav>
                                        <p:tav tm="100000">
                                          <p:val>
                                            <p:strVal val="#ppt_h"/>
                                          </p:val>
                                        </p:tav>
                                      </p:tavLst>
                                    </p:anim>
                                    <p:animEffect transition="in" filter="fade">
                                      <p:cBhvr>
                                        <p:cTn id="228" dur="1000"/>
                                        <p:tgtEl>
                                          <p:spTgt spid="69"/>
                                        </p:tgtEl>
                                      </p:cBhvr>
                                    </p:animEffect>
                                  </p:childTnLst>
                                </p:cTn>
                              </p:par>
                            </p:childTnLst>
                          </p:cTn>
                        </p:par>
                        <p:par>
                          <p:cTn id="229" fill="hold">
                            <p:stCondLst>
                              <p:cond delay="2000"/>
                            </p:stCondLst>
                            <p:childTnLst>
                              <p:par>
                                <p:cTn id="230" presetID="49" presetClass="entr" presetSubtype="0" decel="100000" fill="hold" grpId="2" nodeType="afterEffect">
                                  <p:stCondLst>
                                    <p:cond delay="0"/>
                                  </p:stCondLst>
                                  <p:childTnLst>
                                    <p:set>
                                      <p:cBhvr>
                                        <p:cTn id="231" dur="1" fill="hold">
                                          <p:stCondLst>
                                            <p:cond delay="0"/>
                                          </p:stCondLst>
                                        </p:cTn>
                                        <p:tgtEl>
                                          <p:spTgt spid="27"/>
                                        </p:tgtEl>
                                        <p:attrNameLst>
                                          <p:attrName>style.visibility</p:attrName>
                                        </p:attrNameLst>
                                      </p:cBhvr>
                                      <p:to>
                                        <p:strVal val="visible"/>
                                      </p:to>
                                    </p:set>
                                    <p:anim calcmode="lin" valueType="num">
                                      <p:cBhvr>
                                        <p:cTn id="232" dur="1000" fill="hold"/>
                                        <p:tgtEl>
                                          <p:spTgt spid="27"/>
                                        </p:tgtEl>
                                        <p:attrNameLst>
                                          <p:attrName>ppt_w</p:attrName>
                                        </p:attrNameLst>
                                      </p:cBhvr>
                                      <p:tavLst>
                                        <p:tav tm="0">
                                          <p:val>
                                            <p:fltVal val="0"/>
                                          </p:val>
                                        </p:tav>
                                        <p:tav tm="100000">
                                          <p:val>
                                            <p:strVal val="#ppt_w"/>
                                          </p:val>
                                        </p:tav>
                                      </p:tavLst>
                                    </p:anim>
                                    <p:anim calcmode="lin" valueType="num">
                                      <p:cBhvr>
                                        <p:cTn id="233" dur="1000" fill="hold"/>
                                        <p:tgtEl>
                                          <p:spTgt spid="27"/>
                                        </p:tgtEl>
                                        <p:attrNameLst>
                                          <p:attrName>ppt_h</p:attrName>
                                        </p:attrNameLst>
                                      </p:cBhvr>
                                      <p:tavLst>
                                        <p:tav tm="0">
                                          <p:val>
                                            <p:fltVal val="0"/>
                                          </p:val>
                                        </p:tav>
                                        <p:tav tm="100000">
                                          <p:val>
                                            <p:strVal val="#ppt_h"/>
                                          </p:val>
                                        </p:tav>
                                      </p:tavLst>
                                    </p:anim>
                                    <p:anim calcmode="lin" valueType="num">
                                      <p:cBhvr>
                                        <p:cTn id="234" dur="1000" fill="hold"/>
                                        <p:tgtEl>
                                          <p:spTgt spid="27"/>
                                        </p:tgtEl>
                                        <p:attrNameLst>
                                          <p:attrName>style.rotation</p:attrName>
                                        </p:attrNameLst>
                                      </p:cBhvr>
                                      <p:tavLst>
                                        <p:tav tm="0">
                                          <p:val>
                                            <p:fltVal val="360"/>
                                          </p:val>
                                        </p:tav>
                                        <p:tav tm="100000">
                                          <p:val>
                                            <p:fltVal val="0"/>
                                          </p:val>
                                        </p:tav>
                                      </p:tavLst>
                                    </p:anim>
                                    <p:animEffect transition="in" filter="fade">
                                      <p:cBhvr>
                                        <p:cTn id="235"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p:bldP spid="27" grpId="2" animBg="1"/>
      <p:bldP spid="6" grpId="0" animBg="1"/>
      <p:bldP spid="37" grpId="0" animBg="1"/>
      <p:bldP spid="49" grpId="0" animBg="1"/>
      <p:bldP spid="49" grpId="1" animBg="1"/>
      <p:bldP spid="48" grpId="0" animBg="1"/>
      <p:bldP spid="48" grpId="1" animBg="1"/>
      <p:bldP spid="50" grpId="0" animBg="1"/>
      <p:bldP spid="50" grpId="1" animBg="1"/>
      <p:bldP spid="51" grpId="0" animBg="1"/>
      <p:bldP spid="51" grpId="1" animBg="1"/>
      <p:bldP spid="14" grpId="0" animBg="1"/>
      <p:bldP spid="14" grpId="1" animBg="1"/>
      <p:bldP spid="13" grpId="0" animBg="1"/>
      <p:bldP spid="13" grpId="1" animBg="1"/>
      <p:bldP spid="59" grpId="0" animBg="1"/>
      <p:bldP spid="59" grpId="1" animBg="1"/>
      <p:bldP spid="61" grpId="0" animBg="1"/>
      <p:bldP spid="61" grpId="1" animBg="1"/>
      <p:bldP spid="61" grpId="2" animBg="1"/>
      <p:bldP spid="67" grpId="0" animBg="1"/>
      <p:bldP spid="67" grpId="1" animBg="1"/>
      <p:bldP spid="68" grpId="0" animBg="1"/>
      <p:bldP spid="68" grpId="1" animBg="1"/>
      <p:bldP spid="60" grpId="0" animBg="1"/>
      <p:bldP spid="60" grpId="1" animBg="1"/>
      <p:bldP spid="60" grpId="2" animBg="1"/>
      <p:bldP spid="46" grpId="0" animBg="1"/>
      <p:bldP spid="46" grpId="1" animBg="1"/>
      <p:bldP spid="69"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9"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45" name="Freeform 4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useBgFill="1">
        <p:nvSpPr>
          <p:cNvPr id="16" name="TextBox 15"/>
          <p:cNvSpPr txBox="1"/>
          <p:nvPr/>
        </p:nvSpPr>
        <p:spPr>
          <a:xfrm rot="20122672">
            <a:off x="5310402" y="2994194"/>
            <a:ext cx="2775503" cy="492443"/>
          </a:xfrm>
          <a:prstGeom prst="rect">
            <a:avLst/>
          </a:prstGeom>
        </p:spPr>
        <p:txBody>
          <a:bodyPr wrap="none" rtlCol="0">
            <a:spAutoFit/>
          </a:bodyPr>
          <a:lstStyle/>
          <a:p>
            <a:r>
              <a:rPr lang="en-US" sz="2600" b="1" dirty="0" smtClean="0"/>
              <a:t>Cayuse: 1847-1855</a:t>
            </a:r>
            <a:endParaRPr lang="en-US" sz="2600" b="1" dirty="0"/>
          </a:p>
        </p:txBody>
      </p:sp>
      <p:sp>
        <p:nvSpPr>
          <p:cNvPr id="18" name="TextBox 17"/>
          <p:cNvSpPr txBox="1"/>
          <p:nvPr/>
        </p:nvSpPr>
        <p:spPr>
          <a:xfrm rot="20122672">
            <a:off x="6196116" y="1347392"/>
            <a:ext cx="2980816" cy="492443"/>
          </a:xfrm>
          <a:prstGeom prst="rect">
            <a:avLst/>
          </a:prstGeom>
          <a:noFill/>
        </p:spPr>
        <p:txBody>
          <a:bodyPr wrap="none" rtlCol="0">
            <a:spAutoFit/>
          </a:bodyPr>
          <a:lstStyle/>
          <a:p>
            <a:r>
              <a:rPr lang="en-US" sz="2600" b="1" dirty="0" smtClean="0"/>
              <a:t>Coeur D’Alene: 1858</a:t>
            </a:r>
            <a:endParaRPr lang="en-US" sz="2600" b="1" dirty="0"/>
          </a:p>
        </p:txBody>
      </p:sp>
      <p:sp>
        <p:nvSpPr>
          <p:cNvPr id="20" name="Freeform 19"/>
          <p:cNvSpPr/>
          <p:nvPr/>
        </p:nvSpPr>
        <p:spPr>
          <a:xfrm>
            <a:off x="5108122" y="1657350"/>
            <a:ext cx="1507671" cy="1213757"/>
          </a:xfrm>
          <a:custGeom>
            <a:avLst/>
            <a:gdLst>
              <a:gd name="connsiteX0" fmla="*/ 835478 w 1507671"/>
              <a:gd name="connsiteY0" fmla="*/ 73479 h 1213757"/>
              <a:gd name="connsiteX1" fmla="*/ 606878 w 1507671"/>
              <a:gd name="connsiteY1" fmla="*/ 8164 h 1213757"/>
              <a:gd name="connsiteX2" fmla="*/ 410935 w 1507671"/>
              <a:gd name="connsiteY2" fmla="*/ 122464 h 1213757"/>
              <a:gd name="connsiteX3" fmla="*/ 247649 w 1507671"/>
              <a:gd name="connsiteY3" fmla="*/ 89807 h 1213757"/>
              <a:gd name="connsiteX4" fmla="*/ 35378 w 1507671"/>
              <a:gd name="connsiteY4" fmla="*/ 269421 h 1213757"/>
              <a:gd name="connsiteX5" fmla="*/ 35378 w 1507671"/>
              <a:gd name="connsiteY5" fmla="*/ 661307 h 1213757"/>
              <a:gd name="connsiteX6" fmla="*/ 35378 w 1507671"/>
              <a:gd name="connsiteY6" fmla="*/ 710293 h 1213757"/>
              <a:gd name="connsiteX7" fmla="*/ 214992 w 1507671"/>
              <a:gd name="connsiteY7" fmla="*/ 987879 h 1213757"/>
              <a:gd name="connsiteX8" fmla="*/ 345621 w 1507671"/>
              <a:gd name="connsiteY8" fmla="*/ 1183821 h 1213757"/>
              <a:gd name="connsiteX9" fmla="*/ 541564 w 1507671"/>
              <a:gd name="connsiteY9" fmla="*/ 1167493 h 1213757"/>
              <a:gd name="connsiteX10" fmla="*/ 917121 w 1507671"/>
              <a:gd name="connsiteY10" fmla="*/ 1036864 h 1213757"/>
              <a:gd name="connsiteX11" fmla="*/ 1439635 w 1507671"/>
              <a:gd name="connsiteY11" fmla="*/ 955221 h 1213757"/>
              <a:gd name="connsiteX12" fmla="*/ 1325335 w 1507671"/>
              <a:gd name="connsiteY12" fmla="*/ 775607 h 1213757"/>
              <a:gd name="connsiteX13" fmla="*/ 1145721 w 1507671"/>
              <a:gd name="connsiteY13" fmla="*/ 628650 h 1213757"/>
              <a:gd name="connsiteX14" fmla="*/ 1064078 w 1507671"/>
              <a:gd name="connsiteY14" fmla="*/ 432707 h 1213757"/>
              <a:gd name="connsiteX15" fmla="*/ 949778 w 1507671"/>
              <a:gd name="connsiteY15" fmla="*/ 269421 h 1213757"/>
              <a:gd name="connsiteX16" fmla="*/ 835478 w 1507671"/>
              <a:gd name="connsiteY16" fmla="*/ 155121 h 1213757"/>
              <a:gd name="connsiteX17" fmla="*/ 835478 w 1507671"/>
              <a:gd name="connsiteY17" fmla="*/ 73479 h 12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7671" h="1213757">
                <a:moveTo>
                  <a:pt x="835478" y="73479"/>
                </a:moveTo>
                <a:cubicBezTo>
                  <a:pt x="797378" y="48986"/>
                  <a:pt x="677635" y="0"/>
                  <a:pt x="606878" y="8164"/>
                </a:cubicBezTo>
                <a:cubicBezTo>
                  <a:pt x="536121" y="16328"/>
                  <a:pt x="470806" y="108857"/>
                  <a:pt x="410935" y="122464"/>
                </a:cubicBezTo>
                <a:cubicBezTo>
                  <a:pt x="351064" y="136071"/>
                  <a:pt x="310242" y="65314"/>
                  <a:pt x="247649" y="89807"/>
                </a:cubicBezTo>
                <a:cubicBezTo>
                  <a:pt x="185056" y="114300"/>
                  <a:pt x="70756" y="174171"/>
                  <a:pt x="35378" y="269421"/>
                </a:cubicBezTo>
                <a:cubicBezTo>
                  <a:pt x="0" y="364671"/>
                  <a:pt x="35378" y="661307"/>
                  <a:pt x="35378" y="661307"/>
                </a:cubicBezTo>
                <a:cubicBezTo>
                  <a:pt x="35378" y="734786"/>
                  <a:pt x="5442" y="655864"/>
                  <a:pt x="35378" y="710293"/>
                </a:cubicBezTo>
                <a:cubicBezTo>
                  <a:pt x="65314" y="764722"/>
                  <a:pt x="163285" y="908958"/>
                  <a:pt x="214992" y="987879"/>
                </a:cubicBezTo>
                <a:cubicBezTo>
                  <a:pt x="266699" y="1066800"/>
                  <a:pt x="291192" y="1153885"/>
                  <a:pt x="345621" y="1183821"/>
                </a:cubicBezTo>
                <a:cubicBezTo>
                  <a:pt x="400050" y="1213757"/>
                  <a:pt x="446314" y="1191986"/>
                  <a:pt x="541564" y="1167493"/>
                </a:cubicBezTo>
                <a:cubicBezTo>
                  <a:pt x="636814" y="1143000"/>
                  <a:pt x="767443" y="1072243"/>
                  <a:pt x="917121" y="1036864"/>
                </a:cubicBezTo>
                <a:cubicBezTo>
                  <a:pt x="1066799" y="1001485"/>
                  <a:pt x="1371599" y="998764"/>
                  <a:pt x="1439635" y="955221"/>
                </a:cubicBezTo>
                <a:cubicBezTo>
                  <a:pt x="1507671" y="911678"/>
                  <a:pt x="1374321" y="830035"/>
                  <a:pt x="1325335" y="775607"/>
                </a:cubicBezTo>
                <a:cubicBezTo>
                  <a:pt x="1276349" y="721179"/>
                  <a:pt x="1189264" y="685800"/>
                  <a:pt x="1145721" y="628650"/>
                </a:cubicBezTo>
                <a:cubicBezTo>
                  <a:pt x="1102178" y="571500"/>
                  <a:pt x="1096735" y="492578"/>
                  <a:pt x="1064078" y="432707"/>
                </a:cubicBezTo>
                <a:cubicBezTo>
                  <a:pt x="1031421" y="372836"/>
                  <a:pt x="987878" y="315685"/>
                  <a:pt x="949778" y="269421"/>
                </a:cubicBezTo>
                <a:cubicBezTo>
                  <a:pt x="911678" y="223157"/>
                  <a:pt x="859971" y="190500"/>
                  <a:pt x="835478" y="155121"/>
                </a:cubicBezTo>
                <a:cubicBezTo>
                  <a:pt x="810985" y="119742"/>
                  <a:pt x="873578" y="97972"/>
                  <a:pt x="835478" y="73479"/>
                </a:cubicBezTo>
                <a:close/>
              </a:path>
            </a:pathLst>
          </a:custGeom>
          <a:solidFill>
            <a:schemeClr val="tx1">
              <a:lumMod val="50000"/>
              <a:lumOff val="50000"/>
              <a:alpha val="50000"/>
            </a:schemeClr>
          </a:solidFill>
          <a:ln>
            <a:noFill/>
          </a:ln>
        </p:spPr>
        <p:txBody>
          <a:bodyPr wrap="square" rtlCol="0" anchor="ctr">
            <a:spAutoFit/>
          </a:bodyPr>
          <a:lstStyle/>
          <a:p>
            <a:pPr algn="ctr"/>
            <a:endParaRPr lang="en-US" sz="2200" b="1" dirty="0" smtClean="0">
              <a:solidFill>
                <a:schemeClr val="bg1"/>
              </a:solidFill>
            </a:endParaRPr>
          </a:p>
        </p:txBody>
      </p:sp>
      <p:sp useBgFill="1">
        <p:nvSpPr>
          <p:cNvPr id="22" name="TextBox 21"/>
          <p:cNvSpPr txBox="1"/>
          <p:nvPr/>
        </p:nvSpPr>
        <p:spPr>
          <a:xfrm rot="20122672">
            <a:off x="2688924" y="5192166"/>
            <a:ext cx="3450304" cy="492443"/>
          </a:xfrm>
          <a:prstGeom prst="rect">
            <a:avLst/>
          </a:prstGeom>
        </p:spPr>
        <p:txBody>
          <a:bodyPr wrap="none" rtlCol="0">
            <a:spAutoFit/>
          </a:bodyPr>
          <a:lstStyle/>
          <a:p>
            <a:r>
              <a:rPr lang="en-US" sz="2600" b="1" dirty="0" smtClean="0"/>
              <a:t>Rouge River: 1855-1856</a:t>
            </a:r>
            <a:endParaRPr lang="en-US" sz="2600" b="1" dirty="0"/>
          </a:p>
        </p:txBody>
      </p:sp>
      <p:sp>
        <p:nvSpPr>
          <p:cNvPr id="15" name="Freeform 14"/>
          <p:cNvSpPr/>
          <p:nvPr/>
        </p:nvSpPr>
        <p:spPr>
          <a:xfrm>
            <a:off x="3774622" y="2838450"/>
            <a:ext cx="1692728" cy="1924050"/>
          </a:xfrm>
          <a:custGeom>
            <a:avLst/>
            <a:gdLst>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4599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363435 w 1692728"/>
              <a:gd name="connsiteY5" fmla="*/ 6123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2728" h="1924050">
                <a:moveTo>
                  <a:pt x="46264" y="476250"/>
                </a:moveTo>
                <a:cubicBezTo>
                  <a:pt x="92528" y="413657"/>
                  <a:pt x="312964" y="449036"/>
                  <a:pt x="421821" y="378279"/>
                </a:cubicBezTo>
                <a:cubicBezTo>
                  <a:pt x="530678" y="307522"/>
                  <a:pt x="615043" y="103414"/>
                  <a:pt x="699407" y="51707"/>
                </a:cubicBezTo>
                <a:cubicBezTo>
                  <a:pt x="783771" y="0"/>
                  <a:pt x="857250" y="38100"/>
                  <a:pt x="928007" y="68036"/>
                </a:cubicBezTo>
                <a:cubicBezTo>
                  <a:pt x="998764" y="97972"/>
                  <a:pt x="1051378" y="140607"/>
                  <a:pt x="1123949" y="231321"/>
                </a:cubicBezTo>
                <a:cubicBezTo>
                  <a:pt x="1196520" y="322035"/>
                  <a:pt x="1338942" y="498021"/>
                  <a:pt x="1363435" y="612321"/>
                </a:cubicBezTo>
                <a:cubicBezTo>
                  <a:pt x="1387928" y="726621"/>
                  <a:pt x="1264557" y="836385"/>
                  <a:pt x="1270907" y="917121"/>
                </a:cubicBezTo>
                <a:cubicBezTo>
                  <a:pt x="1277257" y="997857"/>
                  <a:pt x="1349828" y="1034143"/>
                  <a:pt x="1401535" y="1096736"/>
                </a:cubicBezTo>
                <a:cubicBezTo>
                  <a:pt x="1453242" y="1159329"/>
                  <a:pt x="1534885" y="1230086"/>
                  <a:pt x="1581149" y="1292679"/>
                </a:cubicBezTo>
                <a:cubicBezTo>
                  <a:pt x="1627413" y="1355272"/>
                  <a:pt x="1692728" y="1398815"/>
                  <a:pt x="1679121" y="1472293"/>
                </a:cubicBezTo>
                <a:cubicBezTo>
                  <a:pt x="1665514" y="1545771"/>
                  <a:pt x="1551214" y="1676400"/>
                  <a:pt x="1499507" y="1733550"/>
                </a:cubicBezTo>
                <a:cubicBezTo>
                  <a:pt x="1447800" y="1790700"/>
                  <a:pt x="1415142" y="1785257"/>
                  <a:pt x="1368878" y="1815193"/>
                </a:cubicBezTo>
                <a:cubicBezTo>
                  <a:pt x="1322614" y="1845129"/>
                  <a:pt x="1300842" y="1907721"/>
                  <a:pt x="1221921" y="1913164"/>
                </a:cubicBezTo>
                <a:cubicBezTo>
                  <a:pt x="1143000" y="1918607"/>
                  <a:pt x="955221" y="1924050"/>
                  <a:pt x="895349" y="1847850"/>
                </a:cubicBezTo>
                <a:cubicBezTo>
                  <a:pt x="835477" y="1771650"/>
                  <a:pt x="928006" y="1572985"/>
                  <a:pt x="862692" y="1455964"/>
                </a:cubicBezTo>
                <a:cubicBezTo>
                  <a:pt x="797378" y="1338943"/>
                  <a:pt x="595993" y="1219200"/>
                  <a:pt x="503464" y="1145721"/>
                </a:cubicBezTo>
                <a:cubicBezTo>
                  <a:pt x="410936" y="1072243"/>
                  <a:pt x="367392" y="1080407"/>
                  <a:pt x="307521" y="1015093"/>
                </a:cubicBezTo>
                <a:cubicBezTo>
                  <a:pt x="247650" y="949779"/>
                  <a:pt x="185056" y="838200"/>
                  <a:pt x="144235" y="753836"/>
                </a:cubicBezTo>
                <a:cubicBezTo>
                  <a:pt x="103414" y="669472"/>
                  <a:pt x="0" y="538843"/>
                  <a:pt x="46264" y="476250"/>
                </a:cubicBezTo>
                <a:close/>
              </a:path>
            </a:pathLst>
          </a:custGeom>
          <a:solidFill>
            <a:schemeClr val="tx1">
              <a:alpha val="50000"/>
            </a:schemeClr>
          </a:solidFill>
          <a:ln>
            <a:noFill/>
          </a:ln>
        </p:spPr>
        <p:txBody>
          <a:bodyPr wrap="square" rtlCol="0" anchor="ctr">
            <a:spAutoFit/>
          </a:bodyPr>
          <a:lstStyle/>
          <a:p>
            <a:pPr algn="ctr"/>
            <a:endParaRPr lang="en-US" sz="2200" b="1" dirty="0" smtClean="0">
              <a:solidFill>
                <a:schemeClr val="bg1"/>
              </a:solidFill>
            </a:endParaRPr>
          </a:p>
        </p:txBody>
      </p:sp>
      <p:grpSp>
        <p:nvGrpSpPr>
          <p:cNvPr id="2" name="Group 23"/>
          <p:cNvGrpSpPr/>
          <p:nvPr/>
        </p:nvGrpSpPr>
        <p:grpSpPr>
          <a:xfrm>
            <a:off x="-76200" y="2895600"/>
            <a:ext cx="4137537" cy="814639"/>
            <a:chOff x="-76200" y="2895600"/>
            <a:chExt cx="4137537" cy="814639"/>
          </a:xfrm>
        </p:grpSpPr>
        <p:sp>
          <p:nvSpPr>
            <p:cNvPr id="23" name="TextBox 22"/>
            <p:cNvSpPr txBox="1"/>
            <p:nvPr/>
          </p:nvSpPr>
          <p:spPr>
            <a:xfrm>
              <a:off x="-76200" y="2895600"/>
              <a:ext cx="1396536" cy="400110"/>
            </a:xfrm>
            <a:prstGeom prst="rect">
              <a:avLst/>
            </a:prstGeom>
            <a:solidFill>
              <a:schemeClr val="bg1"/>
            </a:solidFill>
          </p:spPr>
          <p:txBody>
            <a:bodyPr wrap="none" rtlCol="0">
              <a:spAutoFit/>
            </a:bodyPr>
            <a:lstStyle/>
            <a:p>
              <a:r>
                <a:rPr lang="en-US" sz="2000" b="1" dirty="0" smtClean="0">
                  <a:solidFill>
                    <a:srgbClr val="004F8A"/>
                  </a:solidFill>
                </a:rPr>
                <a:t>Columbia R</a:t>
              </a:r>
              <a:endParaRPr lang="en-US" sz="2000" b="1" dirty="0">
                <a:solidFill>
                  <a:srgbClr val="004F8A"/>
                </a:solidFill>
              </a:endParaRPr>
            </a:p>
          </p:txBody>
        </p:sp>
        <p:sp>
          <p:nvSpPr>
            <p:cNvPr id="5" name="Freeform 4"/>
            <p:cNvSpPr/>
            <p:nvPr/>
          </p:nvSpPr>
          <p:spPr>
            <a:xfrm>
              <a:off x="1295400" y="3096236"/>
              <a:ext cx="2765937" cy="614003"/>
            </a:xfrm>
            <a:custGeom>
              <a:avLst/>
              <a:gdLst>
                <a:gd name="connsiteX0" fmla="*/ 0 w 2540000"/>
                <a:gd name="connsiteY0" fmla="*/ 28787 h 533400"/>
                <a:gd name="connsiteX1" fmla="*/ 81280 w 2540000"/>
                <a:gd name="connsiteY1" fmla="*/ 18627 h 533400"/>
                <a:gd name="connsiteX2" fmla="*/ 193040 w 2540000"/>
                <a:gd name="connsiteY2" fmla="*/ 18627 h 533400"/>
                <a:gd name="connsiteX3" fmla="*/ 294640 w 2540000"/>
                <a:gd name="connsiteY3" fmla="*/ 8467 h 533400"/>
                <a:gd name="connsiteX4" fmla="*/ 325120 w 2540000"/>
                <a:gd name="connsiteY4" fmla="*/ 69427 h 533400"/>
                <a:gd name="connsiteX5" fmla="*/ 447040 w 2540000"/>
                <a:gd name="connsiteY5" fmla="*/ 110067 h 533400"/>
                <a:gd name="connsiteX6" fmla="*/ 487680 w 2540000"/>
                <a:gd name="connsiteY6" fmla="*/ 120227 h 533400"/>
                <a:gd name="connsiteX7" fmla="*/ 579120 w 2540000"/>
                <a:gd name="connsiteY7" fmla="*/ 231987 h 533400"/>
                <a:gd name="connsiteX8" fmla="*/ 599440 w 2540000"/>
                <a:gd name="connsiteY8" fmla="*/ 333587 h 533400"/>
                <a:gd name="connsiteX9" fmla="*/ 731520 w 2540000"/>
                <a:gd name="connsiteY9" fmla="*/ 465667 h 533400"/>
                <a:gd name="connsiteX10" fmla="*/ 843280 w 2540000"/>
                <a:gd name="connsiteY10" fmla="*/ 526627 h 533400"/>
                <a:gd name="connsiteX11" fmla="*/ 1016000 w 2540000"/>
                <a:gd name="connsiteY11" fmla="*/ 506307 h 533400"/>
                <a:gd name="connsiteX12" fmla="*/ 1087120 w 2540000"/>
                <a:gd name="connsiteY12" fmla="*/ 455507 h 533400"/>
                <a:gd name="connsiteX13" fmla="*/ 1270000 w 2540000"/>
                <a:gd name="connsiteY13" fmla="*/ 455507 h 533400"/>
                <a:gd name="connsiteX14" fmla="*/ 1391920 w 2540000"/>
                <a:gd name="connsiteY14" fmla="*/ 485987 h 533400"/>
                <a:gd name="connsiteX15" fmla="*/ 1483360 w 2540000"/>
                <a:gd name="connsiteY15" fmla="*/ 496147 h 533400"/>
                <a:gd name="connsiteX16" fmla="*/ 1554480 w 2540000"/>
                <a:gd name="connsiteY16" fmla="*/ 485987 h 533400"/>
                <a:gd name="connsiteX17" fmla="*/ 1706880 w 2540000"/>
                <a:gd name="connsiteY17" fmla="*/ 404707 h 533400"/>
                <a:gd name="connsiteX18" fmla="*/ 1798320 w 2540000"/>
                <a:gd name="connsiteY18" fmla="*/ 455507 h 533400"/>
                <a:gd name="connsiteX19" fmla="*/ 2011680 w 2540000"/>
                <a:gd name="connsiteY19" fmla="*/ 384387 h 533400"/>
                <a:gd name="connsiteX20" fmla="*/ 2143760 w 2540000"/>
                <a:gd name="connsiteY20" fmla="*/ 353907 h 533400"/>
                <a:gd name="connsiteX21" fmla="*/ 2296160 w 2540000"/>
                <a:gd name="connsiteY21" fmla="*/ 292947 h 533400"/>
                <a:gd name="connsiteX22" fmla="*/ 2468880 w 2540000"/>
                <a:gd name="connsiteY22" fmla="*/ 272627 h 533400"/>
                <a:gd name="connsiteX23" fmla="*/ 2540000 w 2540000"/>
                <a:gd name="connsiteY23" fmla="*/ 21166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621280"/>
                <a:gd name="connsiteY0" fmla="*/ 28787 h 533400"/>
                <a:gd name="connsiteX1" fmla="*/ 81280 w 2621280"/>
                <a:gd name="connsiteY1" fmla="*/ 18627 h 533400"/>
                <a:gd name="connsiteX2" fmla="*/ 193040 w 2621280"/>
                <a:gd name="connsiteY2" fmla="*/ 18627 h 533400"/>
                <a:gd name="connsiteX3" fmla="*/ 294640 w 2621280"/>
                <a:gd name="connsiteY3" fmla="*/ 8467 h 533400"/>
                <a:gd name="connsiteX4" fmla="*/ 325120 w 2621280"/>
                <a:gd name="connsiteY4" fmla="*/ 69427 h 533400"/>
                <a:gd name="connsiteX5" fmla="*/ 447040 w 2621280"/>
                <a:gd name="connsiteY5" fmla="*/ 110067 h 533400"/>
                <a:gd name="connsiteX6" fmla="*/ 487680 w 2621280"/>
                <a:gd name="connsiteY6" fmla="*/ 120227 h 533400"/>
                <a:gd name="connsiteX7" fmla="*/ 579120 w 2621280"/>
                <a:gd name="connsiteY7" fmla="*/ 231987 h 533400"/>
                <a:gd name="connsiteX8" fmla="*/ 599440 w 2621280"/>
                <a:gd name="connsiteY8" fmla="*/ 333587 h 533400"/>
                <a:gd name="connsiteX9" fmla="*/ 731520 w 2621280"/>
                <a:gd name="connsiteY9" fmla="*/ 465667 h 533400"/>
                <a:gd name="connsiteX10" fmla="*/ 843280 w 2621280"/>
                <a:gd name="connsiteY10" fmla="*/ 526627 h 533400"/>
                <a:gd name="connsiteX11" fmla="*/ 1016000 w 2621280"/>
                <a:gd name="connsiteY11" fmla="*/ 506307 h 533400"/>
                <a:gd name="connsiteX12" fmla="*/ 1087120 w 2621280"/>
                <a:gd name="connsiteY12" fmla="*/ 455507 h 533400"/>
                <a:gd name="connsiteX13" fmla="*/ 1270000 w 2621280"/>
                <a:gd name="connsiteY13" fmla="*/ 455507 h 533400"/>
                <a:gd name="connsiteX14" fmla="*/ 1391920 w 2621280"/>
                <a:gd name="connsiteY14" fmla="*/ 485987 h 533400"/>
                <a:gd name="connsiteX15" fmla="*/ 1483360 w 2621280"/>
                <a:gd name="connsiteY15" fmla="*/ 496147 h 533400"/>
                <a:gd name="connsiteX16" fmla="*/ 1554480 w 2621280"/>
                <a:gd name="connsiteY16" fmla="*/ 485987 h 533400"/>
                <a:gd name="connsiteX17" fmla="*/ 1706880 w 2621280"/>
                <a:gd name="connsiteY17" fmla="*/ 404707 h 533400"/>
                <a:gd name="connsiteX18" fmla="*/ 1798320 w 2621280"/>
                <a:gd name="connsiteY18" fmla="*/ 455507 h 533400"/>
                <a:gd name="connsiteX19" fmla="*/ 2011680 w 2621280"/>
                <a:gd name="connsiteY19" fmla="*/ 384387 h 533400"/>
                <a:gd name="connsiteX20" fmla="*/ 2143760 w 2621280"/>
                <a:gd name="connsiteY20" fmla="*/ 353907 h 533400"/>
                <a:gd name="connsiteX21" fmla="*/ 2296160 w 2621280"/>
                <a:gd name="connsiteY21" fmla="*/ 292947 h 533400"/>
                <a:gd name="connsiteX22" fmla="*/ 2621280 w 26212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392680"/>
                <a:gd name="connsiteY0" fmla="*/ 28787 h 533400"/>
                <a:gd name="connsiteX1" fmla="*/ 81280 w 2392680"/>
                <a:gd name="connsiteY1" fmla="*/ 18627 h 533400"/>
                <a:gd name="connsiteX2" fmla="*/ 193040 w 2392680"/>
                <a:gd name="connsiteY2" fmla="*/ 18627 h 533400"/>
                <a:gd name="connsiteX3" fmla="*/ 294640 w 2392680"/>
                <a:gd name="connsiteY3" fmla="*/ 8467 h 533400"/>
                <a:gd name="connsiteX4" fmla="*/ 325120 w 2392680"/>
                <a:gd name="connsiteY4" fmla="*/ 69427 h 533400"/>
                <a:gd name="connsiteX5" fmla="*/ 447040 w 2392680"/>
                <a:gd name="connsiteY5" fmla="*/ 110067 h 533400"/>
                <a:gd name="connsiteX6" fmla="*/ 487680 w 2392680"/>
                <a:gd name="connsiteY6" fmla="*/ 120227 h 533400"/>
                <a:gd name="connsiteX7" fmla="*/ 579120 w 2392680"/>
                <a:gd name="connsiteY7" fmla="*/ 231987 h 533400"/>
                <a:gd name="connsiteX8" fmla="*/ 599440 w 2392680"/>
                <a:gd name="connsiteY8" fmla="*/ 333587 h 533400"/>
                <a:gd name="connsiteX9" fmla="*/ 731520 w 2392680"/>
                <a:gd name="connsiteY9" fmla="*/ 465667 h 533400"/>
                <a:gd name="connsiteX10" fmla="*/ 843280 w 2392680"/>
                <a:gd name="connsiteY10" fmla="*/ 526627 h 533400"/>
                <a:gd name="connsiteX11" fmla="*/ 1016000 w 2392680"/>
                <a:gd name="connsiteY11" fmla="*/ 506307 h 533400"/>
                <a:gd name="connsiteX12" fmla="*/ 1087120 w 2392680"/>
                <a:gd name="connsiteY12" fmla="*/ 455507 h 533400"/>
                <a:gd name="connsiteX13" fmla="*/ 1270000 w 2392680"/>
                <a:gd name="connsiteY13" fmla="*/ 455507 h 533400"/>
                <a:gd name="connsiteX14" fmla="*/ 1391920 w 2392680"/>
                <a:gd name="connsiteY14" fmla="*/ 485987 h 533400"/>
                <a:gd name="connsiteX15" fmla="*/ 1483360 w 2392680"/>
                <a:gd name="connsiteY15" fmla="*/ 496147 h 533400"/>
                <a:gd name="connsiteX16" fmla="*/ 1554480 w 2392680"/>
                <a:gd name="connsiteY16" fmla="*/ 485987 h 533400"/>
                <a:gd name="connsiteX17" fmla="*/ 1706880 w 2392680"/>
                <a:gd name="connsiteY17" fmla="*/ 404707 h 533400"/>
                <a:gd name="connsiteX18" fmla="*/ 1798320 w 2392680"/>
                <a:gd name="connsiteY18" fmla="*/ 455507 h 533400"/>
                <a:gd name="connsiteX19" fmla="*/ 2011680 w 2392680"/>
                <a:gd name="connsiteY19" fmla="*/ 384387 h 533400"/>
                <a:gd name="connsiteX20" fmla="*/ 2143760 w 2392680"/>
                <a:gd name="connsiteY20" fmla="*/ 353907 h 533400"/>
                <a:gd name="connsiteX21" fmla="*/ 2296160 w 2392680"/>
                <a:gd name="connsiteY21" fmla="*/ 292947 h 533400"/>
                <a:gd name="connsiteX22" fmla="*/ 2392680 w 2392680"/>
                <a:gd name="connsiteY22" fmla="*/ 27262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92680" h="533400">
                  <a:moveTo>
                    <a:pt x="0" y="28787"/>
                  </a:moveTo>
                  <a:cubicBezTo>
                    <a:pt x="24553" y="24553"/>
                    <a:pt x="49107" y="20320"/>
                    <a:pt x="81280" y="18627"/>
                  </a:cubicBezTo>
                  <a:cubicBezTo>
                    <a:pt x="113453" y="16934"/>
                    <a:pt x="157480" y="20320"/>
                    <a:pt x="193040" y="18627"/>
                  </a:cubicBezTo>
                  <a:cubicBezTo>
                    <a:pt x="228600" y="16934"/>
                    <a:pt x="272627" y="0"/>
                    <a:pt x="294640" y="8467"/>
                  </a:cubicBezTo>
                  <a:cubicBezTo>
                    <a:pt x="316653" y="16934"/>
                    <a:pt x="299720" y="52494"/>
                    <a:pt x="325120" y="69427"/>
                  </a:cubicBezTo>
                  <a:cubicBezTo>
                    <a:pt x="350520" y="86360"/>
                    <a:pt x="419947" y="101600"/>
                    <a:pt x="447040" y="110067"/>
                  </a:cubicBezTo>
                  <a:cubicBezTo>
                    <a:pt x="474133" y="118534"/>
                    <a:pt x="465667" y="99907"/>
                    <a:pt x="487680" y="120227"/>
                  </a:cubicBezTo>
                  <a:cubicBezTo>
                    <a:pt x="509693" y="140547"/>
                    <a:pt x="560493" y="196427"/>
                    <a:pt x="579120" y="231987"/>
                  </a:cubicBezTo>
                  <a:cubicBezTo>
                    <a:pt x="597747" y="267547"/>
                    <a:pt x="574040" y="294640"/>
                    <a:pt x="599440" y="333587"/>
                  </a:cubicBezTo>
                  <a:cubicBezTo>
                    <a:pt x="624840" y="372534"/>
                    <a:pt x="690880" y="433494"/>
                    <a:pt x="731520" y="465667"/>
                  </a:cubicBezTo>
                  <a:cubicBezTo>
                    <a:pt x="772160" y="497840"/>
                    <a:pt x="795867" y="519854"/>
                    <a:pt x="843280" y="526627"/>
                  </a:cubicBezTo>
                  <a:cubicBezTo>
                    <a:pt x="890693" y="533400"/>
                    <a:pt x="975360" y="518160"/>
                    <a:pt x="1016000" y="506307"/>
                  </a:cubicBezTo>
                  <a:cubicBezTo>
                    <a:pt x="1056640" y="494454"/>
                    <a:pt x="1044787" y="463974"/>
                    <a:pt x="1087120" y="455507"/>
                  </a:cubicBezTo>
                  <a:cubicBezTo>
                    <a:pt x="1129453" y="447040"/>
                    <a:pt x="1219200" y="450427"/>
                    <a:pt x="1270000" y="455507"/>
                  </a:cubicBezTo>
                  <a:cubicBezTo>
                    <a:pt x="1320800" y="460587"/>
                    <a:pt x="1356360" y="479214"/>
                    <a:pt x="1391920" y="485987"/>
                  </a:cubicBezTo>
                  <a:cubicBezTo>
                    <a:pt x="1427480" y="492760"/>
                    <a:pt x="1456267" y="496147"/>
                    <a:pt x="1483360" y="496147"/>
                  </a:cubicBezTo>
                  <a:cubicBezTo>
                    <a:pt x="1510453" y="496147"/>
                    <a:pt x="1517227" y="501227"/>
                    <a:pt x="1554480" y="485987"/>
                  </a:cubicBezTo>
                  <a:cubicBezTo>
                    <a:pt x="1591733" y="470747"/>
                    <a:pt x="1666240" y="409787"/>
                    <a:pt x="1706880" y="404707"/>
                  </a:cubicBezTo>
                  <a:cubicBezTo>
                    <a:pt x="1747520" y="399627"/>
                    <a:pt x="1747520" y="458894"/>
                    <a:pt x="1798320" y="455507"/>
                  </a:cubicBezTo>
                  <a:cubicBezTo>
                    <a:pt x="1849120" y="452120"/>
                    <a:pt x="1954107" y="401320"/>
                    <a:pt x="2011680" y="384387"/>
                  </a:cubicBezTo>
                  <a:cubicBezTo>
                    <a:pt x="2069253" y="367454"/>
                    <a:pt x="2096347" y="369147"/>
                    <a:pt x="2143760" y="353907"/>
                  </a:cubicBezTo>
                  <a:cubicBezTo>
                    <a:pt x="2191173" y="338667"/>
                    <a:pt x="2254673" y="306494"/>
                    <a:pt x="2296160" y="292947"/>
                  </a:cubicBezTo>
                  <a:cubicBezTo>
                    <a:pt x="2337647" y="279400"/>
                    <a:pt x="2276549" y="259593"/>
                    <a:pt x="2392680" y="272627"/>
                  </a:cubicBezTo>
                </a:path>
              </a:pathLst>
            </a:custGeom>
            <a:ln w="76200" cap="rnd">
              <a:solidFill>
                <a:srgbClr val="0070C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4" name="Group 25"/>
          <p:cNvGrpSpPr/>
          <p:nvPr/>
        </p:nvGrpSpPr>
        <p:grpSpPr>
          <a:xfrm>
            <a:off x="1361095" y="3646818"/>
            <a:ext cx="7777703" cy="2982582"/>
            <a:chOff x="1361095" y="3646818"/>
            <a:chExt cx="7777703" cy="2982582"/>
          </a:xfrm>
        </p:grpSpPr>
        <p:sp>
          <p:nvSpPr>
            <p:cNvPr id="25" name="TextBox 24"/>
            <p:cNvSpPr txBox="1"/>
            <p:nvPr/>
          </p:nvSpPr>
          <p:spPr>
            <a:xfrm>
              <a:off x="8077200" y="5943600"/>
              <a:ext cx="907621" cy="461665"/>
            </a:xfrm>
            <a:prstGeom prst="rect">
              <a:avLst/>
            </a:prstGeom>
            <a:solidFill>
              <a:schemeClr val="bg1"/>
            </a:solidFill>
          </p:spPr>
          <p:txBody>
            <a:bodyPr wrap="none" rtlCol="0">
              <a:spAutoFit/>
            </a:bodyPr>
            <a:lstStyle/>
            <a:p>
              <a:r>
                <a:rPr lang="en-US" sz="2400" b="1" dirty="0" smtClean="0">
                  <a:solidFill>
                    <a:srgbClr val="FF0000"/>
                  </a:solidFill>
                  <a:effectLst>
                    <a:outerShdw dist="50800" dir="6600000" algn="ctr" rotWithShape="0">
                      <a:schemeClr val="tx1"/>
                    </a:outerShdw>
                  </a:effectLst>
                </a:rPr>
                <a:t>TRAIL</a:t>
              </a:r>
              <a:endParaRPr lang="en-US" sz="2400" b="1" dirty="0">
                <a:solidFill>
                  <a:srgbClr val="FF0000"/>
                </a:solidFill>
                <a:effectLst>
                  <a:outerShdw dist="50800" dir="6600000" algn="ctr" rotWithShape="0">
                    <a:schemeClr val="tx1"/>
                  </a:outerShdw>
                </a:effectLst>
              </a:endParaRPr>
            </a:p>
          </p:txBody>
        </p:sp>
        <p:sp>
          <p:nvSpPr>
            <p:cNvPr id="9" name="Freeform 8"/>
            <p:cNvSpPr/>
            <p:nvPr/>
          </p:nvSpPr>
          <p:spPr>
            <a:xfrm>
              <a:off x="1361095" y="3646818"/>
              <a:ext cx="7777703" cy="2982582"/>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1898542 w 3983064"/>
                <a:gd name="connsiteY13" fmla="*/ 1118461 h 2172345"/>
                <a:gd name="connsiteX14" fmla="*/ 1666067 w 3983064"/>
                <a:gd name="connsiteY14" fmla="*/ 1157206 h 2172345"/>
                <a:gd name="connsiteX15" fmla="*/ 1689315 w 3983064"/>
                <a:gd name="connsiteY15" fmla="*/ 1087464 h 2172345"/>
                <a:gd name="connsiteX16" fmla="*/ 1635071 w 3983064"/>
                <a:gd name="connsiteY16" fmla="*/ 1025471 h 2172345"/>
                <a:gd name="connsiteX17" fmla="*/ 1611823 w 3983064"/>
                <a:gd name="connsiteY17" fmla="*/ 947979 h 2172345"/>
                <a:gd name="connsiteX18" fmla="*/ 1495586 w 3983064"/>
                <a:gd name="connsiteY18" fmla="*/ 940230 h 2172345"/>
                <a:gd name="connsiteX19" fmla="*/ 1410345 w 3983064"/>
                <a:gd name="connsiteY19" fmla="*/ 754250 h 2172345"/>
                <a:gd name="connsiteX20" fmla="*/ 1232115 w 3983064"/>
                <a:gd name="connsiteY20" fmla="*/ 839491 h 2172345"/>
                <a:gd name="connsiteX21" fmla="*/ 937647 w 3983064"/>
                <a:gd name="connsiteY21" fmla="*/ 839491 h 2172345"/>
                <a:gd name="connsiteX22" fmla="*/ 805912 w 3983064"/>
                <a:gd name="connsiteY22" fmla="*/ 676759 h 2172345"/>
                <a:gd name="connsiteX23" fmla="*/ 705173 w 3983064"/>
                <a:gd name="connsiteY23" fmla="*/ 397789 h 2172345"/>
                <a:gd name="connsiteX24" fmla="*/ 643179 w 3983064"/>
                <a:gd name="connsiteY24" fmla="*/ 328047 h 2172345"/>
                <a:gd name="connsiteX25" fmla="*/ 604434 w 3983064"/>
                <a:gd name="connsiteY25" fmla="*/ 273803 h 2172345"/>
                <a:gd name="connsiteX26" fmla="*/ 588935 w 3983064"/>
                <a:gd name="connsiteY26" fmla="*/ 165315 h 2172345"/>
                <a:gd name="connsiteX27" fmla="*/ 526942 w 3983064"/>
                <a:gd name="connsiteY27" fmla="*/ 72325 h 2172345"/>
                <a:gd name="connsiteX28" fmla="*/ 503695 w 3983064"/>
                <a:gd name="connsiteY28" fmla="*/ 41328 h 2172345"/>
                <a:gd name="connsiteX29" fmla="*/ 371959 w 3983064"/>
                <a:gd name="connsiteY29" fmla="*/ 56827 h 2172345"/>
                <a:gd name="connsiteX30" fmla="*/ 216976 w 3983064"/>
                <a:gd name="connsiteY30" fmla="*/ 72325 h 2172345"/>
                <a:gd name="connsiteX31" fmla="*/ 131735 w 3983064"/>
                <a:gd name="connsiteY31" fmla="*/ 10332 h 2172345"/>
                <a:gd name="connsiteX32" fmla="*/ 69742 w 3983064"/>
                <a:gd name="connsiteY32" fmla="*/ 10332 h 2172345"/>
                <a:gd name="connsiteX33" fmla="*/ 0 w 3983064"/>
                <a:gd name="connsiteY33"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200759 w 3983064"/>
                <a:gd name="connsiteY11" fmla="*/ 1110711 h 2172345"/>
                <a:gd name="connsiteX12" fmla="*/ 1898542 w 3983064"/>
                <a:gd name="connsiteY12" fmla="*/ 1118461 h 2172345"/>
                <a:gd name="connsiteX13" fmla="*/ 1666067 w 3983064"/>
                <a:gd name="connsiteY13" fmla="*/ 1157206 h 2172345"/>
                <a:gd name="connsiteX14" fmla="*/ 1689315 w 3983064"/>
                <a:gd name="connsiteY14" fmla="*/ 1087464 h 2172345"/>
                <a:gd name="connsiteX15" fmla="*/ 1635071 w 3983064"/>
                <a:gd name="connsiteY15" fmla="*/ 1025471 h 2172345"/>
                <a:gd name="connsiteX16" fmla="*/ 1611823 w 3983064"/>
                <a:gd name="connsiteY16" fmla="*/ 947979 h 2172345"/>
                <a:gd name="connsiteX17" fmla="*/ 1495586 w 3983064"/>
                <a:gd name="connsiteY17" fmla="*/ 940230 h 2172345"/>
                <a:gd name="connsiteX18" fmla="*/ 1410345 w 3983064"/>
                <a:gd name="connsiteY18" fmla="*/ 754250 h 2172345"/>
                <a:gd name="connsiteX19" fmla="*/ 1232115 w 3983064"/>
                <a:gd name="connsiteY19" fmla="*/ 839491 h 2172345"/>
                <a:gd name="connsiteX20" fmla="*/ 937647 w 3983064"/>
                <a:gd name="connsiteY20" fmla="*/ 839491 h 2172345"/>
                <a:gd name="connsiteX21" fmla="*/ 805912 w 3983064"/>
                <a:gd name="connsiteY21" fmla="*/ 676759 h 2172345"/>
                <a:gd name="connsiteX22" fmla="*/ 705173 w 3983064"/>
                <a:gd name="connsiteY22" fmla="*/ 397789 h 2172345"/>
                <a:gd name="connsiteX23" fmla="*/ 643179 w 3983064"/>
                <a:gd name="connsiteY23" fmla="*/ 328047 h 2172345"/>
                <a:gd name="connsiteX24" fmla="*/ 604434 w 3983064"/>
                <a:gd name="connsiteY24" fmla="*/ 273803 h 2172345"/>
                <a:gd name="connsiteX25" fmla="*/ 588935 w 3983064"/>
                <a:gd name="connsiteY25" fmla="*/ 165315 h 2172345"/>
                <a:gd name="connsiteX26" fmla="*/ 526942 w 3983064"/>
                <a:gd name="connsiteY26" fmla="*/ 72325 h 2172345"/>
                <a:gd name="connsiteX27" fmla="*/ 503695 w 3983064"/>
                <a:gd name="connsiteY27" fmla="*/ 41328 h 2172345"/>
                <a:gd name="connsiteX28" fmla="*/ 371959 w 3983064"/>
                <a:gd name="connsiteY28" fmla="*/ 56827 h 2172345"/>
                <a:gd name="connsiteX29" fmla="*/ 216976 w 3983064"/>
                <a:gd name="connsiteY29" fmla="*/ 72325 h 2172345"/>
                <a:gd name="connsiteX30" fmla="*/ 131735 w 3983064"/>
                <a:gd name="connsiteY30" fmla="*/ 10332 h 2172345"/>
                <a:gd name="connsiteX31" fmla="*/ 69742 w 3983064"/>
                <a:gd name="connsiteY31" fmla="*/ 10332 h 2172345"/>
                <a:gd name="connsiteX32" fmla="*/ 0 w 3983064"/>
                <a:gd name="connsiteY32"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502467 w 3983064"/>
                <a:gd name="connsiteY10" fmla="*/ 1154773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502976 w 3983064"/>
                <a:gd name="connsiteY8" fmla="*/ 1157206 h 2172345"/>
                <a:gd name="connsiteX9" fmla="*/ 1898542 w 3983064"/>
                <a:gd name="connsiteY9" fmla="*/ 1118461 h 2172345"/>
                <a:gd name="connsiteX10" fmla="*/ 1666067 w 3983064"/>
                <a:gd name="connsiteY10" fmla="*/ 1157206 h 2172345"/>
                <a:gd name="connsiteX11" fmla="*/ 1689315 w 3983064"/>
                <a:gd name="connsiteY11" fmla="*/ 1087464 h 2172345"/>
                <a:gd name="connsiteX12" fmla="*/ 1635071 w 3983064"/>
                <a:gd name="connsiteY12" fmla="*/ 1025471 h 2172345"/>
                <a:gd name="connsiteX13" fmla="*/ 1611823 w 3983064"/>
                <a:gd name="connsiteY13" fmla="*/ 947979 h 2172345"/>
                <a:gd name="connsiteX14" fmla="*/ 1495586 w 3983064"/>
                <a:gd name="connsiteY14" fmla="*/ 940230 h 2172345"/>
                <a:gd name="connsiteX15" fmla="*/ 1410345 w 3983064"/>
                <a:gd name="connsiteY15" fmla="*/ 754250 h 2172345"/>
                <a:gd name="connsiteX16" fmla="*/ 1232115 w 3983064"/>
                <a:gd name="connsiteY16" fmla="*/ 839491 h 2172345"/>
                <a:gd name="connsiteX17" fmla="*/ 937647 w 3983064"/>
                <a:gd name="connsiteY17" fmla="*/ 839491 h 2172345"/>
                <a:gd name="connsiteX18" fmla="*/ 805912 w 3983064"/>
                <a:gd name="connsiteY18" fmla="*/ 676759 h 2172345"/>
                <a:gd name="connsiteX19" fmla="*/ 705173 w 3983064"/>
                <a:gd name="connsiteY19" fmla="*/ 397789 h 2172345"/>
                <a:gd name="connsiteX20" fmla="*/ 643179 w 3983064"/>
                <a:gd name="connsiteY20" fmla="*/ 328047 h 2172345"/>
                <a:gd name="connsiteX21" fmla="*/ 604434 w 3983064"/>
                <a:gd name="connsiteY21" fmla="*/ 273803 h 2172345"/>
                <a:gd name="connsiteX22" fmla="*/ 588935 w 3983064"/>
                <a:gd name="connsiteY22" fmla="*/ 165315 h 2172345"/>
                <a:gd name="connsiteX23" fmla="*/ 526942 w 3983064"/>
                <a:gd name="connsiteY23" fmla="*/ 72325 h 2172345"/>
                <a:gd name="connsiteX24" fmla="*/ 503695 w 3983064"/>
                <a:gd name="connsiteY24" fmla="*/ 41328 h 2172345"/>
                <a:gd name="connsiteX25" fmla="*/ 371959 w 3983064"/>
                <a:gd name="connsiteY25" fmla="*/ 56827 h 2172345"/>
                <a:gd name="connsiteX26" fmla="*/ 216976 w 3983064"/>
                <a:gd name="connsiteY26" fmla="*/ 72325 h 2172345"/>
                <a:gd name="connsiteX27" fmla="*/ 131735 w 3983064"/>
                <a:gd name="connsiteY27" fmla="*/ 10332 h 2172345"/>
                <a:gd name="connsiteX28" fmla="*/ 69742 w 3983064"/>
                <a:gd name="connsiteY28" fmla="*/ 10332 h 2172345"/>
                <a:gd name="connsiteX29" fmla="*/ 0 w 3983064"/>
                <a:gd name="connsiteY29"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2502976 w 3983064"/>
                <a:gd name="connsiteY7" fmla="*/ 1157206 h 2172345"/>
                <a:gd name="connsiteX8" fmla="*/ 1898542 w 3983064"/>
                <a:gd name="connsiteY8" fmla="*/ 1118461 h 2172345"/>
                <a:gd name="connsiteX9" fmla="*/ 1666067 w 3983064"/>
                <a:gd name="connsiteY9" fmla="*/ 1157206 h 2172345"/>
                <a:gd name="connsiteX10" fmla="*/ 1689315 w 3983064"/>
                <a:gd name="connsiteY10" fmla="*/ 1087464 h 2172345"/>
                <a:gd name="connsiteX11" fmla="*/ 1635071 w 3983064"/>
                <a:gd name="connsiteY11" fmla="*/ 1025471 h 2172345"/>
                <a:gd name="connsiteX12" fmla="*/ 1611823 w 3983064"/>
                <a:gd name="connsiteY12" fmla="*/ 947979 h 2172345"/>
                <a:gd name="connsiteX13" fmla="*/ 1495586 w 3983064"/>
                <a:gd name="connsiteY13" fmla="*/ 940230 h 2172345"/>
                <a:gd name="connsiteX14" fmla="*/ 1410345 w 3983064"/>
                <a:gd name="connsiteY14" fmla="*/ 754250 h 2172345"/>
                <a:gd name="connsiteX15" fmla="*/ 1232115 w 3983064"/>
                <a:gd name="connsiteY15" fmla="*/ 839491 h 2172345"/>
                <a:gd name="connsiteX16" fmla="*/ 937647 w 3983064"/>
                <a:gd name="connsiteY16" fmla="*/ 839491 h 2172345"/>
                <a:gd name="connsiteX17" fmla="*/ 805912 w 3983064"/>
                <a:gd name="connsiteY17" fmla="*/ 676759 h 2172345"/>
                <a:gd name="connsiteX18" fmla="*/ 705173 w 3983064"/>
                <a:gd name="connsiteY18" fmla="*/ 397789 h 2172345"/>
                <a:gd name="connsiteX19" fmla="*/ 643179 w 3983064"/>
                <a:gd name="connsiteY19" fmla="*/ 328047 h 2172345"/>
                <a:gd name="connsiteX20" fmla="*/ 604434 w 3983064"/>
                <a:gd name="connsiteY20" fmla="*/ 273803 h 2172345"/>
                <a:gd name="connsiteX21" fmla="*/ 588935 w 3983064"/>
                <a:gd name="connsiteY21" fmla="*/ 165315 h 2172345"/>
                <a:gd name="connsiteX22" fmla="*/ 526942 w 3983064"/>
                <a:gd name="connsiteY22" fmla="*/ 72325 h 2172345"/>
                <a:gd name="connsiteX23" fmla="*/ 503695 w 3983064"/>
                <a:gd name="connsiteY23" fmla="*/ 41328 h 2172345"/>
                <a:gd name="connsiteX24" fmla="*/ 371959 w 3983064"/>
                <a:gd name="connsiteY24" fmla="*/ 56827 h 2172345"/>
                <a:gd name="connsiteX25" fmla="*/ 216976 w 3983064"/>
                <a:gd name="connsiteY25" fmla="*/ 72325 h 2172345"/>
                <a:gd name="connsiteX26" fmla="*/ 131735 w 3983064"/>
                <a:gd name="connsiteY26" fmla="*/ 10332 h 2172345"/>
                <a:gd name="connsiteX27" fmla="*/ 69742 w 3983064"/>
                <a:gd name="connsiteY27" fmla="*/ 10332 h 2172345"/>
                <a:gd name="connsiteX28" fmla="*/ 0 w 3983064"/>
                <a:gd name="connsiteY28"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1898542 w 3983064"/>
                <a:gd name="connsiteY7" fmla="*/ 1118461 h 2172345"/>
                <a:gd name="connsiteX8" fmla="*/ 1666067 w 3983064"/>
                <a:gd name="connsiteY8" fmla="*/ 1157206 h 2172345"/>
                <a:gd name="connsiteX9" fmla="*/ 1689315 w 3983064"/>
                <a:gd name="connsiteY9" fmla="*/ 1087464 h 2172345"/>
                <a:gd name="connsiteX10" fmla="*/ 1635071 w 3983064"/>
                <a:gd name="connsiteY10" fmla="*/ 1025471 h 2172345"/>
                <a:gd name="connsiteX11" fmla="*/ 1611823 w 3983064"/>
                <a:gd name="connsiteY11" fmla="*/ 947979 h 2172345"/>
                <a:gd name="connsiteX12" fmla="*/ 1495586 w 3983064"/>
                <a:gd name="connsiteY12" fmla="*/ 940230 h 2172345"/>
                <a:gd name="connsiteX13" fmla="*/ 1410345 w 3983064"/>
                <a:gd name="connsiteY13" fmla="*/ 754250 h 2172345"/>
                <a:gd name="connsiteX14" fmla="*/ 1232115 w 3983064"/>
                <a:gd name="connsiteY14" fmla="*/ 839491 h 2172345"/>
                <a:gd name="connsiteX15" fmla="*/ 937647 w 3983064"/>
                <a:gd name="connsiteY15" fmla="*/ 839491 h 2172345"/>
                <a:gd name="connsiteX16" fmla="*/ 805912 w 3983064"/>
                <a:gd name="connsiteY16" fmla="*/ 676759 h 2172345"/>
                <a:gd name="connsiteX17" fmla="*/ 705173 w 3983064"/>
                <a:gd name="connsiteY17" fmla="*/ 397789 h 2172345"/>
                <a:gd name="connsiteX18" fmla="*/ 643179 w 3983064"/>
                <a:gd name="connsiteY18" fmla="*/ 328047 h 2172345"/>
                <a:gd name="connsiteX19" fmla="*/ 604434 w 3983064"/>
                <a:gd name="connsiteY19" fmla="*/ 273803 h 2172345"/>
                <a:gd name="connsiteX20" fmla="*/ 588935 w 3983064"/>
                <a:gd name="connsiteY20" fmla="*/ 165315 h 2172345"/>
                <a:gd name="connsiteX21" fmla="*/ 526942 w 3983064"/>
                <a:gd name="connsiteY21" fmla="*/ 72325 h 2172345"/>
                <a:gd name="connsiteX22" fmla="*/ 503695 w 3983064"/>
                <a:gd name="connsiteY22" fmla="*/ 41328 h 2172345"/>
                <a:gd name="connsiteX23" fmla="*/ 371959 w 3983064"/>
                <a:gd name="connsiteY23" fmla="*/ 56827 h 2172345"/>
                <a:gd name="connsiteX24" fmla="*/ 216976 w 3983064"/>
                <a:gd name="connsiteY24" fmla="*/ 72325 h 2172345"/>
                <a:gd name="connsiteX25" fmla="*/ 131735 w 3983064"/>
                <a:gd name="connsiteY25" fmla="*/ 10332 h 2172345"/>
                <a:gd name="connsiteX26" fmla="*/ 69742 w 3983064"/>
                <a:gd name="connsiteY26" fmla="*/ 10332 h 2172345"/>
                <a:gd name="connsiteX27" fmla="*/ 0 w 3983064"/>
                <a:gd name="connsiteY27"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1898542 w 3983064"/>
                <a:gd name="connsiteY6" fmla="*/ 1118461 h 2172345"/>
                <a:gd name="connsiteX7" fmla="*/ 1666067 w 3983064"/>
                <a:gd name="connsiteY7" fmla="*/ 1157206 h 2172345"/>
                <a:gd name="connsiteX8" fmla="*/ 1689315 w 3983064"/>
                <a:gd name="connsiteY8" fmla="*/ 1087464 h 2172345"/>
                <a:gd name="connsiteX9" fmla="*/ 1635071 w 3983064"/>
                <a:gd name="connsiteY9" fmla="*/ 1025471 h 2172345"/>
                <a:gd name="connsiteX10" fmla="*/ 1611823 w 3983064"/>
                <a:gd name="connsiteY10" fmla="*/ 947979 h 2172345"/>
                <a:gd name="connsiteX11" fmla="*/ 1495586 w 3983064"/>
                <a:gd name="connsiteY11" fmla="*/ 940230 h 2172345"/>
                <a:gd name="connsiteX12" fmla="*/ 1410345 w 3983064"/>
                <a:gd name="connsiteY12" fmla="*/ 754250 h 2172345"/>
                <a:gd name="connsiteX13" fmla="*/ 1232115 w 3983064"/>
                <a:gd name="connsiteY13" fmla="*/ 839491 h 2172345"/>
                <a:gd name="connsiteX14" fmla="*/ 937647 w 3983064"/>
                <a:gd name="connsiteY14" fmla="*/ 839491 h 2172345"/>
                <a:gd name="connsiteX15" fmla="*/ 805912 w 3983064"/>
                <a:gd name="connsiteY15" fmla="*/ 676759 h 2172345"/>
                <a:gd name="connsiteX16" fmla="*/ 705173 w 3983064"/>
                <a:gd name="connsiteY16" fmla="*/ 397789 h 2172345"/>
                <a:gd name="connsiteX17" fmla="*/ 643179 w 3983064"/>
                <a:gd name="connsiteY17" fmla="*/ 328047 h 2172345"/>
                <a:gd name="connsiteX18" fmla="*/ 604434 w 3983064"/>
                <a:gd name="connsiteY18" fmla="*/ 273803 h 2172345"/>
                <a:gd name="connsiteX19" fmla="*/ 588935 w 3983064"/>
                <a:gd name="connsiteY19" fmla="*/ 165315 h 2172345"/>
                <a:gd name="connsiteX20" fmla="*/ 526942 w 3983064"/>
                <a:gd name="connsiteY20" fmla="*/ 72325 h 2172345"/>
                <a:gd name="connsiteX21" fmla="*/ 503695 w 3983064"/>
                <a:gd name="connsiteY21" fmla="*/ 41328 h 2172345"/>
                <a:gd name="connsiteX22" fmla="*/ 371959 w 3983064"/>
                <a:gd name="connsiteY22" fmla="*/ 56827 h 2172345"/>
                <a:gd name="connsiteX23" fmla="*/ 216976 w 3983064"/>
                <a:gd name="connsiteY23" fmla="*/ 72325 h 2172345"/>
                <a:gd name="connsiteX24" fmla="*/ 131735 w 3983064"/>
                <a:gd name="connsiteY24" fmla="*/ 10332 h 2172345"/>
                <a:gd name="connsiteX25" fmla="*/ 69742 w 3983064"/>
                <a:gd name="connsiteY25" fmla="*/ 10332 h 2172345"/>
                <a:gd name="connsiteX26" fmla="*/ 0 w 3983064"/>
                <a:gd name="connsiteY2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1898542 w 3983064"/>
                <a:gd name="connsiteY5" fmla="*/ 1118461 h 2172345"/>
                <a:gd name="connsiteX6" fmla="*/ 1666067 w 3983064"/>
                <a:gd name="connsiteY6" fmla="*/ 1157206 h 2172345"/>
                <a:gd name="connsiteX7" fmla="*/ 1689315 w 3983064"/>
                <a:gd name="connsiteY7" fmla="*/ 1087464 h 2172345"/>
                <a:gd name="connsiteX8" fmla="*/ 1635071 w 3983064"/>
                <a:gd name="connsiteY8" fmla="*/ 1025471 h 2172345"/>
                <a:gd name="connsiteX9" fmla="*/ 1611823 w 3983064"/>
                <a:gd name="connsiteY9" fmla="*/ 947979 h 2172345"/>
                <a:gd name="connsiteX10" fmla="*/ 1495586 w 3983064"/>
                <a:gd name="connsiteY10" fmla="*/ 940230 h 2172345"/>
                <a:gd name="connsiteX11" fmla="*/ 1410345 w 3983064"/>
                <a:gd name="connsiteY11" fmla="*/ 754250 h 2172345"/>
                <a:gd name="connsiteX12" fmla="*/ 1232115 w 3983064"/>
                <a:gd name="connsiteY12" fmla="*/ 839491 h 2172345"/>
                <a:gd name="connsiteX13" fmla="*/ 937647 w 3983064"/>
                <a:gd name="connsiteY13" fmla="*/ 839491 h 2172345"/>
                <a:gd name="connsiteX14" fmla="*/ 805912 w 3983064"/>
                <a:gd name="connsiteY14" fmla="*/ 676759 h 2172345"/>
                <a:gd name="connsiteX15" fmla="*/ 705173 w 3983064"/>
                <a:gd name="connsiteY15" fmla="*/ 397789 h 2172345"/>
                <a:gd name="connsiteX16" fmla="*/ 643179 w 3983064"/>
                <a:gd name="connsiteY16" fmla="*/ 328047 h 2172345"/>
                <a:gd name="connsiteX17" fmla="*/ 604434 w 3983064"/>
                <a:gd name="connsiteY17" fmla="*/ 273803 h 2172345"/>
                <a:gd name="connsiteX18" fmla="*/ 588935 w 3983064"/>
                <a:gd name="connsiteY18" fmla="*/ 165315 h 2172345"/>
                <a:gd name="connsiteX19" fmla="*/ 526942 w 3983064"/>
                <a:gd name="connsiteY19" fmla="*/ 72325 h 2172345"/>
                <a:gd name="connsiteX20" fmla="*/ 503695 w 3983064"/>
                <a:gd name="connsiteY20" fmla="*/ 41328 h 2172345"/>
                <a:gd name="connsiteX21" fmla="*/ 371959 w 3983064"/>
                <a:gd name="connsiteY21" fmla="*/ 56827 h 2172345"/>
                <a:gd name="connsiteX22" fmla="*/ 216976 w 3983064"/>
                <a:gd name="connsiteY22" fmla="*/ 72325 h 2172345"/>
                <a:gd name="connsiteX23" fmla="*/ 131735 w 3983064"/>
                <a:gd name="connsiteY23" fmla="*/ 10332 h 2172345"/>
                <a:gd name="connsiteX24" fmla="*/ 69742 w 3983064"/>
                <a:gd name="connsiteY24" fmla="*/ 10332 h 2172345"/>
                <a:gd name="connsiteX25" fmla="*/ 0 w 3983064"/>
                <a:gd name="connsiteY2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1898542 w 3983064"/>
                <a:gd name="connsiteY4" fmla="*/ 1118461 h 2172345"/>
                <a:gd name="connsiteX5" fmla="*/ 1666067 w 3983064"/>
                <a:gd name="connsiteY5" fmla="*/ 1157206 h 2172345"/>
                <a:gd name="connsiteX6" fmla="*/ 1689315 w 3983064"/>
                <a:gd name="connsiteY6" fmla="*/ 1087464 h 2172345"/>
                <a:gd name="connsiteX7" fmla="*/ 1635071 w 3983064"/>
                <a:gd name="connsiteY7" fmla="*/ 1025471 h 2172345"/>
                <a:gd name="connsiteX8" fmla="*/ 1611823 w 3983064"/>
                <a:gd name="connsiteY8" fmla="*/ 947979 h 2172345"/>
                <a:gd name="connsiteX9" fmla="*/ 1495586 w 3983064"/>
                <a:gd name="connsiteY9" fmla="*/ 940230 h 2172345"/>
                <a:gd name="connsiteX10" fmla="*/ 1410345 w 3983064"/>
                <a:gd name="connsiteY10" fmla="*/ 754250 h 2172345"/>
                <a:gd name="connsiteX11" fmla="*/ 1232115 w 3983064"/>
                <a:gd name="connsiteY11" fmla="*/ 839491 h 2172345"/>
                <a:gd name="connsiteX12" fmla="*/ 937647 w 3983064"/>
                <a:gd name="connsiteY12" fmla="*/ 839491 h 2172345"/>
                <a:gd name="connsiteX13" fmla="*/ 805912 w 3983064"/>
                <a:gd name="connsiteY13" fmla="*/ 676759 h 2172345"/>
                <a:gd name="connsiteX14" fmla="*/ 705173 w 3983064"/>
                <a:gd name="connsiteY14" fmla="*/ 397789 h 2172345"/>
                <a:gd name="connsiteX15" fmla="*/ 643179 w 3983064"/>
                <a:gd name="connsiteY15" fmla="*/ 328047 h 2172345"/>
                <a:gd name="connsiteX16" fmla="*/ 604434 w 3983064"/>
                <a:gd name="connsiteY16" fmla="*/ 273803 h 2172345"/>
                <a:gd name="connsiteX17" fmla="*/ 588935 w 3983064"/>
                <a:gd name="connsiteY17" fmla="*/ 165315 h 2172345"/>
                <a:gd name="connsiteX18" fmla="*/ 526942 w 3983064"/>
                <a:gd name="connsiteY18" fmla="*/ 72325 h 2172345"/>
                <a:gd name="connsiteX19" fmla="*/ 503695 w 3983064"/>
                <a:gd name="connsiteY19" fmla="*/ 41328 h 2172345"/>
                <a:gd name="connsiteX20" fmla="*/ 371959 w 3983064"/>
                <a:gd name="connsiteY20" fmla="*/ 56827 h 2172345"/>
                <a:gd name="connsiteX21" fmla="*/ 216976 w 3983064"/>
                <a:gd name="connsiteY21" fmla="*/ 72325 h 2172345"/>
                <a:gd name="connsiteX22" fmla="*/ 131735 w 3983064"/>
                <a:gd name="connsiteY22" fmla="*/ 10332 h 2172345"/>
                <a:gd name="connsiteX23" fmla="*/ 69742 w 3983064"/>
                <a:gd name="connsiteY23" fmla="*/ 10332 h 2172345"/>
                <a:gd name="connsiteX24" fmla="*/ 0 w 3983064"/>
                <a:gd name="connsiteY24" fmla="*/ 2583 h 2172345"/>
                <a:gd name="connsiteX0" fmla="*/ 3983064 w 3983064"/>
                <a:gd name="connsiteY0" fmla="*/ 2172345 h 2172345"/>
                <a:gd name="connsiteX1" fmla="*/ 3758339 w 3983064"/>
                <a:gd name="connsiteY1" fmla="*/ 2017362 h 2172345"/>
                <a:gd name="connsiteX2" fmla="*/ 3634352 w 3983064"/>
                <a:gd name="connsiteY2" fmla="*/ 1839132 h 2172345"/>
                <a:gd name="connsiteX3" fmla="*/ 1898542 w 3983064"/>
                <a:gd name="connsiteY3" fmla="*/ 1118461 h 2172345"/>
                <a:gd name="connsiteX4" fmla="*/ 1666067 w 3983064"/>
                <a:gd name="connsiteY4" fmla="*/ 1157206 h 2172345"/>
                <a:gd name="connsiteX5" fmla="*/ 1689315 w 3983064"/>
                <a:gd name="connsiteY5" fmla="*/ 1087464 h 2172345"/>
                <a:gd name="connsiteX6" fmla="*/ 1635071 w 3983064"/>
                <a:gd name="connsiteY6" fmla="*/ 1025471 h 2172345"/>
                <a:gd name="connsiteX7" fmla="*/ 1611823 w 3983064"/>
                <a:gd name="connsiteY7" fmla="*/ 947979 h 2172345"/>
                <a:gd name="connsiteX8" fmla="*/ 1495586 w 3983064"/>
                <a:gd name="connsiteY8" fmla="*/ 940230 h 2172345"/>
                <a:gd name="connsiteX9" fmla="*/ 1410345 w 3983064"/>
                <a:gd name="connsiteY9" fmla="*/ 754250 h 2172345"/>
                <a:gd name="connsiteX10" fmla="*/ 1232115 w 3983064"/>
                <a:gd name="connsiteY10" fmla="*/ 839491 h 2172345"/>
                <a:gd name="connsiteX11" fmla="*/ 937647 w 3983064"/>
                <a:gd name="connsiteY11" fmla="*/ 839491 h 2172345"/>
                <a:gd name="connsiteX12" fmla="*/ 805912 w 3983064"/>
                <a:gd name="connsiteY12" fmla="*/ 676759 h 2172345"/>
                <a:gd name="connsiteX13" fmla="*/ 705173 w 3983064"/>
                <a:gd name="connsiteY13" fmla="*/ 397789 h 2172345"/>
                <a:gd name="connsiteX14" fmla="*/ 643179 w 3983064"/>
                <a:gd name="connsiteY14" fmla="*/ 328047 h 2172345"/>
                <a:gd name="connsiteX15" fmla="*/ 604434 w 3983064"/>
                <a:gd name="connsiteY15" fmla="*/ 273803 h 2172345"/>
                <a:gd name="connsiteX16" fmla="*/ 588935 w 3983064"/>
                <a:gd name="connsiteY16" fmla="*/ 165315 h 2172345"/>
                <a:gd name="connsiteX17" fmla="*/ 526942 w 3983064"/>
                <a:gd name="connsiteY17" fmla="*/ 72325 h 2172345"/>
                <a:gd name="connsiteX18" fmla="*/ 503695 w 3983064"/>
                <a:gd name="connsiteY18" fmla="*/ 41328 h 2172345"/>
                <a:gd name="connsiteX19" fmla="*/ 371959 w 3983064"/>
                <a:gd name="connsiteY19" fmla="*/ 56827 h 2172345"/>
                <a:gd name="connsiteX20" fmla="*/ 216976 w 3983064"/>
                <a:gd name="connsiteY20" fmla="*/ 72325 h 2172345"/>
                <a:gd name="connsiteX21" fmla="*/ 131735 w 3983064"/>
                <a:gd name="connsiteY21" fmla="*/ 10332 h 2172345"/>
                <a:gd name="connsiteX22" fmla="*/ 69742 w 3983064"/>
                <a:gd name="connsiteY22" fmla="*/ 10332 h 2172345"/>
                <a:gd name="connsiteX23" fmla="*/ 0 w 3983064"/>
                <a:gd name="connsiteY23" fmla="*/ 2583 h 2172345"/>
                <a:gd name="connsiteX0" fmla="*/ 3983064 w 4105759"/>
                <a:gd name="connsiteY0" fmla="*/ 2172345 h 2193009"/>
                <a:gd name="connsiteX1" fmla="*/ 3758339 w 4105759"/>
                <a:gd name="connsiteY1" fmla="*/ 2017362 h 2193009"/>
                <a:gd name="connsiteX2" fmla="*/ 1898542 w 4105759"/>
                <a:gd name="connsiteY2" fmla="*/ 1118461 h 2193009"/>
                <a:gd name="connsiteX3" fmla="*/ 1666067 w 4105759"/>
                <a:gd name="connsiteY3" fmla="*/ 1157206 h 2193009"/>
                <a:gd name="connsiteX4" fmla="*/ 1689315 w 4105759"/>
                <a:gd name="connsiteY4" fmla="*/ 1087464 h 2193009"/>
                <a:gd name="connsiteX5" fmla="*/ 1635071 w 4105759"/>
                <a:gd name="connsiteY5" fmla="*/ 1025471 h 2193009"/>
                <a:gd name="connsiteX6" fmla="*/ 1611823 w 4105759"/>
                <a:gd name="connsiteY6" fmla="*/ 947979 h 2193009"/>
                <a:gd name="connsiteX7" fmla="*/ 1495586 w 4105759"/>
                <a:gd name="connsiteY7" fmla="*/ 940230 h 2193009"/>
                <a:gd name="connsiteX8" fmla="*/ 1410345 w 4105759"/>
                <a:gd name="connsiteY8" fmla="*/ 754250 h 2193009"/>
                <a:gd name="connsiteX9" fmla="*/ 1232115 w 4105759"/>
                <a:gd name="connsiteY9" fmla="*/ 839491 h 2193009"/>
                <a:gd name="connsiteX10" fmla="*/ 937647 w 4105759"/>
                <a:gd name="connsiteY10" fmla="*/ 839491 h 2193009"/>
                <a:gd name="connsiteX11" fmla="*/ 805912 w 4105759"/>
                <a:gd name="connsiteY11" fmla="*/ 676759 h 2193009"/>
                <a:gd name="connsiteX12" fmla="*/ 705173 w 4105759"/>
                <a:gd name="connsiteY12" fmla="*/ 397789 h 2193009"/>
                <a:gd name="connsiteX13" fmla="*/ 643179 w 4105759"/>
                <a:gd name="connsiteY13" fmla="*/ 328047 h 2193009"/>
                <a:gd name="connsiteX14" fmla="*/ 604434 w 4105759"/>
                <a:gd name="connsiteY14" fmla="*/ 273803 h 2193009"/>
                <a:gd name="connsiteX15" fmla="*/ 588935 w 4105759"/>
                <a:gd name="connsiteY15" fmla="*/ 165315 h 2193009"/>
                <a:gd name="connsiteX16" fmla="*/ 526942 w 4105759"/>
                <a:gd name="connsiteY16" fmla="*/ 72325 h 2193009"/>
                <a:gd name="connsiteX17" fmla="*/ 503695 w 4105759"/>
                <a:gd name="connsiteY17" fmla="*/ 41328 h 2193009"/>
                <a:gd name="connsiteX18" fmla="*/ 371959 w 4105759"/>
                <a:gd name="connsiteY18" fmla="*/ 56827 h 2193009"/>
                <a:gd name="connsiteX19" fmla="*/ 216976 w 4105759"/>
                <a:gd name="connsiteY19" fmla="*/ 72325 h 2193009"/>
                <a:gd name="connsiteX20" fmla="*/ 131735 w 4105759"/>
                <a:gd name="connsiteY20" fmla="*/ 10332 h 2193009"/>
                <a:gd name="connsiteX21" fmla="*/ 69742 w 4105759"/>
                <a:gd name="connsiteY21" fmla="*/ 10332 h 2193009"/>
                <a:gd name="connsiteX22" fmla="*/ 0 w 4105759"/>
                <a:gd name="connsiteY22" fmla="*/ 2583 h 2193009"/>
                <a:gd name="connsiteX0" fmla="*/ 3983064 w 3983064"/>
                <a:gd name="connsiteY0" fmla="*/ 2172345 h 2172345"/>
                <a:gd name="connsiteX1" fmla="*/ 1898542 w 3983064"/>
                <a:gd name="connsiteY1" fmla="*/ 1118461 h 2172345"/>
                <a:gd name="connsiteX2" fmla="*/ 1666067 w 3983064"/>
                <a:gd name="connsiteY2" fmla="*/ 1157206 h 2172345"/>
                <a:gd name="connsiteX3" fmla="*/ 1689315 w 3983064"/>
                <a:gd name="connsiteY3" fmla="*/ 1087464 h 2172345"/>
                <a:gd name="connsiteX4" fmla="*/ 1635071 w 3983064"/>
                <a:gd name="connsiteY4" fmla="*/ 1025471 h 2172345"/>
                <a:gd name="connsiteX5" fmla="*/ 1611823 w 3983064"/>
                <a:gd name="connsiteY5" fmla="*/ 947979 h 2172345"/>
                <a:gd name="connsiteX6" fmla="*/ 1495586 w 3983064"/>
                <a:gd name="connsiteY6" fmla="*/ 940230 h 2172345"/>
                <a:gd name="connsiteX7" fmla="*/ 1410345 w 3983064"/>
                <a:gd name="connsiteY7" fmla="*/ 754250 h 2172345"/>
                <a:gd name="connsiteX8" fmla="*/ 1232115 w 3983064"/>
                <a:gd name="connsiteY8" fmla="*/ 839491 h 2172345"/>
                <a:gd name="connsiteX9" fmla="*/ 937647 w 3983064"/>
                <a:gd name="connsiteY9" fmla="*/ 839491 h 2172345"/>
                <a:gd name="connsiteX10" fmla="*/ 805912 w 3983064"/>
                <a:gd name="connsiteY10" fmla="*/ 676759 h 2172345"/>
                <a:gd name="connsiteX11" fmla="*/ 705173 w 3983064"/>
                <a:gd name="connsiteY11" fmla="*/ 397789 h 2172345"/>
                <a:gd name="connsiteX12" fmla="*/ 643179 w 3983064"/>
                <a:gd name="connsiteY12" fmla="*/ 328047 h 2172345"/>
                <a:gd name="connsiteX13" fmla="*/ 604434 w 3983064"/>
                <a:gd name="connsiteY13" fmla="*/ 273803 h 2172345"/>
                <a:gd name="connsiteX14" fmla="*/ 588935 w 3983064"/>
                <a:gd name="connsiteY14" fmla="*/ 165315 h 2172345"/>
                <a:gd name="connsiteX15" fmla="*/ 526942 w 3983064"/>
                <a:gd name="connsiteY15" fmla="*/ 72325 h 2172345"/>
                <a:gd name="connsiteX16" fmla="*/ 503695 w 3983064"/>
                <a:gd name="connsiteY16" fmla="*/ 41328 h 2172345"/>
                <a:gd name="connsiteX17" fmla="*/ 371959 w 3983064"/>
                <a:gd name="connsiteY17" fmla="*/ 56827 h 2172345"/>
                <a:gd name="connsiteX18" fmla="*/ 216976 w 3983064"/>
                <a:gd name="connsiteY18" fmla="*/ 72325 h 2172345"/>
                <a:gd name="connsiteX19" fmla="*/ 131735 w 3983064"/>
                <a:gd name="connsiteY19" fmla="*/ 10332 h 2172345"/>
                <a:gd name="connsiteX20" fmla="*/ 69742 w 3983064"/>
                <a:gd name="connsiteY20" fmla="*/ 10332 h 2172345"/>
                <a:gd name="connsiteX21" fmla="*/ 0 w 3983064"/>
                <a:gd name="connsiteY21" fmla="*/ 2583 h 2172345"/>
                <a:gd name="connsiteX0" fmla="*/ 1898542 w 1898542"/>
                <a:gd name="connsiteY0" fmla="*/ 1118461 h 1162372"/>
                <a:gd name="connsiteX1" fmla="*/ 1666067 w 1898542"/>
                <a:gd name="connsiteY1" fmla="*/ 1157206 h 1162372"/>
                <a:gd name="connsiteX2" fmla="*/ 1689315 w 1898542"/>
                <a:gd name="connsiteY2" fmla="*/ 1087464 h 1162372"/>
                <a:gd name="connsiteX3" fmla="*/ 1635071 w 1898542"/>
                <a:gd name="connsiteY3" fmla="*/ 1025471 h 1162372"/>
                <a:gd name="connsiteX4" fmla="*/ 1611823 w 1898542"/>
                <a:gd name="connsiteY4" fmla="*/ 947979 h 1162372"/>
                <a:gd name="connsiteX5" fmla="*/ 1495586 w 1898542"/>
                <a:gd name="connsiteY5" fmla="*/ 940230 h 1162372"/>
                <a:gd name="connsiteX6" fmla="*/ 1410345 w 1898542"/>
                <a:gd name="connsiteY6" fmla="*/ 754250 h 1162372"/>
                <a:gd name="connsiteX7" fmla="*/ 1232115 w 1898542"/>
                <a:gd name="connsiteY7" fmla="*/ 839491 h 1162372"/>
                <a:gd name="connsiteX8" fmla="*/ 937647 w 1898542"/>
                <a:gd name="connsiteY8" fmla="*/ 839491 h 1162372"/>
                <a:gd name="connsiteX9" fmla="*/ 805912 w 1898542"/>
                <a:gd name="connsiteY9" fmla="*/ 676759 h 1162372"/>
                <a:gd name="connsiteX10" fmla="*/ 705173 w 1898542"/>
                <a:gd name="connsiteY10" fmla="*/ 397789 h 1162372"/>
                <a:gd name="connsiteX11" fmla="*/ 643179 w 1898542"/>
                <a:gd name="connsiteY11" fmla="*/ 328047 h 1162372"/>
                <a:gd name="connsiteX12" fmla="*/ 604434 w 1898542"/>
                <a:gd name="connsiteY12" fmla="*/ 273803 h 1162372"/>
                <a:gd name="connsiteX13" fmla="*/ 588935 w 1898542"/>
                <a:gd name="connsiteY13" fmla="*/ 165315 h 1162372"/>
                <a:gd name="connsiteX14" fmla="*/ 526942 w 1898542"/>
                <a:gd name="connsiteY14" fmla="*/ 72325 h 1162372"/>
                <a:gd name="connsiteX15" fmla="*/ 503695 w 1898542"/>
                <a:gd name="connsiteY15" fmla="*/ 41328 h 1162372"/>
                <a:gd name="connsiteX16" fmla="*/ 371959 w 1898542"/>
                <a:gd name="connsiteY16" fmla="*/ 56827 h 1162372"/>
                <a:gd name="connsiteX17" fmla="*/ 216976 w 1898542"/>
                <a:gd name="connsiteY17" fmla="*/ 72325 h 1162372"/>
                <a:gd name="connsiteX18" fmla="*/ 131735 w 1898542"/>
                <a:gd name="connsiteY18" fmla="*/ 10332 h 1162372"/>
                <a:gd name="connsiteX19" fmla="*/ 69742 w 1898542"/>
                <a:gd name="connsiteY19" fmla="*/ 10332 h 1162372"/>
                <a:gd name="connsiteX20" fmla="*/ 0 w 1898542"/>
                <a:gd name="connsiteY20" fmla="*/ 2583 h 1162372"/>
                <a:gd name="connsiteX0" fmla="*/ 1898542 w 1898542"/>
                <a:gd name="connsiteY0" fmla="*/ 1118461 h 1118461"/>
                <a:gd name="connsiteX1" fmla="*/ 1689315 w 1898542"/>
                <a:gd name="connsiteY1" fmla="*/ 1087464 h 1118461"/>
                <a:gd name="connsiteX2" fmla="*/ 1635071 w 1898542"/>
                <a:gd name="connsiteY2" fmla="*/ 1025471 h 1118461"/>
                <a:gd name="connsiteX3" fmla="*/ 1611823 w 1898542"/>
                <a:gd name="connsiteY3" fmla="*/ 947979 h 1118461"/>
                <a:gd name="connsiteX4" fmla="*/ 1495586 w 1898542"/>
                <a:gd name="connsiteY4" fmla="*/ 940230 h 1118461"/>
                <a:gd name="connsiteX5" fmla="*/ 1410345 w 1898542"/>
                <a:gd name="connsiteY5" fmla="*/ 754250 h 1118461"/>
                <a:gd name="connsiteX6" fmla="*/ 1232115 w 1898542"/>
                <a:gd name="connsiteY6" fmla="*/ 839491 h 1118461"/>
                <a:gd name="connsiteX7" fmla="*/ 937647 w 1898542"/>
                <a:gd name="connsiteY7" fmla="*/ 839491 h 1118461"/>
                <a:gd name="connsiteX8" fmla="*/ 805912 w 1898542"/>
                <a:gd name="connsiteY8" fmla="*/ 676759 h 1118461"/>
                <a:gd name="connsiteX9" fmla="*/ 705173 w 1898542"/>
                <a:gd name="connsiteY9" fmla="*/ 397789 h 1118461"/>
                <a:gd name="connsiteX10" fmla="*/ 643179 w 1898542"/>
                <a:gd name="connsiteY10" fmla="*/ 328047 h 1118461"/>
                <a:gd name="connsiteX11" fmla="*/ 604434 w 1898542"/>
                <a:gd name="connsiteY11" fmla="*/ 273803 h 1118461"/>
                <a:gd name="connsiteX12" fmla="*/ 588935 w 1898542"/>
                <a:gd name="connsiteY12" fmla="*/ 165315 h 1118461"/>
                <a:gd name="connsiteX13" fmla="*/ 526942 w 1898542"/>
                <a:gd name="connsiteY13" fmla="*/ 72325 h 1118461"/>
                <a:gd name="connsiteX14" fmla="*/ 503695 w 1898542"/>
                <a:gd name="connsiteY14" fmla="*/ 41328 h 1118461"/>
                <a:gd name="connsiteX15" fmla="*/ 371959 w 1898542"/>
                <a:gd name="connsiteY15" fmla="*/ 56827 h 1118461"/>
                <a:gd name="connsiteX16" fmla="*/ 216976 w 1898542"/>
                <a:gd name="connsiteY16" fmla="*/ 72325 h 1118461"/>
                <a:gd name="connsiteX17" fmla="*/ 131735 w 1898542"/>
                <a:gd name="connsiteY17" fmla="*/ 10332 h 1118461"/>
                <a:gd name="connsiteX18" fmla="*/ 69742 w 1898542"/>
                <a:gd name="connsiteY18" fmla="*/ 10332 h 1118461"/>
                <a:gd name="connsiteX19" fmla="*/ 0 w 1898542"/>
                <a:gd name="connsiteY19" fmla="*/ 2583 h 1118461"/>
                <a:gd name="connsiteX0" fmla="*/ 1898542 w 1898542"/>
                <a:gd name="connsiteY0" fmla="*/ 1118801 h 1118801"/>
                <a:gd name="connsiteX1" fmla="*/ 1689315 w 1898542"/>
                <a:gd name="connsiteY1" fmla="*/ 1087804 h 1118801"/>
                <a:gd name="connsiteX2" fmla="*/ 1635071 w 1898542"/>
                <a:gd name="connsiteY2" fmla="*/ 1025811 h 1118801"/>
                <a:gd name="connsiteX3" fmla="*/ 1611823 w 1898542"/>
                <a:gd name="connsiteY3" fmla="*/ 948319 h 1118801"/>
                <a:gd name="connsiteX4" fmla="*/ 1495586 w 1898542"/>
                <a:gd name="connsiteY4" fmla="*/ 940570 h 1118801"/>
                <a:gd name="connsiteX5" fmla="*/ 1410345 w 1898542"/>
                <a:gd name="connsiteY5" fmla="*/ 754590 h 1118801"/>
                <a:gd name="connsiteX6" fmla="*/ 1232115 w 1898542"/>
                <a:gd name="connsiteY6" fmla="*/ 839831 h 1118801"/>
                <a:gd name="connsiteX7" fmla="*/ 937647 w 1898542"/>
                <a:gd name="connsiteY7" fmla="*/ 839831 h 1118801"/>
                <a:gd name="connsiteX8" fmla="*/ 805912 w 1898542"/>
                <a:gd name="connsiteY8" fmla="*/ 677099 h 1118801"/>
                <a:gd name="connsiteX9" fmla="*/ 705173 w 1898542"/>
                <a:gd name="connsiteY9" fmla="*/ 398129 h 1118801"/>
                <a:gd name="connsiteX10" fmla="*/ 643179 w 1898542"/>
                <a:gd name="connsiteY10" fmla="*/ 328387 h 1118801"/>
                <a:gd name="connsiteX11" fmla="*/ 604434 w 1898542"/>
                <a:gd name="connsiteY11" fmla="*/ 274143 h 1118801"/>
                <a:gd name="connsiteX12" fmla="*/ 588935 w 1898542"/>
                <a:gd name="connsiteY12" fmla="*/ 165655 h 1118801"/>
                <a:gd name="connsiteX13" fmla="*/ 526942 w 1898542"/>
                <a:gd name="connsiteY13" fmla="*/ 72665 h 1118801"/>
                <a:gd name="connsiteX14" fmla="*/ 503695 w 1898542"/>
                <a:gd name="connsiteY14" fmla="*/ 41668 h 1118801"/>
                <a:gd name="connsiteX15" fmla="*/ 297557 w 1898542"/>
                <a:gd name="connsiteY15" fmla="*/ 0 h 1118801"/>
                <a:gd name="connsiteX16" fmla="*/ 216976 w 1898542"/>
                <a:gd name="connsiteY16" fmla="*/ 72665 h 1118801"/>
                <a:gd name="connsiteX17" fmla="*/ 131735 w 1898542"/>
                <a:gd name="connsiteY17" fmla="*/ 10672 h 1118801"/>
                <a:gd name="connsiteX18" fmla="*/ 69742 w 1898542"/>
                <a:gd name="connsiteY18" fmla="*/ 10672 h 1118801"/>
                <a:gd name="connsiteX19" fmla="*/ 0 w 1898542"/>
                <a:gd name="connsiteY19" fmla="*/ 2923 h 111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8542" h="1118801">
                  <a:moveTo>
                    <a:pt x="1898542" y="1118801"/>
                  </a:moveTo>
                  <a:cubicBezTo>
                    <a:pt x="1854953" y="1112343"/>
                    <a:pt x="1733227" y="1103302"/>
                    <a:pt x="1689315" y="1087804"/>
                  </a:cubicBezTo>
                  <a:cubicBezTo>
                    <a:pt x="1645403" y="1072306"/>
                    <a:pt x="1647986" y="1049058"/>
                    <a:pt x="1635071" y="1025811"/>
                  </a:cubicBezTo>
                  <a:cubicBezTo>
                    <a:pt x="1622156" y="1002564"/>
                    <a:pt x="1635071" y="962526"/>
                    <a:pt x="1611823" y="948319"/>
                  </a:cubicBezTo>
                  <a:cubicBezTo>
                    <a:pt x="1588575" y="934112"/>
                    <a:pt x="1529166" y="972858"/>
                    <a:pt x="1495586" y="940570"/>
                  </a:cubicBezTo>
                  <a:cubicBezTo>
                    <a:pt x="1462006" y="908282"/>
                    <a:pt x="1454257" y="771380"/>
                    <a:pt x="1410345" y="754590"/>
                  </a:cubicBezTo>
                  <a:cubicBezTo>
                    <a:pt x="1366433" y="737800"/>
                    <a:pt x="1310898" y="825624"/>
                    <a:pt x="1232115" y="839831"/>
                  </a:cubicBezTo>
                  <a:cubicBezTo>
                    <a:pt x="1153332" y="854038"/>
                    <a:pt x="1008681" y="866953"/>
                    <a:pt x="937647" y="839831"/>
                  </a:cubicBezTo>
                  <a:cubicBezTo>
                    <a:pt x="866613" y="812709"/>
                    <a:pt x="844658" y="750716"/>
                    <a:pt x="805912" y="677099"/>
                  </a:cubicBezTo>
                  <a:cubicBezTo>
                    <a:pt x="767166" y="603482"/>
                    <a:pt x="732295" y="456248"/>
                    <a:pt x="705173" y="398129"/>
                  </a:cubicBezTo>
                  <a:cubicBezTo>
                    <a:pt x="678051" y="340010"/>
                    <a:pt x="659969" y="349051"/>
                    <a:pt x="643179" y="328387"/>
                  </a:cubicBezTo>
                  <a:cubicBezTo>
                    <a:pt x="626389" y="307723"/>
                    <a:pt x="613475" y="301265"/>
                    <a:pt x="604434" y="274143"/>
                  </a:cubicBezTo>
                  <a:cubicBezTo>
                    <a:pt x="595393" y="247021"/>
                    <a:pt x="601850" y="199235"/>
                    <a:pt x="588935" y="165655"/>
                  </a:cubicBezTo>
                  <a:cubicBezTo>
                    <a:pt x="576020" y="132075"/>
                    <a:pt x="541149" y="93329"/>
                    <a:pt x="526942" y="72665"/>
                  </a:cubicBezTo>
                  <a:cubicBezTo>
                    <a:pt x="512735" y="52001"/>
                    <a:pt x="541926" y="53779"/>
                    <a:pt x="503695" y="41668"/>
                  </a:cubicBezTo>
                  <a:cubicBezTo>
                    <a:pt x="465464" y="29557"/>
                    <a:pt x="297557" y="0"/>
                    <a:pt x="297557" y="0"/>
                  </a:cubicBezTo>
                  <a:cubicBezTo>
                    <a:pt x="249771" y="5166"/>
                    <a:pt x="244613" y="70886"/>
                    <a:pt x="216976" y="72665"/>
                  </a:cubicBezTo>
                  <a:cubicBezTo>
                    <a:pt x="189339" y="74444"/>
                    <a:pt x="156274" y="21004"/>
                    <a:pt x="131735" y="10672"/>
                  </a:cubicBezTo>
                  <a:cubicBezTo>
                    <a:pt x="107196" y="340"/>
                    <a:pt x="91698" y="11963"/>
                    <a:pt x="69742" y="10672"/>
                  </a:cubicBezTo>
                  <a:cubicBezTo>
                    <a:pt x="47786" y="9381"/>
                    <a:pt x="23893" y="6152"/>
                    <a:pt x="0" y="2923"/>
                  </a:cubicBezTo>
                </a:path>
              </a:pathLst>
            </a:custGeom>
            <a:ln w="101600" cap="flat">
              <a:solidFill>
                <a:schemeClr val="tx1"/>
              </a:solidFill>
              <a:prstDash val="sysDot"/>
            </a:ln>
            <a:effectLst>
              <a:outerShdw dist="38100" dir="7800000" algn="ctr" rotWithShape="0">
                <a:srgbClr val="FF00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 name="Freeform 32"/>
          <p:cNvSpPr/>
          <p:nvPr/>
        </p:nvSpPr>
        <p:spPr>
          <a:xfrm>
            <a:off x="4928507" y="781050"/>
            <a:ext cx="979714" cy="1061357"/>
          </a:xfrm>
          <a:custGeom>
            <a:avLst/>
            <a:gdLst>
              <a:gd name="connsiteX0" fmla="*/ 133350 w 979714"/>
              <a:gd name="connsiteY0" fmla="*/ 68036 h 1061357"/>
              <a:gd name="connsiteX1" fmla="*/ 835479 w 979714"/>
              <a:gd name="connsiteY1" fmla="*/ 68036 h 1061357"/>
              <a:gd name="connsiteX2" fmla="*/ 884464 w 979714"/>
              <a:gd name="connsiteY2" fmla="*/ 68036 h 1061357"/>
              <a:gd name="connsiteX3" fmla="*/ 900793 w 979714"/>
              <a:gd name="connsiteY3" fmla="*/ 476250 h 1061357"/>
              <a:gd name="connsiteX4" fmla="*/ 966107 w 979714"/>
              <a:gd name="connsiteY4" fmla="*/ 868136 h 1061357"/>
              <a:gd name="connsiteX5" fmla="*/ 819150 w 979714"/>
              <a:gd name="connsiteY5" fmla="*/ 917121 h 1061357"/>
              <a:gd name="connsiteX6" fmla="*/ 606879 w 979714"/>
              <a:gd name="connsiteY6" fmla="*/ 1047750 h 1061357"/>
              <a:gd name="connsiteX7" fmla="*/ 476250 w 979714"/>
              <a:gd name="connsiteY7" fmla="*/ 998764 h 1061357"/>
              <a:gd name="connsiteX8" fmla="*/ 263979 w 979714"/>
              <a:gd name="connsiteY8" fmla="*/ 1015093 h 1061357"/>
              <a:gd name="connsiteX9" fmla="*/ 117022 w 979714"/>
              <a:gd name="connsiteY9" fmla="*/ 884464 h 1061357"/>
              <a:gd name="connsiteX10" fmla="*/ 68036 w 979714"/>
              <a:gd name="connsiteY10" fmla="*/ 737507 h 1061357"/>
              <a:gd name="connsiteX11" fmla="*/ 35379 w 979714"/>
              <a:gd name="connsiteY11" fmla="*/ 672193 h 1061357"/>
              <a:gd name="connsiteX12" fmla="*/ 35379 w 979714"/>
              <a:gd name="connsiteY12" fmla="*/ 296636 h 1061357"/>
              <a:gd name="connsiteX13" fmla="*/ 133350 w 979714"/>
              <a:gd name="connsiteY13" fmla="*/ 68036 h 10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4" h="1061357">
                <a:moveTo>
                  <a:pt x="133350" y="68036"/>
                </a:moveTo>
                <a:cubicBezTo>
                  <a:pt x="266700" y="29936"/>
                  <a:pt x="835479" y="68036"/>
                  <a:pt x="835479" y="68036"/>
                </a:cubicBezTo>
                <a:cubicBezTo>
                  <a:pt x="960665" y="68036"/>
                  <a:pt x="873578" y="0"/>
                  <a:pt x="884464" y="68036"/>
                </a:cubicBezTo>
                <a:cubicBezTo>
                  <a:pt x="895350" y="136072"/>
                  <a:pt x="887186" y="342900"/>
                  <a:pt x="900793" y="476250"/>
                </a:cubicBezTo>
                <a:cubicBezTo>
                  <a:pt x="914400" y="609600"/>
                  <a:pt x="979714" y="794658"/>
                  <a:pt x="966107" y="868136"/>
                </a:cubicBezTo>
                <a:cubicBezTo>
                  <a:pt x="952500" y="941614"/>
                  <a:pt x="879021" y="887185"/>
                  <a:pt x="819150" y="917121"/>
                </a:cubicBezTo>
                <a:cubicBezTo>
                  <a:pt x="759279" y="947057"/>
                  <a:pt x="664029" y="1034143"/>
                  <a:pt x="606879" y="1047750"/>
                </a:cubicBezTo>
                <a:cubicBezTo>
                  <a:pt x="549729" y="1061357"/>
                  <a:pt x="533400" y="1004207"/>
                  <a:pt x="476250" y="998764"/>
                </a:cubicBezTo>
                <a:cubicBezTo>
                  <a:pt x="419100" y="993321"/>
                  <a:pt x="323850" y="1034143"/>
                  <a:pt x="263979" y="1015093"/>
                </a:cubicBezTo>
                <a:cubicBezTo>
                  <a:pt x="204108" y="996043"/>
                  <a:pt x="149679" y="930728"/>
                  <a:pt x="117022" y="884464"/>
                </a:cubicBezTo>
                <a:cubicBezTo>
                  <a:pt x="84365" y="838200"/>
                  <a:pt x="81643" y="772885"/>
                  <a:pt x="68036" y="737507"/>
                </a:cubicBezTo>
                <a:cubicBezTo>
                  <a:pt x="54429" y="702129"/>
                  <a:pt x="40822" y="745671"/>
                  <a:pt x="35379" y="672193"/>
                </a:cubicBezTo>
                <a:cubicBezTo>
                  <a:pt x="29936" y="598715"/>
                  <a:pt x="16329" y="400050"/>
                  <a:pt x="35379" y="296636"/>
                </a:cubicBezTo>
                <a:cubicBezTo>
                  <a:pt x="54429" y="193222"/>
                  <a:pt x="0" y="106136"/>
                  <a:pt x="133350" y="68036"/>
                </a:cubicBezTo>
                <a:close/>
              </a:path>
            </a:pathLst>
          </a:custGeom>
          <a:solidFill>
            <a:schemeClr val="bg2">
              <a:lumMod val="7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4" name="Freeform 33"/>
          <p:cNvSpPr/>
          <p:nvPr/>
        </p:nvSpPr>
        <p:spPr>
          <a:xfrm>
            <a:off x="4482193" y="1447801"/>
            <a:ext cx="710293" cy="968828"/>
          </a:xfrm>
          <a:custGeom>
            <a:avLst/>
            <a:gdLst>
              <a:gd name="connsiteX0" fmla="*/ 514350 w 710293"/>
              <a:gd name="connsiteY0" fmla="*/ 70756 h 968828"/>
              <a:gd name="connsiteX1" fmla="*/ 367393 w 710293"/>
              <a:gd name="connsiteY1" fmla="*/ 5442 h 968828"/>
              <a:gd name="connsiteX2" fmla="*/ 106136 w 710293"/>
              <a:gd name="connsiteY2" fmla="*/ 54428 h 968828"/>
              <a:gd name="connsiteX3" fmla="*/ 8164 w 710293"/>
              <a:gd name="connsiteY3" fmla="*/ 332013 h 968828"/>
              <a:gd name="connsiteX4" fmla="*/ 57150 w 710293"/>
              <a:gd name="connsiteY4" fmla="*/ 674913 h 968828"/>
              <a:gd name="connsiteX5" fmla="*/ 204107 w 710293"/>
              <a:gd name="connsiteY5" fmla="*/ 870856 h 968828"/>
              <a:gd name="connsiteX6" fmla="*/ 220436 w 710293"/>
              <a:gd name="connsiteY6" fmla="*/ 952499 h 968828"/>
              <a:gd name="connsiteX7" fmla="*/ 416378 w 710293"/>
              <a:gd name="connsiteY7" fmla="*/ 821870 h 968828"/>
              <a:gd name="connsiteX8" fmla="*/ 547007 w 710293"/>
              <a:gd name="connsiteY8" fmla="*/ 903513 h 968828"/>
              <a:gd name="connsiteX9" fmla="*/ 612321 w 710293"/>
              <a:gd name="connsiteY9" fmla="*/ 952499 h 968828"/>
              <a:gd name="connsiteX10" fmla="*/ 710293 w 710293"/>
              <a:gd name="connsiteY10" fmla="*/ 805542 h 968828"/>
              <a:gd name="connsiteX11" fmla="*/ 612321 w 710293"/>
              <a:gd name="connsiteY11" fmla="*/ 658585 h 968828"/>
              <a:gd name="connsiteX12" fmla="*/ 693964 w 710293"/>
              <a:gd name="connsiteY12" fmla="*/ 364670 h 968828"/>
              <a:gd name="connsiteX13" fmla="*/ 644978 w 710293"/>
              <a:gd name="connsiteY13" fmla="*/ 299356 h 968828"/>
              <a:gd name="connsiteX14" fmla="*/ 514350 w 710293"/>
              <a:gd name="connsiteY14" fmla="*/ 70756 h 96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0293" h="968828">
                <a:moveTo>
                  <a:pt x="514350" y="70756"/>
                </a:moveTo>
                <a:cubicBezTo>
                  <a:pt x="468086" y="21770"/>
                  <a:pt x="435429" y="8163"/>
                  <a:pt x="367393" y="5442"/>
                </a:cubicBezTo>
                <a:cubicBezTo>
                  <a:pt x="299357" y="2721"/>
                  <a:pt x="166007" y="0"/>
                  <a:pt x="106136" y="54428"/>
                </a:cubicBezTo>
                <a:cubicBezTo>
                  <a:pt x="46265" y="108856"/>
                  <a:pt x="16328" y="228599"/>
                  <a:pt x="8164" y="332013"/>
                </a:cubicBezTo>
                <a:cubicBezTo>
                  <a:pt x="0" y="435427"/>
                  <a:pt x="24493" y="585106"/>
                  <a:pt x="57150" y="674913"/>
                </a:cubicBezTo>
                <a:cubicBezTo>
                  <a:pt x="89807" y="764720"/>
                  <a:pt x="176893" y="824592"/>
                  <a:pt x="204107" y="870856"/>
                </a:cubicBezTo>
                <a:cubicBezTo>
                  <a:pt x="231321" y="917120"/>
                  <a:pt x="185058" y="960663"/>
                  <a:pt x="220436" y="952499"/>
                </a:cubicBezTo>
                <a:cubicBezTo>
                  <a:pt x="255814" y="944335"/>
                  <a:pt x="361950" y="830034"/>
                  <a:pt x="416378" y="821870"/>
                </a:cubicBezTo>
                <a:cubicBezTo>
                  <a:pt x="470806" y="813706"/>
                  <a:pt x="514350" y="881742"/>
                  <a:pt x="547007" y="903513"/>
                </a:cubicBezTo>
                <a:cubicBezTo>
                  <a:pt x="579664" y="925284"/>
                  <a:pt x="585107" y="968828"/>
                  <a:pt x="612321" y="952499"/>
                </a:cubicBezTo>
                <a:cubicBezTo>
                  <a:pt x="639535" y="936171"/>
                  <a:pt x="710293" y="854528"/>
                  <a:pt x="710293" y="805542"/>
                </a:cubicBezTo>
                <a:cubicBezTo>
                  <a:pt x="710293" y="756556"/>
                  <a:pt x="615043" y="732064"/>
                  <a:pt x="612321" y="658585"/>
                </a:cubicBezTo>
                <a:cubicBezTo>
                  <a:pt x="609599" y="585106"/>
                  <a:pt x="688521" y="424542"/>
                  <a:pt x="693964" y="364670"/>
                </a:cubicBezTo>
                <a:cubicBezTo>
                  <a:pt x="699407" y="304798"/>
                  <a:pt x="672192" y="342899"/>
                  <a:pt x="644978" y="299356"/>
                </a:cubicBezTo>
                <a:cubicBezTo>
                  <a:pt x="617764" y="255813"/>
                  <a:pt x="560614" y="119742"/>
                  <a:pt x="514350" y="70756"/>
                </a:cubicBezTo>
                <a:close/>
              </a:path>
            </a:pathLst>
          </a:custGeom>
          <a:solidFill>
            <a:schemeClr val="bg2">
              <a:lumMod val="50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5" name="Freeform 34"/>
          <p:cNvSpPr/>
          <p:nvPr/>
        </p:nvSpPr>
        <p:spPr>
          <a:xfrm>
            <a:off x="4093029" y="2264229"/>
            <a:ext cx="1480457" cy="870857"/>
          </a:xfrm>
          <a:custGeom>
            <a:avLst/>
            <a:gdLst>
              <a:gd name="connsiteX0" fmla="*/ 152400 w 1480457"/>
              <a:gd name="connsiteY0" fmla="*/ 789214 h 870857"/>
              <a:gd name="connsiteX1" fmla="*/ 38100 w 1480457"/>
              <a:gd name="connsiteY1" fmla="*/ 544285 h 870857"/>
              <a:gd name="connsiteX2" fmla="*/ 54428 w 1480457"/>
              <a:gd name="connsiteY2" fmla="*/ 315685 h 870857"/>
              <a:gd name="connsiteX3" fmla="*/ 364671 w 1480457"/>
              <a:gd name="connsiteY3" fmla="*/ 250371 h 870857"/>
              <a:gd name="connsiteX4" fmla="*/ 756557 w 1480457"/>
              <a:gd name="connsiteY4" fmla="*/ 38100 h 870857"/>
              <a:gd name="connsiteX5" fmla="*/ 821871 w 1480457"/>
              <a:gd name="connsiteY5" fmla="*/ 21771 h 870857"/>
              <a:gd name="connsiteX6" fmla="*/ 1017814 w 1480457"/>
              <a:gd name="connsiteY6" fmla="*/ 136071 h 870857"/>
              <a:gd name="connsiteX7" fmla="*/ 1213757 w 1480457"/>
              <a:gd name="connsiteY7" fmla="*/ 397328 h 870857"/>
              <a:gd name="connsiteX8" fmla="*/ 1409700 w 1480457"/>
              <a:gd name="connsiteY8" fmla="*/ 527957 h 870857"/>
              <a:gd name="connsiteX9" fmla="*/ 1442357 w 1480457"/>
              <a:gd name="connsiteY9" fmla="*/ 544285 h 870857"/>
              <a:gd name="connsiteX10" fmla="*/ 1181100 w 1480457"/>
              <a:gd name="connsiteY10" fmla="*/ 723900 h 870857"/>
              <a:gd name="connsiteX11" fmla="*/ 952500 w 1480457"/>
              <a:gd name="connsiteY11" fmla="*/ 789214 h 870857"/>
              <a:gd name="connsiteX12" fmla="*/ 838200 w 1480457"/>
              <a:gd name="connsiteY12" fmla="*/ 740228 h 870857"/>
              <a:gd name="connsiteX13" fmla="*/ 544285 w 1480457"/>
              <a:gd name="connsiteY13" fmla="*/ 593271 h 870857"/>
              <a:gd name="connsiteX14" fmla="*/ 348342 w 1480457"/>
              <a:gd name="connsiteY14" fmla="*/ 740228 h 870857"/>
              <a:gd name="connsiteX15" fmla="*/ 217714 w 1480457"/>
              <a:gd name="connsiteY15" fmla="*/ 870857 h 870857"/>
              <a:gd name="connsiteX0" fmla="*/ 152400 w 1480457"/>
              <a:gd name="connsiteY0" fmla="*/ 789214 h 870857"/>
              <a:gd name="connsiteX1" fmla="*/ 38100 w 1480457"/>
              <a:gd name="connsiteY1" fmla="*/ 544285 h 870857"/>
              <a:gd name="connsiteX2" fmla="*/ 54428 w 1480457"/>
              <a:gd name="connsiteY2" fmla="*/ 315685 h 870857"/>
              <a:gd name="connsiteX3" fmla="*/ 364671 w 1480457"/>
              <a:gd name="connsiteY3" fmla="*/ 250371 h 870857"/>
              <a:gd name="connsiteX4" fmla="*/ 756557 w 1480457"/>
              <a:gd name="connsiteY4" fmla="*/ 38100 h 870857"/>
              <a:gd name="connsiteX5" fmla="*/ 821871 w 1480457"/>
              <a:gd name="connsiteY5" fmla="*/ 21771 h 870857"/>
              <a:gd name="connsiteX6" fmla="*/ 1017814 w 1480457"/>
              <a:gd name="connsiteY6" fmla="*/ 136071 h 870857"/>
              <a:gd name="connsiteX7" fmla="*/ 1213757 w 1480457"/>
              <a:gd name="connsiteY7" fmla="*/ 397328 h 870857"/>
              <a:gd name="connsiteX8" fmla="*/ 1409700 w 1480457"/>
              <a:gd name="connsiteY8" fmla="*/ 527957 h 870857"/>
              <a:gd name="connsiteX9" fmla="*/ 1442357 w 1480457"/>
              <a:gd name="connsiteY9" fmla="*/ 544285 h 870857"/>
              <a:gd name="connsiteX10" fmla="*/ 1181100 w 1480457"/>
              <a:gd name="connsiteY10" fmla="*/ 723900 h 870857"/>
              <a:gd name="connsiteX11" fmla="*/ 952500 w 1480457"/>
              <a:gd name="connsiteY11" fmla="*/ 789214 h 870857"/>
              <a:gd name="connsiteX12" fmla="*/ 838200 w 1480457"/>
              <a:gd name="connsiteY12" fmla="*/ 740228 h 870857"/>
              <a:gd name="connsiteX13" fmla="*/ 544285 w 1480457"/>
              <a:gd name="connsiteY13" fmla="*/ 593271 h 870857"/>
              <a:gd name="connsiteX14" fmla="*/ 348342 w 1480457"/>
              <a:gd name="connsiteY14" fmla="*/ 740228 h 870857"/>
              <a:gd name="connsiteX15" fmla="*/ 217714 w 1480457"/>
              <a:gd name="connsiteY15" fmla="*/ 870857 h 870857"/>
              <a:gd name="connsiteX16" fmla="*/ 152400 w 1480457"/>
              <a:gd name="connsiteY16" fmla="*/ 789214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0457" h="870857">
                <a:moveTo>
                  <a:pt x="152400" y="789214"/>
                </a:moveTo>
                <a:cubicBezTo>
                  <a:pt x="103414" y="706210"/>
                  <a:pt x="54429" y="623206"/>
                  <a:pt x="38100" y="544285"/>
                </a:cubicBezTo>
                <a:cubicBezTo>
                  <a:pt x="21771" y="465364"/>
                  <a:pt x="0" y="364671"/>
                  <a:pt x="54428" y="315685"/>
                </a:cubicBezTo>
                <a:cubicBezTo>
                  <a:pt x="108856" y="266699"/>
                  <a:pt x="247650" y="296635"/>
                  <a:pt x="364671" y="250371"/>
                </a:cubicBezTo>
                <a:cubicBezTo>
                  <a:pt x="481692" y="204107"/>
                  <a:pt x="680357" y="76200"/>
                  <a:pt x="756557" y="38100"/>
                </a:cubicBezTo>
                <a:cubicBezTo>
                  <a:pt x="832757" y="0"/>
                  <a:pt x="778328" y="5442"/>
                  <a:pt x="821871" y="21771"/>
                </a:cubicBezTo>
                <a:cubicBezTo>
                  <a:pt x="865414" y="38100"/>
                  <a:pt x="952500" y="73478"/>
                  <a:pt x="1017814" y="136071"/>
                </a:cubicBezTo>
                <a:cubicBezTo>
                  <a:pt x="1083128" y="198664"/>
                  <a:pt x="1148443" y="332014"/>
                  <a:pt x="1213757" y="397328"/>
                </a:cubicBezTo>
                <a:cubicBezTo>
                  <a:pt x="1279071" y="462642"/>
                  <a:pt x="1371600" y="503464"/>
                  <a:pt x="1409700" y="527957"/>
                </a:cubicBezTo>
                <a:cubicBezTo>
                  <a:pt x="1447800" y="552450"/>
                  <a:pt x="1480457" y="511628"/>
                  <a:pt x="1442357" y="544285"/>
                </a:cubicBezTo>
                <a:cubicBezTo>
                  <a:pt x="1404257" y="576942"/>
                  <a:pt x="1262743" y="683079"/>
                  <a:pt x="1181100" y="723900"/>
                </a:cubicBezTo>
                <a:cubicBezTo>
                  <a:pt x="1099457" y="764722"/>
                  <a:pt x="1009650" y="786493"/>
                  <a:pt x="952500" y="789214"/>
                </a:cubicBezTo>
                <a:cubicBezTo>
                  <a:pt x="895350" y="791935"/>
                  <a:pt x="906236" y="772885"/>
                  <a:pt x="838200" y="740228"/>
                </a:cubicBezTo>
                <a:cubicBezTo>
                  <a:pt x="770164" y="707571"/>
                  <a:pt x="625928" y="593271"/>
                  <a:pt x="544285" y="593271"/>
                </a:cubicBezTo>
                <a:cubicBezTo>
                  <a:pt x="462642" y="593271"/>
                  <a:pt x="402771" y="693964"/>
                  <a:pt x="348342" y="740228"/>
                </a:cubicBezTo>
                <a:cubicBezTo>
                  <a:pt x="293914" y="786492"/>
                  <a:pt x="255814" y="828674"/>
                  <a:pt x="217714" y="870857"/>
                </a:cubicBezTo>
                <a:lnTo>
                  <a:pt x="152400" y="789214"/>
                </a:lnTo>
                <a:close/>
              </a:path>
            </a:pathLst>
          </a:custGeom>
          <a:solidFill>
            <a:schemeClr val="bg2">
              <a:lumMod val="25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Freeform 35"/>
          <p:cNvSpPr/>
          <p:nvPr/>
        </p:nvSpPr>
        <p:spPr>
          <a:xfrm>
            <a:off x="2971800" y="4400550"/>
            <a:ext cx="2743200" cy="2313214"/>
          </a:xfrm>
          <a:custGeom>
            <a:avLst/>
            <a:gdLst>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21" fmla="*/ 342900 w 2743200"/>
              <a:gd name="connsiteY21" fmla="*/ 2147207 h 23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3200" h="2313214">
                <a:moveTo>
                  <a:pt x="342900" y="2147207"/>
                </a:moveTo>
                <a:cubicBezTo>
                  <a:pt x="295275" y="1974396"/>
                  <a:pt x="247650" y="1801586"/>
                  <a:pt x="212271" y="1690007"/>
                </a:cubicBezTo>
                <a:cubicBezTo>
                  <a:pt x="176893" y="1578429"/>
                  <a:pt x="163286" y="1556657"/>
                  <a:pt x="130629" y="1477736"/>
                </a:cubicBezTo>
                <a:cubicBezTo>
                  <a:pt x="97972" y="1398815"/>
                  <a:pt x="32658" y="1366158"/>
                  <a:pt x="16329" y="1216479"/>
                </a:cubicBezTo>
                <a:cubicBezTo>
                  <a:pt x="0" y="1066800"/>
                  <a:pt x="10886" y="767443"/>
                  <a:pt x="32657" y="579664"/>
                </a:cubicBezTo>
                <a:cubicBezTo>
                  <a:pt x="54428" y="391885"/>
                  <a:pt x="117021" y="179614"/>
                  <a:pt x="146957" y="89807"/>
                </a:cubicBezTo>
                <a:cubicBezTo>
                  <a:pt x="176893" y="0"/>
                  <a:pt x="92528" y="29935"/>
                  <a:pt x="212271" y="40821"/>
                </a:cubicBezTo>
                <a:cubicBezTo>
                  <a:pt x="332014" y="51707"/>
                  <a:pt x="620485" y="117021"/>
                  <a:pt x="865414" y="155121"/>
                </a:cubicBezTo>
                <a:cubicBezTo>
                  <a:pt x="1110343" y="193221"/>
                  <a:pt x="1469572" y="247650"/>
                  <a:pt x="1681843" y="269421"/>
                </a:cubicBezTo>
                <a:cubicBezTo>
                  <a:pt x="1894114" y="291192"/>
                  <a:pt x="2038350" y="269421"/>
                  <a:pt x="2139043" y="285750"/>
                </a:cubicBezTo>
                <a:cubicBezTo>
                  <a:pt x="2239736" y="302079"/>
                  <a:pt x="2196193" y="351065"/>
                  <a:pt x="2286000" y="367393"/>
                </a:cubicBezTo>
                <a:cubicBezTo>
                  <a:pt x="2375807" y="383721"/>
                  <a:pt x="2612572" y="372835"/>
                  <a:pt x="2677886" y="383721"/>
                </a:cubicBezTo>
                <a:cubicBezTo>
                  <a:pt x="2743200" y="394607"/>
                  <a:pt x="2683329" y="367393"/>
                  <a:pt x="2677886" y="432707"/>
                </a:cubicBezTo>
                <a:cubicBezTo>
                  <a:pt x="2672443" y="498021"/>
                  <a:pt x="2658836" y="653143"/>
                  <a:pt x="2645229" y="775607"/>
                </a:cubicBezTo>
                <a:cubicBezTo>
                  <a:pt x="2631622" y="898071"/>
                  <a:pt x="2658836" y="1025979"/>
                  <a:pt x="2596243" y="1167493"/>
                </a:cubicBezTo>
                <a:cubicBezTo>
                  <a:pt x="2533650" y="1309007"/>
                  <a:pt x="2348593" y="1526722"/>
                  <a:pt x="2269671" y="1624693"/>
                </a:cubicBezTo>
                <a:cubicBezTo>
                  <a:pt x="2190750" y="1722664"/>
                  <a:pt x="2160814" y="1687285"/>
                  <a:pt x="2122714" y="1755321"/>
                </a:cubicBezTo>
                <a:cubicBezTo>
                  <a:pt x="2084614" y="1823357"/>
                  <a:pt x="2051957" y="1973036"/>
                  <a:pt x="2041071" y="2032907"/>
                </a:cubicBezTo>
                <a:cubicBezTo>
                  <a:pt x="2030185" y="2092778"/>
                  <a:pt x="2087336" y="2090057"/>
                  <a:pt x="2057400" y="2114550"/>
                </a:cubicBezTo>
                <a:cubicBezTo>
                  <a:pt x="2027464" y="2139043"/>
                  <a:pt x="2139043" y="2160814"/>
                  <a:pt x="1861457" y="2179864"/>
                </a:cubicBezTo>
                <a:cubicBezTo>
                  <a:pt x="1583871" y="2198914"/>
                  <a:pt x="582386" y="2313214"/>
                  <a:pt x="391886" y="2228850"/>
                </a:cubicBezTo>
                <a:lnTo>
                  <a:pt x="342900" y="2147207"/>
                </a:lnTo>
                <a:close/>
              </a:path>
            </a:pathLst>
          </a:custGeom>
          <a:solidFill>
            <a:schemeClr val="bg2">
              <a:lumMod val="10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Freeform 5"/>
          <p:cNvSpPr/>
          <p:nvPr/>
        </p:nvSpPr>
        <p:spPr>
          <a:xfrm>
            <a:off x="3472604" y="890839"/>
            <a:ext cx="1381507" cy="2524931"/>
          </a:xfrm>
          <a:custGeom>
            <a:avLst/>
            <a:gdLst>
              <a:gd name="connsiteX0" fmla="*/ 661307 w 1232807"/>
              <a:gd name="connsiteY0" fmla="*/ 2465614 h 2471056"/>
              <a:gd name="connsiteX1" fmla="*/ 710293 w 1232807"/>
              <a:gd name="connsiteY1" fmla="*/ 2449285 h 2471056"/>
              <a:gd name="connsiteX2" fmla="*/ 742950 w 1232807"/>
              <a:gd name="connsiteY2" fmla="*/ 2334985 h 2471056"/>
              <a:gd name="connsiteX3" fmla="*/ 563336 w 1232807"/>
              <a:gd name="connsiteY3" fmla="*/ 2220685 h 2471056"/>
              <a:gd name="connsiteX4" fmla="*/ 530678 w 1232807"/>
              <a:gd name="connsiteY4" fmla="*/ 2024742 h 2471056"/>
              <a:gd name="connsiteX5" fmla="*/ 416378 w 1232807"/>
              <a:gd name="connsiteY5" fmla="*/ 1845128 h 2471056"/>
              <a:gd name="connsiteX6" fmla="*/ 236764 w 1232807"/>
              <a:gd name="connsiteY6" fmla="*/ 1959428 h 2471056"/>
              <a:gd name="connsiteX7" fmla="*/ 138793 w 1232807"/>
              <a:gd name="connsiteY7" fmla="*/ 1730828 h 2471056"/>
              <a:gd name="connsiteX8" fmla="*/ 122464 w 1232807"/>
              <a:gd name="connsiteY8" fmla="*/ 1453242 h 2471056"/>
              <a:gd name="connsiteX9" fmla="*/ 8164 w 1232807"/>
              <a:gd name="connsiteY9" fmla="*/ 1371600 h 2471056"/>
              <a:gd name="connsiteX10" fmla="*/ 73478 w 1232807"/>
              <a:gd name="connsiteY10" fmla="*/ 1159328 h 2471056"/>
              <a:gd name="connsiteX11" fmla="*/ 204107 w 1232807"/>
              <a:gd name="connsiteY11" fmla="*/ 996042 h 2471056"/>
              <a:gd name="connsiteX12" fmla="*/ 318407 w 1232807"/>
              <a:gd name="connsiteY12" fmla="*/ 800100 h 2471056"/>
              <a:gd name="connsiteX13" fmla="*/ 449036 w 1232807"/>
              <a:gd name="connsiteY13" fmla="*/ 800100 h 2471056"/>
              <a:gd name="connsiteX14" fmla="*/ 612321 w 1232807"/>
              <a:gd name="connsiteY14" fmla="*/ 800100 h 2471056"/>
              <a:gd name="connsiteX15" fmla="*/ 742950 w 1232807"/>
              <a:gd name="connsiteY15" fmla="*/ 963385 h 2471056"/>
              <a:gd name="connsiteX16" fmla="*/ 955221 w 1232807"/>
              <a:gd name="connsiteY16" fmla="*/ 1012371 h 2471056"/>
              <a:gd name="connsiteX17" fmla="*/ 971550 w 1232807"/>
              <a:gd name="connsiteY17" fmla="*/ 930728 h 2471056"/>
              <a:gd name="connsiteX18" fmla="*/ 1020536 w 1232807"/>
              <a:gd name="connsiteY18" fmla="*/ 783771 h 2471056"/>
              <a:gd name="connsiteX19" fmla="*/ 1020536 w 1232807"/>
              <a:gd name="connsiteY19" fmla="*/ 604157 h 2471056"/>
              <a:gd name="connsiteX20" fmla="*/ 1118507 w 1232807"/>
              <a:gd name="connsiteY20" fmla="*/ 391885 h 2471056"/>
              <a:gd name="connsiteX21" fmla="*/ 1200150 w 1232807"/>
              <a:gd name="connsiteY21" fmla="*/ 277585 h 2471056"/>
              <a:gd name="connsiteX22" fmla="*/ 1200150 w 1232807"/>
              <a:gd name="connsiteY22" fmla="*/ 48985 h 2471056"/>
              <a:gd name="connsiteX23" fmla="*/ 1232807 w 1232807"/>
              <a:gd name="connsiteY23" fmla="*/ 0 h 2471056"/>
              <a:gd name="connsiteX0" fmla="*/ 508907 w 1232807"/>
              <a:gd name="connsiteY0" fmla="*/ 2465614 h 2471057"/>
              <a:gd name="connsiteX1" fmla="*/ 710293 w 1232807"/>
              <a:gd name="connsiteY1" fmla="*/ 2449285 h 2471057"/>
              <a:gd name="connsiteX2" fmla="*/ 742950 w 1232807"/>
              <a:gd name="connsiteY2" fmla="*/ 2334985 h 2471057"/>
              <a:gd name="connsiteX3" fmla="*/ 563336 w 1232807"/>
              <a:gd name="connsiteY3" fmla="*/ 2220685 h 2471057"/>
              <a:gd name="connsiteX4" fmla="*/ 530678 w 1232807"/>
              <a:gd name="connsiteY4" fmla="*/ 2024742 h 2471057"/>
              <a:gd name="connsiteX5" fmla="*/ 416378 w 1232807"/>
              <a:gd name="connsiteY5" fmla="*/ 1845128 h 2471057"/>
              <a:gd name="connsiteX6" fmla="*/ 236764 w 1232807"/>
              <a:gd name="connsiteY6" fmla="*/ 1959428 h 2471057"/>
              <a:gd name="connsiteX7" fmla="*/ 138793 w 1232807"/>
              <a:gd name="connsiteY7" fmla="*/ 1730828 h 2471057"/>
              <a:gd name="connsiteX8" fmla="*/ 122464 w 1232807"/>
              <a:gd name="connsiteY8" fmla="*/ 1453242 h 2471057"/>
              <a:gd name="connsiteX9" fmla="*/ 8164 w 1232807"/>
              <a:gd name="connsiteY9" fmla="*/ 1371600 h 2471057"/>
              <a:gd name="connsiteX10" fmla="*/ 73478 w 1232807"/>
              <a:gd name="connsiteY10" fmla="*/ 1159328 h 2471057"/>
              <a:gd name="connsiteX11" fmla="*/ 204107 w 1232807"/>
              <a:gd name="connsiteY11" fmla="*/ 996042 h 2471057"/>
              <a:gd name="connsiteX12" fmla="*/ 318407 w 1232807"/>
              <a:gd name="connsiteY12" fmla="*/ 800100 h 2471057"/>
              <a:gd name="connsiteX13" fmla="*/ 449036 w 1232807"/>
              <a:gd name="connsiteY13" fmla="*/ 800100 h 2471057"/>
              <a:gd name="connsiteX14" fmla="*/ 612321 w 1232807"/>
              <a:gd name="connsiteY14" fmla="*/ 800100 h 2471057"/>
              <a:gd name="connsiteX15" fmla="*/ 742950 w 1232807"/>
              <a:gd name="connsiteY15" fmla="*/ 963385 h 2471057"/>
              <a:gd name="connsiteX16" fmla="*/ 955221 w 1232807"/>
              <a:gd name="connsiteY16" fmla="*/ 1012371 h 2471057"/>
              <a:gd name="connsiteX17" fmla="*/ 971550 w 1232807"/>
              <a:gd name="connsiteY17" fmla="*/ 930728 h 2471057"/>
              <a:gd name="connsiteX18" fmla="*/ 1020536 w 1232807"/>
              <a:gd name="connsiteY18" fmla="*/ 783771 h 2471057"/>
              <a:gd name="connsiteX19" fmla="*/ 1020536 w 1232807"/>
              <a:gd name="connsiteY19" fmla="*/ 604157 h 2471057"/>
              <a:gd name="connsiteX20" fmla="*/ 1118507 w 1232807"/>
              <a:gd name="connsiteY20" fmla="*/ 391885 h 2471057"/>
              <a:gd name="connsiteX21" fmla="*/ 1200150 w 1232807"/>
              <a:gd name="connsiteY21" fmla="*/ 277585 h 2471057"/>
              <a:gd name="connsiteX22" fmla="*/ 1200150 w 1232807"/>
              <a:gd name="connsiteY22" fmla="*/ 48985 h 2471057"/>
              <a:gd name="connsiteX23" fmla="*/ 1232807 w 1232807"/>
              <a:gd name="connsiteY23" fmla="*/ 0 h 2471057"/>
              <a:gd name="connsiteX0" fmla="*/ 508907 w 1213757"/>
              <a:gd name="connsiteY0" fmla="*/ 2416629 h 2422072"/>
              <a:gd name="connsiteX1" fmla="*/ 710293 w 1213757"/>
              <a:gd name="connsiteY1" fmla="*/ 2400300 h 2422072"/>
              <a:gd name="connsiteX2" fmla="*/ 742950 w 1213757"/>
              <a:gd name="connsiteY2" fmla="*/ 2286000 h 2422072"/>
              <a:gd name="connsiteX3" fmla="*/ 563336 w 1213757"/>
              <a:gd name="connsiteY3" fmla="*/ 2171700 h 2422072"/>
              <a:gd name="connsiteX4" fmla="*/ 530678 w 1213757"/>
              <a:gd name="connsiteY4" fmla="*/ 1975757 h 2422072"/>
              <a:gd name="connsiteX5" fmla="*/ 416378 w 1213757"/>
              <a:gd name="connsiteY5" fmla="*/ 1796143 h 2422072"/>
              <a:gd name="connsiteX6" fmla="*/ 236764 w 1213757"/>
              <a:gd name="connsiteY6" fmla="*/ 1910443 h 2422072"/>
              <a:gd name="connsiteX7" fmla="*/ 138793 w 1213757"/>
              <a:gd name="connsiteY7" fmla="*/ 1681843 h 2422072"/>
              <a:gd name="connsiteX8" fmla="*/ 122464 w 1213757"/>
              <a:gd name="connsiteY8" fmla="*/ 1404257 h 2422072"/>
              <a:gd name="connsiteX9" fmla="*/ 8164 w 1213757"/>
              <a:gd name="connsiteY9" fmla="*/ 1322615 h 2422072"/>
              <a:gd name="connsiteX10" fmla="*/ 73478 w 1213757"/>
              <a:gd name="connsiteY10" fmla="*/ 1110343 h 2422072"/>
              <a:gd name="connsiteX11" fmla="*/ 204107 w 1213757"/>
              <a:gd name="connsiteY11" fmla="*/ 947057 h 2422072"/>
              <a:gd name="connsiteX12" fmla="*/ 318407 w 1213757"/>
              <a:gd name="connsiteY12" fmla="*/ 751115 h 2422072"/>
              <a:gd name="connsiteX13" fmla="*/ 449036 w 1213757"/>
              <a:gd name="connsiteY13" fmla="*/ 751115 h 2422072"/>
              <a:gd name="connsiteX14" fmla="*/ 612321 w 1213757"/>
              <a:gd name="connsiteY14" fmla="*/ 751115 h 2422072"/>
              <a:gd name="connsiteX15" fmla="*/ 742950 w 1213757"/>
              <a:gd name="connsiteY15" fmla="*/ 914400 h 2422072"/>
              <a:gd name="connsiteX16" fmla="*/ 955221 w 1213757"/>
              <a:gd name="connsiteY16" fmla="*/ 963386 h 2422072"/>
              <a:gd name="connsiteX17" fmla="*/ 971550 w 1213757"/>
              <a:gd name="connsiteY17" fmla="*/ 881743 h 2422072"/>
              <a:gd name="connsiteX18" fmla="*/ 1020536 w 1213757"/>
              <a:gd name="connsiteY18" fmla="*/ 734786 h 2422072"/>
              <a:gd name="connsiteX19" fmla="*/ 1020536 w 1213757"/>
              <a:gd name="connsiteY19" fmla="*/ 555172 h 2422072"/>
              <a:gd name="connsiteX20" fmla="*/ 1118507 w 1213757"/>
              <a:gd name="connsiteY20" fmla="*/ 342900 h 2422072"/>
              <a:gd name="connsiteX21" fmla="*/ 1200150 w 1213757"/>
              <a:gd name="connsiteY21" fmla="*/ 228600 h 2422072"/>
              <a:gd name="connsiteX22" fmla="*/ 1200150 w 1213757"/>
              <a:gd name="connsiteY22" fmla="*/ 0 h 2422072"/>
              <a:gd name="connsiteX0" fmla="*/ 508907 w 1200150"/>
              <a:gd name="connsiteY0" fmla="*/ 2188029 h 2193472"/>
              <a:gd name="connsiteX1" fmla="*/ 710293 w 1200150"/>
              <a:gd name="connsiteY1" fmla="*/ 2171700 h 2193472"/>
              <a:gd name="connsiteX2" fmla="*/ 742950 w 1200150"/>
              <a:gd name="connsiteY2" fmla="*/ 2057400 h 2193472"/>
              <a:gd name="connsiteX3" fmla="*/ 563336 w 1200150"/>
              <a:gd name="connsiteY3" fmla="*/ 1943100 h 2193472"/>
              <a:gd name="connsiteX4" fmla="*/ 530678 w 1200150"/>
              <a:gd name="connsiteY4" fmla="*/ 1747157 h 2193472"/>
              <a:gd name="connsiteX5" fmla="*/ 416378 w 1200150"/>
              <a:gd name="connsiteY5" fmla="*/ 1567543 h 2193472"/>
              <a:gd name="connsiteX6" fmla="*/ 236764 w 1200150"/>
              <a:gd name="connsiteY6" fmla="*/ 1681843 h 2193472"/>
              <a:gd name="connsiteX7" fmla="*/ 138793 w 1200150"/>
              <a:gd name="connsiteY7" fmla="*/ 1453243 h 2193472"/>
              <a:gd name="connsiteX8" fmla="*/ 122464 w 1200150"/>
              <a:gd name="connsiteY8" fmla="*/ 1175657 h 2193472"/>
              <a:gd name="connsiteX9" fmla="*/ 8164 w 1200150"/>
              <a:gd name="connsiteY9" fmla="*/ 1094015 h 2193472"/>
              <a:gd name="connsiteX10" fmla="*/ 73478 w 1200150"/>
              <a:gd name="connsiteY10" fmla="*/ 881743 h 2193472"/>
              <a:gd name="connsiteX11" fmla="*/ 204107 w 1200150"/>
              <a:gd name="connsiteY11" fmla="*/ 718457 h 2193472"/>
              <a:gd name="connsiteX12" fmla="*/ 318407 w 1200150"/>
              <a:gd name="connsiteY12" fmla="*/ 522515 h 2193472"/>
              <a:gd name="connsiteX13" fmla="*/ 449036 w 1200150"/>
              <a:gd name="connsiteY13" fmla="*/ 522515 h 2193472"/>
              <a:gd name="connsiteX14" fmla="*/ 612321 w 1200150"/>
              <a:gd name="connsiteY14" fmla="*/ 522515 h 2193472"/>
              <a:gd name="connsiteX15" fmla="*/ 742950 w 1200150"/>
              <a:gd name="connsiteY15" fmla="*/ 685800 h 2193472"/>
              <a:gd name="connsiteX16" fmla="*/ 955221 w 1200150"/>
              <a:gd name="connsiteY16" fmla="*/ 734786 h 2193472"/>
              <a:gd name="connsiteX17" fmla="*/ 971550 w 1200150"/>
              <a:gd name="connsiteY17" fmla="*/ 653143 h 2193472"/>
              <a:gd name="connsiteX18" fmla="*/ 1020536 w 1200150"/>
              <a:gd name="connsiteY18" fmla="*/ 506186 h 2193472"/>
              <a:gd name="connsiteX19" fmla="*/ 1020536 w 1200150"/>
              <a:gd name="connsiteY19" fmla="*/ 326572 h 2193472"/>
              <a:gd name="connsiteX20" fmla="*/ 1118507 w 1200150"/>
              <a:gd name="connsiteY20" fmla="*/ 114300 h 2193472"/>
              <a:gd name="connsiteX21" fmla="*/ 1200150 w 1200150"/>
              <a:gd name="connsiteY21" fmla="*/ 0 h 21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0150" h="2193472">
                <a:moveTo>
                  <a:pt x="508907" y="2188029"/>
                </a:moveTo>
                <a:cubicBezTo>
                  <a:pt x="526596" y="2190750"/>
                  <a:pt x="671286" y="2193472"/>
                  <a:pt x="710293" y="2171700"/>
                </a:cubicBezTo>
                <a:cubicBezTo>
                  <a:pt x="749300" y="2149928"/>
                  <a:pt x="767443" y="2095500"/>
                  <a:pt x="742950" y="2057400"/>
                </a:cubicBezTo>
                <a:cubicBezTo>
                  <a:pt x="718457" y="2019300"/>
                  <a:pt x="598715" y="1994807"/>
                  <a:pt x="563336" y="1943100"/>
                </a:cubicBezTo>
                <a:cubicBezTo>
                  <a:pt x="527957" y="1891393"/>
                  <a:pt x="555171" y="1809750"/>
                  <a:pt x="530678" y="1747157"/>
                </a:cubicBezTo>
                <a:cubicBezTo>
                  <a:pt x="506185" y="1684564"/>
                  <a:pt x="465364" y="1578429"/>
                  <a:pt x="416378" y="1567543"/>
                </a:cubicBezTo>
                <a:cubicBezTo>
                  <a:pt x="367392" y="1556657"/>
                  <a:pt x="283028" y="1700893"/>
                  <a:pt x="236764" y="1681843"/>
                </a:cubicBezTo>
                <a:cubicBezTo>
                  <a:pt x="190500" y="1662793"/>
                  <a:pt x="157843" y="1537607"/>
                  <a:pt x="138793" y="1453243"/>
                </a:cubicBezTo>
                <a:cubicBezTo>
                  <a:pt x="119743" y="1368879"/>
                  <a:pt x="144236" y="1235528"/>
                  <a:pt x="122464" y="1175657"/>
                </a:cubicBezTo>
                <a:cubicBezTo>
                  <a:pt x="100693" y="1115786"/>
                  <a:pt x="16328" y="1143001"/>
                  <a:pt x="8164" y="1094015"/>
                </a:cubicBezTo>
                <a:cubicBezTo>
                  <a:pt x="0" y="1045029"/>
                  <a:pt x="40821" y="944336"/>
                  <a:pt x="73478" y="881743"/>
                </a:cubicBezTo>
                <a:cubicBezTo>
                  <a:pt x="106135" y="819150"/>
                  <a:pt x="163286" y="778328"/>
                  <a:pt x="204107" y="718457"/>
                </a:cubicBezTo>
                <a:cubicBezTo>
                  <a:pt x="244929" y="658586"/>
                  <a:pt x="277586" y="555172"/>
                  <a:pt x="318407" y="522515"/>
                </a:cubicBezTo>
                <a:cubicBezTo>
                  <a:pt x="359229" y="489858"/>
                  <a:pt x="449036" y="522515"/>
                  <a:pt x="449036" y="522515"/>
                </a:cubicBezTo>
                <a:cubicBezTo>
                  <a:pt x="498022" y="522515"/>
                  <a:pt x="563335" y="495301"/>
                  <a:pt x="612321" y="522515"/>
                </a:cubicBezTo>
                <a:cubicBezTo>
                  <a:pt x="661307" y="549729"/>
                  <a:pt x="685800" y="650422"/>
                  <a:pt x="742950" y="685800"/>
                </a:cubicBezTo>
                <a:cubicBezTo>
                  <a:pt x="800100" y="721179"/>
                  <a:pt x="917121" y="740229"/>
                  <a:pt x="955221" y="734786"/>
                </a:cubicBezTo>
                <a:cubicBezTo>
                  <a:pt x="993321" y="729343"/>
                  <a:pt x="960664" y="691243"/>
                  <a:pt x="971550" y="653143"/>
                </a:cubicBezTo>
                <a:cubicBezTo>
                  <a:pt x="982436" y="615043"/>
                  <a:pt x="1012372" y="560614"/>
                  <a:pt x="1020536" y="506186"/>
                </a:cubicBezTo>
                <a:cubicBezTo>
                  <a:pt x="1028700" y="451758"/>
                  <a:pt x="1004208" y="391886"/>
                  <a:pt x="1020536" y="326572"/>
                </a:cubicBezTo>
                <a:cubicBezTo>
                  <a:pt x="1036864" y="261258"/>
                  <a:pt x="1088571" y="168729"/>
                  <a:pt x="1118507" y="114300"/>
                </a:cubicBezTo>
                <a:cubicBezTo>
                  <a:pt x="1148443" y="59871"/>
                  <a:pt x="1186543" y="57150"/>
                  <a:pt x="1200150" y="0"/>
                </a:cubicBezTo>
              </a:path>
            </a:pathLst>
          </a:custGeom>
          <a:ln w="76200" cap="sq">
            <a:solidFill>
              <a:srgbClr val="0070C0"/>
            </a:solidFill>
            <a:prstDash val="solid"/>
          </a:ln>
          <a:effectLst>
            <a:outerShdw dist="508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TextBox 36"/>
          <p:cNvSpPr txBox="1"/>
          <p:nvPr/>
        </p:nvSpPr>
        <p:spPr>
          <a:xfrm>
            <a:off x="228600" y="6273225"/>
            <a:ext cx="8915400" cy="584775"/>
          </a:xfrm>
          <a:prstGeom prst="rect">
            <a:avLst/>
          </a:prstGeom>
          <a:solidFill>
            <a:schemeClr val="bg1"/>
          </a:solidFill>
        </p:spPr>
        <p:txBody>
          <a:bodyPr wrap="square" rtlCol="0">
            <a:spAutoFit/>
          </a:bodyPr>
          <a:lstStyle/>
          <a:p>
            <a:pPr algn="ctr"/>
            <a:r>
              <a:rPr lang="en-US" sz="3200" b="1" dirty="0" smtClean="0"/>
              <a:t>Whitman massacre ignites the Cayuse War</a:t>
            </a:r>
            <a:endParaRPr lang="en-US" sz="3200" b="1" dirty="0"/>
          </a:p>
        </p:txBody>
      </p:sp>
      <p:grpSp>
        <p:nvGrpSpPr>
          <p:cNvPr id="7" name="Group 43"/>
          <p:cNvGrpSpPr/>
          <p:nvPr/>
        </p:nvGrpSpPr>
        <p:grpSpPr>
          <a:xfrm>
            <a:off x="1381958" y="2971800"/>
            <a:ext cx="3225552" cy="1569719"/>
            <a:chOff x="1381958" y="2971800"/>
            <a:chExt cx="3225552" cy="1569719"/>
          </a:xfrm>
        </p:grpSpPr>
        <p:grpSp>
          <p:nvGrpSpPr>
            <p:cNvPr id="8" name="Group 37"/>
            <p:cNvGrpSpPr/>
            <p:nvPr/>
          </p:nvGrpSpPr>
          <p:grpSpPr>
            <a:xfrm>
              <a:off x="1381958" y="3491884"/>
              <a:ext cx="3225552" cy="1049635"/>
              <a:chOff x="1381958" y="3491884"/>
              <a:chExt cx="3225552" cy="1049635"/>
            </a:xfrm>
          </p:grpSpPr>
          <p:sp>
            <p:nvSpPr>
              <p:cNvPr id="39" name="Freeform 38"/>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0" name="Freeform 39"/>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1" name="Freeform 40"/>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2" name="Freeform 41"/>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43" name="Freeform 4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7" name="TextBox 26"/>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sp useBgFill="1">
        <p:nvSpPr>
          <p:cNvPr id="30" name="TextBox 29"/>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1855</a:t>
            </a:r>
            <a:endParaRPr lang="en-US" sz="4800" b="1" dirty="0">
              <a:solidFill>
                <a:srgbClr val="FF0000"/>
              </a:solidFill>
              <a:effectLst>
                <a:outerShdw dist="50800" dir="5400000" algn="ctr" rotWithShape="0">
                  <a:schemeClr val="tx1"/>
                </a:outerShdw>
              </a:effectLst>
            </a:endParaRPr>
          </a:p>
        </p:txBody>
      </p:sp>
      <p:sp useBgFill="1">
        <p:nvSpPr>
          <p:cNvPr id="31" name="TextBox 30"/>
          <p:cNvSpPr txBox="1"/>
          <p:nvPr/>
        </p:nvSpPr>
        <p:spPr>
          <a:xfrm>
            <a:off x="74041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sp useBgFill="1">
        <p:nvSpPr>
          <p:cNvPr id="47" name="TextBox 46"/>
          <p:cNvSpPr txBox="1"/>
          <p:nvPr/>
        </p:nvSpPr>
        <p:spPr>
          <a:xfrm>
            <a:off x="0" y="762000"/>
            <a:ext cx="91440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Removal: 1856-1858</a:t>
            </a:r>
            <a:endParaRPr lang="en-US" sz="3200" b="1" dirty="0">
              <a:solidFill>
                <a:srgbClr val="FF0000"/>
              </a:solidFill>
              <a:effectLst>
                <a:outerShdw dist="50800" dir="7200000" algn="ctr" rotWithShape="0">
                  <a:schemeClr val="tx1"/>
                </a:outerShdw>
              </a:effectLst>
            </a:endParaRPr>
          </a:p>
        </p:txBody>
      </p:sp>
      <p:sp useBgFill="1">
        <p:nvSpPr>
          <p:cNvPr id="17" name="TextBox 16"/>
          <p:cNvSpPr txBox="1"/>
          <p:nvPr/>
        </p:nvSpPr>
        <p:spPr>
          <a:xfrm rot="20122672">
            <a:off x="964694" y="1490578"/>
            <a:ext cx="2873351" cy="492443"/>
          </a:xfrm>
          <a:prstGeom prst="rect">
            <a:avLst/>
          </a:prstGeom>
        </p:spPr>
        <p:txBody>
          <a:bodyPr wrap="none" rtlCol="0">
            <a:spAutoFit/>
          </a:bodyPr>
          <a:lstStyle/>
          <a:p>
            <a:r>
              <a:rPr lang="en-US" sz="2600" b="1" dirty="0" smtClean="0"/>
              <a:t>Yakama: 1855-1858</a:t>
            </a:r>
            <a:endParaRPr lang="en-US" sz="2600" b="1" dirty="0"/>
          </a:p>
        </p:txBody>
      </p:sp>
      <p:sp>
        <p:nvSpPr>
          <p:cNvPr id="46" name="Oval 45"/>
          <p:cNvSpPr>
            <a:spLocks/>
          </p:cNvSpPr>
          <p:nvPr/>
        </p:nvSpPr>
        <p:spPr>
          <a:xfrm>
            <a:off x="7940040" y="4267200"/>
            <a:ext cx="3657600" cy="2331720"/>
          </a:xfrm>
          <a:prstGeom prst="ellipse">
            <a:avLst/>
          </a:prstGeom>
          <a:solidFill>
            <a:srgbClr val="007A37">
              <a:alpha val="76000"/>
            </a:srgb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19" name="Freeform 18"/>
          <p:cNvSpPr/>
          <p:nvPr/>
        </p:nvSpPr>
        <p:spPr>
          <a:xfrm>
            <a:off x="1812472" y="2155372"/>
            <a:ext cx="2500992" cy="1368878"/>
          </a:xfrm>
          <a:custGeom>
            <a:avLst/>
            <a:gdLst>
              <a:gd name="connsiteX0" fmla="*/ 65314 w 2500992"/>
              <a:gd name="connsiteY0" fmla="*/ 849085 h 1368878"/>
              <a:gd name="connsiteX1" fmla="*/ 506185 w 2500992"/>
              <a:gd name="connsiteY1" fmla="*/ 555171 h 1368878"/>
              <a:gd name="connsiteX2" fmla="*/ 653142 w 2500992"/>
              <a:gd name="connsiteY2" fmla="*/ 440871 h 1368878"/>
              <a:gd name="connsiteX3" fmla="*/ 881742 w 2500992"/>
              <a:gd name="connsiteY3" fmla="*/ 114299 h 1368878"/>
              <a:gd name="connsiteX4" fmla="*/ 930728 w 2500992"/>
              <a:gd name="connsiteY4" fmla="*/ 16328 h 1368878"/>
              <a:gd name="connsiteX5" fmla="*/ 1306285 w 2500992"/>
              <a:gd name="connsiteY5" fmla="*/ 16328 h 1368878"/>
              <a:gd name="connsiteX6" fmla="*/ 1551214 w 2500992"/>
              <a:gd name="connsiteY6" fmla="*/ 65314 h 1368878"/>
              <a:gd name="connsiteX7" fmla="*/ 1665514 w 2500992"/>
              <a:gd name="connsiteY7" fmla="*/ 391885 h 1368878"/>
              <a:gd name="connsiteX8" fmla="*/ 1943099 w 2500992"/>
              <a:gd name="connsiteY8" fmla="*/ 555171 h 1368878"/>
              <a:gd name="connsiteX9" fmla="*/ 2285999 w 2500992"/>
              <a:gd name="connsiteY9" fmla="*/ 506185 h 1368878"/>
              <a:gd name="connsiteX10" fmla="*/ 2481942 w 2500992"/>
              <a:gd name="connsiteY10" fmla="*/ 947057 h 1368878"/>
              <a:gd name="connsiteX11" fmla="*/ 2171699 w 2500992"/>
              <a:gd name="connsiteY11" fmla="*/ 1094014 h 1368878"/>
              <a:gd name="connsiteX12" fmla="*/ 1518557 w 2500992"/>
              <a:gd name="connsiteY12" fmla="*/ 1159328 h 1368878"/>
              <a:gd name="connsiteX13" fmla="*/ 1094014 w 2500992"/>
              <a:gd name="connsiteY13" fmla="*/ 1289957 h 1368878"/>
              <a:gd name="connsiteX14" fmla="*/ 783771 w 2500992"/>
              <a:gd name="connsiteY14" fmla="*/ 1306285 h 1368878"/>
              <a:gd name="connsiteX15" fmla="*/ 620485 w 2500992"/>
              <a:gd name="connsiteY15" fmla="*/ 1306285 h 1368878"/>
              <a:gd name="connsiteX16" fmla="*/ 424542 w 2500992"/>
              <a:gd name="connsiteY16" fmla="*/ 1355271 h 1368878"/>
              <a:gd name="connsiteX17" fmla="*/ 310242 w 2500992"/>
              <a:gd name="connsiteY17" fmla="*/ 1224642 h 1368878"/>
              <a:gd name="connsiteX18" fmla="*/ 195942 w 2500992"/>
              <a:gd name="connsiteY18" fmla="*/ 1012371 h 1368878"/>
              <a:gd name="connsiteX19" fmla="*/ 114299 w 2500992"/>
              <a:gd name="connsiteY19" fmla="*/ 898071 h 1368878"/>
              <a:gd name="connsiteX20" fmla="*/ 65314 w 2500992"/>
              <a:gd name="connsiteY20" fmla="*/ 849085 h 136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0992" h="1368878">
                <a:moveTo>
                  <a:pt x="65314" y="849085"/>
                </a:moveTo>
                <a:cubicBezTo>
                  <a:pt x="130628" y="791935"/>
                  <a:pt x="408214" y="623207"/>
                  <a:pt x="506185" y="555171"/>
                </a:cubicBezTo>
                <a:cubicBezTo>
                  <a:pt x="604156" y="487135"/>
                  <a:pt x="590549" y="514350"/>
                  <a:pt x="653142" y="440871"/>
                </a:cubicBezTo>
                <a:cubicBezTo>
                  <a:pt x="715735" y="367392"/>
                  <a:pt x="835478" y="185056"/>
                  <a:pt x="881742" y="114299"/>
                </a:cubicBezTo>
                <a:cubicBezTo>
                  <a:pt x="928006" y="43542"/>
                  <a:pt x="859971" y="32656"/>
                  <a:pt x="930728" y="16328"/>
                </a:cubicBezTo>
                <a:cubicBezTo>
                  <a:pt x="1001485" y="0"/>
                  <a:pt x="1202871" y="8164"/>
                  <a:pt x="1306285" y="16328"/>
                </a:cubicBezTo>
                <a:cubicBezTo>
                  <a:pt x="1409699" y="24492"/>
                  <a:pt x="1491343" y="2721"/>
                  <a:pt x="1551214" y="65314"/>
                </a:cubicBezTo>
                <a:cubicBezTo>
                  <a:pt x="1611085" y="127907"/>
                  <a:pt x="1600200" y="310242"/>
                  <a:pt x="1665514" y="391885"/>
                </a:cubicBezTo>
                <a:cubicBezTo>
                  <a:pt x="1730828" y="473528"/>
                  <a:pt x="1839685" y="536121"/>
                  <a:pt x="1943099" y="555171"/>
                </a:cubicBezTo>
                <a:cubicBezTo>
                  <a:pt x="2046513" y="574221"/>
                  <a:pt x="2196192" y="440871"/>
                  <a:pt x="2285999" y="506185"/>
                </a:cubicBezTo>
                <a:cubicBezTo>
                  <a:pt x="2375806" y="571499"/>
                  <a:pt x="2500992" y="849085"/>
                  <a:pt x="2481942" y="947057"/>
                </a:cubicBezTo>
                <a:cubicBezTo>
                  <a:pt x="2462892" y="1045029"/>
                  <a:pt x="2332263" y="1058636"/>
                  <a:pt x="2171699" y="1094014"/>
                </a:cubicBezTo>
                <a:cubicBezTo>
                  <a:pt x="2011135" y="1129393"/>
                  <a:pt x="1698171" y="1126671"/>
                  <a:pt x="1518557" y="1159328"/>
                </a:cubicBezTo>
                <a:cubicBezTo>
                  <a:pt x="1338943" y="1191985"/>
                  <a:pt x="1216478" y="1265464"/>
                  <a:pt x="1094014" y="1289957"/>
                </a:cubicBezTo>
                <a:cubicBezTo>
                  <a:pt x="971550" y="1314450"/>
                  <a:pt x="862692" y="1303564"/>
                  <a:pt x="783771" y="1306285"/>
                </a:cubicBezTo>
                <a:cubicBezTo>
                  <a:pt x="704850" y="1309006"/>
                  <a:pt x="680356" y="1298121"/>
                  <a:pt x="620485" y="1306285"/>
                </a:cubicBezTo>
                <a:cubicBezTo>
                  <a:pt x="560614" y="1314449"/>
                  <a:pt x="476249" y="1368878"/>
                  <a:pt x="424542" y="1355271"/>
                </a:cubicBezTo>
                <a:cubicBezTo>
                  <a:pt x="372835" y="1341664"/>
                  <a:pt x="348342" y="1281792"/>
                  <a:pt x="310242" y="1224642"/>
                </a:cubicBezTo>
                <a:cubicBezTo>
                  <a:pt x="272142" y="1167492"/>
                  <a:pt x="228599" y="1066799"/>
                  <a:pt x="195942" y="1012371"/>
                </a:cubicBezTo>
                <a:cubicBezTo>
                  <a:pt x="163285" y="957943"/>
                  <a:pt x="136070" y="919842"/>
                  <a:pt x="114299" y="898071"/>
                </a:cubicBezTo>
                <a:cubicBezTo>
                  <a:pt x="92528" y="876300"/>
                  <a:pt x="0" y="906235"/>
                  <a:pt x="65314" y="849085"/>
                </a:cubicBezTo>
                <a:close/>
              </a:path>
            </a:pathLst>
          </a:custGeom>
          <a:solidFill>
            <a:schemeClr val="tx1">
              <a:lumMod val="75000"/>
              <a:lumOff val="2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21" name="Freeform 20"/>
          <p:cNvSpPr/>
          <p:nvPr/>
        </p:nvSpPr>
        <p:spPr>
          <a:xfrm>
            <a:off x="1284514" y="5660571"/>
            <a:ext cx="1058636" cy="952500"/>
          </a:xfrm>
          <a:custGeom>
            <a:avLst/>
            <a:gdLst>
              <a:gd name="connsiteX0" fmla="*/ 21772 w 1058636"/>
              <a:gd name="connsiteY0" fmla="*/ 919843 h 952500"/>
              <a:gd name="connsiteX1" fmla="*/ 5443 w 1058636"/>
              <a:gd name="connsiteY1" fmla="*/ 397329 h 952500"/>
              <a:gd name="connsiteX2" fmla="*/ 54429 w 1058636"/>
              <a:gd name="connsiteY2" fmla="*/ 103415 h 952500"/>
              <a:gd name="connsiteX3" fmla="*/ 266700 w 1058636"/>
              <a:gd name="connsiteY3" fmla="*/ 87086 h 952500"/>
              <a:gd name="connsiteX4" fmla="*/ 495300 w 1058636"/>
              <a:gd name="connsiteY4" fmla="*/ 136072 h 952500"/>
              <a:gd name="connsiteX5" fmla="*/ 789215 w 1058636"/>
              <a:gd name="connsiteY5" fmla="*/ 136072 h 952500"/>
              <a:gd name="connsiteX6" fmla="*/ 1017815 w 1058636"/>
              <a:gd name="connsiteY6" fmla="*/ 5443 h 952500"/>
              <a:gd name="connsiteX7" fmla="*/ 1034143 w 1058636"/>
              <a:gd name="connsiteY7" fmla="*/ 103415 h 952500"/>
              <a:gd name="connsiteX8" fmla="*/ 1050472 w 1058636"/>
              <a:gd name="connsiteY8" fmla="*/ 185058 h 952500"/>
              <a:gd name="connsiteX9" fmla="*/ 1017815 w 1058636"/>
              <a:gd name="connsiteY9" fmla="*/ 560615 h 952500"/>
              <a:gd name="connsiteX10" fmla="*/ 821872 w 1058636"/>
              <a:gd name="connsiteY10" fmla="*/ 625929 h 952500"/>
              <a:gd name="connsiteX11" fmla="*/ 740229 w 1058636"/>
              <a:gd name="connsiteY11" fmla="*/ 789215 h 952500"/>
              <a:gd name="connsiteX12" fmla="*/ 740229 w 1058636"/>
              <a:gd name="connsiteY12" fmla="*/ 919843 h 952500"/>
              <a:gd name="connsiteX13" fmla="*/ 658586 w 1058636"/>
              <a:gd name="connsiteY13" fmla="*/ 919843 h 952500"/>
              <a:gd name="connsiteX14" fmla="*/ 87086 w 1058636"/>
              <a:gd name="connsiteY14" fmla="*/ 952500 h 952500"/>
              <a:gd name="connsiteX0" fmla="*/ 21772 w 1058636"/>
              <a:gd name="connsiteY0" fmla="*/ 919843 h 952500"/>
              <a:gd name="connsiteX1" fmla="*/ 5443 w 1058636"/>
              <a:gd name="connsiteY1" fmla="*/ 397329 h 952500"/>
              <a:gd name="connsiteX2" fmla="*/ 54429 w 1058636"/>
              <a:gd name="connsiteY2" fmla="*/ 103415 h 952500"/>
              <a:gd name="connsiteX3" fmla="*/ 266700 w 1058636"/>
              <a:gd name="connsiteY3" fmla="*/ 87086 h 952500"/>
              <a:gd name="connsiteX4" fmla="*/ 495300 w 1058636"/>
              <a:gd name="connsiteY4" fmla="*/ 136072 h 952500"/>
              <a:gd name="connsiteX5" fmla="*/ 789215 w 1058636"/>
              <a:gd name="connsiteY5" fmla="*/ 136072 h 952500"/>
              <a:gd name="connsiteX6" fmla="*/ 1017815 w 1058636"/>
              <a:gd name="connsiteY6" fmla="*/ 5443 h 952500"/>
              <a:gd name="connsiteX7" fmla="*/ 1034143 w 1058636"/>
              <a:gd name="connsiteY7" fmla="*/ 103415 h 952500"/>
              <a:gd name="connsiteX8" fmla="*/ 1050472 w 1058636"/>
              <a:gd name="connsiteY8" fmla="*/ 185058 h 952500"/>
              <a:gd name="connsiteX9" fmla="*/ 1017815 w 1058636"/>
              <a:gd name="connsiteY9" fmla="*/ 560615 h 952500"/>
              <a:gd name="connsiteX10" fmla="*/ 821872 w 1058636"/>
              <a:gd name="connsiteY10" fmla="*/ 625929 h 952500"/>
              <a:gd name="connsiteX11" fmla="*/ 740229 w 1058636"/>
              <a:gd name="connsiteY11" fmla="*/ 789215 h 952500"/>
              <a:gd name="connsiteX12" fmla="*/ 740229 w 1058636"/>
              <a:gd name="connsiteY12" fmla="*/ 919843 h 952500"/>
              <a:gd name="connsiteX13" fmla="*/ 658586 w 1058636"/>
              <a:gd name="connsiteY13" fmla="*/ 919843 h 952500"/>
              <a:gd name="connsiteX14" fmla="*/ 87086 w 1058636"/>
              <a:gd name="connsiteY14" fmla="*/ 952500 h 952500"/>
              <a:gd name="connsiteX15" fmla="*/ 21772 w 1058636"/>
              <a:gd name="connsiteY15" fmla="*/ 919843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8636" h="952500">
                <a:moveTo>
                  <a:pt x="21772" y="919843"/>
                </a:moveTo>
                <a:cubicBezTo>
                  <a:pt x="10886" y="726621"/>
                  <a:pt x="0" y="533400"/>
                  <a:pt x="5443" y="397329"/>
                </a:cubicBezTo>
                <a:cubicBezTo>
                  <a:pt x="10886" y="261258"/>
                  <a:pt x="10886" y="155122"/>
                  <a:pt x="54429" y="103415"/>
                </a:cubicBezTo>
                <a:cubicBezTo>
                  <a:pt x="97972" y="51708"/>
                  <a:pt x="193222" y="81643"/>
                  <a:pt x="266700" y="87086"/>
                </a:cubicBezTo>
                <a:cubicBezTo>
                  <a:pt x="340178" y="92529"/>
                  <a:pt x="408214" y="127908"/>
                  <a:pt x="495300" y="136072"/>
                </a:cubicBezTo>
                <a:cubicBezTo>
                  <a:pt x="582386" y="144236"/>
                  <a:pt x="702129" y="157844"/>
                  <a:pt x="789215" y="136072"/>
                </a:cubicBezTo>
                <a:cubicBezTo>
                  <a:pt x="876301" y="114300"/>
                  <a:pt x="976994" y="10886"/>
                  <a:pt x="1017815" y="5443"/>
                </a:cubicBezTo>
                <a:cubicBezTo>
                  <a:pt x="1058636" y="0"/>
                  <a:pt x="1028700" y="73479"/>
                  <a:pt x="1034143" y="103415"/>
                </a:cubicBezTo>
                <a:cubicBezTo>
                  <a:pt x="1039586" y="133351"/>
                  <a:pt x="1053193" y="108858"/>
                  <a:pt x="1050472" y="185058"/>
                </a:cubicBezTo>
                <a:cubicBezTo>
                  <a:pt x="1047751" y="261258"/>
                  <a:pt x="1055915" y="487137"/>
                  <a:pt x="1017815" y="560615"/>
                </a:cubicBezTo>
                <a:cubicBezTo>
                  <a:pt x="979715" y="634093"/>
                  <a:pt x="868136" y="587829"/>
                  <a:pt x="821872" y="625929"/>
                </a:cubicBezTo>
                <a:cubicBezTo>
                  <a:pt x="775608" y="664029"/>
                  <a:pt x="753836" y="740229"/>
                  <a:pt x="740229" y="789215"/>
                </a:cubicBezTo>
                <a:cubicBezTo>
                  <a:pt x="726622" y="838201"/>
                  <a:pt x="753836" y="898072"/>
                  <a:pt x="740229" y="919843"/>
                </a:cubicBezTo>
                <a:cubicBezTo>
                  <a:pt x="726622" y="941614"/>
                  <a:pt x="658586" y="919843"/>
                  <a:pt x="658586" y="919843"/>
                </a:cubicBezTo>
                <a:lnTo>
                  <a:pt x="87086" y="952500"/>
                </a:lnTo>
                <a:lnTo>
                  <a:pt x="21772" y="919843"/>
                </a:lnTo>
                <a:close/>
              </a:path>
            </a:pathLst>
          </a:custGeom>
          <a:solidFill>
            <a:schemeClr val="bg2">
              <a:lumMod val="25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par>
                                <p:cTn id="8" presetID="10" presetClass="exit" presetSubtype="0" fill="hold" grpId="0" nodeType="withEffect">
                                  <p:stCondLst>
                                    <p:cond delay="0"/>
                                  </p:stCondLst>
                                  <p:childTnLst>
                                    <p:animEffect transition="out" filter="fade">
                                      <p:cBhvr>
                                        <p:cTn id="9" dur="1000"/>
                                        <p:tgtEl>
                                          <p:spTgt spid="37"/>
                                        </p:tgtEl>
                                      </p:cBhvr>
                                    </p:animEffect>
                                    <p:set>
                                      <p:cBhvr>
                                        <p:cTn id="10" dur="1" fill="hold">
                                          <p:stCondLst>
                                            <p:cond delay="999"/>
                                          </p:stCondLst>
                                        </p:cTn>
                                        <p:tgtEl>
                                          <p:spTgt spid="3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8" presetClass="emph" presetSubtype="0" fill="hold" grpId="1" nodeType="withEffect">
                                  <p:stCondLst>
                                    <p:cond delay="0"/>
                                  </p:stCondLst>
                                  <p:childTnLst>
                                    <p:animRot by="21600000">
                                      <p:cBhvr>
                                        <p:cTn id="14" dur="3000" fill="hold"/>
                                        <p:tgtEl>
                                          <p:spTgt spid="15"/>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49" presetClass="entr" presetSubtype="0" decel="10000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 calcmode="lin" valueType="num">
                                      <p:cBhvr>
                                        <p:cTn id="21" dur="1000" fill="hold"/>
                                        <p:tgtEl>
                                          <p:spTgt spid="30"/>
                                        </p:tgtEl>
                                        <p:attrNameLst>
                                          <p:attrName>style.rotation</p:attrName>
                                        </p:attrNameLst>
                                      </p:cBhvr>
                                      <p:tavLst>
                                        <p:tav tm="0">
                                          <p:val>
                                            <p:fltVal val="360"/>
                                          </p:val>
                                        </p:tav>
                                        <p:tav tm="100000">
                                          <p:val>
                                            <p:fltVal val="0"/>
                                          </p:val>
                                        </p:tav>
                                      </p:tavLst>
                                    </p:anim>
                                    <p:animEffect transition="in" filter="fade">
                                      <p:cBhvr>
                                        <p:cTn id="22" dur="1000"/>
                                        <p:tgtEl>
                                          <p:spTgt spid="30"/>
                                        </p:tgtEl>
                                      </p:cBhvr>
                                    </p:animEffect>
                                  </p:childTnLst>
                                </p:cTn>
                              </p:par>
                              <p:par>
                                <p:cTn id="23" presetID="49" presetClass="exit" presetSubtype="0" accel="100000" fill="hold" grpId="1" nodeType="withEffect">
                                  <p:stCondLst>
                                    <p:cond delay="0"/>
                                  </p:stCondLst>
                                  <p:childTnLst>
                                    <p:anim calcmode="lin" valueType="num">
                                      <p:cBhvr>
                                        <p:cTn id="24" dur="1000"/>
                                        <p:tgtEl>
                                          <p:spTgt spid="27"/>
                                        </p:tgtEl>
                                        <p:attrNameLst>
                                          <p:attrName>ppt_w</p:attrName>
                                        </p:attrNameLst>
                                      </p:cBhvr>
                                      <p:tavLst>
                                        <p:tav tm="0">
                                          <p:val>
                                            <p:strVal val="ppt_w"/>
                                          </p:val>
                                        </p:tav>
                                        <p:tav tm="100000">
                                          <p:val>
                                            <p:fltVal val="0"/>
                                          </p:val>
                                        </p:tav>
                                      </p:tavLst>
                                    </p:anim>
                                    <p:anim calcmode="lin" valueType="num">
                                      <p:cBhvr>
                                        <p:cTn id="25" dur="1000"/>
                                        <p:tgtEl>
                                          <p:spTgt spid="27"/>
                                        </p:tgtEl>
                                        <p:attrNameLst>
                                          <p:attrName>ppt_h</p:attrName>
                                        </p:attrNameLst>
                                      </p:cBhvr>
                                      <p:tavLst>
                                        <p:tav tm="0">
                                          <p:val>
                                            <p:strVal val="ppt_h"/>
                                          </p:val>
                                        </p:tav>
                                        <p:tav tm="100000">
                                          <p:val>
                                            <p:fltVal val="0"/>
                                          </p:val>
                                        </p:tav>
                                      </p:tavLst>
                                    </p:anim>
                                    <p:anim calcmode="lin" valueType="num">
                                      <p:cBhvr>
                                        <p:cTn id="26" dur="1000"/>
                                        <p:tgtEl>
                                          <p:spTgt spid="27"/>
                                        </p:tgtEl>
                                        <p:attrNameLst>
                                          <p:attrName>style.rotation</p:attrName>
                                        </p:attrNameLst>
                                      </p:cBhvr>
                                      <p:tavLst>
                                        <p:tav tm="0">
                                          <p:val>
                                            <p:fltVal val="0"/>
                                          </p:val>
                                        </p:tav>
                                        <p:tav tm="100000">
                                          <p:val>
                                            <p:fltVal val="360"/>
                                          </p:val>
                                        </p:tav>
                                      </p:tavLst>
                                    </p:anim>
                                    <p:animEffect transition="out" filter="fade">
                                      <p:cBhvr>
                                        <p:cTn id="27" dur="1000"/>
                                        <p:tgtEl>
                                          <p:spTgt spid="27"/>
                                        </p:tgtEl>
                                      </p:cBhvr>
                                    </p:animEffect>
                                    <p:set>
                                      <p:cBhvr>
                                        <p:cTn id="28" dur="1" fill="hold">
                                          <p:stCondLst>
                                            <p:cond delay="999"/>
                                          </p:stCondLst>
                                        </p:cTn>
                                        <p:tgtEl>
                                          <p:spTgt spid="27"/>
                                        </p:tgtEl>
                                        <p:attrNameLst>
                                          <p:attrName>style.visibility</p:attrName>
                                        </p:attrNameLst>
                                      </p:cBhvr>
                                      <p:to>
                                        <p:strVal val="hidden"/>
                                      </p:to>
                                    </p:se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1000"/>
                                        <p:tgtEl>
                                          <p:spTgt spid="46"/>
                                        </p:tgtEl>
                                      </p:cBhvr>
                                    </p:animEffect>
                                  </p:childTnLst>
                                </p:cTn>
                              </p:par>
                              <p:par>
                                <p:cTn id="33" presetID="0" presetClass="path" presetSubtype="0" accel="50000" decel="50000" fill="hold" grpId="1" nodeType="withEffect">
                                  <p:stCondLst>
                                    <p:cond delay="0"/>
                                  </p:stCondLst>
                                  <p:childTnLst>
                                    <p:animMotion origin="layout" path="M -0.00278 0.02593 C -0.08281 0.03333 -0.15712 0.02963 -0.23976 0.02847 C -0.24965 0.02292 -0.25677 0.01852 -0.26754 0.01597 C -0.28386 0.00532 -0.30261 0.00718 -0.31945 -0.0037 C -0.34288 -0.00185 -0.34896 -0.00139 -0.36754 0.0037 C -0.4092 0.00046 -0.41597 0.0081 -0.44167 -0.00856 C -0.45 -0.02546 -0.43906 -0.00625 -0.45452 -0.02106 C -0.46823 -0.03426 -0.44861 -0.02431 -0.46389 -0.03079 C -0.47205 -0.04236 -0.48281 -0.05 -0.49167 -0.06042 C -0.50469 -0.07593 -0.49549 -0.0706 -0.50643 -0.07523 C -0.51511 -0.08681 -0.51545 -0.08426 -0.525 -0.09259 C -0.53472 -0.11227 -0.52188 -0.08843 -0.5342 -0.10486 C -0.53993 -0.1125 -0.54115 -0.1213 -0.54531 -0.12963 C -0.54931 -0.1375 -0.55434 -0.14398 -0.55834 -0.15185 C -0.56129 -0.15764 -0.56649 -0.16088 -0.56945 -0.16667 C -0.57709 -0.18218 -0.58125 -0.18981 -0.59167 -0.20116 C -0.59896 -0.20926 -0.60243 -0.21528 -0.61198 -0.21852 C -0.61945 -0.22847 -0.61823 -0.23241 -0.62865 -0.23588 C -0.64132 -0.24699 -0.63559 -0.24375 -0.64531 -0.24815 C -0.65625 -0.26273 -0.64479 -0.25 -0.65834 -0.2581 C -0.67518 -0.26829 -0.66094 -0.26343 -0.67309 -0.26782 C -0.67795 -0.26968 -0.68785 -0.27292 -0.68785 -0.27269 C -0.69844 -0.28634 -0.70938 -0.28657 -0.72309 -0.29005 C -0.73247 -0.29514 -0.73889 -0.29769 -0.74896 -0.3 " pathEditMode="relative" rAng="0" ptsTypes="ffffffffffffffffffffffff">
                                      <p:cBhvr>
                                        <p:cTn id="34" dur="2000" fill="hold"/>
                                        <p:tgtEl>
                                          <p:spTgt spid="46"/>
                                        </p:tgtEl>
                                        <p:attrNameLst>
                                          <p:attrName>ppt_x</p:attrName>
                                          <p:attrName>ppt_y</p:attrName>
                                        </p:attrNameLst>
                                      </p:cBhvr>
                                      <p:rCtr x="-373" y="-159"/>
                                    </p:animMotion>
                                  </p:childTnLst>
                                </p:cTn>
                              </p:par>
                              <p:par>
                                <p:cTn id="35" presetID="6" presetClass="emph" presetSubtype="0" fill="hold" grpId="2" nodeType="withEffect">
                                  <p:stCondLst>
                                    <p:cond delay="0"/>
                                  </p:stCondLst>
                                  <p:childTnLst>
                                    <p:animScale>
                                      <p:cBhvr>
                                        <p:cTn id="36" dur="2000" fill="hold"/>
                                        <p:tgtEl>
                                          <p:spTgt spid="46"/>
                                        </p:tgtEl>
                                      </p:cBhvr>
                                      <p:by x="200000" y="200000"/>
                                    </p:animScale>
                                  </p:childTnLst>
                                </p:cTn>
                              </p:par>
                              <p:par>
                                <p:cTn id="37" presetID="8" presetClass="emph" presetSubtype="0" fill="hold" grpId="3" nodeType="withEffect">
                                  <p:stCondLst>
                                    <p:cond delay="0"/>
                                  </p:stCondLst>
                                  <p:childTnLst>
                                    <p:animRot by="6600000">
                                      <p:cBhvr>
                                        <p:cTn id="38" dur="2000" fill="hold"/>
                                        <p:tgtEl>
                                          <p:spTgt spid="46"/>
                                        </p:tgtEl>
                                        <p:attrNameLst>
                                          <p:attrName>r</p:attrName>
                                        </p:attrNameLst>
                                      </p:cBhvr>
                                    </p:animRo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1" nodeType="clickEffect">
                                  <p:stCondLst>
                                    <p:cond delay="0"/>
                                  </p:stCondLst>
                                  <p:childTnLst>
                                    <p:animEffect transition="out" filter="fade">
                                      <p:cBhvr>
                                        <p:cTn id="42" dur="1000"/>
                                        <p:tgtEl>
                                          <p:spTgt spid="16"/>
                                        </p:tgtEl>
                                      </p:cBhvr>
                                    </p:animEffect>
                                    <p:set>
                                      <p:cBhvr>
                                        <p:cTn id="43" dur="1" fill="hold">
                                          <p:stCondLst>
                                            <p:cond delay="999"/>
                                          </p:stCondLst>
                                        </p:cTn>
                                        <p:tgtEl>
                                          <p:spTgt spid="16"/>
                                        </p:tgtEl>
                                        <p:attrNameLst>
                                          <p:attrName>style.visibility</p:attrName>
                                        </p:attrNameLst>
                                      </p:cBhvr>
                                      <p:to>
                                        <p:strVal val="hidden"/>
                                      </p:to>
                                    </p:set>
                                  </p:childTnLst>
                                </p:cTn>
                              </p:par>
                            </p:childTnLst>
                          </p:cTn>
                        </p:par>
                        <p:par>
                          <p:cTn id="44" fill="hold">
                            <p:stCondLst>
                              <p:cond delay="1000"/>
                            </p:stCondLst>
                            <p:childTnLst>
                              <p:par>
                                <p:cTn id="45" presetID="10" presetClass="entr" presetSubtype="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000"/>
                                        <p:tgtEl>
                                          <p:spTgt spid="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1000"/>
                                        <p:tgtEl>
                                          <p:spTgt spid="17"/>
                                        </p:tgtEl>
                                      </p:cBhvr>
                                    </p:animEffect>
                                  </p:childTnLst>
                                </p:cTn>
                              </p:par>
                              <p:par>
                                <p:cTn id="51" presetID="10" presetClass="exit" presetSubtype="0" fill="hold" grpId="4" nodeType="withEffect">
                                  <p:stCondLst>
                                    <p:cond delay="0"/>
                                  </p:stCondLst>
                                  <p:childTnLst>
                                    <p:animEffect transition="out" filter="fade">
                                      <p:cBhvr>
                                        <p:cTn id="52" dur="3000"/>
                                        <p:tgtEl>
                                          <p:spTgt spid="46"/>
                                        </p:tgtEl>
                                      </p:cBhvr>
                                    </p:animEffect>
                                    <p:set>
                                      <p:cBhvr>
                                        <p:cTn id="53" dur="1" fill="hold">
                                          <p:stCondLst>
                                            <p:cond delay="2999"/>
                                          </p:stCondLst>
                                        </p:cTn>
                                        <p:tgtEl>
                                          <p:spTgt spid="46"/>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childTnLst>
                                </p:cTn>
                              </p:par>
                              <p:par>
                                <p:cTn id="58" presetID="8" presetClass="emph" presetSubtype="0" fill="hold" grpId="1" nodeType="withEffect">
                                  <p:stCondLst>
                                    <p:cond delay="0"/>
                                  </p:stCondLst>
                                  <p:childTnLst>
                                    <p:animRot by="21600000">
                                      <p:cBhvr>
                                        <p:cTn id="59" dur="3000" fill="hold"/>
                                        <p:tgtEl>
                                          <p:spTgt spid="21"/>
                                        </p:tgtEl>
                                        <p:attrNameLst>
                                          <p:attrName>r</p:attrName>
                                        </p:attrNameLst>
                                      </p:cBhvr>
                                    </p:animRot>
                                  </p:childTnLst>
                                </p:cTn>
                              </p:par>
                              <p:par>
                                <p:cTn id="60" presetID="8" presetClass="emph" presetSubtype="0" fill="hold" grpId="1" nodeType="withEffect">
                                  <p:stCondLst>
                                    <p:cond delay="0"/>
                                  </p:stCondLst>
                                  <p:childTnLst>
                                    <p:animRot by="21600000">
                                      <p:cBhvr>
                                        <p:cTn id="61" dur="3000" fill="hold"/>
                                        <p:tgtEl>
                                          <p:spTgt spid="19"/>
                                        </p:tgtEl>
                                        <p:attrNameLst>
                                          <p:attrName>r</p:attrName>
                                        </p:attrNameLst>
                                      </p:cBhvr>
                                    </p:animRot>
                                  </p:childTnLst>
                                </p:cTn>
                              </p:par>
                            </p:childTnLst>
                          </p:cTn>
                        </p:par>
                      </p:childTnLst>
                    </p:cTn>
                  </p:par>
                  <p:par>
                    <p:cTn id="62" fill="hold">
                      <p:stCondLst>
                        <p:cond delay="indefinite"/>
                      </p:stCondLst>
                      <p:childTnLst>
                        <p:par>
                          <p:cTn id="63" fill="hold">
                            <p:stCondLst>
                              <p:cond delay="0"/>
                            </p:stCondLst>
                            <p:childTnLst>
                              <p:par>
                                <p:cTn id="64" presetID="49" presetClass="exit" presetSubtype="0" accel="100000" fill="hold" grpId="1" nodeType="clickEffect">
                                  <p:stCondLst>
                                    <p:cond delay="0"/>
                                  </p:stCondLst>
                                  <p:childTnLst>
                                    <p:anim calcmode="lin" valueType="num">
                                      <p:cBhvr>
                                        <p:cTn id="65" dur="1000"/>
                                        <p:tgtEl>
                                          <p:spTgt spid="30"/>
                                        </p:tgtEl>
                                        <p:attrNameLst>
                                          <p:attrName>ppt_w</p:attrName>
                                        </p:attrNameLst>
                                      </p:cBhvr>
                                      <p:tavLst>
                                        <p:tav tm="0">
                                          <p:val>
                                            <p:strVal val="ppt_w"/>
                                          </p:val>
                                        </p:tav>
                                        <p:tav tm="100000">
                                          <p:val>
                                            <p:fltVal val="0"/>
                                          </p:val>
                                        </p:tav>
                                      </p:tavLst>
                                    </p:anim>
                                    <p:anim calcmode="lin" valueType="num">
                                      <p:cBhvr>
                                        <p:cTn id="66" dur="1000"/>
                                        <p:tgtEl>
                                          <p:spTgt spid="30"/>
                                        </p:tgtEl>
                                        <p:attrNameLst>
                                          <p:attrName>ppt_h</p:attrName>
                                        </p:attrNameLst>
                                      </p:cBhvr>
                                      <p:tavLst>
                                        <p:tav tm="0">
                                          <p:val>
                                            <p:strVal val="ppt_h"/>
                                          </p:val>
                                        </p:tav>
                                        <p:tav tm="100000">
                                          <p:val>
                                            <p:fltVal val="0"/>
                                          </p:val>
                                        </p:tav>
                                      </p:tavLst>
                                    </p:anim>
                                    <p:anim calcmode="lin" valueType="num">
                                      <p:cBhvr>
                                        <p:cTn id="67" dur="1000"/>
                                        <p:tgtEl>
                                          <p:spTgt spid="30"/>
                                        </p:tgtEl>
                                        <p:attrNameLst>
                                          <p:attrName>style.rotation</p:attrName>
                                        </p:attrNameLst>
                                      </p:cBhvr>
                                      <p:tavLst>
                                        <p:tav tm="0">
                                          <p:val>
                                            <p:fltVal val="0"/>
                                          </p:val>
                                        </p:tav>
                                        <p:tav tm="100000">
                                          <p:val>
                                            <p:fltVal val="360"/>
                                          </p:val>
                                        </p:tav>
                                      </p:tavLst>
                                    </p:anim>
                                    <p:animEffect transition="out" filter="fade">
                                      <p:cBhvr>
                                        <p:cTn id="68" dur="1000"/>
                                        <p:tgtEl>
                                          <p:spTgt spid="30"/>
                                        </p:tgtEl>
                                      </p:cBhvr>
                                    </p:animEffect>
                                    <p:set>
                                      <p:cBhvr>
                                        <p:cTn id="69" dur="1" fill="hold">
                                          <p:stCondLst>
                                            <p:cond delay="999"/>
                                          </p:stCondLst>
                                        </p:cTn>
                                        <p:tgtEl>
                                          <p:spTgt spid="30"/>
                                        </p:tgtEl>
                                        <p:attrNameLst>
                                          <p:attrName>style.visibility</p:attrName>
                                        </p:attrNameLst>
                                      </p:cBhvr>
                                      <p:to>
                                        <p:strVal val="hidden"/>
                                      </p:to>
                                    </p:set>
                                  </p:childTnLst>
                                </p:cTn>
                              </p:par>
                              <p:par>
                                <p:cTn id="70" presetID="49" presetClass="entr" presetSubtype="0" decel="10000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p:cTn id="72" dur="1000" fill="hold"/>
                                        <p:tgtEl>
                                          <p:spTgt spid="31"/>
                                        </p:tgtEl>
                                        <p:attrNameLst>
                                          <p:attrName>ppt_w</p:attrName>
                                        </p:attrNameLst>
                                      </p:cBhvr>
                                      <p:tavLst>
                                        <p:tav tm="0">
                                          <p:val>
                                            <p:fltVal val="0"/>
                                          </p:val>
                                        </p:tav>
                                        <p:tav tm="100000">
                                          <p:val>
                                            <p:strVal val="#ppt_w"/>
                                          </p:val>
                                        </p:tav>
                                      </p:tavLst>
                                    </p:anim>
                                    <p:anim calcmode="lin" valueType="num">
                                      <p:cBhvr>
                                        <p:cTn id="73" dur="1000" fill="hold"/>
                                        <p:tgtEl>
                                          <p:spTgt spid="31"/>
                                        </p:tgtEl>
                                        <p:attrNameLst>
                                          <p:attrName>ppt_h</p:attrName>
                                        </p:attrNameLst>
                                      </p:cBhvr>
                                      <p:tavLst>
                                        <p:tav tm="0">
                                          <p:val>
                                            <p:fltVal val="0"/>
                                          </p:val>
                                        </p:tav>
                                        <p:tav tm="100000">
                                          <p:val>
                                            <p:strVal val="#ppt_h"/>
                                          </p:val>
                                        </p:tav>
                                      </p:tavLst>
                                    </p:anim>
                                    <p:anim calcmode="lin" valueType="num">
                                      <p:cBhvr>
                                        <p:cTn id="74" dur="1000" fill="hold"/>
                                        <p:tgtEl>
                                          <p:spTgt spid="31"/>
                                        </p:tgtEl>
                                        <p:attrNameLst>
                                          <p:attrName>style.rotation</p:attrName>
                                        </p:attrNameLst>
                                      </p:cBhvr>
                                      <p:tavLst>
                                        <p:tav tm="0">
                                          <p:val>
                                            <p:fltVal val="360"/>
                                          </p:val>
                                        </p:tav>
                                        <p:tav tm="100000">
                                          <p:val>
                                            <p:fltVal val="0"/>
                                          </p:val>
                                        </p:tav>
                                      </p:tavLst>
                                    </p:anim>
                                    <p:animEffect transition="in" filter="fade">
                                      <p:cBhvr>
                                        <p:cTn id="75" dur="1000"/>
                                        <p:tgtEl>
                                          <p:spTgt spid="31"/>
                                        </p:tgtEl>
                                      </p:cBhvr>
                                    </p:animEffect>
                                  </p:childTnLst>
                                </p:cTn>
                              </p:par>
                              <p:par>
                                <p:cTn id="76" presetID="10" presetClass="exit" presetSubtype="0" fill="hold" grpId="1" nodeType="withEffect">
                                  <p:stCondLst>
                                    <p:cond delay="0"/>
                                  </p:stCondLst>
                                  <p:childTnLst>
                                    <p:animEffect transition="out" filter="fade">
                                      <p:cBhvr>
                                        <p:cTn id="77" dur="1000"/>
                                        <p:tgtEl>
                                          <p:spTgt spid="22"/>
                                        </p:tgtEl>
                                      </p:cBhvr>
                                    </p:animEffect>
                                    <p:set>
                                      <p:cBhvr>
                                        <p:cTn id="78" dur="1" fill="hold">
                                          <p:stCondLst>
                                            <p:cond delay="999"/>
                                          </p:stCondLst>
                                        </p:cTn>
                                        <p:tgtEl>
                                          <p:spTgt spid="22"/>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17"/>
                                        </p:tgtEl>
                                      </p:cBhvr>
                                    </p:animEffect>
                                    <p:set>
                                      <p:cBhvr>
                                        <p:cTn id="81" dur="1" fill="hold">
                                          <p:stCondLst>
                                            <p:cond delay="999"/>
                                          </p:stCondLst>
                                        </p:cTn>
                                        <p:tgtEl>
                                          <p:spTgt spid="17"/>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1000"/>
                                        <p:tgtEl>
                                          <p:spTgt spid="18"/>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childTnLst>
                                </p:cTn>
                              </p:par>
                              <p:par>
                                <p:cTn id="89" presetID="1" presetClass="entr" presetSubtype="0" fill="hold" grpId="0" nodeType="withEffect">
                                  <p:stCondLst>
                                    <p:cond delay="0"/>
                                  </p:stCondLst>
                                  <p:endCondLst>
                                    <p:cond evt="onNext" delay="0">
                                      <p:tgtEl>
                                        <p:sldTgt/>
                                      </p:tgtEl>
                                    </p:cond>
                                  </p:end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ntr" presetSubtype="0" fill="hold" grpId="0" nodeType="withEffect">
                                  <p:stCondLst>
                                    <p:cond delay="0"/>
                                  </p:stCondLst>
                                  <p:endCondLst>
                                    <p:cond evt="onNext" delay="0">
                                      <p:tgtEl>
                                        <p:sldTgt/>
                                      </p:tgtEl>
                                    </p:cond>
                                  </p:end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endCondLst>
                                    <p:cond evt="onNext" delay="0">
                                      <p:tgtEl>
                                        <p:sldTgt/>
                                      </p:tgtEl>
                                    </p:cond>
                                  </p:endCondLst>
                                  <p:childTnLst>
                                    <p:set>
                                      <p:cBhvr>
                                        <p:cTn id="94" dur="1" fill="hold">
                                          <p:stCondLst>
                                            <p:cond delay="0"/>
                                          </p:stCondLst>
                                        </p:cTn>
                                        <p:tgtEl>
                                          <p:spTgt spid="35"/>
                                        </p:tgtEl>
                                        <p:attrNameLst>
                                          <p:attrName>style.visibility</p:attrName>
                                        </p:attrNameLst>
                                      </p:cBhvr>
                                      <p:to>
                                        <p:strVal val="visible"/>
                                      </p:to>
                                    </p:set>
                                  </p:childTnLst>
                                </p:cTn>
                              </p:par>
                              <p:par>
                                <p:cTn id="95" presetID="1" presetClass="entr" presetSubtype="0" fill="hold" grpId="0" nodeType="withEffect">
                                  <p:stCondLst>
                                    <p:cond delay="0"/>
                                  </p:stCondLst>
                                  <p:endCondLst>
                                    <p:cond evt="onNext" delay="0">
                                      <p:tgtEl>
                                        <p:sldTgt/>
                                      </p:tgtEl>
                                    </p:cond>
                                  </p:endCondLst>
                                  <p:childTnLst>
                                    <p:set>
                                      <p:cBhvr>
                                        <p:cTn id="96" dur="1" fill="hold">
                                          <p:stCondLst>
                                            <p:cond delay="0"/>
                                          </p:stCondLst>
                                        </p:cTn>
                                        <p:tgtEl>
                                          <p:spTgt spid="36"/>
                                        </p:tgtEl>
                                        <p:attrNameLst>
                                          <p:attrName>style.visibility</p:attrName>
                                        </p:attrNameLst>
                                      </p:cBhvr>
                                      <p:to>
                                        <p:strVal val="visible"/>
                                      </p:to>
                                    </p:set>
                                  </p:childTnLst>
                                </p:cTn>
                              </p:par>
                              <p:par>
                                <p:cTn id="97" presetID="8" presetClass="emph" presetSubtype="0" fill="hold" grpId="2" nodeType="withEffect">
                                  <p:stCondLst>
                                    <p:cond delay="0"/>
                                  </p:stCondLst>
                                  <p:childTnLst>
                                    <p:animRot by="21600000">
                                      <p:cBhvr>
                                        <p:cTn id="98" dur="3000" fill="hold"/>
                                        <p:tgtEl>
                                          <p:spTgt spid="33"/>
                                        </p:tgtEl>
                                        <p:attrNameLst>
                                          <p:attrName>r</p:attrName>
                                        </p:attrNameLst>
                                      </p:cBhvr>
                                    </p:animRot>
                                  </p:childTnLst>
                                </p:cTn>
                              </p:par>
                              <p:par>
                                <p:cTn id="99" presetID="8" presetClass="emph" presetSubtype="0" fill="hold" grpId="2" nodeType="withEffect">
                                  <p:stCondLst>
                                    <p:cond delay="0"/>
                                  </p:stCondLst>
                                  <p:childTnLst>
                                    <p:animRot by="21600000">
                                      <p:cBhvr>
                                        <p:cTn id="100" dur="3000" fill="hold"/>
                                        <p:tgtEl>
                                          <p:spTgt spid="34"/>
                                        </p:tgtEl>
                                        <p:attrNameLst>
                                          <p:attrName>r</p:attrName>
                                        </p:attrNameLst>
                                      </p:cBhvr>
                                    </p:animRot>
                                  </p:childTnLst>
                                </p:cTn>
                              </p:par>
                              <p:par>
                                <p:cTn id="101" presetID="8" presetClass="emph" presetSubtype="0" fill="hold" grpId="2" nodeType="withEffect">
                                  <p:stCondLst>
                                    <p:cond delay="0"/>
                                  </p:stCondLst>
                                  <p:childTnLst>
                                    <p:animRot by="21600000">
                                      <p:cBhvr>
                                        <p:cTn id="102" dur="3000" fill="hold"/>
                                        <p:tgtEl>
                                          <p:spTgt spid="36"/>
                                        </p:tgtEl>
                                        <p:attrNameLst>
                                          <p:attrName>r</p:attrName>
                                        </p:attrNameLst>
                                      </p:cBhvr>
                                    </p:animRot>
                                  </p:childTnLst>
                                </p:cTn>
                              </p:par>
                              <p:par>
                                <p:cTn id="103" presetID="8" presetClass="emph" presetSubtype="0" fill="hold" grpId="2" nodeType="withEffect">
                                  <p:stCondLst>
                                    <p:cond delay="0"/>
                                  </p:stCondLst>
                                  <p:childTnLst>
                                    <p:animRot by="21600000">
                                      <p:cBhvr>
                                        <p:cTn id="104" dur="3000" fill="hold"/>
                                        <p:tgtEl>
                                          <p:spTgt spid="35"/>
                                        </p:tgtEl>
                                        <p:attrNameLst>
                                          <p:attrName>r</p:attrName>
                                        </p:attrNameLst>
                                      </p:cBhvr>
                                    </p:animRot>
                                  </p:childTnLst>
                                </p:cTn>
                              </p:par>
                              <p:par>
                                <p:cTn id="105" presetID="8" presetClass="emph" presetSubtype="0" fill="hold" grpId="1" nodeType="withEffect">
                                  <p:stCondLst>
                                    <p:cond delay="0"/>
                                  </p:stCondLst>
                                  <p:childTnLst>
                                    <p:animRot by="21600000">
                                      <p:cBhvr>
                                        <p:cTn id="106" dur="3000" fill="hold"/>
                                        <p:tgtEl>
                                          <p:spTgt spid="20"/>
                                        </p:tgtEl>
                                        <p:attrNameLst>
                                          <p:attrName>r</p:attrName>
                                        </p:attrNameLst>
                                      </p:cBhvr>
                                    </p:animRot>
                                  </p:childTnLst>
                                </p:cTn>
                              </p:par>
                            </p:childTnLst>
                          </p:cTn>
                        </p:par>
                      </p:childTnLst>
                    </p:cTn>
                  </p:par>
                  <p:par>
                    <p:cTn id="107" fill="hold">
                      <p:stCondLst>
                        <p:cond delay="indefinite"/>
                      </p:stCondLst>
                      <p:childTnLst>
                        <p:par>
                          <p:cTn id="108" fill="hold">
                            <p:stCondLst>
                              <p:cond delay="0"/>
                            </p:stCondLst>
                            <p:childTnLst>
                              <p:par>
                                <p:cTn id="109" presetID="10" presetClass="exit" presetSubtype="0" fill="hold" grpId="1" nodeType="clickEffect">
                                  <p:stCondLst>
                                    <p:cond delay="0"/>
                                  </p:stCondLst>
                                  <p:childTnLst>
                                    <p:animEffect transition="out" filter="fade">
                                      <p:cBhvr>
                                        <p:cTn id="110" dur="1000"/>
                                        <p:tgtEl>
                                          <p:spTgt spid="18"/>
                                        </p:tgtEl>
                                      </p:cBhvr>
                                    </p:animEffect>
                                    <p:set>
                                      <p:cBhvr>
                                        <p:cTn id="111" dur="1" fill="hold">
                                          <p:stCondLst>
                                            <p:cond delay="999"/>
                                          </p:stCondLst>
                                        </p:cTn>
                                        <p:tgtEl>
                                          <p:spTgt spid="18"/>
                                        </p:tgtEl>
                                        <p:attrNameLst>
                                          <p:attrName>style.visibility</p:attrName>
                                        </p:attrNameLst>
                                      </p:cBhvr>
                                      <p:to>
                                        <p:strVal val="hidden"/>
                                      </p:to>
                                    </p:set>
                                  </p:childTnLst>
                                </p:cTn>
                              </p:par>
                            </p:childTnLst>
                          </p:cTn>
                        </p:par>
                        <p:par>
                          <p:cTn id="112" fill="hold">
                            <p:stCondLst>
                              <p:cond delay="100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1000"/>
                                        <p:tgtEl>
                                          <p:spTgt spid="47"/>
                                        </p:tgtEl>
                                      </p:cBhvr>
                                    </p:animEffect>
                                  </p:childTnLst>
                                </p:cTn>
                              </p:par>
                            </p:childTnLst>
                          </p:cTn>
                        </p:par>
                      </p:childTnLst>
                    </p:cTn>
                  </p:par>
                  <p:par>
                    <p:cTn id="116" fill="hold">
                      <p:stCondLst>
                        <p:cond delay="indefinite"/>
                      </p:stCondLst>
                      <p:childTnLst>
                        <p:par>
                          <p:cTn id="117" fill="hold">
                            <p:stCondLst>
                              <p:cond delay="0"/>
                            </p:stCondLst>
                            <p:childTnLst>
                              <p:par>
                                <p:cTn id="118" presetID="64" presetClass="path" presetSubtype="0" accel="50000" decel="50000" fill="hold" grpId="3" nodeType="clickEffect">
                                  <p:stCondLst>
                                    <p:cond delay="0"/>
                                  </p:stCondLst>
                                  <p:childTnLst>
                                    <p:animMotion origin="layout" path="M -3.88889E-6 2.59259E-6 L -0.03993 -0.26158 " pathEditMode="relative" rAng="0" ptsTypes="AA">
                                      <p:cBhvr>
                                        <p:cTn id="119" dur="1000" fill="hold"/>
                                        <p:tgtEl>
                                          <p:spTgt spid="21"/>
                                        </p:tgtEl>
                                        <p:attrNameLst>
                                          <p:attrName>ppt_x</p:attrName>
                                          <p:attrName>ppt_y</p:attrName>
                                        </p:attrNameLst>
                                      </p:cBhvr>
                                      <p:rCtr x="-20" y="-131"/>
                                    </p:animMotion>
                                  </p:childTnLst>
                                </p:cTn>
                              </p:par>
                              <p:par>
                                <p:cTn id="120" presetID="53" presetClass="exit" presetSubtype="0" fill="hold" grpId="2" nodeType="withEffect">
                                  <p:stCondLst>
                                    <p:cond delay="0"/>
                                  </p:stCondLst>
                                  <p:childTnLst>
                                    <p:anim calcmode="lin" valueType="num">
                                      <p:cBhvr>
                                        <p:cTn id="121" dur="1000"/>
                                        <p:tgtEl>
                                          <p:spTgt spid="21"/>
                                        </p:tgtEl>
                                        <p:attrNameLst>
                                          <p:attrName>ppt_w</p:attrName>
                                        </p:attrNameLst>
                                      </p:cBhvr>
                                      <p:tavLst>
                                        <p:tav tm="0">
                                          <p:val>
                                            <p:strVal val="ppt_w"/>
                                          </p:val>
                                        </p:tav>
                                        <p:tav tm="100000">
                                          <p:val>
                                            <p:fltVal val="0"/>
                                          </p:val>
                                        </p:tav>
                                      </p:tavLst>
                                    </p:anim>
                                    <p:anim calcmode="lin" valueType="num">
                                      <p:cBhvr>
                                        <p:cTn id="122" dur="1000"/>
                                        <p:tgtEl>
                                          <p:spTgt spid="21"/>
                                        </p:tgtEl>
                                        <p:attrNameLst>
                                          <p:attrName>ppt_h</p:attrName>
                                        </p:attrNameLst>
                                      </p:cBhvr>
                                      <p:tavLst>
                                        <p:tav tm="0">
                                          <p:val>
                                            <p:strVal val="ppt_h"/>
                                          </p:val>
                                        </p:tav>
                                        <p:tav tm="100000">
                                          <p:val>
                                            <p:fltVal val="0"/>
                                          </p:val>
                                        </p:tav>
                                      </p:tavLst>
                                    </p:anim>
                                    <p:animEffect transition="out" filter="fade">
                                      <p:cBhvr>
                                        <p:cTn id="123" dur="1000"/>
                                        <p:tgtEl>
                                          <p:spTgt spid="21"/>
                                        </p:tgtEl>
                                      </p:cBhvr>
                                    </p:animEffect>
                                    <p:set>
                                      <p:cBhvr>
                                        <p:cTn id="124" dur="1" fill="hold">
                                          <p:stCondLst>
                                            <p:cond delay="999"/>
                                          </p:stCondLst>
                                        </p:cTn>
                                        <p:tgtEl>
                                          <p:spTgt spid="21"/>
                                        </p:tgtEl>
                                        <p:attrNameLst>
                                          <p:attrName>style.visibility</p:attrName>
                                        </p:attrNameLst>
                                      </p:cBhvr>
                                      <p:to>
                                        <p:strVal val="hidden"/>
                                      </p:to>
                                    </p:set>
                                  </p:childTnLst>
                                </p:cTn>
                              </p:par>
                              <p:par>
                                <p:cTn id="125" presetID="53" presetClass="exit" presetSubtype="0" fill="hold" grpId="1" nodeType="withEffect">
                                  <p:stCondLst>
                                    <p:cond delay="0"/>
                                  </p:stCondLst>
                                  <p:childTnLst>
                                    <p:anim calcmode="lin" valueType="num">
                                      <p:cBhvr>
                                        <p:cTn id="126" dur="1000"/>
                                        <p:tgtEl>
                                          <p:spTgt spid="33"/>
                                        </p:tgtEl>
                                        <p:attrNameLst>
                                          <p:attrName>ppt_w</p:attrName>
                                        </p:attrNameLst>
                                      </p:cBhvr>
                                      <p:tavLst>
                                        <p:tav tm="0">
                                          <p:val>
                                            <p:strVal val="ppt_w"/>
                                          </p:val>
                                        </p:tav>
                                        <p:tav tm="100000">
                                          <p:val>
                                            <p:fltVal val="0"/>
                                          </p:val>
                                        </p:tav>
                                      </p:tavLst>
                                    </p:anim>
                                    <p:anim calcmode="lin" valueType="num">
                                      <p:cBhvr>
                                        <p:cTn id="127" dur="1000"/>
                                        <p:tgtEl>
                                          <p:spTgt spid="33"/>
                                        </p:tgtEl>
                                        <p:attrNameLst>
                                          <p:attrName>ppt_h</p:attrName>
                                        </p:attrNameLst>
                                      </p:cBhvr>
                                      <p:tavLst>
                                        <p:tav tm="0">
                                          <p:val>
                                            <p:strVal val="ppt_h"/>
                                          </p:val>
                                        </p:tav>
                                        <p:tav tm="100000">
                                          <p:val>
                                            <p:fltVal val="0"/>
                                          </p:val>
                                        </p:tav>
                                      </p:tavLst>
                                    </p:anim>
                                    <p:animEffect transition="out" filter="fade">
                                      <p:cBhvr>
                                        <p:cTn id="128" dur="1000"/>
                                        <p:tgtEl>
                                          <p:spTgt spid="33"/>
                                        </p:tgtEl>
                                      </p:cBhvr>
                                    </p:animEffect>
                                    <p:set>
                                      <p:cBhvr>
                                        <p:cTn id="129" dur="1" fill="hold">
                                          <p:stCondLst>
                                            <p:cond delay="999"/>
                                          </p:stCondLst>
                                        </p:cTn>
                                        <p:tgtEl>
                                          <p:spTgt spid="33"/>
                                        </p:tgtEl>
                                        <p:attrNameLst>
                                          <p:attrName>style.visibility</p:attrName>
                                        </p:attrNameLst>
                                      </p:cBhvr>
                                      <p:to>
                                        <p:strVal val="hidden"/>
                                      </p:to>
                                    </p:set>
                                  </p:childTnLst>
                                </p:cTn>
                              </p:par>
                              <p:par>
                                <p:cTn id="130" presetID="53" presetClass="exit" presetSubtype="0" fill="hold" grpId="1" nodeType="withEffect">
                                  <p:stCondLst>
                                    <p:cond delay="0"/>
                                  </p:stCondLst>
                                  <p:childTnLst>
                                    <p:anim calcmode="lin" valueType="num">
                                      <p:cBhvr>
                                        <p:cTn id="131" dur="1000"/>
                                        <p:tgtEl>
                                          <p:spTgt spid="34"/>
                                        </p:tgtEl>
                                        <p:attrNameLst>
                                          <p:attrName>ppt_w</p:attrName>
                                        </p:attrNameLst>
                                      </p:cBhvr>
                                      <p:tavLst>
                                        <p:tav tm="0">
                                          <p:val>
                                            <p:strVal val="ppt_w"/>
                                          </p:val>
                                        </p:tav>
                                        <p:tav tm="100000">
                                          <p:val>
                                            <p:fltVal val="0"/>
                                          </p:val>
                                        </p:tav>
                                      </p:tavLst>
                                    </p:anim>
                                    <p:anim calcmode="lin" valueType="num">
                                      <p:cBhvr>
                                        <p:cTn id="132" dur="1000"/>
                                        <p:tgtEl>
                                          <p:spTgt spid="34"/>
                                        </p:tgtEl>
                                        <p:attrNameLst>
                                          <p:attrName>ppt_h</p:attrName>
                                        </p:attrNameLst>
                                      </p:cBhvr>
                                      <p:tavLst>
                                        <p:tav tm="0">
                                          <p:val>
                                            <p:strVal val="ppt_h"/>
                                          </p:val>
                                        </p:tav>
                                        <p:tav tm="100000">
                                          <p:val>
                                            <p:fltVal val="0"/>
                                          </p:val>
                                        </p:tav>
                                      </p:tavLst>
                                    </p:anim>
                                    <p:animEffect transition="out" filter="fade">
                                      <p:cBhvr>
                                        <p:cTn id="133" dur="1000"/>
                                        <p:tgtEl>
                                          <p:spTgt spid="34"/>
                                        </p:tgtEl>
                                      </p:cBhvr>
                                    </p:animEffect>
                                    <p:set>
                                      <p:cBhvr>
                                        <p:cTn id="134" dur="1" fill="hold">
                                          <p:stCondLst>
                                            <p:cond delay="999"/>
                                          </p:stCondLst>
                                        </p:cTn>
                                        <p:tgtEl>
                                          <p:spTgt spid="34"/>
                                        </p:tgtEl>
                                        <p:attrNameLst>
                                          <p:attrName>style.visibility</p:attrName>
                                        </p:attrNameLst>
                                      </p:cBhvr>
                                      <p:to>
                                        <p:strVal val="hidden"/>
                                      </p:to>
                                    </p:set>
                                  </p:childTnLst>
                                </p:cTn>
                              </p:par>
                              <p:par>
                                <p:cTn id="135" presetID="53" presetClass="exit" presetSubtype="0" fill="hold" grpId="1" nodeType="withEffect">
                                  <p:stCondLst>
                                    <p:cond delay="0"/>
                                  </p:stCondLst>
                                  <p:childTnLst>
                                    <p:anim calcmode="lin" valueType="num">
                                      <p:cBhvr>
                                        <p:cTn id="136" dur="1000"/>
                                        <p:tgtEl>
                                          <p:spTgt spid="35"/>
                                        </p:tgtEl>
                                        <p:attrNameLst>
                                          <p:attrName>ppt_w</p:attrName>
                                        </p:attrNameLst>
                                      </p:cBhvr>
                                      <p:tavLst>
                                        <p:tav tm="0">
                                          <p:val>
                                            <p:strVal val="ppt_w"/>
                                          </p:val>
                                        </p:tav>
                                        <p:tav tm="100000">
                                          <p:val>
                                            <p:fltVal val="0"/>
                                          </p:val>
                                        </p:tav>
                                      </p:tavLst>
                                    </p:anim>
                                    <p:anim calcmode="lin" valueType="num">
                                      <p:cBhvr>
                                        <p:cTn id="137" dur="1000"/>
                                        <p:tgtEl>
                                          <p:spTgt spid="35"/>
                                        </p:tgtEl>
                                        <p:attrNameLst>
                                          <p:attrName>ppt_h</p:attrName>
                                        </p:attrNameLst>
                                      </p:cBhvr>
                                      <p:tavLst>
                                        <p:tav tm="0">
                                          <p:val>
                                            <p:strVal val="ppt_h"/>
                                          </p:val>
                                        </p:tav>
                                        <p:tav tm="100000">
                                          <p:val>
                                            <p:fltVal val="0"/>
                                          </p:val>
                                        </p:tav>
                                      </p:tavLst>
                                    </p:anim>
                                    <p:animEffect transition="out" filter="fade">
                                      <p:cBhvr>
                                        <p:cTn id="138" dur="1000"/>
                                        <p:tgtEl>
                                          <p:spTgt spid="35"/>
                                        </p:tgtEl>
                                      </p:cBhvr>
                                    </p:animEffect>
                                    <p:set>
                                      <p:cBhvr>
                                        <p:cTn id="139" dur="1" fill="hold">
                                          <p:stCondLst>
                                            <p:cond delay="999"/>
                                          </p:stCondLst>
                                        </p:cTn>
                                        <p:tgtEl>
                                          <p:spTgt spid="35"/>
                                        </p:tgtEl>
                                        <p:attrNameLst>
                                          <p:attrName>style.visibility</p:attrName>
                                        </p:attrNameLst>
                                      </p:cBhvr>
                                      <p:to>
                                        <p:strVal val="hidden"/>
                                      </p:to>
                                    </p:set>
                                  </p:childTnLst>
                                </p:cTn>
                              </p:par>
                              <p:par>
                                <p:cTn id="140" presetID="53" presetClass="exit" presetSubtype="0" fill="hold" grpId="1" nodeType="withEffect">
                                  <p:stCondLst>
                                    <p:cond delay="0"/>
                                  </p:stCondLst>
                                  <p:childTnLst>
                                    <p:anim calcmode="lin" valueType="num">
                                      <p:cBhvr>
                                        <p:cTn id="141" dur="1000"/>
                                        <p:tgtEl>
                                          <p:spTgt spid="36"/>
                                        </p:tgtEl>
                                        <p:attrNameLst>
                                          <p:attrName>ppt_w</p:attrName>
                                        </p:attrNameLst>
                                      </p:cBhvr>
                                      <p:tavLst>
                                        <p:tav tm="0">
                                          <p:val>
                                            <p:strVal val="ppt_w"/>
                                          </p:val>
                                        </p:tav>
                                        <p:tav tm="100000">
                                          <p:val>
                                            <p:fltVal val="0"/>
                                          </p:val>
                                        </p:tav>
                                      </p:tavLst>
                                    </p:anim>
                                    <p:anim calcmode="lin" valueType="num">
                                      <p:cBhvr>
                                        <p:cTn id="142" dur="1000"/>
                                        <p:tgtEl>
                                          <p:spTgt spid="36"/>
                                        </p:tgtEl>
                                        <p:attrNameLst>
                                          <p:attrName>ppt_h</p:attrName>
                                        </p:attrNameLst>
                                      </p:cBhvr>
                                      <p:tavLst>
                                        <p:tav tm="0">
                                          <p:val>
                                            <p:strVal val="ppt_h"/>
                                          </p:val>
                                        </p:tav>
                                        <p:tav tm="100000">
                                          <p:val>
                                            <p:fltVal val="0"/>
                                          </p:val>
                                        </p:tav>
                                      </p:tavLst>
                                    </p:anim>
                                    <p:animEffect transition="out" filter="fade">
                                      <p:cBhvr>
                                        <p:cTn id="143" dur="1000"/>
                                        <p:tgtEl>
                                          <p:spTgt spid="36"/>
                                        </p:tgtEl>
                                      </p:cBhvr>
                                    </p:animEffect>
                                    <p:set>
                                      <p:cBhvr>
                                        <p:cTn id="144" dur="1" fill="hold">
                                          <p:stCondLst>
                                            <p:cond delay="999"/>
                                          </p:stCondLst>
                                        </p:cTn>
                                        <p:tgtEl>
                                          <p:spTgt spid="36"/>
                                        </p:tgtEl>
                                        <p:attrNameLst>
                                          <p:attrName>style.visibility</p:attrName>
                                        </p:attrNameLst>
                                      </p:cBhvr>
                                      <p:to>
                                        <p:strVal val="hidden"/>
                                      </p:to>
                                    </p:set>
                                  </p:childTnLst>
                                </p:cTn>
                              </p:par>
                              <p:par>
                                <p:cTn id="145" presetID="64" presetClass="path" presetSubtype="0" accel="50000" decel="50000" fill="hold" grpId="3" nodeType="withEffect">
                                  <p:stCondLst>
                                    <p:cond delay="0"/>
                                  </p:stCondLst>
                                  <p:childTnLst>
                                    <p:animMotion origin="layout" path="M 0 4.81481E-6 L -0.175 -0.18797 " pathEditMode="relative" rAng="0" ptsTypes="AA">
                                      <p:cBhvr>
                                        <p:cTn id="146" dur="1000" fill="hold"/>
                                        <p:tgtEl>
                                          <p:spTgt spid="36"/>
                                        </p:tgtEl>
                                        <p:attrNameLst>
                                          <p:attrName>ppt_x</p:attrName>
                                          <p:attrName>ppt_y</p:attrName>
                                        </p:attrNameLst>
                                      </p:cBhvr>
                                      <p:rCtr x="-87" y="-94"/>
                                    </p:animMotion>
                                  </p:childTnLst>
                                </p:cTn>
                              </p:par>
                              <p:par>
                                <p:cTn id="147" presetID="53" presetClass="exit" presetSubtype="0" fill="hold" grpId="2" nodeType="withEffect">
                                  <p:stCondLst>
                                    <p:cond delay="0"/>
                                  </p:stCondLst>
                                  <p:childTnLst>
                                    <p:anim calcmode="lin" valueType="num">
                                      <p:cBhvr>
                                        <p:cTn id="148" dur="1000"/>
                                        <p:tgtEl>
                                          <p:spTgt spid="15"/>
                                        </p:tgtEl>
                                        <p:attrNameLst>
                                          <p:attrName>ppt_w</p:attrName>
                                        </p:attrNameLst>
                                      </p:cBhvr>
                                      <p:tavLst>
                                        <p:tav tm="0">
                                          <p:val>
                                            <p:strVal val="ppt_w"/>
                                          </p:val>
                                        </p:tav>
                                        <p:tav tm="100000">
                                          <p:val>
                                            <p:fltVal val="0"/>
                                          </p:val>
                                        </p:tav>
                                      </p:tavLst>
                                    </p:anim>
                                    <p:anim calcmode="lin" valueType="num">
                                      <p:cBhvr>
                                        <p:cTn id="149" dur="1000"/>
                                        <p:tgtEl>
                                          <p:spTgt spid="15"/>
                                        </p:tgtEl>
                                        <p:attrNameLst>
                                          <p:attrName>ppt_h</p:attrName>
                                        </p:attrNameLst>
                                      </p:cBhvr>
                                      <p:tavLst>
                                        <p:tav tm="0">
                                          <p:val>
                                            <p:strVal val="ppt_h"/>
                                          </p:val>
                                        </p:tav>
                                        <p:tav tm="100000">
                                          <p:val>
                                            <p:fltVal val="0"/>
                                          </p:val>
                                        </p:tav>
                                      </p:tavLst>
                                    </p:anim>
                                    <p:animEffect transition="out" filter="fade">
                                      <p:cBhvr>
                                        <p:cTn id="150" dur="1000"/>
                                        <p:tgtEl>
                                          <p:spTgt spid="15"/>
                                        </p:tgtEl>
                                      </p:cBhvr>
                                    </p:animEffect>
                                    <p:set>
                                      <p:cBhvr>
                                        <p:cTn id="151" dur="1" fill="hold">
                                          <p:stCondLst>
                                            <p:cond delay="999"/>
                                          </p:stCondLst>
                                        </p:cTn>
                                        <p:tgtEl>
                                          <p:spTgt spid="15"/>
                                        </p:tgtEl>
                                        <p:attrNameLst>
                                          <p:attrName>style.visibility</p:attrName>
                                        </p:attrNameLst>
                                      </p:cBhvr>
                                      <p:to>
                                        <p:strVal val="hidden"/>
                                      </p:to>
                                    </p:set>
                                  </p:childTnLst>
                                </p:cTn>
                              </p:par>
                              <p:par>
                                <p:cTn id="152" presetID="53" presetClass="exit" presetSubtype="0" fill="hold" grpId="2" nodeType="withEffect">
                                  <p:stCondLst>
                                    <p:cond delay="0"/>
                                  </p:stCondLst>
                                  <p:childTnLst>
                                    <p:anim calcmode="lin" valueType="num">
                                      <p:cBhvr>
                                        <p:cTn id="153" dur="1000"/>
                                        <p:tgtEl>
                                          <p:spTgt spid="19"/>
                                        </p:tgtEl>
                                        <p:attrNameLst>
                                          <p:attrName>ppt_w</p:attrName>
                                        </p:attrNameLst>
                                      </p:cBhvr>
                                      <p:tavLst>
                                        <p:tav tm="0">
                                          <p:val>
                                            <p:strVal val="ppt_w"/>
                                          </p:val>
                                        </p:tav>
                                        <p:tav tm="100000">
                                          <p:val>
                                            <p:fltVal val="0"/>
                                          </p:val>
                                        </p:tav>
                                      </p:tavLst>
                                    </p:anim>
                                    <p:anim calcmode="lin" valueType="num">
                                      <p:cBhvr>
                                        <p:cTn id="154" dur="1000"/>
                                        <p:tgtEl>
                                          <p:spTgt spid="19"/>
                                        </p:tgtEl>
                                        <p:attrNameLst>
                                          <p:attrName>ppt_h</p:attrName>
                                        </p:attrNameLst>
                                      </p:cBhvr>
                                      <p:tavLst>
                                        <p:tav tm="0">
                                          <p:val>
                                            <p:strVal val="ppt_h"/>
                                          </p:val>
                                        </p:tav>
                                        <p:tav tm="100000">
                                          <p:val>
                                            <p:fltVal val="0"/>
                                          </p:val>
                                        </p:tav>
                                      </p:tavLst>
                                    </p:anim>
                                    <p:animEffect transition="out" filter="fade">
                                      <p:cBhvr>
                                        <p:cTn id="155" dur="1000"/>
                                        <p:tgtEl>
                                          <p:spTgt spid="19"/>
                                        </p:tgtEl>
                                      </p:cBhvr>
                                    </p:animEffect>
                                    <p:set>
                                      <p:cBhvr>
                                        <p:cTn id="156" dur="1" fill="hold">
                                          <p:stCondLst>
                                            <p:cond delay="999"/>
                                          </p:stCondLst>
                                        </p:cTn>
                                        <p:tgtEl>
                                          <p:spTgt spid="19"/>
                                        </p:tgtEl>
                                        <p:attrNameLst>
                                          <p:attrName>style.visibility</p:attrName>
                                        </p:attrNameLst>
                                      </p:cBhvr>
                                      <p:to>
                                        <p:strVal val="hidden"/>
                                      </p:to>
                                    </p:set>
                                  </p:childTnLst>
                                </p:cTn>
                              </p:par>
                              <p:par>
                                <p:cTn id="157" presetID="10" presetClass="exit" presetSubtype="0" fill="hold" grpId="2" nodeType="withEffect">
                                  <p:stCondLst>
                                    <p:cond delay="0"/>
                                  </p:stCondLst>
                                  <p:childTnLst>
                                    <p:animEffect transition="out" filter="fade">
                                      <p:cBhvr>
                                        <p:cTn id="158" dur="1000"/>
                                        <p:tgtEl>
                                          <p:spTgt spid="20"/>
                                        </p:tgtEl>
                                      </p:cBhvr>
                                    </p:animEffect>
                                    <p:set>
                                      <p:cBhvr>
                                        <p:cTn id="159" dur="1" fill="hold">
                                          <p:stCondLst>
                                            <p:cond delay="999"/>
                                          </p:stCondLst>
                                        </p:cTn>
                                        <p:tgtEl>
                                          <p:spTgt spid="20"/>
                                        </p:tgtEl>
                                        <p:attrNameLst>
                                          <p:attrName>style.visibility</p:attrName>
                                        </p:attrNameLst>
                                      </p:cBhvr>
                                      <p:to>
                                        <p:strVal val="hidden"/>
                                      </p:to>
                                    </p:set>
                                  </p:childTnLst>
                                </p:cTn>
                              </p:par>
                              <p:par>
                                <p:cTn id="160" presetID="10" presetClass="entr" presetSubtype="0" fill="hold" nodeType="withEffect">
                                  <p:stCondLst>
                                    <p:cond delay="500"/>
                                  </p:stCondLst>
                                  <p:childTnLst>
                                    <p:set>
                                      <p:cBhvr>
                                        <p:cTn id="161" dur="1" fill="hold">
                                          <p:stCondLst>
                                            <p:cond delay="0"/>
                                          </p:stCondLst>
                                        </p:cTn>
                                        <p:tgtEl>
                                          <p:spTgt spid="7"/>
                                        </p:tgtEl>
                                        <p:attrNameLst>
                                          <p:attrName>style.visibility</p:attrName>
                                        </p:attrNameLst>
                                      </p:cBhvr>
                                      <p:to>
                                        <p:strVal val="visible"/>
                                      </p:to>
                                    </p:set>
                                    <p:animEffect transition="in" filter="fade">
                                      <p:cBhvr>
                                        <p:cTn id="16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8" grpId="0"/>
      <p:bldP spid="18" grpId="1"/>
      <p:bldP spid="20" grpId="0" animBg="1"/>
      <p:bldP spid="20" grpId="1" animBg="1"/>
      <p:bldP spid="20" grpId="2" animBg="1"/>
      <p:bldP spid="22" grpId="0" animBg="1"/>
      <p:bldP spid="22" grpId="1" animBg="1"/>
      <p:bldP spid="15" grpId="0" animBg="1"/>
      <p:bldP spid="15" grpId="1" animBg="1"/>
      <p:bldP spid="15" grpId="2"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6" grpId="3" animBg="1"/>
      <p:bldP spid="37" grpId="0" animBg="1"/>
      <p:bldP spid="27" grpId="1" animBg="1"/>
      <p:bldP spid="30" grpId="0" animBg="1"/>
      <p:bldP spid="30" grpId="1" animBg="1"/>
      <p:bldP spid="31" grpId="0" animBg="1"/>
      <p:bldP spid="47" grpId="0" animBg="1"/>
      <p:bldP spid="17" grpId="0" animBg="1"/>
      <p:bldP spid="17" grpId="1" animBg="1"/>
      <p:bldP spid="46" grpId="0" animBg="1"/>
      <p:bldP spid="46" grpId="1" animBg="1"/>
      <p:bldP spid="46" grpId="2" animBg="1"/>
      <p:bldP spid="46" grpId="3" animBg="1"/>
      <p:bldP spid="46" grpId="4" animBg="1"/>
      <p:bldP spid="19" grpId="0" animBg="1"/>
      <p:bldP spid="19" grpId="1" animBg="1"/>
      <p:bldP spid="19" grpId="2" animBg="1"/>
      <p:bldP spid="21" grpId="0" animBg="1"/>
      <p:bldP spid="21" grpId="1" animBg="1"/>
      <p:bldP spid="21" grpId="2" animBg="1"/>
      <p:bldP spid="21" grpId="3" animBg="1"/>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3609201"/>
          </a:xfrm>
          <a:prstGeom prst="rect">
            <a:avLst/>
          </a:prstGeom>
        </p:spPr>
        <p:txBody>
          <a:bodyPr wrap="square">
            <a:spAutoFit/>
          </a:bodyPr>
          <a:lstStyle/>
          <a:p>
            <a:r>
              <a:rPr lang="en-US" dirty="0" smtClean="0">
                <a:hlinkClick r:id="rId2"/>
              </a:rPr>
              <a:t>https://en.wikipedia.org/wiki/Native_American_peoples_of_Oregon</a:t>
            </a:r>
            <a:endParaRPr lang="en-US" dirty="0" smtClean="0"/>
          </a:p>
          <a:p>
            <a:r>
              <a:rPr lang="en-US" b="1" dirty="0" smtClean="0"/>
              <a:t> NATIVE AMERICAN PEOPLES OF OREGON</a:t>
            </a:r>
          </a:p>
          <a:p>
            <a:r>
              <a:rPr lang="en-US" dirty="0" smtClean="0"/>
              <a:t>	 The </a:t>
            </a:r>
            <a:r>
              <a:rPr lang="en-US" b="1" dirty="0" smtClean="0"/>
              <a:t>Native American Peoples of Oregon</a:t>
            </a:r>
            <a:r>
              <a:rPr lang="en-US" dirty="0" smtClean="0"/>
              <a:t> are the indigenous peoples who have inhabited and who still inhabit the area that is now the state of Oregon in the Pacific Northwest region of the United States. Though the federal government currently recognizes only nine tribes existing within the state boundaries of present-day Oregon, this land has been home to countless native groups and peoples, "Since time immemorial ... since before memories." Many diverse communities and groups have lived in the area, cultivating land, engaging in complex relationships across communities, and creating and maintaining forms of governance consistent with unique values, beliefs, and traditions.</a:t>
            </a:r>
          </a:p>
          <a:p>
            <a:r>
              <a:rPr lang="en-US" b="1" dirty="0" smtClean="0"/>
              <a:t> Native Peoples' Agriculture</a:t>
            </a:r>
          </a:p>
          <a:p>
            <a:r>
              <a:rPr lang="en-US" dirty="0" smtClean="0"/>
              <a:t>	Native peoples in Oregon have traditionally cultivated tobacco, </a:t>
            </a:r>
            <a:r>
              <a:rPr lang="en-US" dirty="0" err="1" smtClean="0"/>
              <a:t>wapato</a:t>
            </a:r>
            <a:r>
              <a:rPr lang="en-US" dirty="0" smtClean="0"/>
              <a:t>, and corn, among other crops. Plots of crops have been communal, familial, and individual, varying across groups and time. Historians speculate that the fertile soil and ideal conditions for agriculture in the Willamette Valley in Oregon were strongly influenced by native peoples' cultivation of the land.</a:t>
            </a:r>
          </a:p>
          <a:p>
            <a:r>
              <a:rPr lang="en-US" b="1" dirty="0" smtClean="0"/>
              <a:t> Native Peoples and Christian Missionaries</a:t>
            </a:r>
          </a:p>
          <a:p>
            <a:r>
              <a:rPr lang="en-US" dirty="0" smtClean="0"/>
              <a:t>	Native peoples engaged in encounters and interactions with Christian missionaries along with explorers and tradesmen. The missionaries focused on converting native peoples as part of a greater effort to assimilate native peoples and thus to decrease their threat to settlers and settler efforts.</a:t>
            </a:r>
            <a:r>
              <a:rPr lang="en-US" baseline="30000" dirty="0" smtClean="0"/>
              <a:t> </a:t>
            </a:r>
            <a:r>
              <a:rPr lang="en-US" dirty="0" smtClean="0"/>
              <a:t>Missionaries headed by the Methodist Jason Lee established a large "Indian church" at The </a:t>
            </a:r>
            <a:r>
              <a:rPr lang="en-US" dirty="0" err="1" smtClean="0"/>
              <a:t>Dalles</a:t>
            </a:r>
            <a:r>
              <a:rPr lang="en-US" dirty="0" smtClean="0"/>
              <a:t> in 1839 in an effort to convert members of the Klickitat tribe to Christianity. Lee also set out to build a new settlement at the mouth of the Umpqua River, familial grounds of the Umpqua tribe. Notably, Lee made great attempts to encourage further settlement of the area, traveling back east across the continent, bringing with him two native peoples to display to potential settlers. Lee hoped to attract white settlers to the West in order to increase the United States' power and to create a white settler community.</a:t>
            </a:r>
          </a:p>
          <a:p>
            <a:r>
              <a:rPr lang="en-US" b="1" dirty="0" smtClean="0"/>
              <a:t> Assimilation</a:t>
            </a:r>
          </a:p>
          <a:p>
            <a:r>
              <a:rPr lang="en-US" dirty="0" smtClean="0"/>
              <a:t>	In response to settler arrival, some native groups chose to assimilate in order to survive. An unknown number of native individuals were killed due to their association with settlers through outright violence as well as through disease.</a:t>
            </a:r>
            <a:r>
              <a:rPr lang="en-US" baseline="30000" dirty="0" smtClean="0"/>
              <a:t> </a:t>
            </a:r>
            <a:r>
              <a:rPr lang="en-US" dirty="0" smtClean="0"/>
              <a:t> Settlers periodically engaged in acts of violence in attempts to displace and destroy local Native American communities. In 1849, one or more residents of Linn City launched a nighttime arson attack on a Native American village, destroying the community's winter provisions. One observer estimated that 80% of total native people in Oregon died in a single summer. This depopulated whole villages and forced many communities to alter societal structures to combine multiple groups. Many other individuals were displaced from traditional living spaces. In response, many groups moved into spaces traditionally used by other native groups, causing territory conflicts between native groups and peoples that had previously coexisted peacefully.</a:t>
            </a:r>
            <a:r>
              <a:rPr lang="en-US" baseline="30000" dirty="0" smtClean="0"/>
              <a:t> </a:t>
            </a:r>
            <a:r>
              <a:rPr lang="en-US" dirty="0" smtClean="0"/>
              <a:t> Some individuals and collective groups adopted the use of settler tools and practices. Many were forced to submit their children to settler schooling, including boarding schools, which were meant to assimilate the children to white settler culture which could be brought back to their home communities.</a:t>
            </a:r>
          </a:p>
          <a:p>
            <a:r>
              <a:rPr lang="en-US" b="1" dirty="0" smtClean="0"/>
              <a:t>Treaties</a:t>
            </a:r>
          </a:p>
          <a:p>
            <a:r>
              <a:rPr lang="en-US" dirty="0" smtClean="0"/>
              <a:t>	In 1850, Anson Dart was appointed the Superintendent for Indian Affairs in the Oregon Territory. In order to pursue the interests of the United States, Dart worked to craft the Anson Dart Treaties.</a:t>
            </a:r>
            <a:r>
              <a:rPr lang="en-US" baseline="30000" dirty="0" smtClean="0"/>
              <a:t> </a:t>
            </a:r>
            <a:r>
              <a:rPr lang="en-US" dirty="0" smtClean="0"/>
              <a:t>These treaties promised reservation land, school, medical care, and safety from settler aggression. In return, the United States would absorb a vast amount of land. In particular, Congress was interested in removing native peoples from the fertile land in the Willamette Valley. Congress eventually rejected the treaties because they failed to fully clear the land for settlers.</a:t>
            </a:r>
            <a:r>
              <a:rPr lang="en-US" baseline="30000" dirty="0" smtClean="0"/>
              <a:t> </a:t>
            </a:r>
            <a:r>
              <a:rPr lang="en-US" dirty="0" smtClean="0"/>
              <a:t>This sharp and unrelenting focus on land fit closely with what Indigenous scholar Roxanne Dunbar-Ortiz describes as the settler goal of "elimination of Indigenous populations in order to make land available to settlers.“</a:t>
            </a:r>
            <a:r>
              <a:rPr lang="en-US" baseline="30000" dirty="0" smtClean="0"/>
              <a:t> </a:t>
            </a:r>
            <a:r>
              <a:rPr lang="en-US" dirty="0" smtClean="0"/>
              <a:t> Treaty making was valuable to the United States government as a mode of acquiring land and limiting the resistance posed by native peoples.</a:t>
            </a:r>
          </a:p>
          <a:p>
            <a:r>
              <a:rPr lang="en-US" b="1" dirty="0" smtClean="0"/>
              <a:t>The Rogue River War (1855–1856)</a:t>
            </a:r>
          </a:p>
          <a:p>
            <a:r>
              <a:rPr lang="en-US" dirty="0" smtClean="0"/>
              <a:t>	 The indigenous peoples of Southern Oregon faced extreme brutality at the hands of white miners and settlers.</a:t>
            </a:r>
            <a:r>
              <a:rPr lang="en-US" baseline="30000" dirty="0" smtClean="0"/>
              <a:t> </a:t>
            </a:r>
            <a:r>
              <a:rPr lang="en-US" dirty="0" smtClean="0"/>
              <a:t> Individuals appealed to white authorities for protection but did not find assistance.</a:t>
            </a:r>
          </a:p>
          <a:p>
            <a:r>
              <a:rPr lang="en-US" dirty="0" smtClean="0"/>
              <a:t>	In the summer of 1855, an anonymous letter signed simply "A Miner" appeared in the </a:t>
            </a:r>
            <a:r>
              <a:rPr lang="en-US" i="1" dirty="0" smtClean="0"/>
              <a:t>Oregon Statesman.</a:t>
            </a:r>
            <a:r>
              <a:rPr lang="en-US" i="1" baseline="30000" dirty="0" smtClean="0"/>
              <a:t> </a:t>
            </a:r>
            <a:r>
              <a:rPr lang="en-US" dirty="0" smtClean="0"/>
              <a:t>This letter predicted the eminence of bloody massacres carried out by native peoples against the white population of Oregon.</a:t>
            </a:r>
            <a:r>
              <a:rPr lang="en-US" baseline="30000" dirty="0" smtClean="0"/>
              <a:t> </a:t>
            </a:r>
            <a:r>
              <a:rPr lang="en-US" dirty="0" smtClean="0"/>
              <a:t> This claim was picked up by the Sub-Indian Agent for Southern Oregon, who convened a mass meeting in a Willamette Valley town and formally made the call to raise 3,000 troops from the citizenry to do battle with the menace.</a:t>
            </a:r>
            <a:r>
              <a:rPr lang="en-US" baseline="30000" dirty="0" smtClean="0"/>
              <a:t> </a:t>
            </a:r>
            <a:r>
              <a:rPr lang="en-US" dirty="0" smtClean="0"/>
              <a:t> Concern swept the Oregon Territory, with newspapers up and down the coast, from the Washington Territory to Northern California, virtually unanimously calling for war.</a:t>
            </a:r>
            <a:r>
              <a:rPr lang="en-US" baseline="30000" dirty="0" smtClean="0"/>
              <a:t> </a:t>
            </a:r>
            <a:endParaRPr lang="en-US" dirty="0" smtClean="0"/>
          </a:p>
          <a:p>
            <a:r>
              <a:rPr lang="en-US" dirty="0" smtClean="0"/>
              <a:t>	Governor George Law Curry obliged the popular demand and issued a proclamation declaring war, urging that a volunteer militia take the field immediately.</a:t>
            </a:r>
            <a:r>
              <a:rPr lang="en-US" baseline="30000" dirty="0" smtClean="0"/>
              <a:t> </a:t>
            </a:r>
            <a:r>
              <a:rPr lang="en-US" dirty="0" smtClean="0"/>
              <a:t> A frenzy of extreme violence followed—native populations were uprooted from their villages, driven through the countryside, and killed.</a:t>
            </a:r>
            <a:r>
              <a:rPr lang="en-US" baseline="30000" dirty="0" smtClean="0"/>
              <a:t> </a:t>
            </a:r>
            <a:r>
              <a:rPr lang="en-US" dirty="0" smtClean="0"/>
              <a:t> In response, native individuals burned settler homesteads. These responses were used as justification for further violence and allowed settlers to affirm their own prejudiced beliefs.</a:t>
            </a:r>
          </a:p>
          <a:p>
            <a:r>
              <a:rPr lang="en-US" dirty="0" smtClean="0"/>
              <a:t>	The fledgling Oregon press provided propaganda that rationalized the one-sided campaign of extermination. One paper opined on November 10, 1855, that</a:t>
            </a:r>
          </a:p>
          <a:p>
            <a:r>
              <a:rPr lang="en-US" dirty="0" smtClean="0"/>
              <a:t>"The Indians are ignorant, abject, and debased by nature, whose minds are as incapable of instruction as their bodies are of labor. ... They have nothing in common with Humanity but the form; and God has sent us to destroy them, as he did to the Israelites of old to similar tribes."</a:t>
            </a:r>
          </a:p>
          <a:p>
            <a:r>
              <a:rPr lang="en-US" b="1" dirty="0" smtClean="0"/>
              <a:t>Reservations</a:t>
            </a:r>
          </a:p>
          <a:p>
            <a:r>
              <a:rPr lang="en-US" dirty="0" smtClean="0"/>
              <a:t>	In 1856, the native groups or tribes of western Oregon were forcefully moved to a temporary reservation in Grand </a:t>
            </a:r>
            <a:r>
              <a:rPr lang="en-US" dirty="0" err="1" smtClean="0"/>
              <a:t>Ronde</a:t>
            </a:r>
            <a:r>
              <a:rPr lang="en-US" dirty="0" smtClean="0"/>
              <a:t>. This reservation eventually became permanent with distinct settlements for distinct groups. These separations allowed for recognition of distinct group identities and contributed to the preservation of peace in spite of traditional rivalries. Within the reservation, groups adapted to use Chinook Wawa or Chinook Jargon, a common language previously utilized for trade.</a:t>
            </a:r>
          </a:p>
          <a:p>
            <a:r>
              <a:rPr lang="en-US" dirty="0" smtClean="0"/>
              <a:t>	The enclosure of Native People in reservations furthered the difficulty of survival efforts. Early reservations had extremely limited resources for supporting health and participation in the settler economy.</a:t>
            </a:r>
            <a:r>
              <a:rPr lang="en-US" baseline="30000" dirty="0" smtClean="0"/>
              <a:t> </a:t>
            </a:r>
            <a:r>
              <a:rPr lang="en-US" dirty="0" smtClean="0"/>
              <a:t> Because of the conditions of the reservations, many individuals were convinced to leave, causing groups to separate and weaken.</a:t>
            </a:r>
          </a:p>
          <a:p>
            <a:r>
              <a:rPr lang="en-US" b="1" dirty="0" smtClean="0"/>
              <a:t>Citizenship</a:t>
            </a:r>
          </a:p>
          <a:p>
            <a:r>
              <a:rPr lang="en-US" dirty="0" smtClean="0"/>
              <a:t>	In 1924, Congress passed the Indian Citizenship Act. This act established citizenship for native peoples irrespective of individual desire to be considered citizens. As citizens, native peoples were under the jurisdiction of the United States government more firmly than as members of independent native nations.</a:t>
            </a:r>
          </a:p>
          <a:p>
            <a:r>
              <a:rPr lang="en-US" b="1" dirty="0" smtClean="0"/>
              <a:t>Termination</a:t>
            </a:r>
          </a:p>
          <a:p>
            <a:r>
              <a:rPr lang="en-US" dirty="0" smtClean="0"/>
              <a:t>	In 1954, as a continuation of the United States government's work to remove or eliminate the resistance put up by native peoples, the state passed the Western Oregon Indian Termination Act which terminated, recognition of all native groups west of the Cascade Mountains.</a:t>
            </a:r>
            <a:r>
              <a:rPr lang="en-US" baseline="30000" dirty="0" smtClean="0"/>
              <a:t> </a:t>
            </a:r>
            <a:r>
              <a:rPr lang="en-US" dirty="0" smtClean="0"/>
              <a:t>This meant rejection of treaties and recognition without prior discussion and consent. Following termination, most native individuals were unable to buy back their land. Most individuals were forced to move away in order to survive. As a result, native people from Oregon are now spread across the United States.</a:t>
            </a:r>
          </a:p>
          <a:p>
            <a:r>
              <a:rPr lang="en-US" b="1" dirty="0" smtClean="0"/>
              <a:t>Native Peoples in Oregon Today</a:t>
            </a:r>
          </a:p>
          <a:p>
            <a:r>
              <a:rPr lang="en-US" dirty="0" smtClean="0"/>
              <a:t>	There are currently nine federally recognized native groups or tribes in Oregon. These are the Burns Paiute Tribe, the Confederated Tribes of the Coos, Lower Umpqua and Siuslaw Indians, the Confederated Tribes of the Grand </a:t>
            </a:r>
            <a:r>
              <a:rPr lang="en-US" dirty="0" err="1" smtClean="0"/>
              <a:t>Ronde</a:t>
            </a:r>
            <a:r>
              <a:rPr lang="en-US" dirty="0" smtClean="0"/>
              <a:t> Community of Oregon, the Confederated Tribes of Siletz Indians, the Confederated Tribes of the Umatilla Indian Reservation, the Confederated Tribes of Warm Springs, the Coquille Indian Tribe, the Cow Creek Band of Umpqua Tribe of Indians, and the Klamath Tribes. There are many native people in Oregon who are neither officially nor unofficially associated with any of these recognized groups. These individuals belong to groups that have not yet been recognized by the United States government, to groups that were at one time recognized but are recognized no longer, and to groups that have established communities elsewhere. There are significant populations of native peoples residing in Oregon as a result of the terrorization and attempted extermination of native peoples in California due to the settler gold rush. More than one hundred thousand Californian native people were killed in the twenty-five year period from 1845 to 1870 and thousands more were forcefully removed to reservations in Oregon and Oklahoma.</a:t>
            </a:r>
            <a:r>
              <a:rPr lang="en-US" baseline="30000" dirty="0" smtClean="0"/>
              <a:t> </a:t>
            </a:r>
            <a:r>
              <a:rPr lang="en-US" dirty="0" smtClean="0"/>
              <a:t> Many other native people live in Oregon, isolated from land traditionally belonging to their communities due to dispossession of land, violence, and other forms of pressure that lead to community fragmentation.</a:t>
            </a:r>
          </a:p>
          <a:p>
            <a:endParaRPr lang="en-US" dirty="0" smtClean="0"/>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388280"/>
          </a:xfrm>
          <a:prstGeom prst="rect">
            <a:avLst/>
          </a:prstGeom>
        </p:spPr>
        <p:txBody>
          <a:bodyPr wrap="square">
            <a:spAutoFit/>
          </a:bodyPr>
          <a:lstStyle/>
          <a:p>
            <a:r>
              <a:rPr lang="en-US" dirty="0" smtClean="0">
                <a:hlinkClick r:id="rId2"/>
              </a:rPr>
              <a:t>https://en.wikipedia.org/wiki/Cayuse_War</a:t>
            </a:r>
            <a:endParaRPr lang="en-US" dirty="0" smtClean="0"/>
          </a:p>
          <a:p>
            <a:r>
              <a:rPr lang="en-US" dirty="0" smtClean="0"/>
              <a:t>	The </a:t>
            </a:r>
            <a:r>
              <a:rPr lang="en-US" b="1" dirty="0" smtClean="0"/>
              <a:t>Cayuse War</a:t>
            </a:r>
            <a:r>
              <a:rPr lang="en-US" dirty="0" smtClean="0"/>
              <a:t> was an armed conflict that took place in the Northwestern United States from 1847 to 1855 between the Cayuse people of the region and the United States Government and local American settlers. Caused in part by the influx of disease and settlers to the region, the immediate start of the conflict occurred in 1847 when the Whitman Massacre took place at the Whitman Mission near present day Walla Walla, Washington when fourteen people were killed in and around the mission. Over the next few years the Provisional Government of Oregon and later the United States Army battled the Indians east of the Cascades. This was the first of several wars between the Indians and American settlers in that region that would lead to the negotiations between the United States and Indians of the Columbia Plateau, creating a number of Indian reservations.</a:t>
            </a:r>
          </a:p>
          <a:p>
            <a:r>
              <a:rPr lang="en-US" dirty="0" smtClean="0"/>
              <a:t>	The Whitman Massacre, precipitated the Cayuse War.  The Provisional Legislature of Oregon and Governor George Abernethy called for "immediate and prompt action," and authorized the raising of companies of volunteers to go to war, if necessary, against the Cayuse Tribe. In January 1848, a force of over 500 militiamen marched against the Cayuse and other native inhabitants of central Oregon.  With a larger force, the militia forces pressed east towards the Whitman Mission.</a:t>
            </a:r>
            <a:r>
              <a:rPr lang="en-US" baseline="30000" dirty="0" smtClean="0"/>
              <a:t> </a:t>
            </a:r>
            <a:r>
              <a:rPr lang="en-US" dirty="0" smtClean="0"/>
              <a:t>By March 4 the forces reached the mission after a battle at Sand Hollows. </a:t>
            </a:r>
          </a:p>
          <a:p>
            <a:r>
              <a:rPr lang="en-US" dirty="0" smtClean="0"/>
              <a:t>	These militia forces were later supported by the United States Army. Some Cayuse initially refused to make peace and raided isolated settlements while others, considered friendly to the settlers, tried to work with the peace commission. The militia forces, eager for action, provoked both friendly and hostile Indians. Many Cayuse resisted, but they were unable to put up an effective opposition to the firepower of their opponents, and were driven into hiding in the Blue Mountains.</a:t>
            </a:r>
          </a:p>
          <a:p>
            <a:r>
              <a:rPr lang="en-US" dirty="0" smtClean="0"/>
              <a:t>	In 1850, the tribe handed over five members to be tried for the murder of the </a:t>
            </a:r>
            <a:r>
              <a:rPr lang="en-US" dirty="0" err="1" smtClean="0"/>
              <a:t>Whitmans</a:t>
            </a:r>
            <a:r>
              <a:rPr lang="en-US" dirty="0" smtClean="0"/>
              <a:t>. All five Cayuse were convicted by a military commission and hanged on 3 June 1850. This did not end the conflict, though, and sporadic bloodshed continued for another five years until the Cayuse were finally defeated in 1855. </a:t>
            </a:r>
          </a:p>
          <a:p>
            <a:r>
              <a:rPr lang="en-US" dirty="0" smtClean="0"/>
              <a:t>	Due to their defeat the Cayuse were much reduced. In 1855 they ceded most of their tribal lands, reserving the Confederated Tribes of the Umatilla Indian Reservation with the Umatilla and Walla Walla peoples. The war had significant long-term consequences for the region. It caused the United States government to pursue a policy of treaty-making with many tribes of the Pacific Northwest.</a:t>
            </a:r>
          </a:p>
          <a:p>
            <a:r>
              <a:rPr lang="en-US" dirty="0" smtClean="0"/>
              <a:t>	The </a:t>
            </a:r>
            <a:r>
              <a:rPr lang="en-US" b="1" dirty="0" smtClean="0"/>
              <a:t>Rogue River</a:t>
            </a:r>
            <a:r>
              <a:rPr lang="en-US" dirty="0" smtClean="0"/>
              <a:t> </a:t>
            </a:r>
            <a:r>
              <a:rPr lang="en-US" b="1" dirty="0" smtClean="0"/>
              <a:t>Wars</a:t>
            </a:r>
            <a:r>
              <a:rPr lang="en-US" dirty="0" smtClean="0"/>
              <a:t> were an armed conflict in 1855–1856 between the U.S. Army, local militias and volunteers, and the Native American tribes commonly grouped under the designation of Rogue River Indians, in the Rogue River Valley area of what today is southern Oregon.	</a:t>
            </a:r>
          </a:p>
          <a:p>
            <a:r>
              <a:rPr lang="en-US" dirty="0" smtClean="0"/>
              <a:t>	The </a:t>
            </a:r>
            <a:r>
              <a:rPr lang="en-US" b="1" dirty="0" smtClean="0"/>
              <a:t>Yakima War</a:t>
            </a:r>
            <a:r>
              <a:rPr lang="en-US" dirty="0" smtClean="0"/>
              <a:t> (1855-1858) was a conflict between the United States and the Yakama of the Northwest Plateau, then part of Washington Territory, and the tribal allies of each. It primarily took place in the southern interior of present-day Washington, with isolated battles in western Washington .</a:t>
            </a:r>
          </a:p>
          <a:p>
            <a:r>
              <a:rPr lang="en-US" dirty="0" smtClean="0"/>
              <a:t>	The </a:t>
            </a:r>
            <a:r>
              <a:rPr lang="en-US" b="1" dirty="0" smtClean="0"/>
              <a:t>Coeur d'Alene War</a:t>
            </a:r>
            <a:r>
              <a:rPr lang="en-US" dirty="0" smtClean="0"/>
              <a:t> of 1858, was the second phase of the Yakima War, involving a series of encounters between the allied Native American tribes of the </a:t>
            </a:r>
            <a:r>
              <a:rPr lang="en-US" dirty="0" err="1" smtClean="0"/>
              <a:t>Skitswish</a:t>
            </a:r>
            <a:r>
              <a:rPr lang="en-US" dirty="0" smtClean="0"/>
              <a:t> ("Coeur d'Alene"), Kalispell ("</a:t>
            </a:r>
            <a:r>
              <a:rPr lang="en-US" dirty="0" err="1" smtClean="0"/>
              <a:t>Pend'Oreille</a:t>
            </a:r>
            <a:r>
              <a:rPr lang="en-US" dirty="0" smtClean="0"/>
              <a:t>"), Spokane, Palouse and Northern Paiute against United States Army forces in Washington and Idaho.</a:t>
            </a:r>
          </a:p>
          <a:p>
            <a:r>
              <a:rPr lang="en-US" dirty="0" smtClean="0"/>
              <a:t>	</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510296"/>
          </a:xfrm>
          <a:prstGeom prst="rect">
            <a:avLst/>
          </a:prstGeom>
        </p:spPr>
        <p:txBody>
          <a:bodyPr wrap="square">
            <a:spAutoFit/>
          </a:bodyPr>
          <a:lstStyle/>
          <a:p>
            <a:r>
              <a:rPr lang="en-US" dirty="0" smtClean="0">
                <a:hlinkClick r:id="rId2"/>
              </a:rPr>
              <a:t>https://en.wikipedia.org/wiki/Rogue_River_Wars</a:t>
            </a:r>
            <a:endParaRPr lang="en-US" dirty="0" smtClean="0"/>
          </a:p>
          <a:p>
            <a:r>
              <a:rPr lang="en-US" dirty="0" smtClean="0"/>
              <a:t>	 The </a:t>
            </a:r>
            <a:r>
              <a:rPr lang="en-US" b="1" dirty="0" smtClean="0"/>
              <a:t>Rogue River Wars</a:t>
            </a:r>
            <a:r>
              <a:rPr lang="en-US" dirty="0" smtClean="0"/>
              <a:t> were an armed conflict in 1855–1856 between the U.S. Army, local militias and volunteers, and the Native American tribes commonly grouped under the designation of Rogue River Indians, in the Rogue River Valley area of what today is southern Oregon. The conflict designation usually includes only the hostilities that took place during 1855–1856, but there had been numerous previous skirmishes, as early as the 1830s, between European-American settlers and the Native Americans, over territory and resources.</a:t>
            </a:r>
          </a:p>
          <a:p>
            <a:r>
              <a:rPr lang="en-US" dirty="0" smtClean="0"/>
              <a:t>	 In 1847, the Whitman massacre and the Cayuse War in what became southeastern </a:t>
            </a:r>
          </a:p>
          <a:p>
            <a:r>
              <a:rPr lang="en-US" dirty="0" smtClean="0"/>
              <a:t>Washington raised fears among white settlers throughout the region. They formed large volunteer militias to fight Indians. Tensions intensified among whites passing through the Rogue River Valley in 1848 at the start of the California Gold Rush, when hundreds of men from the Oregon Territory passed through the Rogue Valley on their way to the Sacramento River basin. After Indians attacked a group of miners returning along the Rogue in 1850, former territorial governor Joseph Lane negotiated a peace treaty with </a:t>
            </a:r>
            <a:r>
              <a:rPr lang="en-US" dirty="0" err="1" smtClean="0"/>
              <a:t>Apserkahar</a:t>
            </a:r>
            <a:r>
              <a:rPr lang="en-US" dirty="0" smtClean="0"/>
              <a:t>, a leader of the </a:t>
            </a:r>
            <a:r>
              <a:rPr lang="en-US" dirty="0" err="1" smtClean="0"/>
              <a:t>Takelma</a:t>
            </a:r>
            <a:r>
              <a:rPr lang="en-US" dirty="0" smtClean="0"/>
              <a:t> Indians. It promised protection of Indian rights and safe passage through the Rogue Valley for white miners and settlers.</a:t>
            </a:r>
          </a:p>
          <a:p>
            <a:r>
              <a:rPr lang="en-US" dirty="0" smtClean="0"/>
              <a:t>	 Miners began prospecting for gold in the watershed, including a Bear Creek tributary called Jackson Creek, where they established a mining camp in 1851 at the site of what later became Jacksonville. Indian attacks on miners that year led to U.S. Army intervention and fighting near Table Rock between Indians and the combined forces of professional soldiers and volunteer miner militias.</a:t>
            </a:r>
            <a:r>
              <a:rPr lang="en-US" baseline="30000" dirty="0" smtClean="0"/>
              <a:t> </a:t>
            </a:r>
            <a:r>
              <a:rPr lang="en-US" dirty="0" smtClean="0"/>
              <a:t> John P. Gaines, the new territorial governor, negotiated a new treaty with some but not all of the Indian bands, removing them from Bear Creek and other tributaries on the south side of the main stem.</a:t>
            </a:r>
            <a:r>
              <a:rPr lang="en-US" baseline="30000" dirty="0" smtClean="0"/>
              <a:t> </a:t>
            </a:r>
            <a:r>
              <a:rPr lang="en-US" dirty="0" smtClean="0"/>
              <a:t> At about the same time, more white emigrants, including families with women and children, were settling in the region. By 1852, about 28 donation land claims had been filed in the Rogue Valley.</a:t>
            </a:r>
          </a:p>
          <a:p>
            <a:r>
              <a:rPr lang="en-US" dirty="0" smtClean="0"/>
              <a:t>	Further clashes in 1853 led to the Treaty with the Rogue River that established the Table Rock Indian Reservation across the river from the federal Fort Lane.</a:t>
            </a:r>
            <a:r>
              <a:rPr lang="en-US" baseline="30000" dirty="0" smtClean="0"/>
              <a:t> </a:t>
            </a:r>
            <a:r>
              <a:rPr lang="en-US" dirty="0" smtClean="0"/>
              <a:t> As the white population increased and Indian losses of land, food sources, and personal safety mounted, bouts of violence upstream and down continued through 1854–1855.</a:t>
            </a:r>
          </a:p>
          <a:p>
            <a:r>
              <a:rPr lang="en-US" dirty="0" smtClean="0"/>
              <a:t>	 In 1855, this friction culminated in open conflict, which lasted into 1856, and is now called the Rogue River War. Most of the Rogue River Indians were removed in 1856 to reservations further north.</a:t>
            </a:r>
          </a:p>
          <a:p>
            <a:endParaRPr lang="en-US" dirty="0" smtClean="0"/>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https://ndnhistoryresearch.com/2018/01/04/anson-dart-and-the-willamette-treaty-commission/</a:t>
            </a:r>
            <a:endParaRPr lang="en-US" dirty="0" smtClean="0"/>
          </a:p>
          <a:p>
            <a:r>
              <a:rPr lang="en-US" dirty="0" smtClean="0"/>
              <a:t>	Orders were sent to the Willamette Treaty Commission; Governor John T. Gaines, Alonzo A. Skinner, and Beverly S. Allen, on October 25, 1850. Their orders are to buy the land by writing, negotiate treaties with the western Oregon tribes, and clear the title of the Indian lands for white settlement. The Commissioner of Indian Affairs explains the problem thus,</a:t>
            </a:r>
          </a:p>
          <a:p>
            <a:pPr marL="465138"/>
            <a:r>
              <a:rPr lang="en-US" i="1" dirty="0" smtClean="0"/>
              <a:t>the Government is to extinguish the title of the Indians to all the lands lying west of the Cascade Mountains; and if possible to provide for the removal of the whole from the west to the east of the mountains: but should you fail in inducing the whole to remove, you will then induce as many as you can procure acquisitions of territory from, but no effort should be untried to procure the removal of the whole, thereby leaving the country free for settlement by the whites……</a:t>
            </a:r>
          </a:p>
          <a:p>
            <a:pPr marL="465138"/>
            <a:r>
              <a:rPr lang="en-US" i="1" dirty="0" smtClean="0"/>
              <a:t>It is presumed the land to be ceded will not be found to be of any very great value, and in many cases it is presumed the consideration will be merely nominal, but in others where the land is of more value of course a greater sum will be allowed. The maximum price given for Indian lands has been ten cents per acre.</a:t>
            </a:r>
            <a:endParaRPr lang="en-US" dirty="0" smtClean="0"/>
          </a:p>
          <a:p>
            <a:r>
              <a:rPr lang="en-US" dirty="0" smtClean="0"/>
              <a:t>It is disingenuous for the US Government to have offered so little a price for the lands of Oregon. Even though these treaties failed, the ratified treaties of 1853-55, follow a similar set of orders, and after averaging the acres purchased with the money given, the tribes of Oregon are given about one cent an acre. </a:t>
            </a:r>
            <a:br>
              <a:rPr lang="en-US" dirty="0" smtClean="0"/>
            </a:br>
            <a:endParaRPr lang="en-US" dirty="0"/>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a:srcRect/>
          <a:stretch>
            <a:fillRect/>
          </a:stretch>
        </p:blipFill>
        <p:spPr bwMode="auto">
          <a:xfrm>
            <a:off x="-1" y="228600"/>
            <a:ext cx="9144001" cy="6683245"/>
          </a:xfrm>
          <a:prstGeom prst="rect">
            <a:avLst/>
          </a:prstGeom>
          <a:noFill/>
          <a:ln w="9525">
            <a:noFill/>
            <a:miter lim="800000"/>
            <a:headEnd/>
            <a:tailEnd/>
          </a:ln>
          <a:effectLst/>
        </p:spPr>
      </p:pic>
      <p:grpSp>
        <p:nvGrpSpPr>
          <p:cNvPr id="14" name="Group 13"/>
          <p:cNvGrpSpPr/>
          <p:nvPr/>
        </p:nvGrpSpPr>
        <p:grpSpPr>
          <a:xfrm>
            <a:off x="1381958" y="2971800"/>
            <a:ext cx="3225552" cy="1569719"/>
            <a:chOff x="1381958" y="2971800"/>
            <a:chExt cx="3225552" cy="1569719"/>
          </a:xfrm>
        </p:grpSpPr>
        <p:grpSp>
          <p:nvGrpSpPr>
            <p:cNvPr id="12" name="Group 11"/>
            <p:cNvGrpSpPr/>
            <p:nvPr/>
          </p:nvGrpSpPr>
          <p:grpSpPr>
            <a:xfrm>
              <a:off x="1381958" y="3491884"/>
              <a:ext cx="3225552" cy="1049635"/>
              <a:chOff x="1381958" y="3491884"/>
              <a:chExt cx="3225552" cy="1049635"/>
            </a:xfrm>
          </p:grpSpPr>
          <p:sp>
            <p:nvSpPr>
              <p:cNvPr id="8" name="Freeform 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9" name="Freeform 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0" name="Freeform 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1" name="Freeform 1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3" name="Freeform 1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5" name="Freeform 1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useBgFill="1">
        <p:nvSpPr>
          <p:cNvPr id="16" name="TextBox 15"/>
          <p:cNvSpPr txBox="1"/>
          <p:nvPr/>
        </p:nvSpPr>
        <p:spPr>
          <a:xfrm>
            <a:off x="2362200" y="2510135"/>
            <a:ext cx="1219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Yakama</a:t>
            </a:r>
            <a:endParaRPr lang="en-US" sz="2400" b="1" dirty="0">
              <a:solidFill>
                <a:srgbClr val="FF0000"/>
              </a:solidFill>
              <a:effectLst>
                <a:outerShdw dist="50800" dir="7200000" algn="ctr" rotWithShape="0">
                  <a:schemeClr val="tx1"/>
                </a:outerShdw>
              </a:effectLst>
            </a:endParaRPr>
          </a:p>
        </p:txBody>
      </p:sp>
      <p:sp useBgFill="1">
        <p:nvSpPr>
          <p:cNvPr id="17" name="TextBox 16"/>
          <p:cNvSpPr txBox="1"/>
          <p:nvPr/>
        </p:nvSpPr>
        <p:spPr>
          <a:xfrm>
            <a:off x="3962400" y="2971800"/>
            <a:ext cx="12954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Umatilla</a:t>
            </a:r>
            <a:endParaRPr lang="en-US" sz="2400" b="1" dirty="0">
              <a:solidFill>
                <a:srgbClr val="FF0000"/>
              </a:solidFill>
              <a:effectLst>
                <a:outerShdw dist="50800" dir="7200000" algn="ctr" rotWithShape="0">
                  <a:schemeClr val="tx1"/>
                </a:outerShdw>
              </a:effectLst>
            </a:endParaRPr>
          </a:p>
        </p:txBody>
      </p:sp>
      <p:sp useBgFill="1">
        <p:nvSpPr>
          <p:cNvPr id="18" name="TextBox 17"/>
          <p:cNvSpPr txBox="1"/>
          <p:nvPr/>
        </p:nvSpPr>
        <p:spPr>
          <a:xfrm>
            <a:off x="2057400" y="4567535"/>
            <a:ext cx="2133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Warm Springs </a:t>
            </a:r>
            <a:endParaRPr lang="en-US" sz="2400" b="1" dirty="0">
              <a:solidFill>
                <a:srgbClr val="FF0000"/>
              </a:solidFill>
              <a:effectLst>
                <a:outerShdw dist="50800" dir="7200000" algn="ctr" rotWithShape="0">
                  <a:schemeClr val="tx1"/>
                </a:outerShdw>
              </a:effectLst>
            </a:endParaRPr>
          </a:p>
        </p:txBody>
      </p:sp>
      <p:sp useBgFill="1">
        <p:nvSpPr>
          <p:cNvPr id="19" name="TextBox 18"/>
          <p:cNvSpPr txBox="1"/>
          <p:nvPr/>
        </p:nvSpPr>
        <p:spPr>
          <a:xfrm>
            <a:off x="304800" y="3348335"/>
            <a:ext cx="1981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Grand </a:t>
            </a:r>
            <a:r>
              <a:rPr lang="en-US" sz="2400" b="1" dirty="0" err="1" smtClean="0">
                <a:solidFill>
                  <a:srgbClr val="FF0000"/>
                </a:solidFill>
                <a:effectLst>
                  <a:outerShdw dist="50800" dir="7200000" algn="ctr" rotWithShape="0">
                    <a:schemeClr val="tx1"/>
                  </a:outerShdw>
                </a:effectLst>
              </a:rPr>
              <a:t>Ronde</a:t>
            </a:r>
            <a:endParaRPr lang="en-US" sz="2400" b="1" dirty="0">
              <a:solidFill>
                <a:srgbClr val="FF0000"/>
              </a:solidFill>
              <a:effectLst>
                <a:outerShdw dist="50800" dir="7200000" algn="ctr" rotWithShape="0">
                  <a:schemeClr val="tx1"/>
                </a:outerShdw>
              </a:effectLst>
            </a:endParaRPr>
          </a:p>
        </p:txBody>
      </p:sp>
      <p:sp useBgFill="1">
        <p:nvSpPr>
          <p:cNvPr id="20" name="TextBox 19"/>
          <p:cNvSpPr txBox="1"/>
          <p:nvPr/>
        </p:nvSpPr>
        <p:spPr>
          <a:xfrm>
            <a:off x="838200" y="4495800"/>
            <a:ext cx="990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Siletz</a:t>
            </a:r>
            <a:endParaRPr lang="en-US" sz="2400" b="1" dirty="0">
              <a:solidFill>
                <a:srgbClr val="FF0000"/>
              </a:solidFill>
              <a:effectLst>
                <a:outerShdw dist="50800" dir="7200000" algn="ctr" rotWithShape="0">
                  <a:schemeClr val="tx1"/>
                </a:outerShdw>
              </a:effectLst>
            </a:endParaRPr>
          </a:p>
        </p:txBody>
      </p:sp>
      <p:sp>
        <p:nvSpPr>
          <p:cNvPr id="21" name="TextBox 20"/>
          <p:cNvSpPr txBox="1"/>
          <p:nvPr/>
        </p:nvSpPr>
        <p:spPr>
          <a:xfrm>
            <a:off x="2514600" y="228600"/>
            <a:ext cx="4460452" cy="584775"/>
          </a:xfrm>
          <a:prstGeom prst="rect">
            <a:avLst/>
          </a:prstGeom>
          <a:noFill/>
        </p:spPr>
        <p:txBody>
          <a:bodyPr wrap="none" rtlCol="0">
            <a:spAutoFit/>
          </a:bodyPr>
          <a:lstStyle/>
          <a:p>
            <a:r>
              <a:rPr lang="en-US" sz="3200" b="1" dirty="0" smtClean="0"/>
              <a:t>1855 Indian Reservations</a:t>
            </a:r>
            <a:endParaRPr lang="en-US" sz="3200" b="1"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par>
                                <p:cTn id="8" presetID="10" presetClass="exit" presetSubtype="0" fill="hold" grpId="0" nodeType="withEffect">
                                  <p:stCondLst>
                                    <p:cond delay="0"/>
                                  </p:stCondLst>
                                  <p:childTnLst>
                                    <p:animEffect transition="out" filter="fade">
                                      <p:cBhvr>
                                        <p:cTn id="9" dur="1000"/>
                                        <p:tgtEl>
                                          <p:spTgt spid="21"/>
                                        </p:tgtEl>
                                      </p:cBhvr>
                                    </p:animEffect>
                                    <p:set>
                                      <p:cBhvr>
                                        <p:cTn id="10" dur="1" fill="hold">
                                          <p:stCondLst>
                                            <p:cond delay="9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7" name="Rectangle 36"/>
          <p:cNvSpPr>
            <a:spLocks noChangeArrowheads="1"/>
          </p:cNvSpPr>
          <p:nvPr/>
        </p:nvSpPr>
        <p:spPr bwMode="auto">
          <a:xfrm>
            <a:off x="1905000" y="1312545"/>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14" name="TextBox 13"/>
          <p:cNvSpPr txBox="1"/>
          <p:nvPr/>
        </p:nvSpPr>
        <p:spPr>
          <a:xfrm>
            <a:off x="0" y="0"/>
            <a:ext cx="9144000" cy="923330"/>
          </a:xfrm>
          <a:prstGeom prst="rect">
            <a:avLst/>
          </a:prstGeom>
          <a:noFill/>
        </p:spPr>
        <p:txBody>
          <a:bodyPr wrap="square" rtlCol="0">
            <a:spAutoFit/>
          </a:bodyPr>
          <a:lstStyle/>
          <a:p>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28" name="Group 27"/>
          <p:cNvGrpSpPr/>
          <p:nvPr/>
        </p:nvGrpSpPr>
        <p:grpSpPr>
          <a:xfrm>
            <a:off x="169025" y="914401"/>
            <a:ext cx="8060575" cy="2438400"/>
            <a:chOff x="169025" y="914401"/>
            <a:chExt cx="8060575" cy="2438400"/>
          </a:xfrm>
        </p:grpSpPr>
        <p:sp>
          <p:nvSpPr>
            <p:cNvPr id="5" name="Rectangle 3"/>
            <p:cNvSpPr>
              <a:spLocks noChangeArrowheads="1"/>
            </p:cNvSpPr>
            <p:nvPr/>
          </p:nvSpPr>
          <p:spPr bwMode="auto">
            <a:xfrm>
              <a:off x="4343400" y="1143000"/>
              <a:ext cx="3886200"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9" name="Picture 4" descr="My Oregon Trail past: Ancestors on the move"/>
            <p:cNvPicPr>
              <a:picLocks noChangeAspect="1" noChangeArrowheads="1"/>
            </p:cNvPicPr>
            <p:nvPr/>
          </p:nvPicPr>
          <p:blipFill>
            <a:blip r:embed="rId2" cstate="print"/>
            <a:srcRect l="5848" t="66" r="12713"/>
            <a:stretch>
              <a:fillRect/>
            </a:stretch>
          </p:blipFill>
          <p:spPr bwMode="auto">
            <a:xfrm flipH="1">
              <a:off x="169025" y="914401"/>
              <a:ext cx="4191000" cy="2438400"/>
            </a:xfrm>
            <a:prstGeom prst="rect">
              <a:avLst/>
            </a:prstGeom>
            <a:noFill/>
            <a:ln w="50800">
              <a:solidFill>
                <a:srgbClr val="002060"/>
              </a:solidFill>
            </a:ln>
          </p:spPr>
        </p:pic>
      </p:grpSp>
      <p:grpSp>
        <p:nvGrpSpPr>
          <p:cNvPr id="29" name="Group 28"/>
          <p:cNvGrpSpPr/>
          <p:nvPr/>
        </p:nvGrpSpPr>
        <p:grpSpPr>
          <a:xfrm>
            <a:off x="533400" y="2514600"/>
            <a:ext cx="8382000" cy="2615346"/>
            <a:chOff x="533400" y="2514600"/>
            <a:chExt cx="8382000" cy="2615346"/>
          </a:xfrm>
        </p:grpSpPr>
        <p:sp>
          <p:nvSpPr>
            <p:cNvPr id="4" name="Rectangle 3"/>
            <p:cNvSpPr>
              <a:spLocks noChangeArrowheads="1"/>
            </p:cNvSpPr>
            <p:nvPr/>
          </p:nvSpPr>
          <p:spPr bwMode="auto">
            <a:xfrm>
              <a:off x="533400" y="3505200"/>
              <a:ext cx="4609322"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6" name="Picture 11"/>
            <p:cNvPicPr>
              <a:picLocks noChangeAspect="1" noChangeArrowheads="1"/>
            </p:cNvPicPr>
            <p:nvPr/>
          </p:nvPicPr>
          <p:blipFill>
            <a:blip r:embed="rId3" cstate="print"/>
            <a:srcRect t="8095" r="5833"/>
            <a:stretch>
              <a:fillRect/>
            </a:stretch>
          </p:blipFill>
          <p:spPr bwMode="auto">
            <a:xfrm>
              <a:off x="4724400" y="2514600"/>
              <a:ext cx="4191000" cy="2615346"/>
            </a:xfrm>
            <a:prstGeom prst="rect">
              <a:avLst/>
            </a:prstGeom>
            <a:noFill/>
            <a:ln w="50800">
              <a:solidFill>
                <a:srgbClr val="002060"/>
              </a:solidFill>
              <a:miter lim="800000"/>
              <a:headEnd/>
              <a:tailEnd/>
            </a:ln>
            <a:effectLst/>
          </p:spPr>
        </p:pic>
      </p:grpSp>
      <p:grpSp>
        <p:nvGrpSpPr>
          <p:cNvPr id="30" name="Group 29"/>
          <p:cNvGrpSpPr/>
          <p:nvPr/>
        </p:nvGrpSpPr>
        <p:grpSpPr>
          <a:xfrm>
            <a:off x="228600" y="4419600"/>
            <a:ext cx="8458200" cy="2322024"/>
            <a:chOff x="228600" y="4419600"/>
            <a:chExt cx="8458200" cy="2322024"/>
          </a:xfrm>
        </p:grpSpPr>
        <p:sp>
          <p:nvSpPr>
            <p:cNvPr id="3" name="Rectangle 3"/>
            <p:cNvSpPr>
              <a:spLocks noChangeArrowheads="1"/>
            </p:cNvSpPr>
            <p:nvPr/>
          </p:nvSpPr>
          <p:spPr bwMode="auto">
            <a:xfrm>
              <a:off x="4419600" y="5638800"/>
              <a:ext cx="4267200"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7" name="Picture 2" descr="Emigrants on the mountainous road to California, as depicted in 1850"/>
            <p:cNvPicPr>
              <a:picLocks noChangeAspect="1" noChangeArrowheads="1"/>
            </p:cNvPicPr>
            <p:nvPr/>
          </p:nvPicPr>
          <p:blipFill>
            <a:blip r:embed="rId4"/>
            <a:srcRect l="14224" t="21471" r="203"/>
            <a:stretch>
              <a:fillRect/>
            </a:stretch>
          </p:blipFill>
          <p:spPr bwMode="auto">
            <a:xfrm>
              <a:off x="228600" y="4419600"/>
              <a:ext cx="4174375" cy="2322024"/>
            </a:xfrm>
            <a:prstGeom prst="rect">
              <a:avLst/>
            </a:prstGeom>
            <a:noFill/>
            <a:ln w="50800">
              <a:solidFill>
                <a:srgbClr val="002060"/>
              </a:solidFill>
            </a:ln>
          </p:spPr>
        </p:pic>
      </p:grpSp>
      <p:sp>
        <p:nvSpPr>
          <p:cNvPr id="31" name="TextBox 30"/>
          <p:cNvSpPr txBox="1"/>
          <p:nvPr/>
        </p:nvSpPr>
        <p:spPr>
          <a:xfrm rot="20400000">
            <a:off x="238245" y="4100883"/>
            <a:ext cx="8917109" cy="923330"/>
          </a:xfrm>
          <a:prstGeom prst="rect">
            <a:avLst/>
          </a:prstGeom>
          <a:solidFill>
            <a:schemeClr val="accent1">
              <a:lumMod val="20000"/>
              <a:lumOff val="80000"/>
            </a:schemeClr>
          </a:solidFill>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2" name="TextBox 3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4" name="Rectangle 3"/>
          <p:cNvSpPr>
            <a:spLocks noChangeArrowheads="1"/>
          </p:cNvSpPr>
          <p:nvPr/>
        </p:nvSpPr>
        <p:spPr bwMode="auto">
          <a:xfrm>
            <a:off x="4343400" y="1143000"/>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5" name="Rectangle 34"/>
          <p:cNvSpPr>
            <a:spLocks noChangeArrowheads="1"/>
          </p:cNvSpPr>
          <p:nvPr/>
        </p:nvSpPr>
        <p:spPr bwMode="auto">
          <a:xfrm>
            <a:off x="533400" y="3513892"/>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6" name="Rectangle 3"/>
          <p:cNvSpPr>
            <a:spLocks noChangeArrowheads="1"/>
          </p:cNvSpPr>
          <p:nvPr/>
        </p:nvSpPr>
        <p:spPr bwMode="auto">
          <a:xfrm>
            <a:off x="4419600" y="5647492"/>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8" name="TextBox 37"/>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useBgFill="1">
        <p:nvSpPr>
          <p:cNvPr id="20" name="Rectangle 3"/>
          <p:cNvSpPr>
            <a:spLocks noChangeArrowheads="1"/>
          </p:cNvSpPr>
          <p:nvPr/>
        </p:nvSpPr>
        <p:spPr bwMode="auto">
          <a:xfrm>
            <a:off x="0" y="685800"/>
            <a:ext cx="9144000" cy="677108"/>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25400" dir="7200000" algn="ctr" rotWithShape="0">
                    <a:schemeClr val="tx1"/>
                  </a:outerShdw>
                </a:effectLst>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Oregon .</a:t>
            </a:r>
            <a:r>
              <a:rPr kumimoji="0" lang="en-US" sz="3800" b="1" i="0" u="none" strike="noStrike" cap="none" normalizeH="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 . . . . .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Utah . . . . . . California</a:t>
            </a:r>
            <a:endPar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cs typeface="Arial" pitchFamily="34" charset="0"/>
            </a:endParaRPr>
          </a:p>
        </p:txBody>
      </p:sp>
      <p:sp>
        <p:nvSpPr>
          <p:cNvPr id="21" name="Rectangle 20"/>
          <p:cNvSpPr>
            <a:spLocks noChangeArrowheads="1"/>
          </p:cNvSpPr>
          <p:nvPr/>
        </p:nvSpPr>
        <p:spPr bwMode="auto">
          <a:xfrm>
            <a:off x="6781800" y="4114800"/>
            <a:ext cx="17526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(Utah)</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right)">
                                      <p:cBhvr>
                                        <p:cTn id="7" dur="20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right)">
                                      <p:cBhvr>
                                        <p:cTn id="12" dur="10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right)">
                                      <p:cBhvr>
                                        <p:cTn id="17" dur="20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0" nodeType="click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1000" fill="hold"/>
                                        <p:tgtEl>
                                          <p:spTgt spid="31"/>
                                        </p:tgtEl>
                                        <p:attrNameLst>
                                          <p:attrName>ppt_w</p:attrName>
                                        </p:attrNameLst>
                                      </p:cBhvr>
                                      <p:tavLst>
                                        <p:tav tm="0">
                                          <p:val>
                                            <p:fltVal val="0"/>
                                          </p:val>
                                        </p:tav>
                                        <p:tav tm="100000">
                                          <p:val>
                                            <p:strVal val="#ppt_w"/>
                                          </p:val>
                                        </p:tav>
                                      </p:tavLst>
                                    </p:anim>
                                    <p:anim calcmode="lin" valueType="num">
                                      <p:cBhvr>
                                        <p:cTn id="23" dur="1000" fill="hold"/>
                                        <p:tgtEl>
                                          <p:spTgt spid="31"/>
                                        </p:tgtEl>
                                        <p:attrNameLst>
                                          <p:attrName>ppt_h</p:attrName>
                                        </p:attrNameLst>
                                      </p:cBhvr>
                                      <p:tavLst>
                                        <p:tav tm="0">
                                          <p:val>
                                            <p:fltVal val="0"/>
                                          </p:val>
                                        </p:tav>
                                        <p:tav tm="100000">
                                          <p:val>
                                            <p:strVal val="#ppt_h"/>
                                          </p:val>
                                        </p:tav>
                                      </p:tavLst>
                                    </p:anim>
                                    <p:animEffect transition="in" filter="fade">
                                      <p:cBhvr>
                                        <p:cTn id="24" dur="1000"/>
                                        <p:tgtEl>
                                          <p:spTgt spid="31"/>
                                        </p:tgtEl>
                                      </p:cBhvr>
                                    </p:animEffect>
                                  </p:childTnLst>
                                </p:cTn>
                              </p:par>
                            </p:childTnLst>
                          </p:cTn>
                        </p:par>
                      </p:childTnLst>
                    </p:cTn>
                  </p:par>
                  <p:par>
                    <p:cTn id="25" fill="hold">
                      <p:stCondLst>
                        <p:cond delay="indefinite"/>
                      </p:stCondLst>
                      <p:childTnLst>
                        <p:par>
                          <p:cTn id="26" fill="hold">
                            <p:stCondLst>
                              <p:cond delay="0"/>
                            </p:stCondLst>
                            <p:childTnLst>
                              <p:par>
                                <p:cTn id="27" presetID="8" presetClass="emph" presetSubtype="0" fill="hold" grpId="1" nodeType="clickEffect">
                                  <p:stCondLst>
                                    <p:cond delay="0"/>
                                  </p:stCondLst>
                                  <p:childTnLst>
                                    <p:animRot by="1200000">
                                      <p:cBhvr>
                                        <p:cTn id="28" dur="1000" fill="hold"/>
                                        <p:tgtEl>
                                          <p:spTgt spid="31"/>
                                        </p:tgtEl>
                                        <p:attrNameLst>
                                          <p:attrName>r</p:attrName>
                                        </p:attrNameLst>
                                      </p:cBhvr>
                                    </p:animRot>
                                  </p:childTnLst>
                                </p:cTn>
                              </p:par>
                              <p:par>
                                <p:cTn id="29" presetID="64" presetClass="path" presetSubtype="0" accel="50000" decel="50000" fill="hold" grpId="2" nodeType="withEffect">
                                  <p:stCondLst>
                                    <p:cond delay="0"/>
                                  </p:stCondLst>
                                  <p:childTnLst>
                                    <p:animMotion origin="layout" path="M -1.66667E-6 1.32948E-6 L -0.01354 -0.60902 " pathEditMode="relative" rAng="0" ptsTypes="AA">
                                      <p:cBhvr>
                                        <p:cTn id="30" dur="1000" fill="hold"/>
                                        <p:tgtEl>
                                          <p:spTgt spid="31"/>
                                        </p:tgtEl>
                                        <p:attrNameLst>
                                          <p:attrName>ppt_x</p:attrName>
                                          <p:attrName>ppt_y</p:attrName>
                                        </p:attrNameLst>
                                      </p:cBhvr>
                                      <p:rCtr x="-7" y="-305"/>
                                    </p:animMotion>
                                  </p:childTnLst>
                                </p:cTn>
                              </p:par>
                              <p:par>
                                <p:cTn id="31" presetID="6" presetClass="emph" presetSubtype="0" fill="hold" grpId="4" nodeType="withEffect">
                                  <p:stCondLst>
                                    <p:cond delay="0"/>
                                  </p:stCondLst>
                                  <p:childTnLst>
                                    <p:animScale>
                                      <p:cBhvr>
                                        <p:cTn id="32" dur="1000" fill="hold"/>
                                        <p:tgtEl>
                                          <p:spTgt spid="31"/>
                                        </p:tgtEl>
                                      </p:cBhvr>
                                      <p:by x="85000" y="85000"/>
                                    </p:animScale>
                                  </p:childTnLst>
                                </p:cTn>
                              </p:par>
                              <p:par>
                                <p:cTn id="33" presetID="10" presetClass="exit" presetSubtype="0" fill="hold" grpId="0" nodeType="withEffect">
                                  <p:stCondLst>
                                    <p:cond delay="0"/>
                                  </p:stCondLst>
                                  <p:childTnLst>
                                    <p:animEffect transition="out" filter="fade">
                                      <p:cBhvr>
                                        <p:cTn id="34" dur="1000"/>
                                        <p:tgtEl>
                                          <p:spTgt spid="14"/>
                                        </p:tgtEl>
                                      </p:cBhvr>
                                    </p:animEffect>
                                    <p:set>
                                      <p:cBhvr>
                                        <p:cTn id="35" dur="1" fill="hold">
                                          <p:stCondLst>
                                            <p:cond delay="999"/>
                                          </p:stCondLst>
                                        </p:cTn>
                                        <p:tgtEl>
                                          <p:spTgt spid="14"/>
                                        </p:tgtEl>
                                        <p:attrNameLst>
                                          <p:attrName>style.visibility</p:attrName>
                                        </p:attrNameLst>
                                      </p:cBhvr>
                                      <p:to>
                                        <p:strVal val="hidden"/>
                                      </p:to>
                                    </p:set>
                                  </p:childTnLst>
                                </p:cTn>
                              </p:par>
                              <p:par>
                                <p:cTn id="36" presetID="10" presetClass="entr" presetSubtype="0" fill="hold" grpId="0" nodeType="withEffect">
                                  <p:stCondLst>
                                    <p:cond delay="100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1000"/>
                                        <p:tgtEl>
                                          <p:spTgt spid="32"/>
                                        </p:tgtEl>
                                      </p:cBhvr>
                                    </p:animEffect>
                                  </p:childTnLst>
                                </p:cTn>
                              </p:par>
                              <p:par>
                                <p:cTn id="39" presetID="10" presetClass="exit" presetSubtype="0" fill="hold" grpId="3" nodeType="withEffect">
                                  <p:stCondLst>
                                    <p:cond delay="1000"/>
                                  </p:stCondLst>
                                  <p:childTnLst>
                                    <p:animEffect transition="out" filter="fade">
                                      <p:cBhvr>
                                        <p:cTn id="40" dur="1000"/>
                                        <p:tgtEl>
                                          <p:spTgt spid="31"/>
                                        </p:tgtEl>
                                      </p:cBhvr>
                                    </p:animEffect>
                                    <p:set>
                                      <p:cBhvr>
                                        <p:cTn id="41" dur="1" fill="hold">
                                          <p:stCondLst>
                                            <p:cond delay="999"/>
                                          </p:stCondLst>
                                        </p:cTn>
                                        <p:tgtEl>
                                          <p:spTgt spid="31"/>
                                        </p:tgtEl>
                                        <p:attrNameLst>
                                          <p:attrName>style.visibility</p:attrName>
                                        </p:attrNameLst>
                                      </p:cBhvr>
                                      <p:to>
                                        <p:strVal val="hidden"/>
                                      </p:to>
                                    </p:set>
                                  </p:childTnLst>
                                </p:cTn>
                              </p:par>
                              <p:par>
                                <p:cTn id="42" presetID="10" presetClass="exit" presetSubtype="0" fill="hold" nodeType="withEffect">
                                  <p:stCondLst>
                                    <p:cond delay="1000"/>
                                  </p:stCondLst>
                                  <p:childTnLst>
                                    <p:animEffect transition="out" filter="fade">
                                      <p:cBhvr>
                                        <p:cTn id="43" dur="1000"/>
                                        <p:tgtEl>
                                          <p:spTgt spid="28"/>
                                        </p:tgtEl>
                                      </p:cBhvr>
                                    </p:animEffect>
                                    <p:set>
                                      <p:cBhvr>
                                        <p:cTn id="44" dur="1" fill="hold">
                                          <p:stCondLst>
                                            <p:cond delay="999"/>
                                          </p:stCondLst>
                                        </p:cTn>
                                        <p:tgtEl>
                                          <p:spTgt spid="28"/>
                                        </p:tgtEl>
                                        <p:attrNameLst>
                                          <p:attrName>style.visibility</p:attrName>
                                        </p:attrNameLst>
                                      </p:cBhvr>
                                      <p:to>
                                        <p:strVal val="hidden"/>
                                      </p:to>
                                    </p:set>
                                  </p:childTnLst>
                                </p:cTn>
                              </p:par>
                              <p:par>
                                <p:cTn id="45" presetID="10" presetClass="exit" presetSubtype="0" fill="hold" nodeType="withEffect">
                                  <p:stCondLst>
                                    <p:cond delay="1000"/>
                                  </p:stCondLst>
                                  <p:childTnLst>
                                    <p:animEffect transition="out" filter="fade">
                                      <p:cBhvr>
                                        <p:cTn id="46" dur="1000"/>
                                        <p:tgtEl>
                                          <p:spTgt spid="29"/>
                                        </p:tgtEl>
                                      </p:cBhvr>
                                    </p:animEffect>
                                    <p:set>
                                      <p:cBhvr>
                                        <p:cTn id="47" dur="1" fill="hold">
                                          <p:stCondLst>
                                            <p:cond delay="999"/>
                                          </p:stCondLst>
                                        </p:cTn>
                                        <p:tgtEl>
                                          <p:spTgt spid="29"/>
                                        </p:tgtEl>
                                        <p:attrNameLst>
                                          <p:attrName>style.visibility</p:attrName>
                                        </p:attrNameLst>
                                      </p:cBhvr>
                                      <p:to>
                                        <p:strVal val="hidden"/>
                                      </p:to>
                                    </p:set>
                                  </p:childTnLst>
                                </p:cTn>
                              </p:par>
                              <p:par>
                                <p:cTn id="48" presetID="10" presetClass="exit" presetSubtype="0" fill="hold" nodeType="withEffect">
                                  <p:stCondLst>
                                    <p:cond delay="1000"/>
                                  </p:stCondLst>
                                  <p:childTnLst>
                                    <p:animEffect transition="out" filter="fade">
                                      <p:cBhvr>
                                        <p:cTn id="49" dur="1000"/>
                                        <p:tgtEl>
                                          <p:spTgt spid="30"/>
                                        </p:tgtEl>
                                      </p:cBhvr>
                                    </p:animEffect>
                                    <p:set>
                                      <p:cBhvr>
                                        <p:cTn id="50" dur="1" fill="hold">
                                          <p:stCondLst>
                                            <p:cond delay="999"/>
                                          </p:stCondLst>
                                        </p:cTn>
                                        <p:tgtEl>
                                          <p:spTgt spid="30"/>
                                        </p:tgtEl>
                                        <p:attrNameLst>
                                          <p:attrName>style.visibility</p:attrName>
                                        </p:attrNameLst>
                                      </p:cBhvr>
                                      <p:to>
                                        <p:strVal val="hidden"/>
                                      </p:to>
                                    </p:set>
                                  </p:childTnLst>
                                </p:cTn>
                              </p:par>
                              <p:par>
                                <p:cTn id="51" presetID="10" presetClass="entr" presetSubtype="0" fill="hold" grpId="0" nodeType="withEffect">
                                  <p:stCondLst>
                                    <p:cond delay="50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1000"/>
                                        <p:tgtEl>
                                          <p:spTgt spid="35"/>
                                        </p:tgtEl>
                                      </p:cBhvr>
                                    </p:animEffect>
                                  </p:childTnLst>
                                </p:cTn>
                              </p:par>
                              <p:par>
                                <p:cTn id="54" presetID="10" presetClass="entr" presetSubtype="0" fill="hold" grpId="0" nodeType="withEffect">
                                  <p:stCondLst>
                                    <p:cond delay="5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1000"/>
                                        <p:tgtEl>
                                          <p:spTgt spid="34"/>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36"/>
                                        </p:tgtEl>
                                        <p:attrNameLst>
                                          <p:attrName>style.visibility</p:attrName>
                                        </p:attrNameLst>
                                      </p:cBhvr>
                                      <p:to>
                                        <p:strVal val="visible"/>
                                      </p:to>
                                    </p:set>
                                    <p:animEffect transition="in" filter="fade">
                                      <p:cBhvr>
                                        <p:cTn id="59" dur="1000"/>
                                        <p:tgtEl>
                                          <p:spTgt spid="36"/>
                                        </p:tgtEl>
                                      </p:cBhvr>
                                    </p:animEffect>
                                  </p:childTnLst>
                                </p:cTn>
                              </p:par>
                              <p:par>
                                <p:cTn id="60" presetID="35" presetClass="path" presetSubtype="0" accel="50000" decel="50000" fill="hold" grpId="1" nodeType="withEffect">
                                  <p:stCondLst>
                                    <p:cond delay="500"/>
                                  </p:stCondLst>
                                  <p:childTnLst>
                                    <p:animMotion origin="layout" path="M 0.00833 0.00509 L 0.24583 0.08787 " pathEditMode="relative" rAng="0" ptsTypes="AA">
                                      <p:cBhvr>
                                        <p:cTn id="61" dur="1000" fill="hold"/>
                                        <p:tgtEl>
                                          <p:spTgt spid="35"/>
                                        </p:tgtEl>
                                        <p:attrNameLst>
                                          <p:attrName>ppt_x</p:attrName>
                                          <p:attrName>ppt_y</p:attrName>
                                        </p:attrNameLst>
                                      </p:cBhvr>
                                      <p:rCtr x="119" y="41"/>
                                    </p:animMotion>
                                  </p:childTnLst>
                                </p:cTn>
                              </p:par>
                              <p:par>
                                <p:cTn id="62" presetID="35" presetClass="path" presetSubtype="0" accel="50000" decel="50000" fill="hold" grpId="1" nodeType="withEffect">
                                  <p:stCondLst>
                                    <p:cond delay="500"/>
                                  </p:stCondLst>
                                  <p:childTnLst>
                                    <p:animMotion origin="layout" path="M -0.00833 0.00625 L -0.17083 0.30104 " pathEditMode="relative" rAng="0" ptsTypes="AA">
                                      <p:cBhvr>
                                        <p:cTn id="63" dur="1000" fill="hold"/>
                                        <p:tgtEl>
                                          <p:spTgt spid="34"/>
                                        </p:tgtEl>
                                        <p:attrNameLst>
                                          <p:attrName>ppt_x</p:attrName>
                                          <p:attrName>ppt_y</p:attrName>
                                        </p:attrNameLst>
                                      </p:cBhvr>
                                      <p:rCtr x="-81" y="147"/>
                                    </p:animMotion>
                                  </p:childTnLst>
                                </p:cTn>
                              </p:par>
                              <p:par>
                                <p:cTn id="64" presetID="35" presetClass="path" presetSubtype="0" accel="50000" decel="50000" fill="hold" grpId="1" nodeType="withEffect">
                                  <p:stCondLst>
                                    <p:cond delay="500"/>
                                  </p:stCondLst>
                                  <p:childTnLst>
                                    <p:animMotion origin="layout" path="M -3.33333E-6 3.69942E-6 L -0.175 -0.0837 " pathEditMode="relative" rAng="0" ptsTypes="AA">
                                      <p:cBhvr>
                                        <p:cTn id="65" dur="1000" fill="hold"/>
                                        <p:tgtEl>
                                          <p:spTgt spid="36"/>
                                        </p:tgtEl>
                                        <p:attrNameLst>
                                          <p:attrName>ppt_x</p:attrName>
                                          <p:attrName>ppt_y</p:attrName>
                                        </p:attrNameLst>
                                      </p:cBhvr>
                                      <p:rCtr x="-87" y="-42"/>
                                    </p:animMotion>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37">
                                            <p:bg/>
                                          </p:spTgt>
                                        </p:tgtEl>
                                        <p:attrNameLst>
                                          <p:attrName>style.visibility</p:attrName>
                                        </p:attrNameLst>
                                      </p:cBhvr>
                                      <p:to>
                                        <p:strVal val="visible"/>
                                      </p:to>
                                    </p:set>
                                    <p:animEffect transition="in" filter="fade">
                                      <p:cBhvr>
                                        <p:cTn id="70" dur="1000"/>
                                        <p:tgtEl>
                                          <p:spTgt spid="37">
                                            <p:bg/>
                                          </p:spTgt>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37">
                                            <p:txEl>
                                              <p:pRg st="0" end="0"/>
                                            </p:txEl>
                                          </p:spTgt>
                                        </p:tgtEl>
                                        <p:attrNameLst>
                                          <p:attrName>style.visibility</p:attrName>
                                        </p:attrNameLst>
                                      </p:cBhvr>
                                      <p:to>
                                        <p:strVal val="visible"/>
                                      </p:to>
                                    </p:set>
                                    <p:animEffect transition="in" filter="wipe(left)">
                                      <p:cBhvr>
                                        <p:cTn id="73" dur="1000"/>
                                        <p:tgtEl>
                                          <p:spTgt spid="37">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37">
                                            <p:txEl>
                                              <p:pRg st="2" end="2"/>
                                            </p:txEl>
                                          </p:spTgt>
                                        </p:tgtEl>
                                        <p:attrNameLst>
                                          <p:attrName>style.visibility</p:attrName>
                                        </p:attrNameLst>
                                      </p:cBhvr>
                                      <p:to>
                                        <p:strVal val="visible"/>
                                      </p:to>
                                    </p:set>
                                    <p:animEffect transition="in" filter="wipe(left)">
                                      <p:cBhvr>
                                        <p:cTn id="78" dur="1000"/>
                                        <p:tgtEl>
                                          <p:spTgt spid="37">
                                            <p:txEl>
                                              <p:pRg st="2" end="2"/>
                                            </p:txEl>
                                          </p:spTgt>
                                        </p:tgtEl>
                                      </p:cBhvr>
                                    </p:animEffect>
                                  </p:childTnLst>
                                </p:cTn>
                              </p:par>
                            </p:childTnLst>
                          </p:cTn>
                        </p:par>
                        <p:par>
                          <p:cTn id="79" fill="hold">
                            <p:stCondLst>
                              <p:cond delay="1000"/>
                            </p:stCondLst>
                            <p:childTnLst>
                              <p:par>
                                <p:cTn id="80" presetID="22" presetClass="entr" presetSubtype="8" fill="hold" grpId="0" nodeType="afterEffect">
                                  <p:stCondLst>
                                    <p:cond delay="0"/>
                                  </p:stCondLst>
                                  <p:childTnLst>
                                    <p:set>
                                      <p:cBhvr>
                                        <p:cTn id="81" dur="1" fill="hold">
                                          <p:stCondLst>
                                            <p:cond delay="0"/>
                                          </p:stCondLst>
                                        </p:cTn>
                                        <p:tgtEl>
                                          <p:spTgt spid="37">
                                            <p:txEl>
                                              <p:pRg st="4" end="4"/>
                                            </p:txEl>
                                          </p:spTgt>
                                        </p:tgtEl>
                                        <p:attrNameLst>
                                          <p:attrName>style.visibility</p:attrName>
                                        </p:attrNameLst>
                                      </p:cBhvr>
                                      <p:to>
                                        <p:strVal val="visible"/>
                                      </p:to>
                                    </p:set>
                                    <p:animEffect transition="in" filter="wipe(left)">
                                      <p:cBhvr>
                                        <p:cTn id="82" dur="1000"/>
                                        <p:tgtEl>
                                          <p:spTgt spid="37">
                                            <p:txEl>
                                              <p:pRg st="4" end="4"/>
                                            </p:txEl>
                                          </p:spTgt>
                                        </p:tgtEl>
                                      </p:cBhvr>
                                    </p:animEffect>
                                  </p:childTnLst>
                                </p:cTn>
                              </p:par>
                            </p:childTnLst>
                          </p:cTn>
                        </p:par>
                        <p:par>
                          <p:cTn id="83" fill="hold">
                            <p:stCondLst>
                              <p:cond delay="2000"/>
                            </p:stCondLst>
                            <p:childTnLst>
                              <p:par>
                                <p:cTn id="84" presetID="22" presetClass="entr" presetSubtype="8" fill="hold" grpId="0" nodeType="afterEffect">
                                  <p:stCondLst>
                                    <p:cond delay="0"/>
                                  </p:stCondLst>
                                  <p:childTnLst>
                                    <p:set>
                                      <p:cBhvr>
                                        <p:cTn id="85" dur="1" fill="hold">
                                          <p:stCondLst>
                                            <p:cond delay="0"/>
                                          </p:stCondLst>
                                        </p:cTn>
                                        <p:tgtEl>
                                          <p:spTgt spid="37">
                                            <p:txEl>
                                              <p:pRg st="6" end="6"/>
                                            </p:txEl>
                                          </p:spTgt>
                                        </p:tgtEl>
                                        <p:attrNameLst>
                                          <p:attrName>style.visibility</p:attrName>
                                        </p:attrNameLst>
                                      </p:cBhvr>
                                      <p:to>
                                        <p:strVal val="visible"/>
                                      </p:to>
                                    </p:set>
                                    <p:animEffect transition="in" filter="wipe(left)">
                                      <p:cBhvr>
                                        <p:cTn id="86" dur="1000"/>
                                        <p:tgtEl>
                                          <p:spTgt spid="37">
                                            <p:txEl>
                                              <p:pRg st="6" end="6"/>
                                            </p:txEl>
                                          </p:spTgt>
                                        </p:tgtEl>
                                      </p:cBhvr>
                                    </p:animEffect>
                                  </p:childTnLst>
                                </p:cTn>
                              </p:par>
                            </p:childTnLst>
                          </p:cTn>
                        </p:par>
                        <p:par>
                          <p:cTn id="87" fill="hold">
                            <p:stCondLst>
                              <p:cond delay="3000"/>
                            </p:stCondLst>
                            <p:childTnLst>
                              <p:par>
                                <p:cTn id="88" presetID="22" presetClass="entr" presetSubtype="8"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wipe(left)">
                                      <p:cBhvr>
                                        <p:cTn id="90" dur="1000"/>
                                        <p:tgtEl>
                                          <p:spTgt spid="21"/>
                                        </p:tgtEl>
                                      </p:cBhvr>
                                    </p:animEffect>
                                  </p:childTnLst>
                                </p:cTn>
                              </p:par>
                            </p:childTnLst>
                          </p:cTn>
                        </p:par>
                        <p:par>
                          <p:cTn id="91" fill="hold">
                            <p:stCondLst>
                              <p:cond delay="4000"/>
                            </p:stCondLst>
                            <p:childTnLst>
                              <p:par>
                                <p:cTn id="92" presetID="22" presetClass="entr" presetSubtype="8" fill="hold" grpId="0" nodeType="afterEffect">
                                  <p:stCondLst>
                                    <p:cond delay="0"/>
                                  </p:stCondLst>
                                  <p:childTnLst>
                                    <p:set>
                                      <p:cBhvr>
                                        <p:cTn id="93" dur="1" fill="hold">
                                          <p:stCondLst>
                                            <p:cond delay="0"/>
                                          </p:stCondLst>
                                        </p:cTn>
                                        <p:tgtEl>
                                          <p:spTgt spid="37">
                                            <p:txEl>
                                              <p:pRg st="8" end="8"/>
                                            </p:txEl>
                                          </p:spTgt>
                                        </p:tgtEl>
                                        <p:attrNameLst>
                                          <p:attrName>style.visibility</p:attrName>
                                        </p:attrNameLst>
                                      </p:cBhvr>
                                      <p:to>
                                        <p:strVal val="visible"/>
                                      </p:to>
                                    </p:set>
                                    <p:animEffect transition="in" filter="wipe(left)">
                                      <p:cBhvr>
                                        <p:cTn id="94" dur="1000"/>
                                        <p:tgtEl>
                                          <p:spTgt spid="37">
                                            <p:txEl>
                                              <p:pRg st="8" end="8"/>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xit" presetSubtype="8" fill="hold" grpId="1" nodeType="clickEffect">
                                  <p:stCondLst>
                                    <p:cond delay="0"/>
                                  </p:stCondLst>
                                  <p:childTnLst>
                                    <p:animEffect transition="out" filter="wipe(left)">
                                      <p:cBhvr>
                                        <p:cTn id="98" dur="1000"/>
                                        <p:tgtEl>
                                          <p:spTgt spid="32"/>
                                        </p:tgtEl>
                                      </p:cBhvr>
                                    </p:animEffect>
                                    <p:set>
                                      <p:cBhvr>
                                        <p:cTn id="99" dur="1" fill="hold">
                                          <p:stCondLst>
                                            <p:cond delay="999"/>
                                          </p:stCondLst>
                                        </p:cTn>
                                        <p:tgtEl>
                                          <p:spTgt spid="32"/>
                                        </p:tgtEl>
                                        <p:attrNameLst>
                                          <p:attrName>style.visibility</p:attrName>
                                        </p:attrNameLst>
                                      </p:cBhvr>
                                      <p:to>
                                        <p:strVal val="hidden"/>
                                      </p:to>
                                    </p:set>
                                  </p:childTnLst>
                                </p:cTn>
                              </p:par>
                              <p:par>
                                <p:cTn id="100" presetID="22" presetClass="entr" presetSubtype="8" fill="hold" grpId="1" nodeType="with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wipe(left)">
                                      <p:cBhvr>
                                        <p:cTn id="102" dur="1000"/>
                                        <p:tgtEl>
                                          <p:spTgt spid="38"/>
                                        </p:tgtEl>
                                      </p:cBhvr>
                                    </p:animEffect>
                                  </p:childTnLst>
                                </p:cTn>
                              </p:par>
                              <p:par>
                                <p:cTn id="103" presetID="10" presetClass="exit" presetSubtype="0" fill="hold" grpId="1" nodeType="withEffect">
                                  <p:stCondLst>
                                    <p:cond delay="0"/>
                                  </p:stCondLst>
                                  <p:childTnLst>
                                    <p:animEffect transition="out" filter="fade">
                                      <p:cBhvr>
                                        <p:cTn id="104" dur="1000"/>
                                        <p:tgtEl>
                                          <p:spTgt spid="37">
                                            <p:txEl>
                                              <p:pRg st="0" end="0"/>
                                            </p:txEl>
                                          </p:spTgt>
                                        </p:tgtEl>
                                      </p:cBhvr>
                                    </p:animEffect>
                                    <p:set>
                                      <p:cBhvr>
                                        <p:cTn id="105" dur="1" fill="hold">
                                          <p:stCondLst>
                                            <p:cond delay="999"/>
                                          </p:stCondLst>
                                        </p:cTn>
                                        <p:tgtEl>
                                          <p:spTgt spid="37">
                                            <p:txEl>
                                              <p:pRg st="0" end="0"/>
                                            </p:txEl>
                                          </p:spTgt>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37">
                                            <p:txEl>
                                              <p:pRg st="2" end="2"/>
                                            </p:txEl>
                                          </p:spTgt>
                                        </p:tgtEl>
                                      </p:cBhvr>
                                    </p:animEffect>
                                    <p:set>
                                      <p:cBhvr>
                                        <p:cTn id="108" dur="1" fill="hold">
                                          <p:stCondLst>
                                            <p:cond delay="999"/>
                                          </p:stCondLst>
                                        </p:cTn>
                                        <p:tgtEl>
                                          <p:spTgt spid="37">
                                            <p:txEl>
                                              <p:pRg st="2" end="2"/>
                                            </p:txEl>
                                          </p:spTgt>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37">
                                            <p:txEl>
                                              <p:pRg st="4" end="4"/>
                                            </p:txEl>
                                          </p:spTgt>
                                        </p:tgtEl>
                                      </p:cBhvr>
                                    </p:animEffect>
                                    <p:set>
                                      <p:cBhvr>
                                        <p:cTn id="111" dur="1" fill="hold">
                                          <p:stCondLst>
                                            <p:cond delay="999"/>
                                          </p:stCondLst>
                                        </p:cTn>
                                        <p:tgtEl>
                                          <p:spTgt spid="37">
                                            <p:txEl>
                                              <p:pRg st="4" end="4"/>
                                            </p:txEl>
                                          </p:spTgt>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1000"/>
                                        <p:tgtEl>
                                          <p:spTgt spid="37">
                                            <p:txEl>
                                              <p:pRg st="6" end="6"/>
                                            </p:txEl>
                                          </p:spTgt>
                                        </p:tgtEl>
                                      </p:cBhvr>
                                    </p:animEffect>
                                    <p:set>
                                      <p:cBhvr>
                                        <p:cTn id="114" dur="1" fill="hold">
                                          <p:stCondLst>
                                            <p:cond delay="999"/>
                                          </p:stCondLst>
                                        </p:cTn>
                                        <p:tgtEl>
                                          <p:spTgt spid="37">
                                            <p:txEl>
                                              <p:pRg st="6" end="6"/>
                                            </p:txEl>
                                          </p:spTgt>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1000"/>
                                        <p:tgtEl>
                                          <p:spTgt spid="37">
                                            <p:txEl>
                                              <p:pRg st="8" end="8"/>
                                            </p:txEl>
                                          </p:spTgt>
                                        </p:tgtEl>
                                      </p:cBhvr>
                                    </p:animEffect>
                                    <p:set>
                                      <p:cBhvr>
                                        <p:cTn id="117" dur="1" fill="hold">
                                          <p:stCondLst>
                                            <p:cond delay="999"/>
                                          </p:stCondLst>
                                        </p:cTn>
                                        <p:tgtEl>
                                          <p:spTgt spid="37">
                                            <p:txEl>
                                              <p:pRg st="8" end="8"/>
                                            </p:txEl>
                                          </p:spTgt>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1000"/>
                                        <p:tgtEl>
                                          <p:spTgt spid="37">
                                            <p:bg/>
                                          </p:spTgt>
                                        </p:tgtEl>
                                      </p:cBhvr>
                                    </p:animEffect>
                                    <p:set>
                                      <p:cBhvr>
                                        <p:cTn id="120" dur="1" fill="hold">
                                          <p:stCondLst>
                                            <p:cond delay="999"/>
                                          </p:stCondLst>
                                        </p:cTn>
                                        <p:tgtEl>
                                          <p:spTgt spid="37">
                                            <p:bg/>
                                          </p:spTgt>
                                        </p:tgtEl>
                                        <p:attrNameLst>
                                          <p:attrName>style.visibility</p:attrName>
                                        </p:attrNameLst>
                                      </p:cBhvr>
                                      <p:to>
                                        <p:strVal val="hidden"/>
                                      </p:to>
                                    </p:set>
                                  </p:childTnLst>
                                </p:cTn>
                              </p:par>
                              <p:par>
                                <p:cTn id="121" presetID="10" presetClass="exit" presetSubtype="0" fill="hold" grpId="2" nodeType="withEffect">
                                  <p:stCondLst>
                                    <p:cond delay="0"/>
                                  </p:stCondLst>
                                  <p:childTnLst>
                                    <p:animEffect transition="out" filter="fade">
                                      <p:cBhvr>
                                        <p:cTn id="122" dur="1000"/>
                                        <p:tgtEl>
                                          <p:spTgt spid="35"/>
                                        </p:tgtEl>
                                      </p:cBhvr>
                                    </p:animEffect>
                                    <p:set>
                                      <p:cBhvr>
                                        <p:cTn id="123" dur="1" fill="hold">
                                          <p:stCondLst>
                                            <p:cond delay="999"/>
                                          </p:stCondLst>
                                        </p:cTn>
                                        <p:tgtEl>
                                          <p:spTgt spid="35"/>
                                        </p:tgtEl>
                                        <p:attrNameLst>
                                          <p:attrName>style.visibility</p:attrName>
                                        </p:attrNameLst>
                                      </p:cBhvr>
                                      <p:to>
                                        <p:strVal val="hidden"/>
                                      </p:to>
                                    </p:set>
                                  </p:childTnLst>
                                </p:cTn>
                              </p:par>
                              <p:par>
                                <p:cTn id="124" presetID="10" presetClass="exit" presetSubtype="0" fill="hold" grpId="2" nodeType="withEffect">
                                  <p:stCondLst>
                                    <p:cond delay="0"/>
                                  </p:stCondLst>
                                  <p:childTnLst>
                                    <p:animEffect transition="out" filter="fade">
                                      <p:cBhvr>
                                        <p:cTn id="125" dur="1000"/>
                                        <p:tgtEl>
                                          <p:spTgt spid="36"/>
                                        </p:tgtEl>
                                      </p:cBhvr>
                                    </p:animEffect>
                                    <p:set>
                                      <p:cBhvr>
                                        <p:cTn id="126" dur="1" fill="hold">
                                          <p:stCondLst>
                                            <p:cond delay="999"/>
                                          </p:stCondLst>
                                        </p:cTn>
                                        <p:tgtEl>
                                          <p:spTgt spid="36"/>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1000"/>
                                        <p:tgtEl>
                                          <p:spTgt spid="21"/>
                                        </p:tgtEl>
                                      </p:cBhvr>
                                    </p:animEffect>
                                    <p:set>
                                      <p:cBhvr>
                                        <p:cTn id="129" dur="1" fill="hold">
                                          <p:stCondLst>
                                            <p:cond delay="999"/>
                                          </p:stCondLst>
                                        </p:cTn>
                                        <p:tgtEl>
                                          <p:spTgt spid="21"/>
                                        </p:tgtEl>
                                        <p:attrNameLst>
                                          <p:attrName>style.visibility</p:attrName>
                                        </p:attrNameLst>
                                      </p:cBhvr>
                                      <p:to>
                                        <p:strVal val="hidden"/>
                                      </p:to>
                                    </p:set>
                                  </p:childTnLst>
                                </p:cTn>
                              </p:par>
                              <p:par>
                                <p:cTn id="130" presetID="10" presetClass="exit" presetSubtype="0" fill="hold" grpId="2" nodeType="withEffect">
                                  <p:stCondLst>
                                    <p:cond delay="0"/>
                                  </p:stCondLst>
                                  <p:childTnLst>
                                    <p:animEffect transition="out" filter="fade">
                                      <p:cBhvr>
                                        <p:cTn id="131" dur="1000"/>
                                        <p:tgtEl>
                                          <p:spTgt spid="34"/>
                                        </p:tgtEl>
                                      </p:cBhvr>
                                    </p:animEffect>
                                    <p:set>
                                      <p:cBhvr>
                                        <p:cTn id="132" dur="1" fill="hold">
                                          <p:stCondLst>
                                            <p:cond delay="999"/>
                                          </p:stCondLst>
                                        </p:cTn>
                                        <p:tgtEl>
                                          <p:spTgt spid="34"/>
                                        </p:tgtEl>
                                        <p:attrNameLst>
                                          <p:attrName>style.visibility</p:attrName>
                                        </p:attrNameLst>
                                      </p:cBhvr>
                                      <p:to>
                                        <p:strVal val="hidden"/>
                                      </p:to>
                                    </p:set>
                                  </p:childTnLst>
                                </p:cTn>
                              </p:par>
                              <p:par>
                                <p:cTn id="133" presetID="42" presetClass="entr" presetSubtype="0" fill="hold" grpId="0" nodeType="withEffect">
                                  <p:stCondLst>
                                    <p:cond delay="50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1000"/>
                                        <p:tgtEl>
                                          <p:spTgt spid="20"/>
                                        </p:tgtEl>
                                      </p:cBhvr>
                                    </p:animEffect>
                                    <p:anim calcmode="lin" valueType="num">
                                      <p:cBhvr>
                                        <p:cTn id="136" dur="1000" fill="hold"/>
                                        <p:tgtEl>
                                          <p:spTgt spid="20"/>
                                        </p:tgtEl>
                                        <p:attrNameLst>
                                          <p:attrName>ppt_x</p:attrName>
                                        </p:attrNameLst>
                                      </p:cBhvr>
                                      <p:tavLst>
                                        <p:tav tm="0">
                                          <p:val>
                                            <p:strVal val="#ppt_x"/>
                                          </p:val>
                                        </p:tav>
                                        <p:tav tm="100000">
                                          <p:val>
                                            <p:strVal val="#ppt_x"/>
                                          </p:val>
                                        </p:tav>
                                      </p:tavLst>
                                    </p:anim>
                                    <p:anim calcmode="lin" valueType="num">
                                      <p:cBhvr>
                                        <p:cTn id="13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allAtOnce" animBg="1"/>
      <p:bldP spid="37" grpId="1" build="allAtOnce" animBg="1"/>
      <p:bldP spid="14" grpId="0"/>
      <p:bldP spid="31" grpId="0" animBg="1"/>
      <p:bldP spid="31" grpId="1" animBg="1"/>
      <p:bldP spid="31" grpId="2" animBg="1"/>
      <p:bldP spid="31" grpId="3" animBg="1"/>
      <p:bldP spid="31" grpId="4" animBg="1"/>
      <p:bldP spid="32" grpId="0" animBg="1"/>
      <p:bldP spid="32" grpId="1" animBg="1"/>
      <p:bldP spid="34" grpId="0"/>
      <p:bldP spid="34" grpId="1"/>
      <p:bldP spid="34" grpId="2"/>
      <p:bldP spid="35" grpId="0"/>
      <p:bldP spid="35" grpId="1"/>
      <p:bldP spid="35" grpId="2"/>
      <p:bldP spid="36" grpId="0"/>
      <p:bldP spid="36" grpId="1"/>
      <p:bldP spid="36" grpId="2"/>
      <p:bldP spid="38" grpId="1" animBg="1"/>
      <p:bldP spid="20" grpId="0" animBg="1"/>
      <p:bldP spid="21" grpId="1"/>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srcRect l="30673" t="29688" r="24524" b="9375"/>
          <a:stretch>
            <a:fillRect/>
          </a:stretch>
        </p:blipFill>
        <p:spPr bwMode="auto">
          <a:xfrm>
            <a:off x="-381000" y="389965"/>
            <a:ext cx="8458200" cy="6468035"/>
          </a:xfrm>
          <a:prstGeom prst="rect">
            <a:avLst/>
          </a:prstGeom>
          <a:noFill/>
          <a:ln w="9525">
            <a:noFill/>
            <a:miter lim="800000"/>
            <a:headEnd/>
            <a:tailEnd/>
          </a:ln>
          <a:effectLst/>
        </p:spPr>
      </p:pic>
      <p:sp>
        <p:nvSpPr>
          <p:cNvPr id="3" name="Rectangle 2"/>
          <p:cNvSpPr/>
          <p:nvPr/>
        </p:nvSpPr>
        <p:spPr>
          <a:xfrm>
            <a:off x="0" y="0"/>
            <a:ext cx="9144000" cy="369332"/>
          </a:xfrm>
          <a:prstGeom prst="rect">
            <a:avLst/>
          </a:prstGeom>
        </p:spPr>
        <p:txBody>
          <a:bodyPr wrap="square">
            <a:spAutoFit/>
          </a:bodyPr>
          <a:lstStyle/>
          <a:p>
            <a:r>
              <a:rPr lang="en-US" dirty="0" smtClean="0"/>
              <a:t>https://willametteheritage.org/assets/FScurriculum.pdf</a:t>
            </a:r>
            <a:endParaRPr lang="en-US" dirty="0"/>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https://warmsprings-nsn.gov/history/</a:t>
            </a:r>
            <a:endParaRPr lang="en-US" dirty="0" smtClean="0"/>
          </a:p>
          <a:p>
            <a:r>
              <a:rPr lang="en-US" dirty="0" smtClean="0"/>
              <a:t>	During the 1800’s, the old way of life for the Indian bands in Oregon was upset by the new waves of immigrants from the east. In 1843, 1,000 immigrants passed through The </a:t>
            </a:r>
            <a:r>
              <a:rPr lang="en-US" dirty="0" err="1" smtClean="0"/>
              <a:t>Dalles</a:t>
            </a:r>
            <a:r>
              <a:rPr lang="en-US" dirty="0" smtClean="0"/>
              <a:t>. In 1847 there were 4,000. By 1852, up to 12,000 settlers were crossing Wasco and Warm Springs territories each year.</a:t>
            </a:r>
          </a:p>
          <a:p>
            <a:r>
              <a:rPr lang="en-US" dirty="0" smtClean="0"/>
              <a:t>	In 1855, Joel Palmer, superintendent for the Oregon Territory, received his orders to clear the Indians from their lands. He did so by negotiating a series of Indian treaties including the one establishing </a:t>
            </a:r>
            <a:r>
              <a:rPr lang="en-US" b="1" dirty="0" smtClean="0"/>
              <a:t>the Warm Springs Reservation</a:t>
            </a:r>
            <a:r>
              <a:rPr lang="en-US" dirty="0" smtClean="0"/>
              <a:t>. Under the treaty, the Warm Springs and Wasco tribes relinquished approximately ten million acres of land, but reserved the Warm Springs Reservation for their exclusive use. The tribes also kept their rights to harvest fish, game and other foods off the reservation in their usual and accustomed places.</a:t>
            </a:r>
          </a:p>
          <a:p>
            <a:r>
              <a:rPr lang="en-US" dirty="0" smtClean="0"/>
              <a:t>	Traditional ways of life changed greatly after the Wasco and Warm Springs tribes relocated onto the Warm Springs Reservation. Salmon wasn’t as plentiful as it had been on the Columbia, and the harsher climate and poor soil conditions made farming more difficult. They quickly found that their former economic system was no longer workable. In addition, federal policies to assimilate the Indian people forced them to abandon many of their customary ways in favor of modern schools, sawmills, and other </a:t>
            </a:r>
            <a:r>
              <a:rPr lang="en-US" dirty="0" err="1" smtClean="0"/>
              <a:t>infrastucture</a:t>
            </a:r>
            <a:r>
              <a:rPr lang="en-US" dirty="0" smtClean="0"/>
              <a:t> foreign to the tribes</a:t>
            </a:r>
          </a:p>
          <a:p>
            <a:r>
              <a:rPr lang="en-US" dirty="0" smtClean="0"/>
              <a:t>	The settlement of the Paiutes on the Warm Springs Reservation began in 1879 when 38 Paiutes moved to Warm Springs from the Yakama Reservation. These 38 people, along with many other Paiutes, had been forced to move to the Yakama Reservation and Fort Vancouver after joining the Bannocks in a war against the U.S. Army. Eventually more of them came, and they became a permanent part of the Warm Springs Reservation.</a:t>
            </a:r>
            <a:endParaRPr lang="en-US" dirty="0"/>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smtClean="0">
                <a:hlinkClick r:id="rId2"/>
              </a:rPr>
              <a:t>https://ctuir.org/history-culture</a:t>
            </a:r>
            <a:endParaRPr lang="en-US" dirty="0" smtClean="0"/>
          </a:p>
          <a:p>
            <a:r>
              <a:rPr lang="en-US" dirty="0" smtClean="0"/>
              <a:t>	In 1855, the Cayuse, Umatilla and Walla Walla tribes and the U.S. Government negotiated a treaty in which 6.4 million acres were ceded in exchange for a reservation homeland of 250,000 acres. As a result of federal legislation in the late 1800s that reduced its size, </a:t>
            </a:r>
            <a:r>
              <a:rPr lang="en-US" b="1" dirty="0" smtClean="0"/>
              <a:t>the Umatilla Reservation </a:t>
            </a:r>
            <a:r>
              <a:rPr lang="en-US" dirty="0" smtClean="0"/>
              <a:t>is now 172,000 acres -- 158,000 acres just east of Pendleton, Oregon plus 14,000 acres in the McKay, Johnson, and McCoy Creek areas southeast of Pilot Rock, Oregon.</a:t>
            </a:r>
          </a:p>
          <a:p>
            <a:r>
              <a:rPr lang="en-US" dirty="0" smtClean="0"/>
              <a:t>	Also reserved within the treaty are inherent rights to fish in usual and accustomed sites, and to hunt and gather traditional foods and medicines on public lands within the ceded areas. Today, the three tribes of the Confederated Tribes of the Umatilla Indian Reservation have an enrollment of nearly 3,000 members.</a:t>
            </a:r>
            <a:endParaRPr lang="en-US" dirty="0"/>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2862322"/>
          </a:xfrm>
          <a:prstGeom prst="rect">
            <a:avLst/>
          </a:prstGeom>
        </p:spPr>
        <p:txBody>
          <a:bodyPr wrap="square">
            <a:spAutoFit/>
          </a:bodyPr>
          <a:lstStyle/>
          <a:p>
            <a:r>
              <a:rPr lang="en-US" dirty="0" smtClean="0">
                <a:hlinkClick r:id="rId2"/>
              </a:rPr>
              <a:t>https://en.wikipedia.org/wiki/Siletz_Reservation</a:t>
            </a:r>
            <a:endParaRPr lang="en-US" dirty="0" smtClean="0"/>
          </a:p>
          <a:p>
            <a:r>
              <a:rPr lang="en-US" dirty="0" smtClean="0"/>
              <a:t>	In November 1855 President of the United States Franklin Pierce issued an executive order creating a reservation for the relocation of the indigenous peoples of the coastal region of the Oregon Territory.</a:t>
            </a:r>
            <a:r>
              <a:rPr lang="en-US" baseline="30000" dirty="0" smtClean="0"/>
              <a:t> </a:t>
            </a:r>
            <a:r>
              <a:rPr lang="en-US" dirty="0" smtClean="0"/>
              <a:t> A 120-mile-long strip of land was designated for this </a:t>
            </a:r>
            <a:r>
              <a:rPr lang="en-US" b="1" dirty="0" smtClean="0"/>
              <a:t>"Coast" or "Siletz" Reservation</a:t>
            </a:r>
            <a:r>
              <a:rPr lang="en-US" dirty="0" smtClean="0"/>
              <a:t>.</a:t>
            </a:r>
            <a:r>
              <a:rPr lang="en-US" baseline="30000" dirty="0" smtClean="0"/>
              <a:t> </a:t>
            </a:r>
            <a:r>
              <a:rPr lang="en-US" dirty="0" smtClean="0"/>
              <a:t>This reservation extended from Cape Lookout in Tillamook County on the north coast, extending to the </a:t>
            </a:r>
            <a:r>
              <a:rPr lang="en-US" dirty="0" err="1" smtClean="0"/>
              <a:t>Siltcoos</a:t>
            </a:r>
            <a:r>
              <a:rPr lang="en-US" dirty="0" smtClean="0"/>
              <a:t> River, near Florence in the South.</a:t>
            </a:r>
          </a:p>
          <a:p>
            <a:r>
              <a:rPr lang="en-US" dirty="0" smtClean="0"/>
              <a:t>	As Oregon's population grew, the federal government opened up some reservation lands for settlement by white newcomers, who displaced the indigenous peoples. Tribal groups reestablished a presence in isolated portions of their traditional homelands.</a:t>
            </a:r>
          </a:p>
          <a:p>
            <a:endParaRPr lang="en-US" dirty="0"/>
          </a:p>
        </p:txBody>
      </p:sp>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https://en.wikipedia.org/wiki/Yakama_Indian_Reservation</a:t>
            </a:r>
            <a:endParaRPr lang="en-US" dirty="0" smtClean="0"/>
          </a:p>
          <a:p>
            <a:r>
              <a:rPr lang="en-US" dirty="0" smtClean="0"/>
              <a:t>	 The reservation was created in 1855 by a treaty signed by Washington Territory </a:t>
            </a:r>
          </a:p>
          <a:p>
            <a:r>
              <a:rPr lang="en-US" dirty="0" smtClean="0"/>
              <a:t>Gov. Isaac Stevens and representatives of the Yakama tribe. Several Native leaders believed that those representatives did not have the authority to cede communal land and had not properly gained consensus from the full council or tribe. A dispute over the treaty led to the Yakima War (1855–1858) waged against the United States.</a:t>
            </a:r>
          </a:p>
          <a:p>
            <a:r>
              <a:rPr lang="en-US" dirty="0" smtClean="0"/>
              <a:t>	Following the Bannock War of 1878, the United States government forced the Northern Paiute people out of Nevada and onto the Yakama Reservation, although most had not been involved in the war. The more than 500 Paiute in Washington were subjected to privation for more than a decade before being allowed to return to Nevada. They were forced to compete for the limited resources and housing on the reservation with peoples who had been established there for decades. The Paiute did not return to Nevada until the 1886 expansion of the Duck Valley Indian Reservation permitted them to reunite with their Western Shoshone brethren.</a:t>
            </a:r>
          </a:p>
          <a:p>
            <a:endParaRPr lang="en-US" dirty="0"/>
          </a:p>
        </p:txBody>
      </p:sp>
      <p:pic>
        <p:nvPicPr>
          <p:cNvPr id="2050" name="Picture 2" descr="https://upload.wikimedia.org/wikipedia/commons/f/f3/Tribes_of_Washington_state.png"/>
          <p:cNvPicPr>
            <a:picLocks noChangeAspect="1" noChangeArrowheads="1"/>
          </p:cNvPicPr>
          <p:nvPr/>
        </p:nvPicPr>
        <p:blipFill>
          <a:blip r:embed="rId3"/>
          <a:srcRect/>
          <a:stretch>
            <a:fillRect/>
          </a:stretch>
        </p:blipFill>
        <p:spPr bwMode="auto">
          <a:xfrm>
            <a:off x="2438400" y="3810000"/>
            <a:ext cx="4219575" cy="2590800"/>
          </a:xfrm>
          <a:prstGeom prst="rect">
            <a:avLst/>
          </a:prstGeom>
          <a:noFill/>
        </p:spPr>
      </p:pic>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37" name="Group 36"/>
          <p:cNvGrpSpPr/>
          <p:nvPr/>
        </p:nvGrpSpPr>
        <p:grpSpPr>
          <a:xfrm>
            <a:off x="-152400" y="758952"/>
            <a:ext cx="9895718" cy="6327648"/>
            <a:chOff x="-152400" y="758952"/>
            <a:chExt cx="9895718" cy="6327648"/>
          </a:xfrm>
        </p:grpSpPr>
        <p:grpSp>
          <p:nvGrpSpPr>
            <p:cNvPr id="3" name="Group 38"/>
            <p:cNvGrpSpPr/>
            <p:nvPr/>
          </p:nvGrpSpPr>
          <p:grpSpPr>
            <a:xfrm>
              <a:off x="-152400" y="758952"/>
              <a:ext cx="9895718" cy="6327648"/>
              <a:chOff x="-194414" y="758952"/>
              <a:chExt cx="9895718" cy="6327648"/>
            </a:xfrm>
          </p:grpSpPr>
          <p:grpSp>
            <p:nvGrpSpPr>
              <p:cNvPr id="4"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3"/>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609600" y="3712464"/>
                  <a:ext cx="2057400" cy="304800"/>
                </a:xfrm>
                <a:prstGeom prst="rect">
                  <a:avLst/>
                </a:prstGeom>
                <a:noFill/>
              </p:spPr>
            </p:pic>
          </p:grpSp>
          <p:grpSp>
            <p:nvGrpSpPr>
              <p:cNvPr id="5"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7" name="Picture 26"/>
          <p:cNvPicPr>
            <a:picLocks noChangeAspect="1" noChangeArrowheads="1"/>
          </p:cNvPicPr>
          <p:nvPr/>
        </p:nvPicPr>
        <p:blipFill>
          <a:blip r:embed="rId5" cstate="print"/>
          <a:srcRect t="21239" r="2057"/>
          <a:stretch>
            <a:fillRect/>
          </a:stretch>
        </p:blipFill>
        <p:spPr bwMode="auto">
          <a:xfrm rot="660000">
            <a:off x="211953" y="1240400"/>
            <a:ext cx="2781116" cy="1690706"/>
          </a:xfrm>
          <a:prstGeom prst="rect">
            <a:avLst/>
          </a:prstGeom>
          <a:noFill/>
          <a:ln w="9525">
            <a:noFill/>
            <a:miter lim="800000"/>
            <a:headEnd/>
            <a:tailEnd/>
          </a:ln>
          <a:effectLst/>
        </p:spPr>
      </p:pic>
      <p:grpSp>
        <p:nvGrpSpPr>
          <p:cNvPr id="38" name="Group 37"/>
          <p:cNvGrpSpPr/>
          <p:nvPr/>
        </p:nvGrpSpPr>
        <p:grpSpPr>
          <a:xfrm>
            <a:off x="0" y="0"/>
            <a:ext cx="9220200" cy="1346775"/>
            <a:chOff x="0" y="0"/>
            <a:chExt cx="9220200" cy="1346775"/>
          </a:xfrm>
        </p:grpSpPr>
        <p:sp>
          <p:nvSpPr>
            <p:cNvPr id="39" name="TextBox 38"/>
            <p:cNvSpPr txBox="1"/>
            <p:nvPr/>
          </p:nvSpPr>
          <p:spPr>
            <a:xfrm>
              <a:off x="5906023" y="762000"/>
              <a:ext cx="3314177" cy="584775"/>
            </a:xfrm>
            <a:prstGeom prst="rect">
              <a:avLst/>
            </a:prstGeom>
            <a:noFill/>
          </p:spPr>
          <p:txBody>
            <a:bodyPr wrap="none" rtlCol="0">
              <a:spAutoFit/>
            </a:bodyPr>
            <a:lstStyle/>
            <a:p>
              <a:r>
                <a:rPr lang="en-US" sz="3200" b="1" dirty="0" smtClean="0"/>
                <a:t>Native Homelands</a:t>
              </a:r>
              <a:endParaRPr lang="en-US" sz="3200" b="1" dirty="0"/>
            </a:p>
          </p:txBody>
        </p:sp>
        <p:sp>
          <p:nvSpPr>
            <p:cNvPr id="40" name="TextBox 39"/>
            <p:cNvSpPr txBox="1"/>
            <p:nvPr/>
          </p:nvSpPr>
          <p:spPr>
            <a:xfrm>
              <a:off x="0" y="762000"/>
              <a:ext cx="9144000" cy="584775"/>
            </a:xfrm>
            <a:prstGeom prst="rect">
              <a:avLst/>
            </a:prstGeom>
            <a:solidFill>
              <a:schemeClr val="accent1">
                <a:lumMod val="20000"/>
                <a:lumOff val="80000"/>
              </a:schemeClr>
            </a:solidFill>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Removal: 1856-1858</a:t>
              </a:r>
              <a:endParaRPr lang="en-US" sz="3200" b="1" dirty="0">
                <a:solidFill>
                  <a:srgbClr val="FF0000"/>
                </a:solidFill>
                <a:effectLst>
                  <a:outerShdw dist="50800" dir="7200000" algn="ctr" rotWithShape="0">
                    <a:schemeClr val="tx1"/>
                  </a:outerShdw>
                </a:effectLst>
              </a:endParaRPr>
            </a:p>
          </p:txBody>
        </p:sp>
        <p:sp>
          <p:nvSpPr>
            <p:cNvPr id="41" name="Rectangle 40"/>
            <p:cNvSpPr>
              <a:spLocks noChangeArrowheads="1"/>
            </p:cNvSpPr>
            <p:nvPr/>
          </p:nvSpPr>
          <p:spPr bwMode="auto">
            <a:xfrm>
              <a:off x="0" y="0"/>
              <a:ext cx="9144000" cy="830997"/>
            </a:xfrm>
            <a:prstGeom prst="rect">
              <a:avLst/>
            </a:prstGeom>
            <a:solidFill>
              <a:schemeClr val="accent1">
                <a:lumMod val="20000"/>
                <a:lumOff val="80000"/>
              </a:schemeClr>
            </a:solid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2" name="TextBox 41"/>
            <p:cNvSpPr txBox="1"/>
            <p:nvPr/>
          </p:nvSpPr>
          <p:spPr>
            <a:xfrm>
              <a:off x="74041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grpSp>
      <p:pic>
        <p:nvPicPr>
          <p:cNvPr id="43" name="Picture 2"/>
          <p:cNvPicPr>
            <a:picLocks noChangeAspect="1" noChangeArrowheads="1"/>
          </p:cNvPicPr>
          <p:nvPr/>
        </p:nvPicPr>
        <p:blipFill>
          <a:blip r:embed="rId6"/>
          <a:srcRect t="21239" r="2057"/>
          <a:stretch>
            <a:fillRect/>
          </a:stretch>
        </p:blipFill>
        <p:spPr bwMode="auto">
          <a:xfrm>
            <a:off x="-152400" y="1371600"/>
            <a:ext cx="9296400" cy="56515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1000" fill="hold"/>
                                        <p:tgtEl>
                                          <p:spTgt spid="43"/>
                                        </p:tgtEl>
                                      </p:cBhvr>
                                      <p:by x="30000" y="30000"/>
                                    </p:animScale>
                                  </p:childTnLst>
                                </p:cTn>
                              </p:par>
                              <p:par>
                                <p:cTn id="10" presetID="35" presetClass="path" presetSubtype="0" fill="hold" nodeType="withEffect">
                                  <p:stCondLst>
                                    <p:cond delay="0"/>
                                  </p:stCondLst>
                                  <p:childTnLst>
                                    <p:animMotion origin="layout" path="M 3.33333E-6 2.96296E-6 L -0.31667 -0.31204 " pathEditMode="relative" rAng="0" ptsTypes="AA">
                                      <p:cBhvr>
                                        <p:cTn id="11" dur="1000" fill="hold"/>
                                        <p:tgtEl>
                                          <p:spTgt spid="43"/>
                                        </p:tgtEl>
                                        <p:attrNameLst>
                                          <p:attrName>ppt_x</p:attrName>
                                          <p:attrName>ppt_y</p:attrName>
                                        </p:attrNameLst>
                                      </p:cBhvr>
                                      <p:rCtr x="-158" y="-156"/>
                                    </p:animMotion>
                                  </p:childTnLst>
                                </p:cTn>
                              </p:par>
                              <p:par>
                                <p:cTn id="12" presetID="8" presetClass="emph" presetSubtype="0" fill="hold" nodeType="withEffect">
                                  <p:stCondLst>
                                    <p:cond delay="0"/>
                                  </p:stCondLst>
                                  <p:childTnLst>
                                    <p:animRot by="660000">
                                      <p:cBhvr>
                                        <p:cTn id="13" dur="1000" fill="hold"/>
                                        <p:tgtEl>
                                          <p:spTgt spid="43"/>
                                        </p:tgtEl>
                                        <p:attrNameLst>
                                          <p:attrName>r</p:attrName>
                                        </p:attrNameLst>
                                      </p:cBhvr>
                                    </p:animRot>
                                  </p:childTnLst>
                                </p:cTn>
                              </p:par>
                              <p:par>
                                <p:cTn id="14" presetID="10" presetClass="entr" presetSubtype="0" fill="hold"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childTnLst>
                                </p:cTn>
                              </p:par>
                              <p:par>
                                <p:cTn id="17" presetID="10" presetClass="exit" presetSubtype="0" fill="hold" nodeType="withEffect">
                                  <p:stCondLst>
                                    <p:cond delay="1000"/>
                                  </p:stCondLst>
                                  <p:childTnLst>
                                    <p:animEffect transition="out" filter="fade">
                                      <p:cBhvr>
                                        <p:cTn id="18" dur="1000"/>
                                        <p:tgtEl>
                                          <p:spTgt spid="43"/>
                                        </p:tgtEl>
                                      </p:cBhvr>
                                    </p:animEffect>
                                    <p:set>
                                      <p:cBhvr>
                                        <p:cTn id="19" dur="1" fill="hold">
                                          <p:stCondLst>
                                            <p:cond delay="999"/>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1850</a:t>
            </a:r>
            <a:endParaRPr lang="en-US" sz="4800" b="1" dirty="0">
              <a:solidFill>
                <a:srgbClr val="FF0000"/>
              </a:solidFill>
              <a:effectLst>
                <a:outerShdw dist="50800" dir="5400000" algn="ctr" rotWithShape="0">
                  <a:schemeClr val="tx1"/>
                </a:outerShdw>
              </a:effectLst>
            </a:endParaRPr>
          </a:p>
        </p:txBody>
      </p:sp>
      <p:sp useBgFill="1">
        <p:nvSpPr>
          <p:cNvPr id="25" name="TextBox 2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1852</a:t>
            </a:r>
            <a:endParaRPr lang="en-US" sz="4800" b="1" dirty="0">
              <a:solidFill>
                <a:srgbClr val="FF0000"/>
              </a:solidFill>
              <a:effectLst>
                <a:outerShdw dist="50800" dir="5400000" algn="ctr" rotWithShape="0">
                  <a:schemeClr val="tx1"/>
                </a:outerShdw>
              </a:effectLst>
            </a:endParaRPr>
          </a:p>
        </p:txBody>
      </p:sp>
      <p:grpSp>
        <p:nvGrpSpPr>
          <p:cNvPr id="2" name="Group 38"/>
          <p:cNvGrpSpPr/>
          <p:nvPr/>
        </p:nvGrpSpPr>
        <p:grpSpPr>
          <a:xfrm>
            <a:off x="-152400" y="758952"/>
            <a:ext cx="9895718" cy="6327648"/>
            <a:chOff x="-194414" y="758952"/>
            <a:chExt cx="9895718" cy="6327648"/>
          </a:xfrm>
        </p:grpSpPr>
        <p:grpSp>
          <p:nvGrpSpPr>
            <p:cNvPr id="3"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3"/>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609600" y="3712464"/>
                <a:ext cx="2057400" cy="304800"/>
              </a:xfrm>
              <a:prstGeom prst="rect">
                <a:avLst/>
              </a:prstGeom>
              <a:noFill/>
            </p:spPr>
          </p:pic>
        </p:grpSp>
        <p:grpSp>
          <p:nvGrpSpPr>
            <p:cNvPr id="4"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Rectangle 35"/>
          <p:cNvSpPr/>
          <p:nvPr/>
        </p:nvSpPr>
        <p:spPr>
          <a:xfrm>
            <a:off x="0" y="6349425"/>
            <a:ext cx="9144000" cy="584775"/>
          </a:xfrm>
          <a:prstGeom prst="rect">
            <a:avLst/>
          </a:prstGeom>
          <a:solidFill>
            <a:schemeClr val="bg1"/>
          </a:solidFill>
        </p:spPr>
        <p:txBody>
          <a:bodyPr wrap="square">
            <a:spAutoFit/>
          </a:bodyPr>
          <a:lstStyle/>
          <a:p>
            <a:r>
              <a:rPr lang="en-US" sz="3200" b="1" dirty="0" smtClean="0"/>
              <a:t>        - LARGE increase in settlers to Oregon Territory</a:t>
            </a:r>
          </a:p>
        </p:txBody>
      </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Oval 23"/>
          <p:cNvSpPr>
            <a:spLocks noChangeAspect="1"/>
          </p:cNvSpPr>
          <p:nvPr/>
        </p:nvSpPr>
        <p:spPr>
          <a:xfrm>
            <a:off x="4038600" y="2971800"/>
            <a:ext cx="1901952" cy="1901952"/>
          </a:xfrm>
          <a:prstGeom prst="ellipse">
            <a:avLst/>
          </a:prstGeom>
          <a:solidFill>
            <a:schemeClr val="tx1">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pic>
        <p:nvPicPr>
          <p:cNvPr id="27" name="Picture 26"/>
          <p:cNvPicPr>
            <a:picLocks noChangeAspect="1" noChangeArrowheads="1"/>
          </p:cNvPicPr>
          <p:nvPr/>
        </p:nvPicPr>
        <p:blipFill>
          <a:blip r:embed="rId5" cstate="print"/>
          <a:srcRect t="21239" r="2057"/>
          <a:stretch>
            <a:fillRect/>
          </a:stretch>
        </p:blipFill>
        <p:spPr bwMode="auto">
          <a:xfrm rot="660000">
            <a:off x="211953" y="1240400"/>
            <a:ext cx="2781116" cy="1690706"/>
          </a:xfrm>
          <a:prstGeom prst="rect">
            <a:avLst/>
          </a:prstGeom>
          <a:noFill/>
          <a:ln w="9525">
            <a:noFill/>
            <a:miter lim="800000"/>
            <a:headEnd/>
            <a:tailEnd/>
          </a:ln>
          <a:effectLst/>
        </p:spPr>
      </p:pic>
      <p:grpSp>
        <p:nvGrpSpPr>
          <p:cNvPr id="38" name="Group 37"/>
          <p:cNvGrpSpPr/>
          <p:nvPr/>
        </p:nvGrpSpPr>
        <p:grpSpPr>
          <a:xfrm>
            <a:off x="5486400" y="2514600"/>
            <a:ext cx="1968500" cy="2835275"/>
            <a:chOff x="5486400" y="2514600"/>
            <a:chExt cx="1968500" cy="2835275"/>
          </a:xfrm>
        </p:grpSpPr>
        <p:pic>
          <p:nvPicPr>
            <p:cNvPr id="143363" name="Picture 3"/>
            <p:cNvPicPr>
              <a:picLocks noChangeAspect="1" noChangeArrowheads="1"/>
            </p:cNvPicPr>
            <p:nvPr/>
          </p:nvPicPr>
          <p:blipFill>
            <a:blip r:embed="rId6"/>
            <a:srcRect/>
            <a:stretch>
              <a:fillRect/>
            </a:stretch>
          </p:blipFill>
          <p:spPr bwMode="auto">
            <a:xfrm>
              <a:off x="5486400" y="2514600"/>
              <a:ext cx="1968500" cy="2835275"/>
            </a:xfrm>
            <a:prstGeom prst="rect">
              <a:avLst/>
            </a:prstGeom>
            <a:noFill/>
            <a:ln w="9525">
              <a:noFill/>
              <a:miter lim="800000"/>
              <a:headEnd/>
              <a:tailEnd/>
            </a:ln>
            <a:effectLst/>
          </p:spPr>
        </p:pic>
        <p:sp>
          <p:nvSpPr>
            <p:cNvPr id="37" name="TextBox 36"/>
            <p:cNvSpPr txBox="1"/>
            <p:nvPr/>
          </p:nvSpPr>
          <p:spPr>
            <a:xfrm>
              <a:off x="5562600" y="4876800"/>
              <a:ext cx="1764522" cy="461665"/>
            </a:xfrm>
            <a:prstGeom prst="rect">
              <a:avLst/>
            </a:prstGeom>
            <a:solidFill>
              <a:schemeClr val="bg1"/>
            </a:solidFill>
          </p:spPr>
          <p:txBody>
            <a:bodyPr wrap="none" rtlCol="0">
              <a:spAutoFit/>
            </a:bodyPr>
            <a:lstStyle/>
            <a:p>
              <a:r>
                <a:rPr lang="en-US" sz="2400" b="1" dirty="0" smtClean="0"/>
                <a:t>Ezra Meeker</a:t>
              </a:r>
              <a:endParaRPr lang="en-US" sz="2400" b="1" dirty="0"/>
            </a:p>
          </p:txBody>
        </p:sp>
      </p:grpSp>
      <p:sp>
        <p:nvSpPr>
          <p:cNvPr id="34" name="Rectangle 33"/>
          <p:cNvSpPr/>
          <p:nvPr/>
        </p:nvSpPr>
        <p:spPr>
          <a:xfrm>
            <a:off x="0" y="838200"/>
            <a:ext cx="9144000" cy="584775"/>
          </a:xfrm>
          <a:prstGeom prst="rect">
            <a:avLst/>
          </a:prstGeom>
          <a:solidFill>
            <a:schemeClr val="bg1"/>
          </a:solidFill>
        </p:spPr>
        <p:txBody>
          <a:bodyPr wrap="square">
            <a:spAutoFit/>
          </a:bodyPr>
          <a:lstStyle/>
          <a:p>
            <a:r>
              <a:rPr lang="en-US" sz="3200" b="1" dirty="0" smtClean="0"/>
              <a:t>1850: Donation Land Claim Act – U.S. Congress</a:t>
            </a:r>
          </a:p>
        </p:txBody>
      </p:sp>
      <p:sp>
        <p:nvSpPr>
          <p:cNvPr id="35" name="Rectangle 34"/>
          <p:cNvSpPr/>
          <p:nvPr/>
        </p:nvSpPr>
        <p:spPr>
          <a:xfrm>
            <a:off x="0" y="1905000"/>
            <a:ext cx="9144000" cy="584775"/>
          </a:xfrm>
          <a:prstGeom prst="rect">
            <a:avLst/>
          </a:prstGeom>
          <a:solidFill>
            <a:schemeClr val="bg1"/>
          </a:solidFill>
        </p:spPr>
        <p:txBody>
          <a:bodyPr wrap="square">
            <a:spAutoFit/>
          </a:bodyPr>
          <a:lstStyle/>
          <a:p>
            <a:r>
              <a:rPr lang="en-US" sz="3200" b="1" dirty="0" smtClean="0">
                <a:solidFill>
                  <a:srgbClr val="FF0000"/>
                </a:solidFill>
                <a:effectLst>
                  <a:outerShdw dist="50800" dir="7200000" algn="ctr" rotWithShape="0">
                    <a:schemeClr val="tx1"/>
                  </a:outerShdw>
                </a:effectLst>
              </a:rPr>
              <a:t>	</a:t>
            </a:r>
            <a:r>
              <a:rPr lang="en-US" sz="3200" dirty="0" smtClean="0">
                <a:effectLst>
                  <a:outerShdw dist="50800" dir="7200000" algn="ctr" rotWithShape="0">
                    <a:schemeClr val="tx1"/>
                  </a:outerShdw>
                </a:effectLst>
              </a:rPr>
              <a:t>-</a:t>
            </a:r>
            <a:r>
              <a:rPr lang="en-US" sz="3200" b="1" dirty="0" smtClean="0">
                <a:solidFill>
                  <a:srgbClr val="FF0000"/>
                </a:solidFill>
                <a:effectLst>
                  <a:outerShdw dist="50800" dir="7200000" algn="ctr" rotWithShape="0">
                    <a:schemeClr val="tx1"/>
                  </a:outerShdw>
                </a:effectLst>
              </a:rPr>
              <a:t> FREE LAND: </a:t>
            </a:r>
            <a:r>
              <a:rPr lang="en-US" sz="3200" b="1" dirty="0" smtClean="0"/>
              <a:t>320 acres/man, 640 acres/couple</a:t>
            </a:r>
          </a:p>
        </p:txBody>
      </p:sp>
      <p:sp>
        <p:nvSpPr>
          <p:cNvPr id="39" name="Rectangle 38"/>
          <p:cNvSpPr/>
          <p:nvPr/>
        </p:nvSpPr>
        <p:spPr>
          <a:xfrm>
            <a:off x="0" y="1371600"/>
            <a:ext cx="9144000" cy="584775"/>
          </a:xfrm>
          <a:prstGeom prst="rect">
            <a:avLst/>
          </a:prstGeom>
          <a:solidFill>
            <a:schemeClr val="bg1"/>
          </a:solidFill>
        </p:spPr>
        <p:txBody>
          <a:bodyPr wrap="square">
            <a:spAutoFit/>
          </a:bodyPr>
          <a:lstStyle/>
          <a:p>
            <a:r>
              <a:rPr lang="en-US" sz="3200" b="1" dirty="0" smtClean="0"/>
              <a:t>  	- promote homesteading in Oregon</a:t>
            </a:r>
          </a:p>
        </p:txBody>
      </p:sp>
      <p:sp>
        <p:nvSpPr>
          <p:cNvPr id="40" name="Rectangle 39"/>
          <p:cNvSpPr/>
          <p:nvPr/>
        </p:nvSpPr>
        <p:spPr>
          <a:xfrm>
            <a:off x="0" y="2438400"/>
            <a:ext cx="9144000" cy="584775"/>
          </a:xfrm>
          <a:prstGeom prst="rect">
            <a:avLst/>
          </a:prstGeom>
          <a:solidFill>
            <a:schemeClr val="bg1"/>
          </a:solidFill>
        </p:spPr>
        <p:txBody>
          <a:bodyPr wrap="square">
            <a:spAutoFit/>
          </a:bodyPr>
          <a:lstStyle/>
          <a:p>
            <a:r>
              <a:rPr lang="en-US" sz="3200" b="1" dirty="0" smtClean="0"/>
              <a:t>  	- claimants must live on land &amp; cultivate it</a:t>
            </a:r>
          </a:p>
        </p:txBody>
      </p:sp>
      <p:sp>
        <p:nvSpPr>
          <p:cNvPr id="41" name="Rectangle 40"/>
          <p:cNvSpPr/>
          <p:nvPr/>
        </p:nvSpPr>
        <p:spPr>
          <a:xfrm>
            <a:off x="0" y="2971800"/>
            <a:ext cx="9144000" cy="584775"/>
          </a:xfrm>
          <a:prstGeom prst="rect">
            <a:avLst/>
          </a:prstGeom>
          <a:solidFill>
            <a:schemeClr val="bg1"/>
          </a:solidFill>
        </p:spPr>
        <p:txBody>
          <a:bodyPr wrap="square">
            <a:spAutoFit/>
          </a:bodyPr>
          <a:lstStyle/>
          <a:p>
            <a:r>
              <a:rPr lang="en-US" sz="3200" b="1" dirty="0" smtClean="0"/>
              <a:t>  	- opportunity expires in 1855</a:t>
            </a:r>
          </a:p>
        </p:txBody>
      </p:sp>
      <p:pic>
        <p:nvPicPr>
          <p:cNvPr id="3075" name="Picture 3"/>
          <p:cNvPicPr>
            <a:picLocks noChangeAspect="1" noChangeArrowheads="1"/>
          </p:cNvPicPr>
          <p:nvPr/>
        </p:nvPicPr>
        <p:blipFill>
          <a:blip r:embed="rId7"/>
          <a:srcRect/>
          <a:stretch>
            <a:fillRect/>
          </a:stretch>
        </p:blipFill>
        <p:spPr bwMode="auto">
          <a:xfrm>
            <a:off x="228600" y="3626049"/>
            <a:ext cx="4648200" cy="3231952"/>
          </a:xfrm>
          <a:prstGeom prst="rect">
            <a:avLst/>
          </a:prstGeom>
          <a:noFill/>
          <a:ln w="50800">
            <a:solidFill>
              <a:schemeClr val="accent6">
                <a:lumMod val="50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7"/>
                                        </p:tgtEl>
                                      </p:cBhvr>
                                    </p:animEffect>
                                    <p:set>
                                      <p:cBhvr>
                                        <p:cTn id="7" dur="1" fill="hold">
                                          <p:stCondLst>
                                            <p:cond delay="999"/>
                                          </p:stCondLst>
                                        </p:cTn>
                                        <p:tgtEl>
                                          <p:spTgt spid="27"/>
                                        </p:tgtEl>
                                        <p:attrNameLst>
                                          <p:attrName>style.visibility</p:attrName>
                                        </p:attrNameLst>
                                      </p:cBhvr>
                                      <p:to>
                                        <p:strVal val="hidden"/>
                                      </p:to>
                                    </p:set>
                                  </p:childTnLst>
                                </p:cTn>
                              </p:par>
                            </p:childTnLst>
                          </p:cTn>
                        </p:par>
                        <p:par>
                          <p:cTn id="8" fill="hold">
                            <p:stCondLst>
                              <p:cond delay="1000"/>
                            </p:stCondLst>
                            <p:childTnLst>
                              <p:par>
                                <p:cTn id="9" presetID="49" presetClass="exit" presetSubtype="0" accel="100000" fill="hold" grpId="0" nodeType="afterEffect">
                                  <p:stCondLst>
                                    <p:cond delay="0"/>
                                  </p:stCondLst>
                                  <p:childTnLst>
                                    <p:anim calcmode="lin" valueType="num">
                                      <p:cBhvr>
                                        <p:cTn id="10" dur="1000"/>
                                        <p:tgtEl>
                                          <p:spTgt spid="33"/>
                                        </p:tgtEl>
                                        <p:attrNameLst>
                                          <p:attrName>ppt_w</p:attrName>
                                        </p:attrNameLst>
                                      </p:cBhvr>
                                      <p:tavLst>
                                        <p:tav tm="0">
                                          <p:val>
                                            <p:strVal val="ppt_w"/>
                                          </p:val>
                                        </p:tav>
                                        <p:tav tm="100000">
                                          <p:val>
                                            <p:fltVal val="0"/>
                                          </p:val>
                                        </p:tav>
                                      </p:tavLst>
                                    </p:anim>
                                    <p:anim calcmode="lin" valueType="num">
                                      <p:cBhvr>
                                        <p:cTn id="11" dur="1000"/>
                                        <p:tgtEl>
                                          <p:spTgt spid="33"/>
                                        </p:tgtEl>
                                        <p:attrNameLst>
                                          <p:attrName>ppt_h</p:attrName>
                                        </p:attrNameLst>
                                      </p:cBhvr>
                                      <p:tavLst>
                                        <p:tav tm="0">
                                          <p:val>
                                            <p:strVal val="ppt_h"/>
                                          </p:val>
                                        </p:tav>
                                        <p:tav tm="100000">
                                          <p:val>
                                            <p:fltVal val="0"/>
                                          </p:val>
                                        </p:tav>
                                      </p:tavLst>
                                    </p:anim>
                                    <p:anim calcmode="lin" valueType="num">
                                      <p:cBhvr>
                                        <p:cTn id="12" dur="1000"/>
                                        <p:tgtEl>
                                          <p:spTgt spid="33"/>
                                        </p:tgtEl>
                                        <p:attrNameLst>
                                          <p:attrName>style.rotation</p:attrName>
                                        </p:attrNameLst>
                                      </p:cBhvr>
                                      <p:tavLst>
                                        <p:tav tm="0">
                                          <p:val>
                                            <p:fltVal val="0"/>
                                          </p:val>
                                        </p:tav>
                                        <p:tav tm="100000">
                                          <p:val>
                                            <p:fltVal val="360"/>
                                          </p:val>
                                        </p:tav>
                                      </p:tavLst>
                                    </p:anim>
                                    <p:animEffect transition="out" filter="fade">
                                      <p:cBhvr>
                                        <p:cTn id="13" dur="1000"/>
                                        <p:tgtEl>
                                          <p:spTgt spid="33"/>
                                        </p:tgtEl>
                                      </p:cBhvr>
                                    </p:animEffect>
                                    <p:set>
                                      <p:cBhvr>
                                        <p:cTn id="14" dur="1" fill="hold">
                                          <p:stCondLst>
                                            <p:cond delay="999"/>
                                          </p:stCondLst>
                                        </p:cTn>
                                        <p:tgtEl>
                                          <p:spTgt spid="33"/>
                                        </p:tgtEl>
                                        <p:attrNameLst>
                                          <p:attrName>style.visibility</p:attrName>
                                        </p:attrNameLst>
                                      </p:cBhvr>
                                      <p:to>
                                        <p:strVal val="hidden"/>
                                      </p:to>
                                    </p:set>
                                  </p:childTnLst>
                                </p:cTn>
                              </p:par>
                              <p:par>
                                <p:cTn id="15" presetID="49" presetClass="entr" presetSubtype="0" decel="10000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 calcmode="lin" valueType="num">
                                      <p:cBhvr>
                                        <p:cTn id="19" dur="1000" fill="hold"/>
                                        <p:tgtEl>
                                          <p:spTgt spid="22"/>
                                        </p:tgtEl>
                                        <p:attrNameLst>
                                          <p:attrName>style.rotation</p:attrName>
                                        </p:attrNameLst>
                                      </p:cBhvr>
                                      <p:tavLst>
                                        <p:tav tm="0">
                                          <p:val>
                                            <p:fltVal val="360"/>
                                          </p:val>
                                        </p:tav>
                                        <p:tav tm="100000">
                                          <p:val>
                                            <p:fltVal val="0"/>
                                          </p:val>
                                        </p:tav>
                                      </p:tavLst>
                                    </p:anim>
                                    <p:animEffect transition="in" filter="fade">
                                      <p:cBhvr>
                                        <p:cTn id="20" dur="1000"/>
                                        <p:tgtEl>
                                          <p:spTgt spid="22"/>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10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par>
                                <p:cTn id="30" presetID="10" presetClass="entr" presetSubtype="0" fill="hold" nodeType="withEffect">
                                  <p:stCondLst>
                                    <p:cond delay="0"/>
                                  </p:stCondLst>
                                  <p:childTnLst>
                                    <p:set>
                                      <p:cBhvr>
                                        <p:cTn id="31" dur="1" fill="hold">
                                          <p:stCondLst>
                                            <p:cond delay="0"/>
                                          </p:stCondLst>
                                        </p:cTn>
                                        <p:tgtEl>
                                          <p:spTgt spid="3075"/>
                                        </p:tgtEl>
                                        <p:attrNameLst>
                                          <p:attrName>style.visibility</p:attrName>
                                        </p:attrNameLst>
                                      </p:cBhvr>
                                      <p:to>
                                        <p:strVal val="visible"/>
                                      </p:to>
                                    </p:set>
                                    <p:animEffect transition="in" filter="fade">
                                      <p:cBhvr>
                                        <p:cTn id="32" dur="1000"/>
                                        <p:tgtEl>
                                          <p:spTgt spid="307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1000"/>
                                        <p:tgtEl>
                                          <p:spTgt spid="3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10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1000"/>
                                        <p:tgtEl>
                                          <p:spTgt spid="4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39"/>
                                        </p:tgtEl>
                                      </p:cBhvr>
                                    </p:animEffect>
                                    <p:set>
                                      <p:cBhvr>
                                        <p:cTn id="52" dur="1" fill="hold">
                                          <p:stCondLst>
                                            <p:cond delay="999"/>
                                          </p:stCondLst>
                                        </p:cTn>
                                        <p:tgtEl>
                                          <p:spTgt spid="39"/>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1000"/>
                                        <p:tgtEl>
                                          <p:spTgt spid="3075"/>
                                        </p:tgtEl>
                                      </p:cBhvr>
                                    </p:animEffect>
                                    <p:set>
                                      <p:cBhvr>
                                        <p:cTn id="55" dur="1" fill="hold">
                                          <p:stCondLst>
                                            <p:cond delay="999"/>
                                          </p:stCondLst>
                                        </p:cTn>
                                        <p:tgtEl>
                                          <p:spTgt spid="3075"/>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40"/>
                                        </p:tgtEl>
                                      </p:cBhvr>
                                    </p:animEffect>
                                    <p:set>
                                      <p:cBhvr>
                                        <p:cTn id="58" dur="1" fill="hold">
                                          <p:stCondLst>
                                            <p:cond delay="999"/>
                                          </p:stCondLst>
                                        </p:cTn>
                                        <p:tgtEl>
                                          <p:spTgt spid="40"/>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41"/>
                                        </p:tgtEl>
                                      </p:cBhvr>
                                    </p:animEffect>
                                    <p:set>
                                      <p:cBhvr>
                                        <p:cTn id="61" dur="1" fill="hold">
                                          <p:stCondLst>
                                            <p:cond delay="999"/>
                                          </p:stCondLst>
                                        </p:cTn>
                                        <p:tgtEl>
                                          <p:spTgt spid="41"/>
                                        </p:tgtEl>
                                        <p:attrNameLst>
                                          <p:attrName>style.visibility</p:attrName>
                                        </p:attrNameLst>
                                      </p:cBhvr>
                                      <p:to>
                                        <p:strVal val="hidden"/>
                                      </p:to>
                                    </p:set>
                                  </p:childTnLst>
                                </p:cTn>
                              </p:par>
                              <p:par>
                                <p:cTn id="62" presetID="42" presetClass="path" presetSubtype="0" accel="50000" decel="50000" fill="hold" grpId="2" nodeType="withEffect">
                                  <p:stCondLst>
                                    <p:cond delay="0"/>
                                  </p:stCondLst>
                                  <p:childTnLst>
                                    <p:animMotion origin="layout" path="M 4.44444E-6 4.44444E-6 L -0.00764 0.65555 " pathEditMode="relative" rAng="0" ptsTypes="AA">
                                      <p:cBhvr>
                                        <p:cTn id="63" dur="1000" fill="hold"/>
                                        <p:tgtEl>
                                          <p:spTgt spid="34"/>
                                        </p:tgtEl>
                                        <p:attrNameLst>
                                          <p:attrName>ppt_x</p:attrName>
                                          <p:attrName>ppt_y</p:attrName>
                                        </p:attrNameLst>
                                      </p:cBhvr>
                                      <p:rCtr x="-4" y="328"/>
                                    </p:animMotion>
                                  </p:childTnLst>
                                </p:cTn>
                              </p:par>
                              <p:par>
                                <p:cTn id="64" presetID="42" presetClass="path" presetSubtype="0" accel="50000" decel="50000" fill="hold" grpId="2" nodeType="withEffect">
                                  <p:stCondLst>
                                    <p:cond delay="0"/>
                                  </p:stCondLst>
                                  <p:childTnLst>
                                    <p:animMotion origin="layout" path="M 0 -2.22222E-6 L -0.00833 0.56667 " pathEditMode="relative" rAng="0" ptsTypes="AA">
                                      <p:cBhvr>
                                        <p:cTn id="65" dur="1000" fill="hold"/>
                                        <p:tgtEl>
                                          <p:spTgt spid="35"/>
                                        </p:tgtEl>
                                        <p:attrNameLst>
                                          <p:attrName>ppt_x</p:attrName>
                                          <p:attrName>ppt_y</p:attrName>
                                        </p:attrNameLst>
                                      </p:cBhvr>
                                      <p:rCtr x="-4" y="283"/>
                                    </p:animMotion>
                                  </p:childTnLst>
                                </p:cTn>
                              </p:par>
                            </p:childTnLst>
                          </p:cTn>
                        </p:par>
                        <p:par>
                          <p:cTn id="66" fill="hold">
                            <p:stCondLst>
                              <p:cond delay="1000"/>
                            </p:stCondLst>
                            <p:childTnLst>
                              <p:par>
                                <p:cTn id="67" presetID="10" presetClass="entr" presetSubtype="0" fill="hold" grpId="0"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childTnLst>
                                </p:cTn>
                              </p:par>
                              <p:par>
                                <p:cTn id="74" presetID="0" presetClass="path" presetSubtype="0" accel="50000" decel="50000" fill="hold" grpId="1" nodeType="withEffect">
                                  <p:stCondLst>
                                    <p:cond delay="0"/>
                                  </p:stCondLst>
                                  <p:childTnLst>
                                    <p:animMotion origin="layout" path="M -0.00035 0.00347 C -0.00747 0.00116 -0.00885 0.00185 -0.0151 -0.00393 C -0.01649 -0.00532 -0.01736 -0.00787 -0.01892 -0.0088 C -0.0224 -0.01111 -0.02639 -0.01204 -0.03003 -0.01366 C -0.03194 -0.01458 -0.03559 -0.0162 -0.03559 -0.01597 C -0.0434 -0.02662 -0.05295 -0.03125 -0.06337 -0.03588 C -0.06875 -0.04352 -0.06823 -0.04745 -0.07622 -0.05069 C -0.08646 -0.06435 -0.08524 -0.05995 -0.0967 -0.08032 C -0.10295 -0.0912 -0.10451 -0.10208 -0.11337 -0.10995 C -0.11389 -0.1125 -0.11389 -0.11528 -0.1151 -0.11736 C -0.11771 -0.12199 -0.12448 -0.12986 -0.12448 -0.12963 C -0.12674 -0.13958 -0.12847 -0.14143 -0.13559 -0.14468 C -0.13837 -0.15023 -0.13941 -0.15718 -0.14288 -0.1618 C -0.14375 -0.16296 -0.15573 -0.1669 -0.1559 -0.1669 C -0.15972 -0.16829 -0.16372 -0.16898 -0.16701 -0.17176 C -0.16892 -0.17338 -0.17049 -0.17569 -0.17257 -0.17662 C -0.18785 -0.18333 -0.21024 -0.1831 -0.22448 -0.18403 C -0.24861 -0.19514 -0.22292 -0.18403 -0.28733 -0.18912 C -0.30104 -0.19028 -0.31372 -0.20555 -0.32813 -0.2088 C -0.3408 -0.22569 -0.3349 -0.21968 -0.34479 -0.22847 C -0.34844 -0.23866 -0.35278 -0.24421 -0.35781 -0.25324 C -0.36094 -0.2662 -0.37083 -0.27801 -0.37813 -0.28773 C -0.38108 -0.29954 -0.38333 -0.29861 -0.39115 -0.30509 C -0.40486 -0.31643 -0.40382 -0.31505 -0.42066 -0.31505 " pathEditMode="relative" rAng="0" ptsTypes="fffffffffffffffffffffffA">
                                      <p:cBhvr>
                                        <p:cTn id="75" dur="3000" fill="hold"/>
                                        <p:tgtEl>
                                          <p:spTgt spid="24"/>
                                        </p:tgtEl>
                                        <p:attrNameLst>
                                          <p:attrName>ppt_x</p:attrName>
                                          <p:attrName>ppt_y</p:attrName>
                                        </p:attrNameLst>
                                      </p:cBhvr>
                                      <p:rCtr x="-210" y="-160"/>
                                    </p:animMotion>
                                  </p:childTnLst>
                                </p:cTn>
                              </p:par>
                            </p:childTnLst>
                          </p:cTn>
                        </p:par>
                      </p:childTnLst>
                    </p:cTn>
                  </p:par>
                  <p:par>
                    <p:cTn id="76" fill="hold">
                      <p:stCondLst>
                        <p:cond delay="indefinite"/>
                      </p:stCondLst>
                      <p:childTnLst>
                        <p:par>
                          <p:cTn id="77" fill="hold">
                            <p:stCondLst>
                              <p:cond delay="0"/>
                            </p:stCondLst>
                            <p:childTnLst>
                              <p:par>
                                <p:cTn id="78" presetID="49" presetClass="entr" presetSubtype="0" decel="100000" fill="hold" grpId="0" nodeType="clickEffect">
                                  <p:stCondLst>
                                    <p:cond delay="0"/>
                                  </p:stCondLst>
                                  <p:childTnLst>
                                    <p:set>
                                      <p:cBhvr>
                                        <p:cTn id="79" dur="1" fill="hold">
                                          <p:stCondLst>
                                            <p:cond delay="0"/>
                                          </p:stCondLst>
                                        </p:cTn>
                                        <p:tgtEl>
                                          <p:spTgt spid="25"/>
                                        </p:tgtEl>
                                        <p:attrNameLst>
                                          <p:attrName>style.visibility</p:attrName>
                                        </p:attrNameLst>
                                      </p:cBhvr>
                                      <p:to>
                                        <p:strVal val="visible"/>
                                      </p:to>
                                    </p:set>
                                    <p:anim calcmode="lin" valueType="num">
                                      <p:cBhvr>
                                        <p:cTn id="80" dur="1000" fill="hold"/>
                                        <p:tgtEl>
                                          <p:spTgt spid="25"/>
                                        </p:tgtEl>
                                        <p:attrNameLst>
                                          <p:attrName>ppt_w</p:attrName>
                                        </p:attrNameLst>
                                      </p:cBhvr>
                                      <p:tavLst>
                                        <p:tav tm="0">
                                          <p:val>
                                            <p:fltVal val="0"/>
                                          </p:val>
                                        </p:tav>
                                        <p:tav tm="100000">
                                          <p:val>
                                            <p:strVal val="#ppt_w"/>
                                          </p:val>
                                        </p:tav>
                                      </p:tavLst>
                                    </p:anim>
                                    <p:anim calcmode="lin" valueType="num">
                                      <p:cBhvr>
                                        <p:cTn id="81" dur="1000" fill="hold"/>
                                        <p:tgtEl>
                                          <p:spTgt spid="25"/>
                                        </p:tgtEl>
                                        <p:attrNameLst>
                                          <p:attrName>ppt_h</p:attrName>
                                        </p:attrNameLst>
                                      </p:cBhvr>
                                      <p:tavLst>
                                        <p:tav tm="0">
                                          <p:val>
                                            <p:fltVal val="0"/>
                                          </p:val>
                                        </p:tav>
                                        <p:tav tm="100000">
                                          <p:val>
                                            <p:strVal val="#ppt_h"/>
                                          </p:val>
                                        </p:tav>
                                      </p:tavLst>
                                    </p:anim>
                                    <p:anim calcmode="lin" valueType="num">
                                      <p:cBhvr>
                                        <p:cTn id="82" dur="1000" fill="hold"/>
                                        <p:tgtEl>
                                          <p:spTgt spid="25"/>
                                        </p:tgtEl>
                                        <p:attrNameLst>
                                          <p:attrName>style.rotation</p:attrName>
                                        </p:attrNameLst>
                                      </p:cBhvr>
                                      <p:tavLst>
                                        <p:tav tm="0">
                                          <p:val>
                                            <p:fltVal val="360"/>
                                          </p:val>
                                        </p:tav>
                                        <p:tav tm="100000">
                                          <p:val>
                                            <p:fltVal val="0"/>
                                          </p:val>
                                        </p:tav>
                                      </p:tavLst>
                                    </p:anim>
                                    <p:animEffect transition="in" filter="fade">
                                      <p:cBhvr>
                                        <p:cTn id="83" dur="1000"/>
                                        <p:tgtEl>
                                          <p:spTgt spid="25"/>
                                        </p:tgtEl>
                                      </p:cBhvr>
                                    </p:animEffect>
                                  </p:childTnLst>
                                </p:cTn>
                              </p:par>
                              <p:par>
                                <p:cTn id="84" presetID="49" presetClass="exit" presetSubtype="0" accel="100000" fill="hold" nodeType="withEffect">
                                  <p:stCondLst>
                                    <p:cond delay="0"/>
                                  </p:stCondLst>
                                  <p:childTnLst>
                                    <p:anim calcmode="lin" valueType="num">
                                      <p:cBhvr>
                                        <p:cTn id="85" dur="1000"/>
                                        <p:tgtEl>
                                          <p:spTgt spid="22"/>
                                        </p:tgtEl>
                                        <p:attrNameLst>
                                          <p:attrName>ppt_w</p:attrName>
                                        </p:attrNameLst>
                                      </p:cBhvr>
                                      <p:tavLst>
                                        <p:tav tm="0">
                                          <p:val>
                                            <p:strVal val="ppt_w"/>
                                          </p:val>
                                        </p:tav>
                                        <p:tav tm="100000">
                                          <p:val>
                                            <p:fltVal val="0"/>
                                          </p:val>
                                        </p:tav>
                                      </p:tavLst>
                                    </p:anim>
                                    <p:anim calcmode="lin" valueType="num">
                                      <p:cBhvr>
                                        <p:cTn id="86" dur="1000"/>
                                        <p:tgtEl>
                                          <p:spTgt spid="22"/>
                                        </p:tgtEl>
                                        <p:attrNameLst>
                                          <p:attrName>ppt_h</p:attrName>
                                        </p:attrNameLst>
                                      </p:cBhvr>
                                      <p:tavLst>
                                        <p:tav tm="0">
                                          <p:val>
                                            <p:strVal val="ppt_h"/>
                                          </p:val>
                                        </p:tav>
                                        <p:tav tm="100000">
                                          <p:val>
                                            <p:fltVal val="0"/>
                                          </p:val>
                                        </p:tav>
                                      </p:tavLst>
                                    </p:anim>
                                    <p:anim calcmode="lin" valueType="num">
                                      <p:cBhvr>
                                        <p:cTn id="87" dur="1000"/>
                                        <p:tgtEl>
                                          <p:spTgt spid="22"/>
                                        </p:tgtEl>
                                        <p:attrNameLst>
                                          <p:attrName>style.rotation</p:attrName>
                                        </p:attrNameLst>
                                      </p:cBhvr>
                                      <p:tavLst>
                                        <p:tav tm="0">
                                          <p:val>
                                            <p:fltVal val="0"/>
                                          </p:val>
                                        </p:tav>
                                        <p:tav tm="100000">
                                          <p:val>
                                            <p:fltVal val="360"/>
                                          </p:val>
                                        </p:tav>
                                      </p:tavLst>
                                    </p:anim>
                                    <p:animEffect transition="out" filter="fade">
                                      <p:cBhvr>
                                        <p:cTn id="88" dur="1000"/>
                                        <p:tgtEl>
                                          <p:spTgt spid="22"/>
                                        </p:tgtEl>
                                      </p:cBhvr>
                                    </p:animEffect>
                                    <p:set>
                                      <p:cBhvr>
                                        <p:cTn id="89" dur="1" fill="hold">
                                          <p:stCondLst>
                                            <p:cond delay="999"/>
                                          </p:stCondLst>
                                        </p:cTn>
                                        <p:tgtEl>
                                          <p:spTgt spid="22"/>
                                        </p:tgtEl>
                                        <p:attrNameLst>
                                          <p:attrName>style.visibility</p:attrName>
                                        </p:attrNameLst>
                                      </p:cBhvr>
                                      <p:to>
                                        <p:strVal val="hidden"/>
                                      </p:to>
                                    </p:set>
                                  </p:childTnLst>
                                </p:cTn>
                              </p:par>
                            </p:childTnLst>
                          </p:cTn>
                        </p:par>
                        <p:par>
                          <p:cTn id="90" fill="hold">
                            <p:stCondLst>
                              <p:cond delay="1000"/>
                            </p:stCondLst>
                            <p:childTnLst>
                              <p:par>
                                <p:cTn id="91" presetID="10" presetClass="entr" presetSubtype="0" fill="hold" nodeType="afterEffect">
                                  <p:stCondLst>
                                    <p:cond delay="0"/>
                                  </p:stCondLst>
                                  <p:childTnLst>
                                    <p:set>
                                      <p:cBhvr>
                                        <p:cTn id="92" dur="1" fill="hold">
                                          <p:stCondLst>
                                            <p:cond delay="0"/>
                                          </p:stCondLst>
                                        </p:cTn>
                                        <p:tgtEl>
                                          <p:spTgt spid="38"/>
                                        </p:tgtEl>
                                        <p:attrNameLst>
                                          <p:attrName>style.visibility</p:attrName>
                                        </p:attrNameLst>
                                      </p:cBhvr>
                                      <p:to>
                                        <p:strVal val="visible"/>
                                      </p:to>
                                    </p:set>
                                    <p:animEffect transition="in" filter="fade">
                                      <p:cBhvr>
                                        <p:cTn id="93" dur="1000"/>
                                        <p:tgtEl>
                                          <p:spTgt spid="38"/>
                                        </p:tgtEl>
                                      </p:cBhvr>
                                    </p:animEffect>
                                  </p:childTnLst>
                                </p:cTn>
                              </p:par>
                            </p:childTnLst>
                          </p:cTn>
                        </p:par>
                      </p:childTnLst>
                    </p:cTn>
                  </p:par>
                  <p:par>
                    <p:cTn id="94" fill="hold">
                      <p:stCondLst>
                        <p:cond delay="indefinite"/>
                      </p:stCondLst>
                      <p:childTnLst>
                        <p:par>
                          <p:cTn id="95" fill="hold">
                            <p:stCondLst>
                              <p:cond delay="0"/>
                            </p:stCondLst>
                            <p:childTnLst>
                              <p:par>
                                <p:cTn id="96" presetID="0" presetClass="path" presetSubtype="0" accel="50000" decel="50000" fill="hold" nodeType="clickEffect">
                                  <p:stCondLst>
                                    <p:cond delay="0"/>
                                  </p:stCondLst>
                                  <p:childTnLst>
                                    <p:animMotion origin="layout" path="M 8.33333E-7 3.7037E-7 C -0.00052 -0.00232 -0.00035 -0.00532 -0.00174 -0.00718 C -0.00313 -0.00903 -0.00556 -0.0081 -0.00712 -0.00949 C -0.01042 -0.01227 -0.01268 -0.01644 -0.01597 -0.01898 C -0.01875 -0.0213 -0.02205 -0.02199 -0.025 -0.02384 C -0.03403 -0.02986 -0.04271 -0.03681 -0.05174 -0.04282 C -0.06806 -0.0537 -0.09149 -0.05486 -0.10886 -0.05718 C -0.12136 -0.06134 -0.13386 -0.06482 -0.14636 -0.06898 C -0.14879 -0.0713 -0.1507 -0.07454 -0.15347 -0.07616 C -0.17743 -0.09051 -0.15156 -0.07037 -0.16788 -0.08102 C -0.18438 -0.09167 -0.16302 -0.08056 -0.17847 -0.0882 C -0.1849 -0.10486 -0.19549 -0.11435 -0.20538 -0.12616 C -0.21302 -0.13519 -0.21823 -0.14491 -0.22674 -0.15232 C -0.22847 -0.15556 -0.22986 -0.15949 -0.23212 -0.16204 C -0.23351 -0.16366 -0.23594 -0.1632 -0.2375 -0.16435 C -0.24011 -0.1662 -0.24202 -0.16945 -0.24462 -0.17153 C -0.24688 -0.17338 -0.24931 -0.17454 -0.25174 -0.17616 C -0.2691 -0.19931 -0.28698 -0.19884 -0.31077 -0.20232 C -0.32153 -0.20625 -0.33229 -0.20833 -0.34288 -0.21204 C -0.35434 -0.22199 -0.37101 -0.22361 -0.38386 -0.2287 C -0.39705 -0.23403 -0.425 -0.23333 -0.425 -0.23333 C -0.4382 -0.23889 -0.42292 -0.23079 -0.43386 -0.24282 C -0.43698 -0.2463 -0.44132 -0.24699 -0.44462 -0.25 C -0.45226 -0.25718 -0.46441 -0.27245 -0.47327 -0.27616 C -0.47743 -0.28009 -0.4816 -0.28426 -0.48577 -0.2882 C -0.4875 -0.28982 -0.49097 -0.29282 -0.49097 -0.29282 C -0.50052 -0.31181 -0.51354 -0.32639 -0.52327 -0.34537 C -0.5257 -0.35 -0.52795 -0.35486 -0.53038 -0.35949 C -0.5316 -0.36181 -0.53386 -0.36667 -0.53386 -0.36667 C -0.53785 -0.38634 -0.53611 -0.40625 -0.55174 -0.41667 " pathEditMode="relative" ptsTypes="fffffffffffffffffffffffffffffA">
                                      <p:cBhvr>
                                        <p:cTn id="97" dur="2000" fill="hold"/>
                                        <p:tgtEl>
                                          <p:spTgt spid="38"/>
                                        </p:tgtEl>
                                        <p:attrNameLst>
                                          <p:attrName>ppt_x</p:attrName>
                                          <p:attrName>ppt_y</p:attrName>
                                        </p:attrNameLst>
                                      </p:cBhvr>
                                    </p:animMotion>
                                  </p:childTnLst>
                                </p:cTn>
                              </p:par>
                              <p:par>
                                <p:cTn id="98" presetID="6" presetClass="emph" presetSubtype="0" fill="hold" nodeType="withEffect">
                                  <p:stCondLst>
                                    <p:cond delay="0"/>
                                  </p:stCondLst>
                                  <p:childTnLst>
                                    <p:animScale>
                                      <p:cBhvr>
                                        <p:cTn id="99" dur="1000" fill="hold"/>
                                        <p:tgtEl>
                                          <p:spTgt spid="38"/>
                                        </p:tgtEl>
                                      </p:cBhvr>
                                      <p:by x="50000" y="50000"/>
                                    </p:animScale>
                                  </p:childTnLst>
                                </p:cTn>
                              </p:par>
                              <p:par>
                                <p:cTn id="100" presetID="10" presetClass="exit" presetSubtype="0" fill="hold" nodeType="withEffect">
                                  <p:stCondLst>
                                    <p:cond delay="0"/>
                                  </p:stCondLst>
                                  <p:childTnLst>
                                    <p:animEffect transition="out" filter="fade">
                                      <p:cBhvr>
                                        <p:cTn id="101" dur="1000"/>
                                        <p:tgtEl>
                                          <p:spTgt spid="24"/>
                                        </p:tgtEl>
                                      </p:cBhvr>
                                    </p:animEffect>
                                    <p:set>
                                      <p:cBhvr>
                                        <p:cTn id="102" dur="1" fill="hold">
                                          <p:stCondLst>
                                            <p:cond delay="999"/>
                                          </p:stCondLst>
                                        </p:cTn>
                                        <p:tgtEl>
                                          <p:spTgt spid="24"/>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10" presetClass="exit" presetSubtype="0" fill="hold" grpId="1" nodeType="clickEffect">
                                  <p:stCondLst>
                                    <p:cond delay="0"/>
                                  </p:stCondLst>
                                  <p:childTnLst>
                                    <p:animEffect transition="out" filter="fade">
                                      <p:cBhvr>
                                        <p:cTn id="106" dur="2000"/>
                                        <p:tgtEl>
                                          <p:spTgt spid="34"/>
                                        </p:tgtEl>
                                      </p:cBhvr>
                                    </p:animEffect>
                                    <p:set>
                                      <p:cBhvr>
                                        <p:cTn id="107" dur="1" fill="hold">
                                          <p:stCondLst>
                                            <p:cond delay="1999"/>
                                          </p:stCondLst>
                                        </p:cTn>
                                        <p:tgtEl>
                                          <p:spTgt spid="34"/>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2000"/>
                                        <p:tgtEl>
                                          <p:spTgt spid="35"/>
                                        </p:tgtEl>
                                      </p:cBhvr>
                                    </p:animEffect>
                                    <p:set>
                                      <p:cBhvr>
                                        <p:cTn id="110" dur="1" fill="hold">
                                          <p:stCondLst>
                                            <p:cond delay="1999"/>
                                          </p:stCondLst>
                                        </p:cTn>
                                        <p:tgtEl>
                                          <p:spTgt spid="35"/>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2000"/>
                                        <p:tgtEl>
                                          <p:spTgt spid="36"/>
                                        </p:tgtEl>
                                      </p:cBhvr>
                                    </p:animEffect>
                                    <p:set>
                                      <p:cBhvr>
                                        <p:cTn id="113" dur="1" fill="hold">
                                          <p:stCondLst>
                                            <p:cond delay="19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2" grpId="0" animBg="1"/>
      <p:bldP spid="25" grpId="0" animBg="1"/>
      <p:bldP spid="36" grpId="0" animBg="1"/>
      <p:bldP spid="36" grpId="1" animBg="1"/>
      <p:bldP spid="24" grpId="0" animBg="1"/>
      <p:bldP spid="24" grpId="1" animBg="1"/>
      <p:bldP spid="34" grpId="0" animBg="1"/>
      <p:bldP spid="34" grpId="1" animBg="1"/>
      <p:bldP spid="34" grpId="2" animBg="1"/>
      <p:bldP spid="35" grpId="0" animBg="1"/>
      <p:bldP spid="35" grpId="1" animBg="1"/>
      <p:bldP spid="35" grpId="2" animBg="1"/>
      <p:bldP spid="39" grpId="0" animBg="1"/>
      <p:bldP spid="39" grpId="1" animBg="1"/>
      <p:bldP spid="40" grpId="0" animBg="1"/>
      <p:bldP spid="40" grpId="1" animBg="1"/>
      <p:bldP spid="41" grpId="0" animBg="1"/>
      <p:bldP spid="41" grpId="1" animBg="1"/>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862322"/>
          </a:xfrm>
          <a:prstGeom prst="rect">
            <a:avLst/>
          </a:prstGeom>
        </p:spPr>
        <p:txBody>
          <a:bodyPr wrap="square">
            <a:spAutoFit/>
          </a:bodyPr>
          <a:lstStyle/>
          <a:p>
            <a:r>
              <a:rPr lang="en-US" dirty="0" smtClean="0">
                <a:hlinkClick r:id="rId2"/>
              </a:rPr>
              <a:t>https://en.wikipedia.org/wiki/History_of_Oregon</a:t>
            </a:r>
            <a:endParaRPr lang="en-US" dirty="0" smtClean="0"/>
          </a:p>
          <a:p>
            <a:r>
              <a:rPr lang="en-US" dirty="0" smtClean="0"/>
              <a:t>	 The Oregon Trail brought many new settlers to the region, starting in 1842–1843, after the United States agreed to jointly settle the Oregon Country with the United Kingdom. </a:t>
            </a:r>
          </a:p>
          <a:p>
            <a:r>
              <a:rPr lang="en-US" dirty="0" smtClean="0"/>
              <a:t>	 The border was defined peacefully in 1846 by the Oregon Treaty. The border between the United States and British North America was set at the 49th parallel. The Oregon Territory was officially organized in 1848.</a:t>
            </a:r>
          </a:p>
          <a:p>
            <a:r>
              <a:rPr lang="en-US" dirty="0" smtClean="0"/>
              <a:t>	 Settlement increased because of the Donation Land Claim Act of 1850, in conjunction with the forced relocation of the native population to Indian reservations. </a:t>
            </a:r>
          </a:p>
          <a:p>
            <a:r>
              <a:rPr lang="en-US" dirty="0" smtClean="0"/>
              <a:t>	The state was admitted to the Union on February 14, 1859.</a:t>
            </a:r>
          </a:p>
          <a:p>
            <a:r>
              <a:rPr lang="en-US" dirty="0" smtClean="0"/>
              <a:t>	</a:t>
            </a:r>
            <a:endParaRPr lang="en-US" dirty="0"/>
          </a:p>
        </p:txBody>
      </p:sp>
      <p:sp useBgFill="1">
        <p:nvSpPr>
          <p:cNvPr id="3" name="Rectangle 2"/>
          <p:cNvSpPr/>
          <p:nvPr/>
        </p:nvSpPr>
        <p:spPr>
          <a:xfrm>
            <a:off x="0" y="2743200"/>
            <a:ext cx="9144000" cy="6740307"/>
          </a:xfrm>
          <a:prstGeom prst="rect">
            <a:avLst/>
          </a:prstGeom>
        </p:spPr>
        <p:txBody>
          <a:bodyPr wrap="square">
            <a:spAutoFit/>
          </a:bodyPr>
          <a:lstStyle/>
          <a:p>
            <a:r>
              <a:rPr lang="en-US" dirty="0" smtClean="0">
                <a:hlinkClick r:id="rId3"/>
              </a:rPr>
              <a:t>https://en.wikipedia.org/wiki/Donation_Land_Claim_Act</a:t>
            </a:r>
            <a:endParaRPr lang="en-US" dirty="0" smtClean="0"/>
          </a:p>
          <a:p>
            <a:r>
              <a:rPr lang="en-US" dirty="0" smtClean="0"/>
              <a:t>	 The </a:t>
            </a:r>
            <a:r>
              <a:rPr lang="en-US" b="1" dirty="0" smtClean="0"/>
              <a:t>Donation Land Claim Act of 1850</a:t>
            </a:r>
            <a:r>
              <a:rPr lang="en-US" dirty="0" smtClean="0"/>
              <a:t>, sometimes known as the </a:t>
            </a:r>
            <a:r>
              <a:rPr lang="en-US" b="1" dirty="0" smtClean="0"/>
              <a:t>Donation Land Act</a:t>
            </a:r>
            <a:r>
              <a:rPr lang="en-US" dirty="0" smtClean="0"/>
              <a:t>, was a statute enacted in late 1850 by the United States Congress. It was intended to promote homestead settlements in the Oregon Territory. The law, a forerunner of the later Homestead Act, brought thousands of white settlers into the new territory, swelling the ranks of settlers traveling along the Oregon Trail. 7,437 land patents were issued under the law, which expired in late 1855.</a:t>
            </a:r>
          </a:p>
          <a:p>
            <a:r>
              <a:rPr lang="en-US" dirty="0" smtClean="0"/>
              <a:t>	 The passage of the law was largely due to the efforts of Samuel R. Thurston, the Oregon territorial delegate to Congress. The act, which became law on 27 September 1850, granted 320 acres (1.3 km</a:t>
            </a:r>
            <a:r>
              <a:rPr lang="en-US" baseline="30000" dirty="0" smtClean="0"/>
              <a:t>2</a:t>
            </a:r>
            <a:r>
              <a:rPr lang="en-US" dirty="0" smtClean="0"/>
              <a:t>) of designated areas free of charge to every unmarried white male citizen eighteen or older and 640 acres (2.6 km</a:t>
            </a:r>
            <a:r>
              <a:rPr lang="en-US" baseline="30000" dirty="0" smtClean="0"/>
              <a:t>2</a:t>
            </a:r>
            <a:r>
              <a:rPr lang="en-US" dirty="0" smtClean="0"/>
              <a:t>) to every married couple arriving in the Oregon Territory before 1 December 1850. In the case of a married couple, the husband and wife each owned half of the total grant under their own names. The law was one of the first that allowed married women in the United States to hold property under their own name."American half-breed Indians" were also eligible for the grant. A provision in the law granted half the amount to those who arrived after the 1850 deadline but before 1854.</a:t>
            </a:r>
            <a:r>
              <a:rPr lang="en-US" baseline="30000" dirty="0" smtClean="0"/>
              <a:t> </a:t>
            </a:r>
            <a:r>
              <a:rPr lang="en-US" dirty="0" smtClean="0"/>
              <a:t>Claimants were required to live on the land and to cultivate it for four years to own it outright.</a:t>
            </a:r>
          </a:p>
          <a:p>
            <a:r>
              <a:rPr lang="en-US" dirty="0" smtClean="0"/>
              <a:t>	 After the 1854 cut-off date, the designated land in Oregon was no longer free but was still available, selling at $1.25 an acre ($3.09/hectare), with a limit of 320 acres (1.3 km²) in any one claim. The law expired on December 1, 1855. In the following years, the price was raised and the maximum size of claims was progressively lowered.</a:t>
            </a:r>
          </a:p>
          <a:p>
            <a:r>
              <a:rPr lang="en-US" dirty="0" smtClean="0"/>
              <a:t>	In 1862, Congress passed the first of the "Homestead Acts," which was largely designed to encourage settlement of the Great Plains states, but applied to Oregon as well.</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402300"/>
          </a:xfrm>
          <a:prstGeom prst="rect">
            <a:avLst/>
          </a:prstGeom>
        </p:spPr>
        <p:txBody>
          <a:bodyPr wrap="square">
            <a:spAutoFit/>
          </a:bodyPr>
          <a:lstStyle/>
          <a:p>
            <a:r>
              <a:rPr lang="en-US" b="1" dirty="0" smtClean="0">
                <a:hlinkClick r:id="rId3"/>
              </a:rPr>
              <a:t>https://en.wikipedia.org/wiki/Ezra_Meeker</a:t>
            </a:r>
            <a:endParaRPr lang="en-US" b="1" dirty="0" smtClean="0"/>
          </a:p>
          <a:p>
            <a:r>
              <a:rPr lang="en-US" b="1" dirty="0" smtClean="0"/>
              <a:t>	Ezra Manning Meeker</a:t>
            </a:r>
            <a:r>
              <a:rPr lang="en-US" dirty="0" smtClean="0"/>
              <a:t> (December 29, 1830 – December 3, 1928)</a:t>
            </a:r>
          </a:p>
          <a:p>
            <a:r>
              <a:rPr lang="en-US" dirty="0" smtClean="0"/>
              <a:t> was an American pioneer who traveled the Oregon Trail by ox-drawn </a:t>
            </a:r>
          </a:p>
          <a:p>
            <a:r>
              <a:rPr lang="en-US" dirty="0" smtClean="0"/>
              <a:t>wagon as a young man, migrating from Iowa to the Pacific Coast. Late in</a:t>
            </a:r>
          </a:p>
          <a:p>
            <a:r>
              <a:rPr lang="en-US" dirty="0" smtClean="0"/>
              <a:t> life he worked to memorialize the Trail, repeatedly retracing the trip of his</a:t>
            </a:r>
          </a:p>
          <a:p>
            <a:r>
              <a:rPr lang="en-US" dirty="0" smtClean="0"/>
              <a:t> youth. Once known as the "Hop King of the World", he was the first mayor</a:t>
            </a:r>
          </a:p>
          <a:p>
            <a:r>
              <a:rPr lang="en-US" dirty="0" smtClean="0"/>
              <a:t> of Puyallup, Washington.</a:t>
            </a:r>
          </a:p>
          <a:p>
            <a:r>
              <a:rPr lang="en-US" dirty="0" smtClean="0"/>
              <a:t>	Meeker was born in Butler County, Ohio, to Jacob and Phoebe</a:t>
            </a:r>
          </a:p>
          <a:p>
            <a:r>
              <a:rPr lang="en-US" dirty="0" smtClean="0"/>
              <a:t> Meeker. His family relocated to Indiana when he was a boy. He married </a:t>
            </a:r>
          </a:p>
          <a:p>
            <a:r>
              <a:rPr lang="en-US" dirty="0" smtClean="0"/>
              <a:t>Eliza Jane Sumner in 1851; the following year the couple, with Ezra's </a:t>
            </a:r>
          </a:p>
          <a:p>
            <a:r>
              <a:rPr lang="en-US" dirty="0" smtClean="0"/>
              <a:t>brother and with their newborn son, set out for the Oregon Territory, </a:t>
            </a:r>
          </a:p>
          <a:p>
            <a:r>
              <a:rPr lang="en-US" dirty="0" smtClean="0"/>
              <a:t>where land could be claimed and settled on. Although they endured </a:t>
            </a:r>
          </a:p>
          <a:p>
            <a:r>
              <a:rPr lang="en-US" dirty="0" smtClean="0"/>
              <a:t>hardships on the Trail in the journey of nearly six months, the entire party </a:t>
            </a:r>
          </a:p>
          <a:p>
            <a:r>
              <a:rPr lang="en-US" dirty="0" smtClean="0"/>
              <a:t>survived the trek. Meeker and his family briefly stayed near Portland, </a:t>
            </a:r>
          </a:p>
          <a:p>
            <a:r>
              <a:rPr lang="en-US" dirty="0" smtClean="0"/>
              <a:t>then journeyed north to live in the Puget Sound region. They settled at </a:t>
            </a:r>
          </a:p>
          <a:p>
            <a:r>
              <a:rPr lang="en-US" dirty="0" smtClean="0"/>
              <a:t>what is now Puyallup in 1862, where Meeker grew hops for use in brewing </a:t>
            </a:r>
          </a:p>
          <a:p>
            <a:r>
              <a:rPr lang="en-US" dirty="0" smtClean="0"/>
              <a:t>beer. By 1887, his business had made him wealthy, and his wife built a</a:t>
            </a:r>
          </a:p>
          <a:p>
            <a:r>
              <a:rPr lang="en-US" dirty="0" smtClean="0"/>
              <a:t> large mansion for the family. In 1891 an infestation of hop aphids </a:t>
            </a:r>
          </a:p>
          <a:p>
            <a:r>
              <a:rPr lang="en-US" dirty="0" smtClean="0"/>
              <a:t>destroyed his crops and took much of his fortune. He later tried his hand </a:t>
            </a:r>
          </a:p>
          <a:p>
            <a:r>
              <a:rPr lang="en-US" dirty="0" smtClean="0"/>
              <a:t>at a number of ventures, and made four largely unsuccessful trips to the</a:t>
            </a:r>
          </a:p>
          <a:p>
            <a:r>
              <a:rPr lang="en-US" dirty="0" smtClean="0"/>
              <a:t> Klondike, taking groceries and hoping to profit from the gold rush.</a:t>
            </a:r>
          </a:p>
          <a:p>
            <a:r>
              <a:rPr lang="en-US" dirty="0" smtClean="0"/>
              <a:t>	Meeker became convinced that the Oregon Trail was being</a:t>
            </a:r>
          </a:p>
          <a:p>
            <a:r>
              <a:rPr lang="en-US" dirty="0" smtClean="0"/>
              <a:t> forgotten, and he determined to bring it publicity so it could be marked and monuments erected. In 1906–1908, although in his late 70s, he retraced his steps along the Oregon Trail by wagon, seeking to build monuments in communities along the way. His trek reached New York, and in Washington, D.C. he met President Theodore Roosevelt. He traveled the Trail again several times in the final two decades of this life, including by oxcart in 1910–1912 and by airplane in 1924. During another such trip, in 1928, Meeker fell ill but was succored by Henry Ford. On his return to Washington state, Meeker became ill again and died there on December 3, 1928 at age 97.</a:t>
            </a:r>
            <a:endParaRPr lang="en-US" dirty="0"/>
          </a:p>
        </p:txBody>
      </p:sp>
      <p:pic>
        <p:nvPicPr>
          <p:cNvPr id="1026" name="Picture 2"/>
          <p:cNvPicPr>
            <a:picLocks noChangeAspect="1" noChangeArrowheads="1"/>
          </p:cNvPicPr>
          <p:nvPr/>
        </p:nvPicPr>
        <p:blipFill>
          <a:blip r:embed="rId4"/>
          <a:srcRect/>
          <a:stretch>
            <a:fillRect/>
          </a:stretch>
        </p:blipFill>
        <p:spPr bwMode="auto">
          <a:xfrm>
            <a:off x="7200900" y="0"/>
            <a:ext cx="1943100" cy="2797175"/>
          </a:xfrm>
          <a:prstGeom prst="rect">
            <a:avLst/>
          </a:prstGeom>
          <a:noFill/>
          <a:ln w="9525">
            <a:noFill/>
            <a:miter lim="800000"/>
            <a:headEnd/>
            <a:tailEnd/>
          </a:ln>
          <a:effectLst/>
        </p:spPr>
      </p:pic>
      <p:sp>
        <p:nvSpPr>
          <p:cNvPr id="4" name="TextBox 3"/>
          <p:cNvSpPr txBox="1"/>
          <p:nvPr/>
        </p:nvSpPr>
        <p:spPr>
          <a:xfrm>
            <a:off x="7239000" y="0"/>
            <a:ext cx="652743" cy="369332"/>
          </a:xfrm>
          <a:prstGeom prst="rect">
            <a:avLst/>
          </a:prstGeom>
          <a:noFill/>
        </p:spPr>
        <p:txBody>
          <a:bodyPr wrap="none" rtlCol="0">
            <a:spAutoFit/>
          </a:bodyPr>
          <a:lstStyle/>
          <a:p>
            <a:r>
              <a:rPr lang="en-US" dirty="0" smtClean="0"/>
              <a:t>1854</a:t>
            </a:r>
            <a:endParaRPr lang="en-US" dirty="0"/>
          </a:p>
        </p:txBody>
      </p:sp>
      <p:pic>
        <p:nvPicPr>
          <p:cNvPr id="1027" name="Picture 3"/>
          <p:cNvPicPr>
            <a:picLocks noChangeAspect="1" noChangeArrowheads="1"/>
          </p:cNvPicPr>
          <p:nvPr/>
        </p:nvPicPr>
        <p:blipFill>
          <a:blip r:embed="rId5"/>
          <a:srcRect/>
          <a:stretch>
            <a:fillRect/>
          </a:stretch>
        </p:blipFill>
        <p:spPr bwMode="auto">
          <a:xfrm>
            <a:off x="7162800" y="3048000"/>
            <a:ext cx="1981200" cy="2873375"/>
          </a:xfrm>
          <a:prstGeom prst="rect">
            <a:avLst/>
          </a:prstGeom>
          <a:noFill/>
          <a:ln w="9525">
            <a:noFill/>
            <a:miter lim="800000"/>
            <a:headEnd/>
            <a:tailEnd/>
          </a:ln>
          <a:effectLst/>
        </p:spPr>
      </p:pic>
      <p:sp>
        <p:nvSpPr>
          <p:cNvPr id="6" name="TextBox 5"/>
          <p:cNvSpPr txBox="1"/>
          <p:nvPr/>
        </p:nvSpPr>
        <p:spPr>
          <a:xfrm>
            <a:off x="7239000" y="3048000"/>
            <a:ext cx="652743" cy="369332"/>
          </a:xfrm>
          <a:prstGeom prst="rect">
            <a:avLst/>
          </a:prstGeom>
          <a:noFill/>
        </p:spPr>
        <p:txBody>
          <a:bodyPr wrap="none" rtlCol="0">
            <a:spAutoFit/>
          </a:bodyPr>
          <a:lstStyle/>
          <a:p>
            <a:r>
              <a:rPr lang="en-US" dirty="0" smtClean="0">
                <a:solidFill>
                  <a:schemeClr val="bg1"/>
                </a:solidFill>
              </a:rPr>
              <a:t>1880</a:t>
            </a:r>
            <a:endParaRPr lang="en-US" dirty="0">
              <a:solidFill>
                <a:schemeClr val="bg1"/>
              </a:solidFill>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7" name="TextBox 46"/>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1852</a:t>
            </a:r>
            <a:endParaRPr lang="en-US" sz="4800" b="1" dirty="0">
              <a:solidFill>
                <a:srgbClr val="FF0000"/>
              </a:solidFill>
              <a:effectLst>
                <a:outerShdw dist="50800" dir="5400000" algn="ctr" rotWithShape="0">
                  <a:schemeClr val="tx1"/>
                </a:outerShdw>
              </a:effectLst>
            </a:endParaRPr>
          </a:p>
        </p:txBody>
      </p:sp>
      <p:grpSp>
        <p:nvGrpSpPr>
          <p:cNvPr id="37" name="Group 36"/>
          <p:cNvGrpSpPr/>
          <p:nvPr/>
        </p:nvGrpSpPr>
        <p:grpSpPr>
          <a:xfrm>
            <a:off x="-137160" y="758952"/>
            <a:ext cx="9814560" cy="6327648"/>
            <a:chOff x="-137160" y="758952"/>
            <a:chExt cx="9814560" cy="6327648"/>
          </a:xfrm>
        </p:grpSpPr>
        <p:pic>
          <p:nvPicPr>
            <p:cNvPr id="38" name="Picture 2" descr="File:United States 1853-12-185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9" name="Group 2"/>
            <p:cNvGrpSpPr/>
            <p:nvPr/>
          </p:nvGrpSpPr>
          <p:grpSpPr>
            <a:xfrm>
              <a:off x="-34186" y="928596"/>
              <a:ext cx="9711586" cy="6158004"/>
              <a:chOff x="21351" y="928596"/>
              <a:chExt cx="9711586" cy="6158004"/>
            </a:xfrm>
            <a:solidFill>
              <a:schemeClr val="bg1"/>
            </a:solidFill>
          </p:grpSpPr>
          <p:sp>
            <p:nvSpPr>
              <p:cNvPr id="41"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11"/>
              <p:cNvGrpSpPr/>
              <p:nvPr/>
            </p:nvGrpSpPr>
            <p:grpSpPr>
              <a:xfrm>
                <a:off x="21351" y="5294193"/>
                <a:ext cx="3435447" cy="1792407"/>
                <a:chOff x="-152400" y="5257800"/>
                <a:chExt cx="3505200" cy="1828800"/>
              </a:xfrm>
              <a:grpFill/>
            </p:grpSpPr>
            <p:sp>
              <p:nvSpPr>
                <p:cNvPr id="45" name="Rectangle 44"/>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3" name="Freeform 4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0" name="Picture 2" descr="File:United States 1853-12-1854.png"/>
            <p:cNvPicPr preferRelativeResize="0">
              <a:picLocks noChangeArrowheads="1"/>
            </p:cNvPicPr>
            <p:nvPr/>
          </p:nvPicPr>
          <p:blipFill>
            <a:blip r:embed="rId3"/>
            <a:srcRect l="38999" t="65077" r="56106" b="31310"/>
            <a:stretch>
              <a:fillRect/>
            </a:stretch>
          </p:blipFill>
          <p:spPr bwMode="auto">
            <a:xfrm rot="180000">
              <a:off x="3504494" y="4251947"/>
              <a:ext cx="438912" cy="256032"/>
            </a:xfrm>
            <a:prstGeom prst="rect">
              <a:avLst/>
            </a:prstGeom>
            <a:noFill/>
          </p:spPr>
        </p:pic>
      </p:gr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1853</a:t>
            </a:r>
            <a:endParaRPr lang="en-US" sz="4800" b="1" dirty="0">
              <a:solidFill>
                <a:srgbClr val="FF0000"/>
              </a:solidFill>
              <a:effectLst>
                <a:outerShdw dist="50800" dir="5400000" algn="ctr" rotWithShape="0">
                  <a:schemeClr val="tx1"/>
                </a:outerShdw>
              </a:effectLst>
            </a:endParaRPr>
          </a:p>
        </p:txBody>
      </p:sp>
      <p:grpSp>
        <p:nvGrpSpPr>
          <p:cNvPr id="2" name="Group 38"/>
          <p:cNvGrpSpPr/>
          <p:nvPr/>
        </p:nvGrpSpPr>
        <p:grpSpPr>
          <a:xfrm>
            <a:off x="-152400" y="758952"/>
            <a:ext cx="9895718" cy="6327648"/>
            <a:chOff x="-194414" y="758952"/>
            <a:chExt cx="9895718" cy="6327648"/>
          </a:xfrm>
        </p:grpSpPr>
        <p:grpSp>
          <p:nvGrpSpPr>
            <p:cNvPr id="3"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4"/>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5"/>
              <a:srcRect l="11259" t="19316" r="78135" b="73458"/>
              <a:stretch>
                <a:fillRect/>
              </a:stretch>
            </p:blipFill>
            <p:spPr bwMode="auto">
              <a:xfrm>
                <a:off x="609600" y="3712464"/>
                <a:ext cx="2057400" cy="304800"/>
              </a:xfrm>
              <a:prstGeom prst="rect">
                <a:avLst/>
              </a:prstGeom>
              <a:noFill/>
            </p:spPr>
          </p:pic>
        </p:grpSp>
        <p:grpSp>
          <p:nvGrpSpPr>
            <p:cNvPr id="4"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Rectangle 33"/>
          <p:cNvSpPr/>
          <p:nvPr/>
        </p:nvSpPr>
        <p:spPr>
          <a:xfrm>
            <a:off x="0" y="3301425"/>
            <a:ext cx="9144000" cy="584775"/>
          </a:xfrm>
          <a:prstGeom prst="rect">
            <a:avLst/>
          </a:prstGeom>
          <a:solidFill>
            <a:schemeClr val="bg1"/>
          </a:solidFill>
        </p:spPr>
        <p:txBody>
          <a:bodyPr wrap="square">
            <a:spAutoFit/>
          </a:bodyPr>
          <a:lstStyle/>
          <a:p>
            <a:r>
              <a:rPr lang="en-US" sz="3200" dirty="0" smtClean="0"/>
              <a:t>- Ezra Meeker, age 22, &amp; family settle in Puyallup (WA)</a:t>
            </a:r>
          </a:p>
        </p:txBody>
      </p:sp>
      <p:sp>
        <p:nvSpPr>
          <p:cNvPr id="25" name="5-Point Star 2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5" name="Rectangle 34"/>
          <p:cNvSpPr/>
          <p:nvPr/>
        </p:nvSpPr>
        <p:spPr>
          <a:xfrm>
            <a:off x="0" y="2768025"/>
            <a:ext cx="9144000" cy="584775"/>
          </a:xfrm>
          <a:prstGeom prst="rect">
            <a:avLst/>
          </a:prstGeom>
          <a:solidFill>
            <a:schemeClr val="bg1"/>
          </a:solidFill>
        </p:spPr>
        <p:txBody>
          <a:bodyPr wrap="square">
            <a:spAutoFit/>
          </a:bodyPr>
          <a:lstStyle/>
          <a:p>
            <a:r>
              <a:rPr lang="en-US" sz="3200" dirty="0" smtClean="0"/>
              <a:t>- becomes wealthy growing hops for beer making</a:t>
            </a:r>
          </a:p>
        </p:txBody>
      </p:sp>
      <p:pic>
        <p:nvPicPr>
          <p:cNvPr id="50178" name="Picture 2" descr="Image result for beer hops"/>
          <p:cNvPicPr>
            <a:picLocks noChangeAspect="1" noChangeArrowheads="1"/>
          </p:cNvPicPr>
          <p:nvPr/>
        </p:nvPicPr>
        <p:blipFill>
          <a:blip r:embed="rId6"/>
          <a:srcRect/>
          <a:stretch>
            <a:fillRect/>
          </a:stretch>
        </p:blipFill>
        <p:spPr bwMode="auto">
          <a:xfrm>
            <a:off x="685800" y="3943350"/>
            <a:ext cx="3886200" cy="2914650"/>
          </a:xfrm>
          <a:prstGeom prst="rect">
            <a:avLst/>
          </a:prstGeom>
          <a:noFill/>
          <a:ln w="76200">
            <a:solidFill>
              <a:schemeClr val="bg1"/>
            </a:solidFill>
          </a:ln>
        </p:spPr>
      </p:pic>
      <p:sp>
        <p:nvSpPr>
          <p:cNvPr id="24" name="Rectangle 23"/>
          <p:cNvSpPr/>
          <p:nvPr/>
        </p:nvSpPr>
        <p:spPr>
          <a:xfrm>
            <a:off x="3886200" y="2209800"/>
            <a:ext cx="5257800" cy="584775"/>
          </a:xfrm>
          <a:prstGeom prst="rect">
            <a:avLst/>
          </a:prstGeom>
          <a:solidFill>
            <a:schemeClr val="bg1"/>
          </a:solidFill>
        </p:spPr>
        <p:txBody>
          <a:bodyPr wrap="square">
            <a:spAutoFit/>
          </a:bodyPr>
          <a:lstStyle/>
          <a:p>
            <a:r>
              <a:rPr lang="en-US" sz="3200" dirty="0" smtClean="0"/>
              <a:t>- elected 1</a:t>
            </a:r>
            <a:r>
              <a:rPr lang="en-US" sz="3200" baseline="30000" dirty="0" smtClean="0"/>
              <a:t>st</a:t>
            </a:r>
            <a:r>
              <a:rPr lang="en-US" sz="3200" dirty="0" smtClean="0"/>
              <a:t> mayor of Puyallup</a:t>
            </a:r>
          </a:p>
        </p:txBody>
      </p:sp>
      <p:sp>
        <p:nvSpPr>
          <p:cNvPr id="27" name="Rectangle 26"/>
          <p:cNvSpPr/>
          <p:nvPr/>
        </p:nvSpPr>
        <p:spPr>
          <a:xfrm>
            <a:off x="3124200" y="762000"/>
            <a:ext cx="6019800" cy="584775"/>
          </a:xfrm>
          <a:prstGeom prst="rect">
            <a:avLst/>
          </a:prstGeom>
          <a:solidFill>
            <a:schemeClr val="bg1"/>
          </a:solidFill>
        </p:spPr>
        <p:txBody>
          <a:bodyPr wrap="square">
            <a:spAutoFit/>
          </a:bodyPr>
          <a:lstStyle/>
          <a:p>
            <a:r>
              <a:rPr lang="en-US" sz="3200" dirty="0" smtClean="0"/>
              <a:t>Washington Territory is established</a:t>
            </a:r>
          </a:p>
        </p:txBody>
      </p:sp>
      <p:pic>
        <p:nvPicPr>
          <p:cNvPr id="36" name="Picture 2"/>
          <p:cNvPicPr>
            <a:picLocks noChangeAspect="1" noChangeArrowheads="1"/>
          </p:cNvPicPr>
          <p:nvPr/>
        </p:nvPicPr>
        <p:blipFill>
          <a:blip r:embed="rId7" cstate="print"/>
          <a:srcRect/>
          <a:stretch>
            <a:fillRect/>
          </a:stretch>
        </p:blipFill>
        <p:spPr bwMode="auto">
          <a:xfrm>
            <a:off x="989835" y="228600"/>
            <a:ext cx="1067565" cy="15240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36"/>
                                        </p:tgtEl>
                                      </p:cBhvr>
                                      <p:by x="200000" y="200000"/>
                                    </p:animScale>
                                  </p:childTnLst>
                                </p:cTn>
                              </p:par>
                              <p:par>
                                <p:cTn id="7" presetID="42" presetClass="path" presetSubtype="0" fill="hold" nodeType="withEffect">
                                  <p:stCondLst>
                                    <p:cond delay="0"/>
                                  </p:stCondLst>
                                  <p:childTnLst>
                                    <p:animMotion origin="layout" path="M 3.33333E-6 -3.33333E-6 L 0.56666 0.65556 " pathEditMode="relative" rAng="0" ptsTypes="AA">
                                      <p:cBhvr>
                                        <p:cTn id="8" dur="1000" fill="hold"/>
                                        <p:tgtEl>
                                          <p:spTgt spid="36"/>
                                        </p:tgtEl>
                                        <p:attrNameLst>
                                          <p:attrName>ppt_x</p:attrName>
                                          <p:attrName>ppt_y</p:attrName>
                                        </p:attrNameLst>
                                      </p:cBhvr>
                                      <p:rCtr x="283" y="328"/>
                                    </p:animMotion>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1000"/>
                                        <p:tgtEl>
                                          <p:spTgt spid="34"/>
                                        </p:tgtEl>
                                      </p:cBhvr>
                                    </p:animEffect>
                                  </p:childTnLst>
                                </p:cTn>
                              </p:par>
                              <p:par>
                                <p:cTn id="13" presetID="49" presetClass="entr" presetSubtype="0" decel="10000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p:cTn id="15" dur="1000" fill="hold"/>
                                        <p:tgtEl>
                                          <p:spTgt spid="25"/>
                                        </p:tgtEl>
                                        <p:attrNameLst>
                                          <p:attrName>ppt_w</p:attrName>
                                        </p:attrNameLst>
                                      </p:cBhvr>
                                      <p:tavLst>
                                        <p:tav tm="0">
                                          <p:val>
                                            <p:fltVal val="0"/>
                                          </p:val>
                                        </p:tav>
                                        <p:tav tm="100000">
                                          <p:val>
                                            <p:strVal val="#ppt_w"/>
                                          </p:val>
                                        </p:tav>
                                      </p:tavLst>
                                    </p:anim>
                                    <p:anim calcmode="lin" valueType="num">
                                      <p:cBhvr>
                                        <p:cTn id="16" dur="1000" fill="hold"/>
                                        <p:tgtEl>
                                          <p:spTgt spid="25"/>
                                        </p:tgtEl>
                                        <p:attrNameLst>
                                          <p:attrName>ppt_h</p:attrName>
                                        </p:attrNameLst>
                                      </p:cBhvr>
                                      <p:tavLst>
                                        <p:tav tm="0">
                                          <p:val>
                                            <p:fltVal val="0"/>
                                          </p:val>
                                        </p:tav>
                                        <p:tav tm="100000">
                                          <p:val>
                                            <p:strVal val="#ppt_h"/>
                                          </p:val>
                                        </p:tav>
                                      </p:tavLst>
                                    </p:anim>
                                    <p:anim calcmode="lin" valueType="num">
                                      <p:cBhvr>
                                        <p:cTn id="17" dur="1000" fill="hold"/>
                                        <p:tgtEl>
                                          <p:spTgt spid="25"/>
                                        </p:tgtEl>
                                        <p:attrNameLst>
                                          <p:attrName>style.rotation</p:attrName>
                                        </p:attrNameLst>
                                      </p:cBhvr>
                                      <p:tavLst>
                                        <p:tav tm="0">
                                          <p:val>
                                            <p:fltVal val="360"/>
                                          </p:val>
                                        </p:tav>
                                        <p:tav tm="100000">
                                          <p:val>
                                            <p:fltVal val="0"/>
                                          </p:val>
                                        </p:tav>
                                      </p:tavLst>
                                    </p:anim>
                                    <p:animEffect transition="in" filter="fade">
                                      <p:cBhvr>
                                        <p:cTn id="18" dur="10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childTnLst>
                                </p:cTn>
                              </p:par>
                              <p:par>
                                <p:cTn id="24" presetID="22" presetClass="entr" presetSubtype="4" fill="hold" nodeType="withEffect">
                                  <p:stCondLst>
                                    <p:cond delay="0"/>
                                  </p:stCondLst>
                                  <p:childTnLst>
                                    <p:set>
                                      <p:cBhvr>
                                        <p:cTn id="25" dur="1" fill="hold">
                                          <p:stCondLst>
                                            <p:cond delay="0"/>
                                          </p:stCondLst>
                                        </p:cTn>
                                        <p:tgtEl>
                                          <p:spTgt spid="50178"/>
                                        </p:tgtEl>
                                        <p:attrNameLst>
                                          <p:attrName>style.visibility</p:attrName>
                                        </p:attrNameLst>
                                      </p:cBhvr>
                                      <p:to>
                                        <p:strVal val="visible"/>
                                      </p:to>
                                    </p:set>
                                    <p:animEffect transition="in" filter="wipe(down)">
                                      <p:cBhvr>
                                        <p:cTn id="26" dur="1000"/>
                                        <p:tgtEl>
                                          <p:spTgt spid="5017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10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1000"/>
                                        <p:tgtEl>
                                          <p:spTgt spid="24"/>
                                        </p:tgtEl>
                                      </p:cBhvr>
                                    </p:animEffect>
                                    <p:set>
                                      <p:cBhvr>
                                        <p:cTn id="36" dur="1" fill="hold">
                                          <p:stCondLst>
                                            <p:cond delay="999"/>
                                          </p:stCondLst>
                                        </p:cTn>
                                        <p:tgtEl>
                                          <p:spTgt spid="24"/>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35"/>
                                        </p:tgtEl>
                                      </p:cBhvr>
                                    </p:animEffect>
                                    <p:set>
                                      <p:cBhvr>
                                        <p:cTn id="39" dur="1" fill="hold">
                                          <p:stCondLst>
                                            <p:cond delay="999"/>
                                          </p:stCondLst>
                                        </p:cTn>
                                        <p:tgtEl>
                                          <p:spTgt spid="35"/>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34"/>
                                        </p:tgtEl>
                                      </p:cBhvr>
                                    </p:animEffect>
                                    <p:set>
                                      <p:cBhvr>
                                        <p:cTn id="42" dur="1" fill="hold">
                                          <p:stCondLst>
                                            <p:cond delay="999"/>
                                          </p:stCondLst>
                                        </p:cTn>
                                        <p:tgtEl>
                                          <p:spTgt spid="34"/>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1000"/>
                                        <p:tgtEl>
                                          <p:spTgt spid="50178"/>
                                        </p:tgtEl>
                                      </p:cBhvr>
                                    </p:animEffect>
                                    <p:set>
                                      <p:cBhvr>
                                        <p:cTn id="45" dur="1" fill="hold">
                                          <p:stCondLst>
                                            <p:cond delay="999"/>
                                          </p:stCondLst>
                                        </p:cTn>
                                        <p:tgtEl>
                                          <p:spTgt spid="50178"/>
                                        </p:tgtEl>
                                        <p:attrNameLst>
                                          <p:attrName>style.visibility</p:attrName>
                                        </p:attrNameLst>
                                      </p:cBhvr>
                                      <p:to>
                                        <p:strVal val="hidden"/>
                                      </p:to>
                                    </p:set>
                                  </p:childTnLst>
                                </p:cTn>
                              </p:par>
                            </p:childTnLst>
                          </p:cTn>
                        </p:par>
                        <p:par>
                          <p:cTn id="46" fill="hold">
                            <p:stCondLst>
                              <p:cond delay="1000"/>
                            </p:stCondLst>
                            <p:childTnLst>
                              <p:par>
                                <p:cTn id="47" presetID="49" presetClass="entr" presetSubtype="0" decel="10000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p:cTn id="49" dur="1000" fill="hold"/>
                                        <p:tgtEl>
                                          <p:spTgt spid="22"/>
                                        </p:tgtEl>
                                        <p:attrNameLst>
                                          <p:attrName>ppt_w</p:attrName>
                                        </p:attrNameLst>
                                      </p:cBhvr>
                                      <p:tavLst>
                                        <p:tav tm="0">
                                          <p:val>
                                            <p:fltVal val="0"/>
                                          </p:val>
                                        </p:tav>
                                        <p:tav tm="100000">
                                          <p:val>
                                            <p:strVal val="#ppt_w"/>
                                          </p:val>
                                        </p:tav>
                                      </p:tavLst>
                                    </p:anim>
                                    <p:anim calcmode="lin" valueType="num">
                                      <p:cBhvr>
                                        <p:cTn id="50" dur="1000" fill="hold"/>
                                        <p:tgtEl>
                                          <p:spTgt spid="22"/>
                                        </p:tgtEl>
                                        <p:attrNameLst>
                                          <p:attrName>ppt_h</p:attrName>
                                        </p:attrNameLst>
                                      </p:cBhvr>
                                      <p:tavLst>
                                        <p:tav tm="0">
                                          <p:val>
                                            <p:fltVal val="0"/>
                                          </p:val>
                                        </p:tav>
                                        <p:tav tm="100000">
                                          <p:val>
                                            <p:strVal val="#ppt_h"/>
                                          </p:val>
                                        </p:tav>
                                      </p:tavLst>
                                    </p:anim>
                                    <p:anim calcmode="lin" valueType="num">
                                      <p:cBhvr>
                                        <p:cTn id="51" dur="1000" fill="hold"/>
                                        <p:tgtEl>
                                          <p:spTgt spid="22"/>
                                        </p:tgtEl>
                                        <p:attrNameLst>
                                          <p:attrName>style.rotation</p:attrName>
                                        </p:attrNameLst>
                                      </p:cBhvr>
                                      <p:tavLst>
                                        <p:tav tm="0">
                                          <p:val>
                                            <p:fltVal val="360"/>
                                          </p:val>
                                        </p:tav>
                                        <p:tav tm="100000">
                                          <p:val>
                                            <p:fltVal val="0"/>
                                          </p:val>
                                        </p:tav>
                                      </p:tavLst>
                                    </p:anim>
                                    <p:animEffect transition="in" filter="fade">
                                      <p:cBhvr>
                                        <p:cTn id="52" dur="1000"/>
                                        <p:tgtEl>
                                          <p:spTgt spid="22"/>
                                        </p:tgtEl>
                                      </p:cBhvr>
                                    </p:animEffect>
                                  </p:childTnLst>
                                </p:cTn>
                              </p:par>
                              <p:par>
                                <p:cTn id="53" presetID="49" presetClass="exit" presetSubtype="0" accel="100000" fill="hold" grpId="0" nodeType="withEffect">
                                  <p:stCondLst>
                                    <p:cond delay="0"/>
                                  </p:stCondLst>
                                  <p:childTnLst>
                                    <p:anim calcmode="lin" valueType="num">
                                      <p:cBhvr>
                                        <p:cTn id="54" dur="1000"/>
                                        <p:tgtEl>
                                          <p:spTgt spid="47"/>
                                        </p:tgtEl>
                                        <p:attrNameLst>
                                          <p:attrName>ppt_w</p:attrName>
                                        </p:attrNameLst>
                                      </p:cBhvr>
                                      <p:tavLst>
                                        <p:tav tm="0">
                                          <p:val>
                                            <p:strVal val="ppt_w"/>
                                          </p:val>
                                        </p:tav>
                                        <p:tav tm="100000">
                                          <p:val>
                                            <p:fltVal val="0"/>
                                          </p:val>
                                        </p:tav>
                                      </p:tavLst>
                                    </p:anim>
                                    <p:anim calcmode="lin" valueType="num">
                                      <p:cBhvr>
                                        <p:cTn id="55" dur="1000"/>
                                        <p:tgtEl>
                                          <p:spTgt spid="47"/>
                                        </p:tgtEl>
                                        <p:attrNameLst>
                                          <p:attrName>ppt_h</p:attrName>
                                        </p:attrNameLst>
                                      </p:cBhvr>
                                      <p:tavLst>
                                        <p:tav tm="0">
                                          <p:val>
                                            <p:strVal val="ppt_h"/>
                                          </p:val>
                                        </p:tav>
                                        <p:tav tm="100000">
                                          <p:val>
                                            <p:fltVal val="0"/>
                                          </p:val>
                                        </p:tav>
                                      </p:tavLst>
                                    </p:anim>
                                    <p:anim calcmode="lin" valueType="num">
                                      <p:cBhvr>
                                        <p:cTn id="56" dur="1000"/>
                                        <p:tgtEl>
                                          <p:spTgt spid="47"/>
                                        </p:tgtEl>
                                        <p:attrNameLst>
                                          <p:attrName>style.rotation</p:attrName>
                                        </p:attrNameLst>
                                      </p:cBhvr>
                                      <p:tavLst>
                                        <p:tav tm="0">
                                          <p:val>
                                            <p:fltVal val="0"/>
                                          </p:val>
                                        </p:tav>
                                        <p:tav tm="100000">
                                          <p:val>
                                            <p:fltVal val="360"/>
                                          </p:val>
                                        </p:tav>
                                      </p:tavLst>
                                    </p:anim>
                                    <p:animEffect transition="out" filter="fade">
                                      <p:cBhvr>
                                        <p:cTn id="57" dur="1000"/>
                                        <p:tgtEl>
                                          <p:spTgt spid="47"/>
                                        </p:tgtEl>
                                      </p:cBhvr>
                                    </p:animEffect>
                                    <p:set>
                                      <p:cBhvr>
                                        <p:cTn id="58" dur="1" fill="hold">
                                          <p:stCondLst>
                                            <p:cond delay="999"/>
                                          </p:stCondLst>
                                        </p:cTn>
                                        <p:tgtEl>
                                          <p:spTgt spid="47"/>
                                        </p:tgtEl>
                                        <p:attrNameLst>
                                          <p:attrName>style.visibility</p:attrName>
                                        </p:attrNameLst>
                                      </p:cBhvr>
                                      <p:to>
                                        <p:strVal val="hidden"/>
                                      </p:to>
                                    </p:set>
                                  </p:childTnLst>
                                </p:cTn>
                              </p:par>
                            </p:childTnLst>
                          </p:cTn>
                        </p:par>
                        <p:par>
                          <p:cTn id="59" fill="hold">
                            <p:stCondLst>
                              <p:cond delay="2000"/>
                            </p:stCondLst>
                            <p:childTnLst>
                              <p:par>
                                <p:cTn id="60" presetID="22" presetClass="entr" presetSubtype="8"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left)">
                                      <p:cBhvr>
                                        <p:cTn id="62" dur="1000"/>
                                        <p:tgtEl>
                                          <p:spTgt spid="2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xit" presetSubtype="0" fill="hold" nodeType="clickEffect">
                                  <p:stCondLst>
                                    <p:cond delay="0"/>
                                  </p:stCondLst>
                                  <p:childTnLst>
                                    <p:animEffect transition="out" filter="dissolve">
                                      <p:cBhvr>
                                        <p:cTn id="66" dur="2000"/>
                                        <p:tgtEl>
                                          <p:spTgt spid="2"/>
                                        </p:tgtEl>
                                      </p:cBhvr>
                                    </p:animEffect>
                                    <p:set>
                                      <p:cBhvr>
                                        <p:cTn id="67" dur="1" fill="hold">
                                          <p:stCondLst>
                                            <p:cond delay="1999"/>
                                          </p:stCondLst>
                                        </p:cTn>
                                        <p:tgtEl>
                                          <p:spTgt spid="2"/>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1000"/>
                                        <p:tgtEl>
                                          <p:spTgt spid="36"/>
                                        </p:tgtEl>
                                      </p:cBhvr>
                                    </p:animEffect>
                                    <p:set>
                                      <p:cBhvr>
                                        <p:cTn id="70" dur="1" fill="hold">
                                          <p:stCondLst>
                                            <p:cond delay="999"/>
                                          </p:stCondLst>
                                        </p:cTn>
                                        <p:tgtEl>
                                          <p:spTgt spid="36"/>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25"/>
                                        </p:tgtEl>
                                      </p:cBhvr>
                                    </p:animEffect>
                                    <p:set>
                                      <p:cBhvr>
                                        <p:cTn id="73" dur="1" fill="hold">
                                          <p:stCondLst>
                                            <p:cond delay="999"/>
                                          </p:stCondLst>
                                        </p:cTn>
                                        <p:tgtEl>
                                          <p:spTgt spid="25"/>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27"/>
                                        </p:tgtEl>
                                      </p:cBhvr>
                                    </p:animEffect>
                                    <p:set>
                                      <p:cBhvr>
                                        <p:cTn id="76" dur="1" fill="hold">
                                          <p:stCondLst>
                                            <p:cond delay="99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2" grpId="0" animBg="1"/>
      <p:bldP spid="34" grpId="0" animBg="1"/>
      <p:bldP spid="34" grpId="1" animBg="1"/>
      <p:bldP spid="25" grpId="0" animBg="1"/>
      <p:bldP spid="25" grpId="1" animBg="1"/>
      <p:bldP spid="35" grpId="0" animBg="1"/>
      <p:bldP spid="35" grpId="1" animBg="1"/>
      <p:bldP spid="24" grpId="0" animBg="1"/>
      <p:bldP spid="24" grpId="1" animBg="1"/>
      <p:bldP spid="27" grpId="0" animBg="1"/>
      <p:bldP spid="2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7" name="Rectangle 3"/>
          <p:cNvSpPr>
            <a:spLocks noChangeArrowheads="1"/>
          </p:cNvSpPr>
          <p:nvPr/>
        </p:nvSpPr>
        <p:spPr bwMode="auto">
          <a:xfrm>
            <a:off x="0" y="685800"/>
            <a:ext cx="9144000" cy="677108"/>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25400" dir="7200000" algn="ctr" rotWithShape="0">
                    <a:schemeClr val="tx1"/>
                  </a:outerShdw>
                </a:effectLst>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Oregon .</a:t>
            </a:r>
            <a:r>
              <a:rPr kumimoji="0" lang="en-US" sz="3800" b="1" i="0" u="none" strike="noStrike" cap="none" normalizeH="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 . . . . .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Utah . . . . . . California</a:t>
            </a:r>
            <a:endPar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cs typeface="Arial" pitchFamily="34" charset="0"/>
            </a:endParaRPr>
          </a:p>
        </p:txBody>
      </p:sp>
      <p:grpSp>
        <p:nvGrpSpPr>
          <p:cNvPr id="30" name="Group 29"/>
          <p:cNvGrpSpPr/>
          <p:nvPr/>
        </p:nvGrpSpPr>
        <p:grpSpPr>
          <a:xfrm>
            <a:off x="-3203" y="3048000"/>
            <a:ext cx="8232803" cy="3810000"/>
            <a:chOff x="-3203" y="3048000"/>
            <a:chExt cx="8232803" cy="3810000"/>
          </a:xfrm>
        </p:grpSpPr>
        <p:sp useBgFill="1">
          <p:nvSpPr>
            <p:cNvPr id="29" name="TextBox 28"/>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27"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4" name="TextBox 13"/>
          <p:cNvSpPr txBox="1"/>
          <p:nvPr/>
        </p:nvSpPr>
        <p:spPr>
          <a:xfrm rot="300000">
            <a:off x="4102709" y="5144083"/>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15" name="TextBox 14"/>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23" name="Group 22"/>
          <p:cNvGrpSpPr/>
          <p:nvPr/>
        </p:nvGrpSpPr>
        <p:grpSpPr>
          <a:xfrm>
            <a:off x="1295400" y="5410200"/>
            <a:ext cx="7455511" cy="1117830"/>
            <a:chOff x="-3894618" y="6182380"/>
            <a:chExt cx="7455511" cy="1117830"/>
          </a:xfrm>
        </p:grpSpPr>
        <p:sp>
          <p:nvSpPr>
            <p:cNvPr id="24" name="TextBox 23"/>
            <p:cNvSpPr txBox="1"/>
            <p:nvPr/>
          </p:nvSpPr>
          <p:spPr>
            <a:xfrm rot="462627">
              <a:off x="2613198" y="6776990"/>
              <a:ext cx="947695" cy="523220"/>
            </a:xfrm>
            <a:prstGeom prst="rect">
              <a:avLst/>
            </a:prstGeom>
            <a:noFill/>
          </p:spPr>
          <p:txBody>
            <a:bodyPr wrap="none" rtlCol="0">
              <a:spAutoFit/>
            </a:bodyPr>
            <a:lstStyle/>
            <a:p>
              <a:r>
                <a:rPr lang="en-US" sz="2800" b="1" dirty="0" smtClean="0"/>
                <a:t>TIME</a:t>
              </a:r>
              <a:endParaRPr lang="en-US" sz="2800" b="1" dirty="0"/>
            </a:p>
          </p:txBody>
        </p:sp>
        <p:cxnSp>
          <p:nvCxnSpPr>
            <p:cNvPr id="25" name="Straight Arrow Connector 24"/>
            <p:cNvCxnSpPr/>
            <p:nvPr/>
          </p:nvCxnSpPr>
          <p:spPr>
            <a:xfrm>
              <a:off x="-3894618" y="6182380"/>
              <a:ext cx="6553200" cy="762000"/>
            </a:xfrm>
            <a:prstGeom prst="straightConnector1">
              <a:avLst/>
            </a:prstGeom>
            <a:ln w="762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grpSp>
      <p:sp>
        <p:nvSpPr>
          <p:cNvPr id="32" name="TextBox 31"/>
          <p:cNvSpPr txBox="1"/>
          <p:nvPr/>
        </p:nvSpPr>
        <p:spPr>
          <a:xfrm>
            <a:off x="4572000" y="3657600"/>
            <a:ext cx="577402" cy="1107996"/>
          </a:xfrm>
          <a:prstGeom prst="rect">
            <a:avLst/>
          </a:prstGeom>
          <a:noFill/>
        </p:spPr>
        <p:txBody>
          <a:bodyPr wrap="none" rtlCol="0">
            <a:spAutoFit/>
          </a:bodyPr>
          <a:lstStyle/>
          <a:p>
            <a:r>
              <a:rPr lang="en-US" sz="6600" b="1" dirty="0" smtClean="0">
                <a:solidFill>
                  <a:srgbClr val="FF0000"/>
                </a:solidFill>
                <a:effectLst>
                  <a:outerShdw dist="50800" dir="6600000" algn="ctr" rotWithShape="0">
                    <a:schemeClr val="bg1"/>
                  </a:outerShdw>
                </a:effectLst>
              </a:rPr>
              <a:t>?</a:t>
            </a:r>
            <a:endParaRPr lang="en-US" sz="6600" b="1" dirty="0">
              <a:solidFill>
                <a:srgbClr val="FF0000"/>
              </a:solidFill>
              <a:effectLst>
                <a:outerShdw dist="50800" dir="6600000" algn="ctr" rotWithShape="0">
                  <a:schemeClr val="bg1"/>
                </a:outerShdw>
              </a:effectLst>
            </a:endParaRPr>
          </a:p>
        </p:txBody>
      </p:sp>
      <p:sp useBgFill="1">
        <p:nvSpPr>
          <p:cNvPr id="33" name="Rectangle 32"/>
          <p:cNvSpPr/>
          <p:nvPr/>
        </p:nvSpPr>
        <p:spPr>
          <a:xfrm>
            <a:off x="4953000" y="762000"/>
            <a:ext cx="3505200"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7" name="Group 36"/>
          <p:cNvGrpSpPr/>
          <p:nvPr/>
        </p:nvGrpSpPr>
        <p:grpSpPr>
          <a:xfrm>
            <a:off x="1524000" y="4191000"/>
            <a:ext cx="6515793" cy="1209502"/>
            <a:chOff x="1447800" y="4343400"/>
            <a:chExt cx="6515793" cy="1209502"/>
          </a:xfrm>
        </p:grpSpPr>
        <p:sp>
          <p:nvSpPr>
            <p:cNvPr id="35" name="Freeform 34"/>
            <p:cNvSpPr/>
            <p:nvPr/>
          </p:nvSpPr>
          <p:spPr>
            <a:xfrm>
              <a:off x="1862051" y="48546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TextBox 35"/>
            <p:cNvSpPr txBox="1"/>
            <p:nvPr/>
          </p:nvSpPr>
          <p:spPr>
            <a:xfrm>
              <a:off x="1447800" y="4343400"/>
              <a:ext cx="577402" cy="1107996"/>
            </a:xfrm>
            <a:prstGeom prst="rect">
              <a:avLst/>
            </a:prstGeom>
            <a:noFill/>
            <a:ln w="63500">
              <a:noFill/>
              <a:prstDash val="sysDot"/>
            </a:ln>
          </p:spPr>
          <p:txBody>
            <a:bodyPr wrap="none" rtlCol="0">
              <a:spAutoFit/>
            </a:bodyPr>
            <a:lstStyle/>
            <a:p>
              <a:r>
                <a:rPr lang="en-US" sz="6600" b="1" dirty="0" smtClean="0">
                  <a:solidFill>
                    <a:srgbClr val="FF0000"/>
                  </a:solidFill>
                  <a:effectLst>
                    <a:outerShdw dist="50800" dir="5400000" algn="ctr" rotWithShape="0">
                      <a:schemeClr val="tx1"/>
                    </a:outerShdw>
                  </a:effectLst>
                </a:rPr>
                <a:t>?</a:t>
              </a:r>
              <a:endParaRPr lang="en-US" sz="6600" b="1" dirty="0">
                <a:solidFill>
                  <a:srgbClr val="FF0000"/>
                </a:solidFill>
                <a:effectLst>
                  <a:outerShdw dist="50800" dir="5400000" algn="ctr" rotWithShape="0">
                    <a:schemeClr val="tx1"/>
                  </a:outerShdw>
                </a:effectLst>
              </a:endParaRPr>
            </a:p>
          </p:txBody>
        </p:sp>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
            </a:r>
            <a:r>
              <a:rPr lang="en-US" sz="4800" b="1" dirty="0" smtClean="0">
                <a:ln>
                  <a:solidFill>
                    <a:srgbClr val="0070C0"/>
                  </a:solidFill>
                </a:ln>
                <a:solidFill>
                  <a:schemeClr val="accent1">
                    <a:lumMod val="75000"/>
                  </a:schemeClr>
                </a:solidFill>
                <a:effectLst>
                  <a:outerShdw dist="50800" dir="7800000" algn="ctr" rotWithShape="0">
                    <a:srgbClr val="7C262C"/>
                  </a:outerShdw>
                </a:effectLst>
                <a:latin typeface="Tempus Sans ITC" pitchFamily="82" charset="0"/>
              </a:rPr>
              <a:t>AT</a:t>
            </a: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39" name="TextBox 38"/>
          <p:cNvSpPr txBox="1"/>
          <p:nvPr/>
        </p:nvSpPr>
        <p:spPr>
          <a:xfrm>
            <a:off x="1219200" y="1905000"/>
            <a:ext cx="6514284" cy="523220"/>
          </a:xfrm>
          <a:prstGeom prst="rect">
            <a:avLst/>
          </a:prstGeom>
          <a:noFill/>
          <a:ln w="50800">
            <a:solidFill>
              <a:schemeClr val="tx1"/>
            </a:solidFill>
          </a:ln>
        </p:spPr>
        <p:txBody>
          <a:bodyPr wrap="none" rtlCol="0">
            <a:spAutoFit/>
          </a:bodyPr>
          <a:lstStyle/>
          <a:p>
            <a:r>
              <a:rPr lang="en-US" sz="2800" b="1" dirty="0" smtClean="0"/>
              <a:t>AVERAGE NUMBER OF SETTLERS PER YEAR</a:t>
            </a:r>
            <a:endParaRPr lang="en-US" sz="2800" b="1" dirty="0"/>
          </a:p>
        </p:txBody>
      </p:sp>
      <p:grpSp>
        <p:nvGrpSpPr>
          <p:cNvPr id="22" name="Group 21"/>
          <p:cNvGrpSpPr/>
          <p:nvPr/>
        </p:nvGrpSpPr>
        <p:grpSpPr>
          <a:xfrm>
            <a:off x="250611" y="2546578"/>
            <a:ext cx="1314975" cy="2939822"/>
            <a:chOff x="250611" y="2470378"/>
            <a:chExt cx="1314975" cy="2939822"/>
          </a:xfrm>
        </p:grpSpPr>
        <p:sp>
          <p:nvSpPr>
            <p:cNvPr id="18" name="TextBox 17"/>
            <p:cNvSpPr txBox="1"/>
            <p:nvPr/>
          </p:nvSpPr>
          <p:spPr>
            <a:xfrm rot="2193008">
              <a:off x="250611" y="2470378"/>
              <a:ext cx="1314975" cy="523220"/>
            </a:xfrm>
            <a:prstGeom prst="rect">
              <a:avLst/>
            </a:prstGeom>
            <a:noFill/>
          </p:spPr>
          <p:txBody>
            <a:bodyPr wrap="none" rtlCol="0">
              <a:spAutoFit/>
            </a:bodyPr>
            <a:lstStyle/>
            <a:p>
              <a:r>
                <a:rPr lang="en-US" sz="2800" b="1" dirty="0" smtClean="0"/>
                <a:t>Settlers</a:t>
              </a:r>
              <a:endParaRPr lang="en-US" sz="2800" b="1" dirty="0"/>
            </a:p>
          </p:txBody>
        </p:sp>
        <p:cxnSp>
          <p:nvCxnSpPr>
            <p:cNvPr id="20" name="Straight Arrow Connector 19"/>
            <p:cNvCxnSpPr/>
            <p:nvPr/>
          </p:nvCxnSpPr>
          <p:spPr>
            <a:xfrm rot="16200000" flipV="1">
              <a:off x="76597" y="4267597"/>
              <a:ext cx="2209800" cy="75406"/>
            </a:xfrm>
            <a:prstGeom prst="straightConnector1">
              <a:avLst/>
            </a:prstGeom>
            <a:ln w="762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grpSp>
      <p:sp useBgFill="1">
        <p:nvSpPr>
          <p:cNvPr id="26" name="Rectangle 25"/>
          <p:cNvSpPr/>
          <p:nvPr/>
        </p:nvSpPr>
        <p:spPr>
          <a:xfrm>
            <a:off x="304800" y="762000"/>
            <a:ext cx="3505200"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down)">
                                      <p:cBhvr>
                                        <p:cTn id="15" dur="10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1000"/>
                                        <p:tgtEl>
                                          <p:spTgt spid="2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1000"/>
                                        <p:tgtEl>
                                          <p:spTgt spid="34"/>
                                        </p:tgtEl>
                                      </p:cBhvr>
                                    </p:animEffect>
                                  </p:childTnLst>
                                </p:cTn>
                              </p:par>
                            </p:childTnLst>
                          </p:cTn>
                        </p:par>
                        <p:par>
                          <p:cTn id="26" fill="hold">
                            <p:stCondLst>
                              <p:cond delay="1000"/>
                            </p:stCondLst>
                            <p:childTnLst>
                              <p:par>
                                <p:cTn id="27" presetID="49" presetClass="entr" presetSubtype="0" decel="10000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1000" fill="hold"/>
                                        <p:tgtEl>
                                          <p:spTgt spid="32"/>
                                        </p:tgtEl>
                                        <p:attrNameLst>
                                          <p:attrName>ppt_w</p:attrName>
                                        </p:attrNameLst>
                                      </p:cBhvr>
                                      <p:tavLst>
                                        <p:tav tm="0">
                                          <p:val>
                                            <p:fltVal val="0"/>
                                          </p:val>
                                        </p:tav>
                                        <p:tav tm="100000">
                                          <p:val>
                                            <p:strVal val="#ppt_w"/>
                                          </p:val>
                                        </p:tav>
                                      </p:tavLst>
                                    </p:anim>
                                    <p:anim calcmode="lin" valueType="num">
                                      <p:cBhvr>
                                        <p:cTn id="30" dur="1000" fill="hold"/>
                                        <p:tgtEl>
                                          <p:spTgt spid="32"/>
                                        </p:tgtEl>
                                        <p:attrNameLst>
                                          <p:attrName>ppt_h</p:attrName>
                                        </p:attrNameLst>
                                      </p:cBhvr>
                                      <p:tavLst>
                                        <p:tav tm="0">
                                          <p:val>
                                            <p:fltVal val="0"/>
                                          </p:val>
                                        </p:tav>
                                        <p:tav tm="100000">
                                          <p:val>
                                            <p:strVal val="#ppt_h"/>
                                          </p:val>
                                        </p:tav>
                                      </p:tavLst>
                                    </p:anim>
                                    <p:anim calcmode="lin" valueType="num">
                                      <p:cBhvr>
                                        <p:cTn id="31" dur="1000" fill="hold"/>
                                        <p:tgtEl>
                                          <p:spTgt spid="32"/>
                                        </p:tgtEl>
                                        <p:attrNameLst>
                                          <p:attrName>style.rotation</p:attrName>
                                        </p:attrNameLst>
                                      </p:cBhvr>
                                      <p:tavLst>
                                        <p:tav tm="0">
                                          <p:val>
                                            <p:fltVal val="360"/>
                                          </p:val>
                                        </p:tav>
                                        <p:tav tm="100000">
                                          <p:val>
                                            <p:fltVal val="0"/>
                                          </p:val>
                                        </p:tav>
                                      </p:tavLst>
                                    </p:anim>
                                    <p:animEffect transition="in" filter="fade">
                                      <p:cBhvr>
                                        <p:cTn id="32" dur="10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grpId="1" nodeType="clickEffect">
                                  <p:stCondLst>
                                    <p:cond delay="0"/>
                                  </p:stCondLst>
                                  <p:childTnLst>
                                    <p:animEffect transition="out" filter="fade">
                                      <p:cBhvr>
                                        <p:cTn id="36" dur="1000"/>
                                        <p:tgtEl>
                                          <p:spTgt spid="32"/>
                                        </p:tgtEl>
                                      </p:cBhvr>
                                    </p:animEffect>
                                    <p:set>
                                      <p:cBhvr>
                                        <p:cTn id="37" dur="1" fill="hold">
                                          <p:stCondLst>
                                            <p:cond delay="999"/>
                                          </p:stCondLst>
                                        </p:cTn>
                                        <p:tgtEl>
                                          <p:spTgt spid="32"/>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34"/>
                                        </p:tgtEl>
                                      </p:cBhvr>
                                    </p:animEffect>
                                    <p:set>
                                      <p:cBhvr>
                                        <p:cTn id="40" dur="1" fill="hold">
                                          <p:stCondLst>
                                            <p:cond delay="999"/>
                                          </p:stCondLst>
                                        </p:cTn>
                                        <p:tgtEl>
                                          <p:spTgt spid="34"/>
                                        </p:tgtEl>
                                        <p:attrNameLst>
                                          <p:attrName>style.visibility</p:attrName>
                                        </p:attrNameLst>
                                      </p:cBhvr>
                                      <p:to>
                                        <p:strVal val="hidden"/>
                                      </p:to>
                                    </p:set>
                                  </p:childTnLst>
                                </p:cTn>
                              </p:par>
                            </p:childTnLst>
                          </p:cTn>
                        </p:par>
                        <p:par>
                          <p:cTn id="41" fill="hold">
                            <p:stCondLst>
                              <p:cond delay="1000"/>
                            </p:stCondLst>
                            <p:childTnLst>
                              <p:par>
                                <p:cTn id="42" presetID="47" presetClass="entr" presetSubtype="0" fill="hold" grpId="0" nodeType="after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fade">
                                      <p:cBhvr>
                                        <p:cTn id="44" dur="1000"/>
                                        <p:tgtEl>
                                          <p:spTgt spid="33"/>
                                        </p:tgtEl>
                                      </p:cBhvr>
                                    </p:animEffect>
                                    <p:anim calcmode="lin" valueType="num">
                                      <p:cBhvr>
                                        <p:cTn id="45" dur="1000" fill="hold"/>
                                        <p:tgtEl>
                                          <p:spTgt spid="33"/>
                                        </p:tgtEl>
                                        <p:attrNameLst>
                                          <p:attrName>ppt_x</p:attrName>
                                        </p:attrNameLst>
                                      </p:cBhvr>
                                      <p:tavLst>
                                        <p:tav tm="0">
                                          <p:val>
                                            <p:strVal val="#ppt_x"/>
                                          </p:val>
                                        </p:tav>
                                        <p:tav tm="100000">
                                          <p:val>
                                            <p:strVal val="#ppt_x"/>
                                          </p:val>
                                        </p:tav>
                                      </p:tavLst>
                                    </p:anim>
                                    <p:anim calcmode="lin" valueType="num">
                                      <p:cBhvr>
                                        <p:cTn id="46" dur="1000" fill="hold"/>
                                        <p:tgtEl>
                                          <p:spTgt spid="33"/>
                                        </p:tgtEl>
                                        <p:attrNameLst>
                                          <p:attrName>ppt_y</p:attrName>
                                        </p:attrNameLst>
                                      </p:cBhvr>
                                      <p:tavLst>
                                        <p:tav tm="0">
                                          <p:val>
                                            <p:strVal val="#ppt_y-.1"/>
                                          </p:val>
                                        </p:tav>
                                        <p:tav tm="100000">
                                          <p:val>
                                            <p:strVal val="#ppt_y"/>
                                          </p:val>
                                        </p:tav>
                                      </p:tavLst>
                                    </p:anim>
                                  </p:childTnLst>
                                </p:cTn>
                              </p:par>
                            </p:childTnLst>
                          </p:cTn>
                        </p:par>
                        <p:par>
                          <p:cTn id="47" fill="hold">
                            <p:stCondLst>
                              <p:cond delay="2000"/>
                            </p:stCondLst>
                            <p:childTnLst>
                              <p:par>
                                <p:cTn id="48" presetID="47"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1000"/>
                                        <p:tgtEl>
                                          <p:spTgt spid="15"/>
                                        </p:tgtEl>
                                      </p:cBhvr>
                                    </p:animEffect>
                                    <p:anim calcmode="lin" valueType="num">
                                      <p:cBhvr>
                                        <p:cTn id="51" dur="1000" fill="hold"/>
                                        <p:tgtEl>
                                          <p:spTgt spid="15"/>
                                        </p:tgtEl>
                                        <p:attrNameLst>
                                          <p:attrName>ppt_x</p:attrName>
                                        </p:attrNameLst>
                                      </p:cBhvr>
                                      <p:tavLst>
                                        <p:tav tm="0">
                                          <p:val>
                                            <p:strVal val="#ppt_x"/>
                                          </p:val>
                                        </p:tav>
                                        <p:tav tm="100000">
                                          <p:val>
                                            <p:strVal val="#ppt_x"/>
                                          </p:val>
                                        </p:tav>
                                      </p:tavLst>
                                    </p:anim>
                                    <p:anim calcmode="lin" valueType="num">
                                      <p:cBhvr>
                                        <p:cTn id="5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wipe(left)">
                                      <p:cBhvr>
                                        <p:cTn id="57" dur="1000"/>
                                        <p:tgtEl>
                                          <p:spTgt spid="3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1000"/>
                                        <p:tgtEl>
                                          <p:spTgt spid="37"/>
                                        </p:tgtEl>
                                      </p:cBhvr>
                                    </p:animEffect>
                                    <p:set>
                                      <p:cBhvr>
                                        <p:cTn id="62" dur="1" fill="hold">
                                          <p:stCondLst>
                                            <p:cond delay="999"/>
                                          </p:stCondLst>
                                        </p:cTn>
                                        <p:tgtEl>
                                          <p:spTgt spid="37"/>
                                        </p:tgtEl>
                                        <p:attrNameLst>
                                          <p:attrName>style.visibility</p:attrName>
                                        </p:attrNameLst>
                                      </p:cBhvr>
                                      <p:to>
                                        <p:strVal val="hidden"/>
                                      </p:to>
                                    </p:set>
                                  </p:childTnLst>
                                </p:cTn>
                              </p:par>
                            </p:childTnLst>
                          </p:cTn>
                        </p:par>
                        <p:par>
                          <p:cTn id="63" fill="hold">
                            <p:stCondLst>
                              <p:cond delay="1000"/>
                            </p:stCondLst>
                            <p:childTnLst>
                              <p:par>
                                <p:cTn id="64" presetID="47" presetClass="entr" presetSubtype="0" fill="hold" grpId="0" nodeType="after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2000"/>
                            </p:stCondLst>
                            <p:childTnLst>
                              <p:par>
                                <p:cTn id="70" presetID="47"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1000"/>
                                        <p:tgtEl>
                                          <p:spTgt spid="16"/>
                                        </p:tgtEl>
                                      </p:cBhvr>
                                    </p:animEffect>
                                    <p:anim calcmode="lin" valueType="num">
                                      <p:cBhvr>
                                        <p:cTn id="73" dur="1000" fill="hold"/>
                                        <p:tgtEl>
                                          <p:spTgt spid="16"/>
                                        </p:tgtEl>
                                        <p:attrNameLst>
                                          <p:attrName>ppt_x</p:attrName>
                                        </p:attrNameLst>
                                      </p:cBhvr>
                                      <p:tavLst>
                                        <p:tav tm="0">
                                          <p:val>
                                            <p:strVal val="#ppt_x"/>
                                          </p:val>
                                        </p:tav>
                                        <p:tav tm="100000">
                                          <p:val>
                                            <p:strVal val="#ppt_x"/>
                                          </p:val>
                                        </p:tav>
                                      </p:tavLst>
                                    </p:anim>
                                    <p:anim calcmode="lin" valueType="num">
                                      <p:cBhvr>
                                        <p:cTn id="7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grpId="0" nodeType="click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1000"/>
                                        <p:tgtEl>
                                          <p:spTgt spid="14"/>
                                        </p:tgtEl>
                                      </p:cBhvr>
                                    </p:animEffect>
                                    <p:anim calcmode="lin" valueType="num">
                                      <p:cBhvr>
                                        <p:cTn id="80" dur="1000" fill="hold"/>
                                        <p:tgtEl>
                                          <p:spTgt spid="14"/>
                                        </p:tgtEl>
                                        <p:attrNameLst>
                                          <p:attrName>ppt_x</p:attrName>
                                        </p:attrNameLst>
                                      </p:cBhvr>
                                      <p:tavLst>
                                        <p:tav tm="0">
                                          <p:val>
                                            <p:strVal val="#ppt_x"/>
                                          </p:val>
                                        </p:tav>
                                        <p:tav tm="100000">
                                          <p:val>
                                            <p:strVal val="#ppt_x"/>
                                          </p:val>
                                        </p:tav>
                                      </p:tavLst>
                                    </p:anim>
                                    <p:anim calcmode="lin" valueType="num">
                                      <p:cBhvr>
                                        <p:cTn id="81" dur="1000" fill="hold"/>
                                        <p:tgtEl>
                                          <p:spTgt spid="14"/>
                                        </p:tgtEl>
                                        <p:attrNameLst>
                                          <p:attrName>ppt_y</p:attrName>
                                        </p:attrNameLst>
                                      </p:cBhvr>
                                      <p:tavLst>
                                        <p:tav tm="0">
                                          <p:val>
                                            <p:strVal val="#ppt_y-.1"/>
                                          </p:val>
                                        </p:tav>
                                        <p:tav tm="100000">
                                          <p:val>
                                            <p:strVal val="#ppt_y"/>
                                          </p:val>
                                        </p:tav>
                                      </p:tavLst>
                                    </p:anim>
                                  </p:childTnLst>
                                </p:cTn>
                              </p:par>
                              <p:par>
                                <p:cTn id="82" presetID="10" presetClass="exit" presetSubtype="0" fill="hold" grpId="0" nodeType="withEffect">
                                  <p:stCondLst>
                                    <p:cond delay="0"/>
                                  </p:stCondLst>
                                  <p:childTnLst>
                                    <p:animEffect transition="out" filter="fade">
                                      <p:cBhvr>
                                        <p:cTn id="83" dur="1000"/>
                                        <p:tgtEl>
                                          <p:spTgt spid="17"/>
                                        </p:tgtEl>
                                      </p:cBhvr>
                                    </p:animEffect>
                                    <p:set>
                                      <p:cBhvr>
                                        <p:cTn id="84" dur="1" fill="hold">
                                          <p:stCondLst>
                                            <p:cond delay="999"/>
                                          </p:stCondLst>
                                        </p:cTn>
                                        <p:tgtEl>
                                          <p:spTgt spid="17"/>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0" presetClass="exit" presetSubtype="0" fill="hold" grpId="1" nodeType="clickEffect">
                                  <p:stCondLst>
                                    <p:cond delay="0"/>
                                  </p:stCondLst>
                                  <p:childTnLst>
                                    <p:animEffect transition="out" filter="fade">
                                      <p:cBhvr>
                                        <p:cTn id="88" dur="1000"/>
                                        <p:tgtEl>
                                          <p:spTgt spid="39"/>
                                        </p:tgtEl>
                                      </p:cBhvr>
                                    </p:animEffect>
                                    <p:set>
                                      <p:cBhvr>
                                        <p:cTn id="89" dur="1" fill="hold">
                                          <p:stCondLst>
                                            <p:cond delay="999"/>
                                          </p:stCondLst>
                                        </p:cTn>
                                        <p:tgtEl>
                                          <p:spTgt spid="39"/>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1000"/>
                                        <p:tgtEl>
                                          <p:spTgt spid="22"/>
                                        </p:tgtEl>
                                      </p:cBhvr>
                                    </p:animEffect>
                                    <p:set>
                                      <p:cBhvr>
                                        <p:cTn id="92" dur="1" fill="hold">
                                          <p:stCondLst>
                                            <p:cond delay="999"/>
                                          </p:stCondLst>
                                        </p:cTn>
                                        <p:tgtEl>
                                          <p:spTgt spid="22"/>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23"/>
                                        </p:tgtEl>
                                      </p:cBhvr>
                                    </p:animEffect>
                                    <p:set>
                                      <p:cBhvr>
                                        <p:cTn id="95" dur="1" fill="hold">
                                          <p:stCondLst>
                                            <p:cond delay="9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4" grpId="0"/>
      <p:bldP spid="15" grpId="0"/>
      <p:bldP spid="32" grpId="0"/>
      <p:bldP spid="32" grpId="1"/>
      <p:bldP spid="33" grpId="0" animBg="1"/>
      <p:bldP spid="34" grpId="0" animBg="1"/>
      <p:bldP spid="34" grpId="1" animBg="1"/>
      <p:bldP spid="16" grpId="0"/>
      <p:bldP spid="39" grpId="0" animBg="1"/>
      <p:bldP spid="39" grpId="1" animBg="1"/>
      <p:bldP spid="2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4" name="TextBox 13"/>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1853</a:t>
            </a:r>
            <a:endParaRPr lang="en-US" sz="4800" b="1" dirty="0">
              <a:solidFill>
                <a:srgbClr val="FF0000"/>
              </a:solidFill>
              <a:effectLst>
                <a:outerShdw dist="50800" dir="5400000" algn="ctr" rotWithShape="0">
                  <a:schemeClr val="tx1"/>
                </a:outerShdw>
              </a:effectLst>
            </a:endParaRPr>
          </a:p>
        </p:txBody>
      </p:sp>
      <p:sp useBgFill="1">
        <p:nvSpPr>
          <p:cNvPr id="15" name="TextBox 1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1856</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grpSp>
        <p:nvGrpSpPr>
          <p:cNvPr id="11" name="Group 10"/>
          <p:cNvGrpSpPr/>
          <p:nvPr/>
        </p:nvGrpSpPr>
        <p:grpSpPr>
          <a:xfrm>
            <a:off x="-137160" y="758952"/>
            <a:ext cx="9814560" cy="6327648"/>
            <a:chOff x="-137160" y="758952"/>
            <a:chExt cx="9814560" cy="6327648"/>
          </a:xfrm>
        </p:grpSpPr>
        <p:pic>
          <p:nvPicPr>
            <p:cNvPr id="2050" name="Picture 2" descr="File:United States 1853-12-185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3"/>
            <a:srcRect l="38999" t="65077" r="56106" b="31310"/>
            <a:stretch>
              <a:fillRect/>
            </a:stretch>
          </p:blipFill>
          <p:spPr bwMode="auto">
            <a:xfrm rot="180000">
              <a:off x="3504494" y="4251947"/>
              <a:ext cx="438912" cy="256032"/>
            </a:xfrm>
            <a:prstGeom prst="rect">
              <a:avLst/>
            </a:prstGeom>
            <a:noFill/>
          </p:spPr>
        </p:pic>
      </p:grpSp>
      <p:sp>
        <p:nvSpPr>
          <p:cNvPr id="17" name="Explosion 2 16"/>
          <p:cNvSpPr/>
          <p:nvPr/>
        </p:nvSpPr>
        <p:spPr>
          <a:xfrm>
            <a:off x="228600" y="1676400"/>
            <a:ext cx="914400" cy="914400"/>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Explosion 2 18"/>
          <p:cNvSpPr/>
          <p:nvPr/>
        </p:nvSpPr>
        <p:spPr>
          <a:xfrm rot="2618148">
            <a:off x="1177022" y="1944537"/>
            <a:ext cx="867606" cy="1329323"/>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Explosion 2 19"/>
          <p:cNvSpPr/>
          <p:nvPr/>
        </p:nvSpPr>
        <p:spPr>
          <a:xfrm rot="20059808">
            <a:off x="1077062" y="1184040"/>
            <a:ext cx="1122475" cy="1006746"/>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21" name="TextBox 20"/>
          <p:cNvSpPr txBox="1"/>
          <p:nvPr/>
        </p:nvSpPr>
        <p:spPr>
          <a:xfrm>
            <a:off x="4038600" y="710625"/>
            <a:ext cx="51054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Removal: 1856-1858</a:t>
            </a:r>
            <a:endParaRPr lang="en-US" sz="3200" b="1" dirty="0">
              <a:solidFill>
                <a:srgbClr val="FF0000"/>
              </a:solidFill>
              <a:effectLst>
                <a:outerShdw dist="50800" dir="7200000" algn="ctr" rotWithShape="0">
                  <a:schemeClr val="tx1"/>
                </a:outerShdw>
              </a:effectLst>
            </a:endParaRPr>
          </a:p>
        </p:txBody>
      </p:sp>
      <p:grpSp>
        <p:nvGrpSpPr>
          <p:cNvPr id="25" name="Group 13"/>
          <p:cNvGrpSpPr>
            <a:grpSpLocks noChangeAspect="1"/>
          </p:cNvGrpSpPr>
          <p:nvPr/>
        </p:nvGrpSpPr>
        <p:grpSpPr>
          <a:xfrm rot="347142">
            <a:off x="434284" y="1674618"/>
            <a:ext cx="1513642" cy="736616"/>
            <a:chOff x="1381958" y="2971800"/>
            <a:chExt cx="3225552" cy="1569719"/>
          </a:xfrm>
        </p:grpSpPr>
        <p:grpSp>
          <p:nvGrpSpPr>
            <p:cNvPr id="26"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32" name="Rectangle 31"/>
          <p:cNvSpPr/>
          <p:nvPr/>
        </p:nvSpPr>
        <p:spPr>
          <a:xfrm>
            <a:off x="0" y="5105400"/>
            <a:ext cx="9144000" cy="584775"/>
          </a:xfrm>
          <a:prstGeom prst="rect">
            <a:avLst/>
          </a:prstGeom>
          <a:solidFill>
            <a:schemeClr val="bg1"/>
          </a:solidFill>
        </p:spPr>
        <p:txBody>
          <a:bodyPr wrap="square">
            <a:spAutoFit/>
          </a:bodyPr>
          <a:lstStyle/>
          <a:p>
            <a:r>
              <a:rPr lang="en-US" sz="3200" dirty="0" smtClean="0"/>
              <a:t>1847-1858: on-going military engagements w/tribes</a:t>
            </a:r>
          </a:p>
        </p:txBody>
      </p:sp>
      <p:sp>
        <p:nvSpPr>
          <p:cNvPr id="33" name="Rectangle 32"/>
          <p:cNvSpPr/>
          <p:nvPr/>
        </p:nvSpPr>
        <p:spPr>
          <a:xfrm>
            <a:off x="0" y="5663625"/>
            <a:ext cx="9144000" cy="1077218"/>
          </a:xfrm>
          <a:prstGeom prst="rect">
            <a:avLst/>
          </a:prstGeom>
          <a:solidFill>
            <a:schemeClr val="bg1"/>
          </a:solidFill>
        </p:spPr>
        <p:txBody>
          <a:bodyPr wrap="square">
            <a:spAutoFit/>
          </a:bodyPr>
          <a:lstStyle/>
          <a:p>
            <a:r>
              <a:rPr lang="en-US" sz="3200" dirty="0" smtClean="0"/>
              <a:t>		Reservations: Siletz, Grand </a:t>
            </a:r>
            <a:r>
              <a:rPr lang="en-US" sz="3200" dirty="0" err="1" smtClean="0"/>
              <a:t>Ronde</a:t>
            </a:r>
            <a:r>
              <a:rPr lang="en-US" sz="3200" dirty="0" smtClean="0"/>
              <a:t>, Yakama,</a:t>
            </a:r>
          </a:p>
          <a:p>
            <a:r>
              <a:rPr lang="en-US" sz="3200" dirty="0" smtClean="0"/>
              <a:t> 		 	   	     Umatilla, Warm Springs </a:t>
            </a:r>
          </a:p>
        </p:txBody>
      </p:sp>
      <p:sp useBgFill="1">
        <p:nvSpPr>
          <p:cNvPr id="16" name="TextBox 15"/>
          <p:cNvSpPr txBox="1"/>
          <p:nvPr/>
        </p:nvSpPr>
        <p:spPr>
          <a:xfrm>
            <a:off x="0" y="710625"/>
            <a:ext cx="50292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a:t>
            </a:r>
            <a:endParaRPr lang="en-US" sz="3200" b="1" dirty="0">
              <a:solidFill>
                <a:srgbClr val="FF0000"/>
              </a:solidFill>
              <a:effectLst>
                <a:outerShdw dist="50800" dir="7200000" algn="ctr" rotWithShape="0">
                  <a:schemeClr val="tx1"/>
                </a:outerShdw>
              </a:effectLst>
            </a:endParaRPr>
          </a:p>
        </p:txBody>
      </p:sp>
      <p:sp>
        <p:nvSpPr>
          <p:cNvPr id="34" name="Freeform 33"/>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4"/>
                                        </p:tgtEl>
                                      </p:cBhvr>
                                    </p:animEffect>
                                    <p:set>
                                      <p:cBhvr>
                                        <p:cTn id="7" dur="1" fill="hold">
                                          <p:stCondLst>
                                            <p:cond delay="999"/>
                                          </p:stCondLst>
                                        </p:cTn>
                                        <p:tgtEl>
                                          <p:spTgt spid="34"/>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1000"/>
                                        <p:tgtEl>
                                          <p:spTgt spid="32"/>
                                        </p:tgtEl>
                                      </p:cBhvr>
                                    </p:animEffect>
                                  </p:childTnLst>
                                </p:cTn>
                              </p:par>
                            </p:childTnLst>
                          </p:cTn>
                        </p:par>
                        <p:par>
                          <p:cTn id="11" fill="hold">
                            <p:stCondLst>
                              <p:cond delay="1000"/>
                            </p:stCondLst>
                            <p:childTnLst>
                              <p:par>
                                <p:cTn id="12" presetID="47"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54" presetClass="entr" presetSubtype="0" accel="100000" fill="hold" grpId="0" nodeType="withEffect">
                                  <p:stCondLst>
                                    <p:cond delay="10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1000" fill="hold"/>
                                        <p:tgtEl>
                                          <p:spTgt spid="19"/>
                                        </p:tgtEl>
                                        <p:attrNameLst>
                                          <p:attrName>ppt_w</p:attrName>
                                        </p:attrNameLst>
                                      </p:cBhvr>
                                      <p:tavLst>
                                        <p:tav tm="0">
                                          <p:val>
                                            <p:strVal val="#ppt_w*0.05"/>
                                          </p:val>
                                        </p:tav>
                                        <p:tav tm="100000">
                                          <p:val>
                                            <p:strVal val="#ppt_w"/>
                                          </p:val>
                                        </p:tav>
                                      </p:tavLst>
                                    </p:anim>
                                    <p:anim calcmode="lin" valueType="num">
                                      <p:cBhvr>
                                        <p:cTn id="20" dur="1000" fill="hold"/>
                                        <p:tgtEl>
                                          <p:spTgt spid="19"/>
                                        </p:tgtEl>
                                        <p:attrNameLst>
                                          <p:attrName>ppt_h</p:attrName>
                                        </p:attrNameLst>
                                      </p:cBhvr>
                                      <p:tavLst>
                                        <p:tav tm="0">
                                          <p:val>
                                            <p:strVal val="#ppt_h"/>
                                          </p:val>
                                        </p:tav>
                                        <p:tav tm="100000">
                                          <p:val>
                                            <p:strVal val="#ppt_h"/>
                                          </p:val>
                                        </p:tav>
                                      </p:tavLst>
                                    </p:anim>
                                    <p:anim calcmode="lin" valueType="num">
                                      <p:cBhvr>
                                        <p:cTn id="21" dur="1000" fill="hold"/>
                                        <p:tgtEl>
                                          <p:spTgt spid="19"/>
                                        </p:tgtEl>
                                        <p:attrNameLst>
                                          <p:attrName>ppt_x</p:attrName>
                                        </p:attrNameLst>
                                      </p:cBhvr>
                                      <p:tavLst>
                                        <p:tav tm="0">
                                          <p:val>
                                            <p:strVal val="#ppt_x-.2"/>
                                          </p:val>
                                        </p:tav>
                                        <p:tav tm="100000">
                                          <p:val>
                                            <p:strVal val="#ppt_x"/>
                                          </p:val>
                                        </p:tav>
                                      </p:tavLst>
                                    </p:anim>
                                    <p:anim calcmode="lin" valueType="num">
                                      <p:cBhvr>
                                        <p:cTn id="22" dur="1000" fill="hold"/>
                                        <p:tgtEl>
                                          <p:spTgt spid="19"/>
                                        </p:tgtEl>
                                        <p:attrNameLst>
                                          <p:attrName>ppt_y</p:attrName>
                                        </p:attrNameLst>
                                      </p:cBhvr>
                                      <p:tavLst>
                                        <p:tav tm="0">
                                          <p:val>
                                            <p:strVal val="#ppt_y"/>
                                          </p:val>
                                        </p:tav>
                                        <p:tav tm="100000">
                                          <p:val>
                                            <p:strVal val="#ppt_y"/>
                                          </p:val>
                                        </p:tav>
                                      </p:tavLst>
                                    </p:anim>
                                    <p:animEffect transition="in" filter="fade">
                                      <p:cBhvr>
                                        <p:cTn id="23" dur="1000"/>
                                        <p:tgtEl>
                                          <p:spTgt spid="19"/>
                                        </p:tgtEl>
                                      </p:cBhvr>
                                    </p:animEffect>
                                  </p:childTnLst>
                                </p:cTn>
                              </p:par>
                              <p:par>
                                <p:cTn id="24" presetID="47" presetClass="entr" presetSubtype="0" fill="hold" grpId="0" nodeType="withEffect">
                                  <p:stCondLst>
                                    <p:cond delay="2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9" presetClass="entr" presetSubtype="0" decel="10000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1000" fill="hold"/>
                                        <p:tgtEl>
                                          <p:spTgt spid="15"/>
                                        </p:tgtEl>
                                        <p:attrNameLst>
                                          <p:attrName>ppt_w</p:attrName>
                                        </p:attrNameLst>
                                      </p:cBhvr>
                                      <p:tavLst>
                                        <p:tav tm="0">
                                          <p:val>
                                            <p:fltVal val="0"/>
                                          </p:val>
                                        </p:tav>
                                        <p:tav tm="100000">
                                          <p:val>
                                            <p:strVal val="#ppt_w"/>
                                          </p:val>
                                        </p:tav>
                                      </p:tavLst>
                                    </p:anim>
                                    <p:anim calcmode="lin" valueType="num">
                                      <p:cBhvr>
                                        <p:cTn id="34" dur="1000" fill="hold"/>
                                        <p:tgtEl>
                                          <p:spTgt spid="15"/>
                                        </p:tgtEl>
                                        <p:attrNameLst>
                                          <p:attrName>ppt_h</p:attrName>
                                        </p:attrNameLst>
                                      </p:cBhvr>
                                      <p:tavLst>
                                        <p:tav tm="0">
                                          <p:val>
                                            <p:fltVal val="0"/>
                                          </p:val>
                                        </p:tav>
                                        <p:tav tm="100000">
                                          <p:val>
                                            <p:strVal val="#ppt_h"/>
                                          </p:val>
                                        </p:tav>
                                      </p:tavLst>
                                    </p:anim>
                                    <p:anim calcmode="lin" valueType="num">
                                      <p:cBhvr>
                                        <p:cTn id="35" dur="1000" fill="hold"/>
                                        <p:tgtEl>
                                          <p:spTgt spid="15"/>
                                        </p:tgtEl>
                                        <p:attrNameLst>
                                          <p:attrName>style.rotation</p:attrName>
                                        </p:attrNameLst>
                                      </p:cBhvr>
                                      <p:tavLst>
                                        <p:tav tm="0">
                                          <p:val>
                                            <p:fltVal val="360"/>
                                          </p:val>
                                        </p:tav>
                                        <p:tav tm="100000">
                                          <p:val>
                                            <p:fltVal val="0"/>
                                          </p:val>
                                        </p:tav>
                                      </p:tavLst>
                                    </p:anim>
                                    <p:animEffect transition="in" filter="fade">
                                      <p:cBhvr>
                                        <p:cTn id="36" dur="1000"/>
                                        <p:tgtEl>
                                          <p:spTgt spid="15"/>
                                        </p:tgtEl>
                                      </p:cBhvr>
                                    </p:animEffect>
                                  </p:childTnLst>
                                </p:cTn>
                              </p:par>
                              <p:par>
                                <p:cTn id="37" presetID="49" presetClass="exit" presetSubtype="0" accel="100000" fill="hold" grpId="0" nodeType="withEffect">
                                  <p:stCondLst>
                                    <p:cond delay="0"/>
                                  </p:stCondLst>
                                  <p:childTnLst>
                                    <p:anim calcmode="lin" valueType="num">
                                      <p:cBhvr>
                                        <p:cTn id="38" dur="1000"/>
                                        <p:tgtEl>
                                          <p:spTgt spid="14"/>
                                        </p:tgtEl>
                                        <p:attrNameLst>
                                          <p:attrName>ppt_w</p:attrName>
                                        </p:attrNameLst>
                                      </p:cBhvr>
                                      <p:tavLst>
                                        <p:tav tm="0">
                                          <p:val>
                                            <p:strVal val="ppt_w"/>
                                          </p:val>
                                        </p:tav>
                                        <p:tav tm="100000">
                                          <p:val>
                                            <p:fltVal val="0"/>
                                          </p:val>
                                        </p:tav>
                                      </p:tavLst>
                                    </p:anim>
                                    <p:anim calcmode="lin" valueType="num">
                                      <p:cBhvr>
                                        <p:cTn id="39" dur="1000"/>
                                        <p:tgtEl>
                                          <p:spTgt spid="14"/>
                                        </p:tgtEl>
                                        <p:attrNameLst>
                                          <p:attrName>ppt_h</p:attrName>
                                        </p:attrNameLst>
                                      </p:cBhvr>
                                      <p:tavLst>
                                        <p:tav tm="0">
                                          <p:val>
                                            <p:strVal val="ppt_h"/>
                                          </p:val>
                                        </p:tav>
                                        <p:tav tm="100000">
                                          <p:val>
                                            <p:fltVal val="0"/>
                                          </p:val>
                                        </p:tav>
                                      </p:tavLst>
                                    </p:anim>
                                    <p:anim calcmode="lin" valueType="num">
                                      <p:cBhvr>
                                        <p:cTn id="40" dur="1000"/>
                                        <p:tgtEl>
                                          <p:spTgt spid="14"/>
                                        </p:tgtEl>
                                        <p:attrNameLst>
                                          <p:attrName>style.rotation</p:attrName>
                                        </p:attrNameLst>
                                      </p:cBhvr>
                                      <p:tavLst>
                                        <p:tav tm="0">
                                          <p:val>
                                            <p:fltVal val="0"/>
                                          </p:val>
                                        </p:tav>
                                        <p:tav tm="100000">
                                          <p:val>
                                            <p:fltVal val="360"/>
                                          </p:val>
                                        </p:tav>
                                      </p:tavLst>
                                    </p:anim>
                                    <p:animEffect transition="out" filter="fade">
                                      <p:cBhvr>
                                        <p:cTn id="41" dur="1000"/>
                                        <p:tgtEl>
                                          <p:spTgt spid="14"/>
                                        </p:tgtEl>
                                      </p:cBhvr>
                                    </p:animEffect>
                                    <p:set>
                                      <p:cBhvr>
                                        <p:cTn id="42" dur="1" fill="hold">
                                          <p:stCondLst>
                                            <p:cond delay="999"/>
                                          </p:stCondLst>
                                        </p:cTn>
                                        <p:tgtEl>
                                          <p:spTgt spid="14"/>
                                        </p:tgtEl>
                                        <p:attrNameLst>
                                          <p:attrName>style.visibility</p:attrName>
                                        </p:attrNameLst>
                                      </p:cBhvr>
                                      <p:to>
                                        <p:strVal val="hidden"/>
                                      </p:to>
                                    </p:set>
                                  </p:childTnLst>
                                </p:cTn>
                              </p:par>
                            </p:childTnLst>
                          </p:cTn>
                        </p:par>
                        <p:par>
                          <p:cTn id="43" fill="hold">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1000"/>
                                        <p:tgtEl>
                                          <p:spTgt spid="16"/>
                                        </p:tgtEl>
                                      </p:cBhvr>
                                    </p:animEffect>
                                  </p:childTnLst>
                                </p:cTn>
                              </p:par>
                            </p:childTnLst>
                          </p:cTn>
                        </p:par>
                        <p:par>
                          <p:cTn id="47" fill="hold">
                            <p:stCondLst>
                              <p:cond delay="2000"/>
                            </p:stCondLst>
                            <p:childTnLst>
                              <p:par>
                                <p:cTn id="48" presetID="10" presetClass="exit" presetSubtype="0" fill="hold" grpId="1" nodeType="afterEffect">
                                  <p:stCondLst>
                                    <p:cond delay="0"/>
                                  </p:stCondLst>
                                  <p:childTnLst>
                                    <p:animEffect transition="out" filter="fade">
                                      <p:cBhvr>
                                        <p:cTn id="49" dur="2000"/>
                                        <p:tgtEl>
                                          <p:spTgt spid="20"/>
                                        </p:tgtEl>
                                      </p:cBhvr>
                                    </p:animEffect>
                                    <p:set>
                                      <p:cBhvr>
                                        <p:cTn id="50" dur="1" fill="hold">
                                          <p:stCondLst>
                                            <p:cond delay="1999"/>
                                          </p:stCondLst>
                                        </p:cTn>
                                        <p:tgtEl>
                                          <p:spTgt spid="20"/>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2000"/>
                                        <p:tgtEl>
                                          <p:spTgt spid="17"/>
                                        </p:tgtEl>
                                      </p:cBhvr>
                                    </p:animEffect>
                                    <p:set>
                                      <p:cBhvr>
                                        <p:cTn id="53" dur="1" fill="hold">
                                          <p:stCondLst>
                                            <p:cond delay="1999"/>
                                          </p:stCondLst>
                                        </p:cTn>
                                        <p:tgtEl>
                                          <p:spTgt spid="17"/>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2000"/>
                                        <p:tgtEl>
                                          <p:spTgt spid="19"/>
                                        </p:tgtEl>
                                      </p:cBhvr>
                                    </p:animEffect>
                                    <p:set>
                                      <p:cBhvr>
                                        <p:cTn id="56" dur="1" fill="hold">
                                          <p:stCondLst>
                                            <p:cond delay="1999"/>
                                          </p:stCondLst>
                                        </p:cTn>
                                        <p:tgtEl>
                                          <p:spTgt spid="1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49" presetClass="exit" presetSubtype="0" accel="100000" fill="hold" grpId="1" nodeType="clickEffect">
                                  <p:stCondLst>
                                    <p:cond delay="0"/>
                                  </p:stCondLst>
                                  <p:childTnLst>
                                    <p:anim calcmode="lin" valueType="num">
                                      <p:cBhvr>
                                        <p:cTn id="60" dur="1000"/>
                                        <p:tgtEl>
                                          <p:spTgt spid="15"/>
                                        </p:tgtEl>
                                        <p:attrNameLst>
                                          <p:attrName>ppt_w</p:attrName>
                                        </p:attrNameLst>
                                      </p:cBhvr>
                                      <p:tavLst>
                                        <p:tav tm="0">
                                          <p:val>
                                            <p:strVal val="ppt_w"/>
                                          </p:val>
                                        </p:tav>
                                        <p:tav tm="100000">
                                          <p:val>
                                            <p:fltVal val="0"/>
                                          </p:val>
                                        </p:tav>
                                      </p:tavLst>
                                    </p:anim>
                                    <p:anim calcmode="lin" valueType="num">
                                      <p:cBhvr>
                                        <p:cTn id="61" dur="1000"/>
                                        <p:tgtEl>
                                          <p:spTgt spid="15"/>
                                        </p:tgtEl>
                                        <p:attrNameLst>
                                          <p:attrName>ppt_h</p:attrName>
                                        </p:attrNameLst>
                                      </p:cBhvr>
                                      <p:tavLst>
                                        <p:tav tm="0">
                                          <p:val>
                                            <p:strVal val="ppt_h"/>
                                          </p:val>
                                        </p:tav>
                                        <p:tav tm="100000">
                                          <p:val>
                                            <p:fltVal val="0"/>
                                          </p:val>
                                        </p:tav>
                                      </p:tavLst>
                                    </p:anim>
                                    <p:anim calcmode="lin" valueType="num">
                                      <p:cBhvr>
                                        <p:cTn id="62" dur="1000"/>
                                        <p:tgtEl>
                                          <p:spTgt spid="15"/>
                                        </p:tgtEl>
                                        <p:attrNameLst>
                                          <p:attrName>style.rotation</p:attrName>
                                        </p:attrNameLst>
                                      </p:cBhvr>
                                      <p:tavLst>
                                        <p:tav tm="0">
                                          <p:val>
                                            <p:fltVal val="0"/>
                                          </p:val>
                                        </p:tav>
                                        <p:tav tm="100000">
                                          <p:val>
                                            <p:fltVal val="360"/>
                                          </p:val>
                                        </p:tav>
                                      </p:tavLst>
                                    </p:anim>
                                    <p:animEffect transition="out" filter="fade">
                                      <p:cBhvr>
                                        <p:cTn id="63" dur="1000"/>
                                        <p:tgtEl>
                                          <p:spTgt spid="15"/>
                                        </p:tgtEl>
                                      </p:cBhvr>
                                    </p:animEffect>
                                    <p:set>
                                      <p:cBhvr>
                                        <p:cTn id="64" dur="1" fill="hold">
                                          <p:stCondLst>
                                            <p:cond delay="999"/>
                                          </p:stCondLst>
                                        </p:cTn>
                                        <p:tgtEl>
                                          <p:spTgt spid="15"/>
                                        </p:tgtEl>
                                        <p:attrNameLst>
                                          <p:attrName>style.visibility</p:attrName>
                                        </p:attrNameLst>
                                      </p:cBhvr>
                                      <p:to>
                                        <p:strVal val="hidden"/>
                                      </p:to>
                                    </p:set>
                                  </p:childTnLst>
                                </p:cTn>
                              </p:par>
                              <p:par>
                                <p:cTn id="65" presetID="49" presetClass="entr" presetSubtype="0" decel="10000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1000" fill="hold"/>
                                        <p:tgtEl>
                                          <p:spTgt spid="22"/>
                                        </p:tgtEl>
                                        <p:attrNameLst>
                                          <p:attrName>ppt_w</p:attrName>
                                        </p:attrNameLst>
                                      </p:cBhvr>
                                      <p:tavLst>
                                        <p:tav tm="0">
                                          <p:val>
                                            <p:fltVal val="0"/>
                                          </p:val>
                                        </p:tav>
                                        <p:tav tm="100000">
                                          <p:val>
                                            <p:strVal val="#ppt_w"/>
                                          </p:val>
                                        </p:tav>
                                      </p:tavLst>
                                    </p:anim>
                                    <p:anim calcmode="lin" valueType="num">
                                      <p:cBhvr>
                                        <p:cTn id="68" dur="1000" fill="hold"/>
                                        <p:tgtEl>
                                          <p:spTgt spid="22"/>
                                        </p:tgtEl>
                                        <p:attrNameLst>
                                          <p:attrName>ppt_h</p:attrName>
                                        </p:attrNameLst>
                                      </p:cBhvr>
                                      <p:tavLst>
                                        <p:tav tm="0">
                                          <p:val>
                                            <p:fltVal val="0"/>
                                          </p:val>
                                        </p:tav>
                                        <p:tav tm="100000">
                                          <p:val>
                                            <p:strVal val="#ppt_h"/>
                                          </p:val>
                                        </p:tav>
                                      </p:tavLst>
                                    </p:anim>
                                    <p:anim calcmode="lin" valueType="num">
                                      <p:cBhvr>
                                        <p:cTn id="69" dur="1000" fill="hold"/>
                                        <p:tgtEl>
                                          <p:spTgt spid="22"/>
                                        </p:tgtEl>
                                        <p:attrNameLst>
                                          <p:attrName>style.rotation</p:attrName>
                                        </p:attrNameLst>
                                      </p:cBhvr>
                                      <p:tavLst>
                                        <p:tav tm="0">
                                          <p:val>
                                            <p:fltVal val="360"/>
                                          </p:val>
                                        </p:tav>
                                        <p:tav tm="100000">
                                          <p:val>
                                            <p:fltVal val="0"/>
                                          </p:val>
                                        </p:tav>
                                      </p:tavLst>
                                    </p:anim>
                                    <p:animEffect transition="in" filter="fade">
                                      <p:cBhvr>
                                        <p:cTn id="70" dur="1000"/>
                                        <p:tgtEl>
                                          <p:spTgt spid="22"/>
                                        </p:tgtEl>
                                      </p:cBhvr>
                                    </p:animEffect>
                                  </p:childTnLst>
                                </p:cTn>
                              </p:par>
                            </p:childTnLst>
                          </p:cTn>
                        </p:par>
                        <p:par>
                          <p:cTn id="71" fill="hold">
                            <p:stCondLst>
                              <p:cond delay="1000"/>
                            </p:stCondLst>
                            <p:childTnLst>
                              <p:par>
                                <p:cTn id="72" presetID="22" presetClass="entr" presetSubtype="8"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wipe(left)">
                                      <p:cBhvr>
                                        <p:cTn id="74" dur="1000"/>
                                        <p:tgtEl>
                                          <p:spTgt spid="21"/>
                                        </p:tgtEl>
                                      </p:cBhvr>
                                    </p:animEffect>
                                  </p:childTnLst>
                                </p:cTn>
                              </p:par>
                            </p:childTnLst>
                          </p:cTn>
                        </p:par>
                        <p:par>
                          <p:cTn id="75" fill="hold">
                            <p:stCondLst>
                              <p:cond delay="2000"/>
                            </p:stCondLst>
                            <p:childTnLst>
                              <p:par>
                                <p:cTn id="76" presetID="35" presetClass="entr" presetSubtype="0" fill="hold" nodeType="after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2000"/>
                                        <p:tgtEl>
                                          <p:spTgt spid="25"/>
                                        </p:tgtEl>
                                      </p:cBhvr>
                                    </p:animEffect>
                                    <p:anim calcmode="lin" valueType="num">
                                      <p:cBhvr>
                                        <p:cTn id="79" dur="2000" fill="hold"/>
                                        <p:tgtEl>
                                          <p:spTgt spid="25"/>
                                        </p:tgtEl>
                                        <p:attrNameLst>
                                          <p:attrName>style.rotation</p:attrName>
                                        </p:attrNameLst>
                                      </p:cBhvr>
                                      <p:tavLst>
                                        <p:tav tm="0">
                                          <p:val>
                                            <p:fltVal val="720"/>
                                          </p:val>
                                        </p:tav>
                                        <p:tav tm="100000">
                                          <p:val>
                                            <p:fltVal val="0"/>
                                          </p:val>
                                        </p:tav>
                                      </p:tavLst>
                                    </p:anim>
                                    <p:anim calcmode="lin" valueType="num">
                                      <p:cBhvr>
                                        <p:cTn id="80" dur="2000" fill="hold"/>
                                        <p:tgtEl>
                                          <p:spTgt spid="25"/>
                                        </p:tgtEl>
                                        <p:attrNameLst>
                                          <p:attrName>ppt_h</p:attrName>
                                        </p:attrNameLst>
                                      </p:cBhvr>
                                      <p:tavLst>
                                        <p:tav tm="0">
                                          <p:val>
                                            <p:fltVal val="0"/>
                                          </p:val>
                                        </p:tav>
                                        <p:tav tm="100000">
                                          <p:val>
                                            <p:strVal val="#ppt_h"/>
                                          </p:val>
                                        </p:tav>
                                      </p:tavLst>
                                    </p:anim>
                                    <p:anim calcmode="lin" valueType="num">
                                      <p:cBhvr>
                                        <p:cTn id="81" dur="2000" fill="hold"/>
                                        <p:tgtEl>
                                          <p:spTgt spid="25"/>
                                        </p:tgtEl>
                                        <p:attrNameLst>
                                          <p:attrName>ppt_w</p:attrName>
                                        </p:attrNameLst>
                                      </p:cBhvr>
                                      <p:tavLst>
                                        <p:tav tm="0">
                                          <p:val>
                                            <p:fltVal val="0"/>
                                          </p:val>
                                        </p:tav>
                                        <p:tav tm="100000">
                                          <p:val>
                                            <p:strVal val="#ppt_w"/>
                                          </p:val>
                                        </p:tav>
                                      </p:tavLst>
                                    </p:anim>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nodeType="clickEffect">
                                  <p:stCondLst>
                                    <p:cond delay="0"/>
                                  </p:stCondLst>
                                  <p:childTnLst>
                                    <p:set>
                                      <p:cBhvr>
                                        <p:cTn id="85" dur="1" fill="hold">
                                          <p:stCondLst>
                                            <p:cond delay="0"/>
                                          </p:stCondLst>
                                        </p:cTn>
                                        <p:tgtEl>
                                          <p:spTgt spid="33"/>
                                        </p:tgtEl>
                                        <p:attrNameLst>
                                          <p:attrName>style.visibility</p:attrName>
                                        </p:attrNameLst>
                                      </p:cBhvr>
                                      <p:to>
                                        <p:strVal val="visible"/>
                                      </p:to>
                                    </p:set>
                                    <p:animEffect transition="in" filter="fade">
                                      <p:cBhvr>
                                        <p:cTn id="86"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5" grpId="1" animBg="1"/>
      <p:bldP spid="22" grpId="0" animBg="1"/>
      <p:bldP spid="17" grpId="0" animBg="1"/>
      <p:bldP spid="17" grpId="1" animBg="1"/>
      <p:bldP spid="19" grpId="0" animBg="1"/>
      <p:bldP spid="19" grpId="1" animBg="1"/>
      <p:bldP spid="20" grpId="0" animBg="1"/>
      <p:bldP spid="20" grpId="1" animBg="1"/>
      <p:bldP spid="21" grpId="0" animBg="1"/>
      <p:bldP spid="32" grpId="0" animBg="1"/>
      <p:bldP spid="16" grpId="0" animBg="1"/>
      <p:bldP spid="34"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195943" y="0"/>
            <a:ext cx="9339943" cy="7519307"/>
            <a:chOff x="-195943" y="0"/>
            <a:chExt cx="9339943" cy="7519307"/>
          </a:xfrm>
        </p:grpSpPr>
        <p:pic>
          <p:nvPicPr>
            <p:cNvPr id="2" name="Picture 3"/>
            <p:cNvPicPr>
              <a:picLocks noChangeAspect="1" noChangeArrowheads="1"/>
            </p:cNvPicPr>
            <p:nvPr/>
          </p:nvPicPr>
          <p:blipFill>
            <a:blip r:embed="rId2"/>
            <a:srcRect/>
            <a:stretch>
              <a:fillRect/>
            </a:stretch>
          </p:blipFill>
          <p:spPr bwMode="auto">
            <a:xfrm>
              <a:off x="-1" y="228600"/>
              <a:ext cx="9144001" cy="6683245"/>
            </a:xfrm>
            <a:prstGeom prst="rect">
              <a:avLst/>
            </a:prstGeom>
            <a:noFill/>
            <a:ln w="9525">
              <a:noFill/>
              <a:miter lim="800000"/>
              <a:headEnd/>
              <a:tailEnd/>
            </a:ln>
            <a:effectLst/>
          </p:spPr>
        </p:pic>
        <p:grpSp>
          <p:nvGrpSpPr>
            <p:cNvPr id="3" name="Group 13"/>
            <p:cNvGrpSpPr/>
            <p:nvPr/>
          </p:nvGrpSpPr>
          <p:grpSpPr>
            <a:xfrm>
              <a:off x="1381958" y="2971800"/>
              <a:ext cx="3225552" cy="1569719"/>
              <a:chOff x="1381958" y="2971800"/>
              <a:chExt cx="3225552" cy="1569719"/>
            </a:xfrm>
          </p:grpSpPr>
          <p:grpSp>
            <p:nvGrpSpPr>
              <p:cNvPr id="4" name="Group 11"/>
              <p:cNvGrpSpPr/>
              <p:nvPr/>
            </p:nvGrpSpPr>
            <p:grpSpPr>
              <a:xfrm>
                <a:off x="1381958" y="3491884"/>
                <a:ext cx="3225552" cy="1049635"/>
                <a:chOff x="1381958" y="3491884"/>
                <a:chExt cx="3225552" cy="1049635"/>
              </a:xfrm>
            </p:grpSpPr>
            <p:sp>
              <p:nvSpPr>
                <p:cNvPr id="8" name="Freeform 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9" name="Freeform 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0" name="Freeform 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1" name="Freeform 1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3" name="Freeform 1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useBgFill="1">
          <p:nvSpPr>
            <p:cNvPr id="16" name="TextBox 15"/>
            <p:cNvSpPr txBox="1"/>
            <p:nvPr/>
          </p:nvSpPr>
          <p:spPr>
            <a:xfrm>
              <a:off x="2362200" y="2510135"/>
              <a:ext cx="1219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Yakama</a:t>
              </a:r>
              <a:endParaRPr lang="en-US" sz="2400" b="1" dirty="0">
                <a:solidFill>
                  <a:srgbClr val="FF0000"/>
                </a:solidFill>
                <a:effectLst>
                  <a:outerShdw dist="50800" dir="7200000" algn="ctr" rotWithShape="0">
                    <a:schemeClr val="tx1"/>
                  </a:outerShdw>
                </a:effectLst>
              </a:endParaRPr>
            </a:p>
          </p:txBody>
        </p:sp>
        <p:sp useBgFill="1">
          <p:nvSpPr>
            <p:cNvPr id="17" name="TextBox 16"/>
            <p:cNvSpPr txBox="1"/>
            <p:nvPr/>
          </p:nvSpPr>
          <p:spPr>
            <a:xfrm>
              <a:off x="3962400" y="2971800"/>
              <a:ext cx="12954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Umatilla</a:t>
              </a:r>
              <a:endParaRPr lang="en-US" sz="2400" b="1" dirty="0">
                <a:solidFill>
                  <a:srgbClr val="FF0000"/>
                </a:solidFill>
                <a:effectLst>
                  <a:outerShdw dist="50800" dir="7200000" algn="ctr" rotWithShape="0">
                    <a:schemeClr val="tx1"/>
                  </a:outerShdw>
                </a:effectLst>
              </a:endParaRPr>
            </a:p>
          </p:txBody>
        </p:sp>
        <p:sp useBgFill="1">
          <p:nvSpPr>
            <p:cNvPr id="18" name="TextBox 17"/>
            <p:cNvSpPr txBox="1"/>
            <p:nvPr/>
          </p:nvSpPr>
          <p:spPr>
            <a:xfrm>
              <a:off x="2057400" y="4567535"/>
              <a:ext cx="2133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Warm Springs </a:t>
              </a:r>
              <a:endParaRPr lang="en-US" sz="2400" b="1" dirty="0">
                <a:solidFill>
                  <a:srgbClr val="FF0000"/>
                </a:solidFill>
                <a:effectLst>
                  <a:outerShdw dist="50800" dir="7200000" algn="ctr" rotWithShape="0">
                    <a:schemeClr val="tx1"/>
                  </a:outerShdw>
                </a:effectLst>
              </a:endParaRPr>
            </a:p>
          </p:txBody>
        </p:sp>
        <p:sp useBgFill="1">
          <p:nvSpPr>
            <p:cNvPr id="19" name="TextBox 18"/>
            <p:cNvSpPr txBox="1"/>
            <p:nvPr/>
          </p:nvSpPr>
          <p:spPr>
            <a:xfrm>
              <a:off x="304800" y="3348335"/>
              <a:ext cx="1981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Grand </a:t>
              </a:r>
              <a:r>
                <a:rPr lang="en-US" sz="2400" b="1" dirty="0" err="1" smtClean="0">
                  <a:solidFill>
                    <a:srgbClr val="FF0000"/>
                  </a:solidFill>
                  <a:effectLst>
                    <a:outerShdw dist="50800" dir="7200000" algn="ctr" rotWithShape="0">
                      <a:schemeClr val="tx1"/>
                    </a:outerShdw>
                  </a:effectLst>
                </a:rPr>
                <a:t>Ronde</a:t>
              </a:r>
              <a:endParaRPr lang="en-US" sz="2400" b="1" dirty="0">
                <a:solidFill>
                  <a:srgbClr val="FF0000"/>
                </a:solidFill>
                <a:effectLst>
                  <a:outerShdw dist="50800" dir="7200000" algn="ctr" rotWithShape="0">
                    <a:schemeClr val="tx1"/>
                  </a:outerShdw>
                </a:effectLst>
              </a:endParaRPr>
            </a:p>
          </p:txBody>
        </p:sp>
        <p:sp useBgFill="1">
          <p:nvSpPr>
            <p:cNvPr id="20" name="TextBox 19"/>
            <p:cNvSpPr txBox="1"/>
            <p:nvPr/>
          </p:nvSpPr>
          <p:spPr>
            <a:xfrm>
              <a:off x="838200" y="4495800"/>
              <a:ext cx="990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Siletz</a:t>
              </a:r>
              <a:endParaRPr lang="en-US" sz="2400" b="1" dirty="0">
                <a:solidFill>
                  <a:srgbClr val="FF0000"/>
                </a:solidFill>
                <a:effectLst>
                  <a:outerShdw dist="50800" dir="7200000" algn="ctr" rotWithShape="0">
                    <a:schemeClr val="tx1"/>
                  </a:outerShdw>
                </a:effectLst>
              </a:endParaRPr>
            </a:p>
          </p:txBody>
        </p:sp>
        <p:sp>
          <p:nvSpPr>
            <p:cNvPr id="15" name="Freeform 1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21" name="TextBox 20"/>
            <p:cNvSpPr txBox="1"/>
            <p:nvPr/>
          </p:nvSpPr>
          <p:spPr>
            <a:xfrm>
              <a:off x="0" y="0"/>
              <a:ext cx="9144000" cy="584775"/>
            </a:xfrm>
            <a:prstGeom prst="rect">
              <a:avLst/>
            </a:prstGeom>
            <a:solidFill>
              <a:schemeClr val="bg1"/>
            </a:solidFill>
          </p:spPr>
          <p:txBody>
            <a:bodyPr wrap="square" rtlCol="0">
              <a:spAutoFit/>
            </a:bodyPr>
            <a:lstStyle/>
            <a:p>
              <a:pPr algn="ctr"/>
              <a:r>
                <a:rPr lang="en-US" sz="3200" b="1" dirty="0" smtClean="0"/>
                <a:t>1858 Indian Reservations</a:t>
              </a:r>
              <a:endParaRPr lang="en-US" sz="3200" b="1" dirty="0"/>
            </a:p>
          </p:txBody>
        </p:sp>
      </p:grpSp>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36" name="Picture 2" descr="File:United States 1859-1860.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sp useBgFill="1">
        <p:nvSpPr>
          <p:cNvPr id="15" name="TextBox 1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pic>
        <p:nvPicPr>
          <p:cNvPr id="2050" name="Picture 2" descr="File:United States 1853-12-1854.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4"/>
          <a:srcRect l="38999" t="65077" r="56106" b="31310"/>
          <a:stretch>
            <a:fillRect/>
          </a:stretch>
        </p:blipFill>
        <p:spPr bwMode="auto">
          <a:xfrm rot="180000">
            <a:off x="3504494" y="4251947"/>
            <a:ext cx="438912" cy="256032"/>
          </a:xfrm>
          <a:prstGeom prst="rect">
            <a:avLst/>
          </a:prstGeom>
          <a:noFill/>
        </p:spPr>
      </p:pic>
      <p:sp useBgFill="1">
        <p:nvSpPr>
          <p:cNvPr id="21" name="TextBox 20"/>
          <p:cNvSpPr txBox="1"/>
          <p:nvPr/>
        </p:nvSpPr>
        <p:spPr>
          <a:xfrm>
            <a:off x="4038600" y="710625"/>
            <a:ext cx="51054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Removal: 1856-1858</a:t>
            </a:r>
            <a:endParaRPr lang="en-US" sz="3200" b="1" dirty="0">
              <a:solidFill>
                <a:srgbClr val="FF0000"/>
              </a:solidFill>
              <a:effectLst>
                <a:outerShdw dist="50800" dir="7200000" algn="ctr" rotWithShape="0">
                  <a:schemeClr val="tx1"/>
                </a:outerShdw>
              </a:effectLst>
            </a:endParaRPr>
          </a:p>
        </p:txBody>
      </p:sp>
      <p:grpSp>
        <p:nvGrpSpPr>
          <p:cNvPr id="11" name="Group 13"/>
          <p:cNvGrpSpPr>
            <a:grpSpLocks noChangeAspect="1"/>
          </p:cNvGrpSpPr>
          <p:nvPr/>
        </p:nvGrpSpPr>
        <p:grpSpPr>
          <a:xfrm rot="347142">
            <a:off x="434284" y="1674618"/>
            <a:ext cx="1513642" cy="736616"/>
            <a:chOff x="1381958" y="2971800"/>
            <a:chExt cx="3225552" cy="1569719"/>
          </a:xfrm>
        </p:grpSpPr>
        <p:grpSp>
          <p:nvGrpSpPr>
            <p:cNvPr id="13"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32" name="Rectangle 31"/>
          <p:cNvSpPr/>
          <p:nvPr/>
        </p:nvSpPr>
        <p:spPr>
          <a:xfrm>
            <a:off x="0" y="5105400"/>
            <a:ext cx="9144000" cy="584775"/>
          </a:xfrm>
          <a:prstGeom prst="rect">
            <a:avLst/>
          </a:prstGeom>
          <a:solidFill>
            <a:schemeClr val="bg1"/>
          </a:solidFill>
        </p:spPr>
        <p:txBody>
          <a:bodyPr wrap="square">
            <a:spAutoFit/>
          </a:bodyPr>
          <a:lstStyle/>
          <a:p>
            <a:r>
              <a:rPr lang="en-US" sz="3200" dirty="0" smtClean="0"/>
              <a:t>1847-1858: on-going military engagements w/tribes</a:t>
            </a:r>
          </a:p>
        </p:txBody>
      </p:sp>
      <p:sp>
        <p:nvSpPr>
          <p:cNvPr id="33" name="Rectangle 32"/>
          <p:cNvSpPr/>
          <p:nvPr/>
        </p:nvSpPr>
        <p:spPr>
          <a:xfrm>
            <a:off x="0" y="5663625"/>
            <a:ext cx="9144000" cy="1077218"/>
          </a:xfrm>
          <a:prstGeom prst="rect">
            <a:avLst/>
          </a:prstGeom>
          <a:solidFill>
            <a:schemeClr val="bg1"/>
          </a:solidFill>
        </p:spPr>
        <p:txBody>
          <a:bodyPr wrap="square">
            <a:spAutoFit/>
          </a:bodyPr>
          <a:lstStyle/>
          <a:p>
            <a:r>
              <a:rPr lang="en-US" sz="3200" dirty="0" smtClean="0"/>
              <a:t>		Reservations: Siletz, Grand </a:t>
            </a:r>
            <a:r>
              <a:rPr lang="en-US" sz="3200" dirty="0" err="1" smtClean="0"/>
              <a:t>Ronde</a:t>
            </a:r>
            <a:r>
              <a:rPr lang="en-US" sz="3200" dirty="0" smtClean="0"/>
              <a:t>, Yakama,</a:t>
            </a:r>
          </a:p>
          <a:p>
            <a:r>
              <a:rPr lang="en-US" sz="3200" dirty="0" smtClean="0"/>
              <a:t> 		 	   	     Umatilla, Warm Springs </a:t>
            </a:r>
          </a:p>
        </p:txBody>
      </p:sp>
      <p:sp useBgFill="1">
        <p:nvSpPr>
          <p:cNvPr id="16" name="TextBox 15"/>
          <p:cNvSpPr txBox="1"/>
          <p:nvPr/>
        </p:nvSpPr>
        <p:spPr>
          <a:xfrm>
            <a:off x="0" y="710625"/>
            <a:ext cx="50292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a:t>
            </a:r>
            <a:endParaRPr lang="en-US" sz="3200" b="1" dirty="0">
              <a:solidFill>
                <a:srgbClr val="FF0000"/>
              </a:solidFill>
              <a:effectLst>
                <a:outerShdw dist="50800" dir="7200000" algn="ctr" rotWithShape="0">
                  <a:schemeClr val="tx1"/>
                </a:outerShdw>
              </a:effectLst>
            </a:endParaRPr>
          </a:p>
        </p:txBody>
      </p:sp>
      <p:sp>
        <p:nvSpPr>
          <p:cNvPr id="35" name="Rectangle 34"/>
          <p:cNvSpPr/>
          <p:nvPr/>
        </p:nvSpPr>
        <p:spPr>
          <a:xfrm>
            <a:off x="0" y="6245352"/>
            <a:ext cx="9144000" cy="584775"/>
          </a:xfrm>
          <a:prstGeom prst="rect">
            <a:avLst/>
          </a:prstGeom>
          <a:solidFill>
            <a:schemeClr val="bg1"/>
          </a:solidFill>
        </p:spPr>
        <p:txBody>
          <a:bodyPr wrap="square">
            <a:spAutoFit/>
          </a:bodyPr>
          <a:lstStyle/>
          <a:p>
            <a:pPr algn="ctr"/>
            <a:r>
              <a:rPr lang="en-US" sz="3200" b="1" dirty="0" smtClean="0"/>
              <a:t>1859: Oregon statehood!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2"/>
                                        </p:tgtEl>
                                      </p:cBhvr>
                                    </p:animEffect>
                                    <p:set>
                                      <p:cBhvr>
                                        <p:cTn id="7" dur="1" fill="hold">
                                          <p:stCondLst>
                                            <p:cond delay="999"/>
                                          </p:stCondLst>
                                        </p:cTn>
                                        <p:tgtEl>
                                          <p:spTgt spid="3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16"/>
                                        </p:tgtEl>
                                      </p:cBhvr>
                                    </p:animEffect>
                                    <p:set>
                                      <p:cBhvr>
                                        <p:cTn id="13" dur="1" fill="hold">
                                          <p:stCondLst>
                                            <p:cond delay="999"/>
                                          </p:stCondLst>
                                        </p:cTn>
                                        <p:tgtEl>
                                          <p:spTgt spid="16"/>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21"/>
                                        </p:tgtEl>
                                      </p:cBhvr>
                                    </p:animEffect>
                                    <p:set>
                                      <p:cBhvr>
                                        <p:cTn id="16" dur="1" fill="hold">
                                          <p:stCondLst>
                                            <p:cond delay="999"/>
                                          </p:stCondLst>
                                        </p:cTn>
                                        <p:tgtEl>
                                          <p:spTgt spid="21"/>
                                        </p:tgtEl>
                                        <p:attrNameLst>
                                          <p:attrName>style.visibility</p:attrName>
                                        </p:attrNameLst>
                                      </p:cBhvr>
                                      <p:to>
                                        <p:strVal val="hidden"/>
                                      </p:to>
                                    </p:set>
                                  </p:childTnLst>
                                </p:cTn>
                              </p:par>
                            </p:childTnLst>
                          </p:cTn>
                        </p:par>
                        <p:par>
                          <p:cTn id="17" fill="hold">
                            <p:stCondLst>
                              <p:cond delay="1000"/>
                            </p:stCondLst>
                            <p:childTnLst>
                              <p:par>
                                <p:cTn id="18" presetID="49" presetClass="exit" presetSubtype="0" accel="100000" fill="hold" grpId="1" nodeType="afterEffect">
                                  <p:stCondLst>
                                    <p:cond delay="0"/>
                                  </p:stCondLst>
                                  <p:childTnLst>
                                    <p:anim calcmode="lin" valueType="num">
                                      <p:cBhvr>
                                        <p:cTn id="19" dur="1000"/>
                                        <p:tgtEl>
                                          <p:spTgt spid="15"/>
                                        </p:tgtEl>
                                        <p:attrNameLst>
                                          <p:attrName>ppt_w</p:attrName>
                                        </p:attrNameLst>
                                      </p:cBhvr>
                                      <p:tavLst>
                                        <p:tav tm="0">
                                          <p:val>
                                            <p:strVal val="ppt_w"/>
                                          </p:val>
                                        </p:tav>
                                        <p:tav tm="100000">
                                          <p:val>
                                            <p:fltVal val="0"/>
                                          </p:val>
                                        </p:tav>
                                      </p:tavLst>
                                    </p:anim>
                                    <p:anim calcmode="lin" valueType="num">
                                      <p:cBhvr>
                                        <p:cTn id="20" dur="1000"/>
                                        <p:tgtEl>
                                          <p:spTgt spid="15"/>
                                        </p:tgtEl>
                                        <p:attrNameLst>
                                          <p:attrName>ppt_h</p:attrName>
                                        </p:attrNameLst>
                                      </p:cBhvr>
                                      <p:tavLst>
                                        <p:tav tm="0">
                                          <p:val>
                                            <p:strVal val="ppt_h"/>
                                          </p:val>
                                        </p:tav>
                                        <p:tav tm="100000">
                                          <p:val>
                                            <p:fltVal val="0"/>
                                          </p:val>
                                        </p:tav>
                                      </p:tavLst>
                                    </p:anim>
                                    <p:anim calcmode="lin" valueType="num">
                                      <p:cBhvr>
                                        <p:cTn id="21" dur="1000"/>
                                        <p:tgtEl>
                                          <p:spTgt spid="15"/>
                                        </p:tgtEl>
                                        <p:attrNameLst>
                                          <p:attrName>style.rotation</p:attrName>
                                        </p:attrNameLst>
                                      </p:cBhvr>
                                      <p:tavLst>
                                        <p:tav tm="0">
                                          <p:val>
                                            <p:fltVal val="0"/>
                                          </p:val>
                                        </p:tav>
                                        <p:tav tm="100000">
                                          <p:val>
                                            <p:fltVal val="360"/>
                                          </p:val>
                                        </p:tav>
                                      </p:tavLst>
                                    </p:anim>
                                    <p:animEffect transition="out" filter="fade">
                                      <p:cBhvr>
                                        <p:cTn id="22" dur="1000"/>
                                        <p:tgtEl>
                                          <p:spTgt spid="15"/>
                                        </p:tgtEl>
                                      </p:cBhvr>
                                    </p:animEffect>
                                    <p:set>
                                      <p:cBhvr>
                                        <p:cTn id="23" dur="1" fill="hold">
                                          <p:stCondLst>
                                            <p:cond delay="999"/>
                                          </p:stCondLst>
                                        </p:cTn>
                                        <p:tgtEl>
                                          <p:spTgt spid="15"/>
                                        </p:tgtEl>
                                        <p:attrNameLst>
                                          <p:attrName>style.visibility</p:attrName>
                                        </p:attrNameLst>
                                      </p:cBhvr>
                                      <p:to>
                                        <p:strVal val="hidden"/>
                                      </p:to>
                                    </p:set>
                                  </p:childTnLst>
                                </p:cTn>
                              </p:par>
                              <p:par>
                                <p:cTn id="24" presetID="49" presetClass="entr" presetSubtype="0" decel="10000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1000" fill="hold"/>
                                        <p:tgtEl>
                                          <p:spTgt spid="22"/>
                                        </p:tgtEl>
                                        <p:attrNameLst>
                                          <p:attrName>ppt_w</p:attrName>
                                        </p:attrNameLst>
                                      </p:cBhvr>
                                      <p:tavLst>
                                        <p:tav tm="0">
                                          <p:val>
                                            <p:fltVal val="0"/>
                                          </p:val>
                                        </p:tav>
                                        <p:tav tm="100000">
                                          <p:val>
                                            <p:strVal val="#ppt_w"/>
                                          </p:val>
                                        </p:tav>
                                      </p:tavLst>
                                    </p:anim>
                                    <p:anim calcmode="lin" valueType="num">
                                      <p:cBhvr>
                                        <p:cTn id="27" dur="1000" fill="hold"/>
                                        <p:tgtEl>
                                          <p:spTgt spid="22"/>
                                        </p:tgtEl>
                                        <p:attrNameLst>
                                          <p:attrName>ppt_h</p:attrName>
                                        </p:attrNameLst>
                                      </p:cBhvr>
                                      <p:tavLst>
                                        <p:tav tm="0">
                                          <p:val>
                                            <p:fltVal val="0"/>
                                          </p:val>
                                        </p:tav>
                                        <p:tav tm="100000">
                                          <p:val>
                                            <p:strVal val="#ppt_h"/>
                                          </p:val>
                                        </p:tav>
                                      </p:tavLst>
                                    </p:anim>
                                    <p:anim calcmode="lin" valueType="num">
                                      <p:cBhvr>
                                        <p:cTn id="28" dur="1000" fill="hold"/>
                                        <p:tgtEl>
                                          <p:spTgt spid="22"/>
                                        </p:tgtEl>
                                        <p:attrNameLst>
                                          <p:attrName>style.rotation</p:attrName>
                                        </p:attrNameLst>
                                      </p:cBhvr>
                                      <p:tavLst>
                                        <p:tav tm="0">
                                          <p:val>
                                            <p:fltVal val="360"/>
                                          </p:val>
                                        </p:tav>
                                        <p:tav tm="100000">
                                          <p:val>
                                            <p:fltVal val="0"/>
                                          </p:val>
                                        </p:tav>
                                      </p:tavLst>
                                    </p:anim>
                                    <p:animEffect transition="in" filter="fade">
                                      <p:cBhvr>
                                        <p:cTn id="29" dur="1000"/>
                                        <p:tgtEl>
                                          <p:spTgt spid="2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1000" fill="hold"/>
                                        <p:tgtEl>
                                          <p:spTgt spid="35"/>
                                        </p:tgtEl>
                                        <p:attrNameLst>
                                          <p:attrName>ppt_w</p:attrName>
                                        </p:attrNameLst>
                                      </p:cBhvr>
                                      <p:tavLst>
                                        <p:tav tm="0">
                                          <p:val>
                                            <p:fltVal val="0"/>
                                          </p:val>
                                        </p:tav>
                                        <p:tav tm="100000">
                                          <p:val>
                                            <p:strVal val="#ppt_w"/>
                                          </p:val>
                                        </p:tav>
                                      </p:tavLst>
                                    </p:anim>
                                    <p:anim calcmode="lin" valueType="num">
                                      <p:cBhvr>
                                        <p:cTn id="33" dur="1000" fill="hold"/>
                                        <p:tgtEl>
                                          <p:spTgt spid="35"/>
                                        </p:tgtEl>
                                        <p:attrNameLst>
                                          <p:attrName>ppt_h</p:attrName>
                                        </p:attrNameLst>
                                      </p:cBhvr>
                                      <p:tavLst>
                                        <p:tav tm="0">
                                          <p:val>
                                            <p:fltVal val="0"/>
                                          </p:val>
                                        </p:tav>
                                        <p:tav tm="100000">
                                          <p:val>
                                            <p:strVal val="#ppt_h"/>
                                          </p:val>
                                        </p:tav>
                                      </p:tavLst>
                                    </p:anim>
                                    <p:animEffect transition="in" filter="fade">
                                      <p:cBhvr>
                                        <p:cTn id="34" dur="1000"/>
                                        <p:tgtEl>
                                          <p:spTgt spid="35"/>
                                        </p:tgtEl>
                                      </p:cBhvr>
                                    </p:animEffect>
                                  </p:childTnLst>
                                </p:cTn>
                              </p:par>
                            </p:childTnLst>
                          </p:cTn>
                        </p:par>
                        <p:par>
                          <p:cTn id="35" fill="hold">
                            <p:stCondLst>
                              <p:cond delay="2000"/>
                            </p:stCondLst>
                            <p:childTnLst>
                              <p:par>
                                <p:cTn id="36" presetID="9" presetClass="exit" presetSubtype="0" fill="hold" nodeType="afterEffect">
                                  <p:stCondLst>
                                    <p:cond delay="0"/>
                                  </p:stCondLst>
                                  <p:childTnLst>
                                    <p:animEffect transition="out" filter="dissolve">
                                      <p:cBhvr>
                                        <p:cTn id="37" dur="2000"/>
                                        <p:tgtEl>
                                          <p:spTgt spid="2050"/>
                                        </p:tgtEl>
                                      </p:cBhvr>
                                    </p:animEffect>
                                    <p:set>
                                      <p:cBhvr>
                                        <p:cTn id="38" dur="1" fill="hold">
                                          <p:stCondLst>
                                            <p:cond delay="1999"/>
                                          </p:stCondLst>
                                        </p:cTn>
                                        <p:tgtEl>
                                          <p:spTgt spid="20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5" grpId="1" animBg="1"/>
      <p:bldP spid="21" grpId="0" animBg="1"/>
      <p:bldP spid="32" grpId="0" animBg="1"/>
      <p:bldP spid="16" grpId="0" animBg="1"/>
      <p:bldP spid="3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36"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10"/>
          <p:cNvGrpSpPr/>
          <p:nvPr/>
        </p:nvGrpSpPr>
        <p:grpSpPr>
          <a:xfrm>
            <a:off x="-34186" y="928596"/>
            <a:ext cx="9711586" cy="6158004"/>
            <a:chOff x="-34186" y="928596"/>
            <a:chExt cx="9711586" cy="6158004"/>
          </a:xfrm>
        </p:grpSpPr>
        <p:grpSp>
          <p:nvGrpSpPr>
            <p:cNvPr id="3"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4"/>
            <a:srcRect l="38999" t="65077" r="56106" b="31310"/>
            <a:stretch>
              <a:fillRect/>
            </a:stretch>
          </p:blipFill>
          <p:spPr bwMode="auto">
            <a:xfrm rot="180000">
              <a:off x="3504494" y="4251947"/>
              <a:ext cx="438912" cy="256032"/>
            </a:xfrm>
            <a:prstGeom prst="rect">
              <a:avLst/>
            </a:prstGeom>
            <a:noFill/>
          </p:spPr>
        </p:pic>
      </p:grpSp>
      <p:grpSp>
        <p:nvGrpSpPr>
          <p:cNvPr id="11" name="Group 13"/>
          <p:cNvGrpSpPr>
            <a:grpSpLocks noChangeAspect="1"/>
          </p:cNvGrpSpPr>
          <p:nvPr/>
        </p:nvGrpSpPr>
        <p:grpSpPr>
          <a:xfrm rot="347142">
            <a:off x="434284" y="1674618"/>
            <a:ext cx="1513642" cy="736616"/>
            <a:chOff x="1381958" y="2971800"/>
            <a:chExt cx="3225552" cy="1569719"/>
          </a:xfrm>
        </p:grpSpPr>
        <p:grpSp>
          <p:nvGrpSpPr>
            <p:cNvPr id="13"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pic>
        <p:nvPicPr>
          <p:cNvPr id="46081" name="Picture 1"/>
          <p:cNvPicPr>
            <a:picLocks noChangeAspect="1" noChangeArrowheads="1"/>
          </p:cNvPicPr>
          <p:nvPr/>
        </p:nvPicPr>
        <p:blipFill>
          <a:blip r:embed="rId5" cstate="print"/>
          <a:srcRect/>
          <a:stretch>
            <a:fillRect/>
          </a:stretch>
        </p:blipFill>
        <p:spPr bwMode="auto">
          <a:xfrm rot="414351">
            <a:off x="393266" y="1163916"/>
            <a:ext cx="2193746" cy="1603854"/>
          </a:xfrm>
          <a:prstGeom prst="rect">
            <a:avLst/>
          </a:prstGeom>
          <a:noFill/>
          <a:ln w="9525">
            <a:noFill/>
            <a:miter lim="800000"/>
            <a:headEnd/>
            <a:tailEnd/>
          </a:ln>
          <a:effectLst/>
        </p:spPr>
      </p:pic>
      <p:pic>
        <p:nvPicPr>
          <p:cNvPr id="149508" name="Picture 4"/>
          <p:cNvPicPr>
            <a:picLocks noChangeAspect="1" noChangeArrowheads="1"/>
          </p:cNvPicPr>
          <p:nvPr/>
        </p:nvPicPr>
        <p:blipFill>
          <a:blip r:embed="rId6"/>
          <a:srcRect/>
          <a:stretch>
            <a:fillRect/>
          </a:stretch>
        </p:blipFill>
        <p:spPr bwMode="auto">
          <a:xfrm>
            <a:off x="-104775" y="-76200"/>
            <a:ext cx="9248775" cy="7115175"/>
          </a:xfrm>
          <a:prstGeom prst="rect">
            <a:avLst/>
          </a:prstGeom>
          <a:noFill/>
          <a:ln w="9525">
            <a:noFill/>
            <a:miter lim="800000"/>
            <a:headEnd/>
            <a:tailEnd/>
          </a:ln>
          <a:effectLst/>
        </p:spPr>
      </p:pic>
      <p:sp>
        <p:nvSpPr>
          <p:cNvPr id="55" name="Rectangle 54"/>
          <p:cNvSpPr/>
          <p:nvPr/>
        </p:nvSpPr>
        <p:spPr>
          <a:xfrm>
            <a:off x="0" y="599182"/>
            <a:ext cx="9144000" cy="584775"/>
          </a:xfrm>
          <a:prstGeom prst="rect">
            <a:avLst/>
          </a:prstGeom>
          <a:solidFill>
            <a:schemeClr val="bg1"/>
          </a:solidFill>
        </p:spPr>
        <p:txBody>
          <a:bodyPr wrap="square">
            <a:spAutoFit/>
          </a:bodyPr>
          <a:lstStyle/>
          <a:p>
            <a:r>
              <a:rPr lang="en-US" sz="3200" dirty="0" smtClean="0"/>
              <a:t>1862: Homestead Act: 160 (320) acres </a:t>
            </a:r>
            <a:r>
              <a:rPr lang="en-US" sz="3200" dirty="0" smtClean="0">
                <a:solidFill>
                  <a:srgbClr val="FF0000"/>
                </a:solidFill>
                <a:effectLst>
                  <a:outerShdw dist="50800" dir="7200000" algn="ctr" rotWithShape="0">
                    <a:schemeClr val="tx1"/>
                  </a:outerShdw>
                </a:effectLst>
              </a:rPr>
              <a:t>FREE</a:t>
            </a:r>
          </a:p>
        </p:txBody>
      </p:sp>
      <p:sp>
        <p:nvSpPr>
          <p:cNvPr id="54" name="Rectangle 53"/>
          <p:cNvSpPr/>
          <p:nvPr/>
        </p:nvSpPr>
        <p:spPr>
          <a:xfrm>
            <a:off x="0" y="1143000"/>
            <a:ext cx="9144000" cy="1077218"/>
          </a:xfrm>
          <a:prstGeom prst="rect">
            <a:avLst/>
          </a:prstGeom>
          <a:solidFill>
            <a:schemeClr val="bg1"/>
          </a:solidFill>
        </p:spPr>
        <p:txBody>
          <a:bodyPr wrap="square">
            <a:spAutoFit/>
          </a:bodyPr>
          <a:lstStyle/>
          <a:p>
            <a:r>
              <a:rPr lang="en-US" sz="3200" dirty="0" smtClean="0"/>
              <a:t>1864-1868: more wars, more treaties, more removals</a:t>
            </a:r>
          </a:p>
          <a:p>
            <a:r>
              <a:rPr lang="en-US" sz="3200" dirty="0" smtClean="0"/>
              <a:t> 		  as pioneers settle on land  </a:t>
            </a:r>
          </a:p>
        </p:txBody>
      </p:sp>
      <p:sp>
        <p:nvSpPr>
          <p:cNvPr id="56" name="Freeform 55"/>
          <p:cNvSpPr/>
          <p:nvPr/>
        </p:nvSpPr>
        <p:spPr>
          <a:xfrm>
            <a:off x="2971800" y="4400550"/>
            <a:ext cx="2743200" cy="2313214"/>
          </a:xfrm>
          <a:custGeom>
            <a:avLst/>
            <a:gdLst>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21" fmla="*/ 342900 w 2743200"/>
              <a:gd name="connsiteY21" fmla="*/ 2147207 h 23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3200" h="2313214">
                <a:moveTo>
                  <a:pt x="342900" y="2147207"/>
                </a:moveTo>
                <a:cubicBezTo>
                  <a:pt x="295275" y="1974396"/>
                  <a:pt x="247650" y="1801586"/>
                  <a:pt x="212271" y="1690007"/>
                </a:cubicBezTo>
                <a:cubicBezTo>
                  <a:pt x="176893" y="1578429"/>
                  <a:pt x="163286" y="1556657"/>
                  <a:pt x="130629" y="1477736"/>
                </a:cubicBezTo>
                <a:cubicBezTo>
                  <a:pt x="97972" y="1398815"/>
                  <a:pt x="32658" y="1366158"/>
                  <a:pt x="16329" y="1216479"/>
                </a:cubicBezTo>
                <a:cubicBezTo>
                  <a:pt x="0" y="1066800"/>
                  <a:pt x="10886" y="767443"/>
                  <a:pt x="32657" y="579664"/>
                </a:cubicBezTo>
                <a:cubicBezTo>
                  <a:pt x="54428" y="391885"/>
                  <a:pt x="117021" y="179614"/>
                  <a:pt x="146957" y="89807"/>
                </a:cubicBezTo>
                <a:cubicBezTo>
                  <a:pt x="176893" y="0"/>
                  <a:pt x="92528" y="29935"/>
                  <a:pt x="212271" y="40821"/>
                </a:cubicBezTo>
                <a:cubicBezTo>
                  <a:pt x="332014" y="51707"/>
                  <a:pt x="620485" y="117021"/>
                  <a:pt x="865414" y="155121"/>
                </a:cubicBezTo>
                <a:cubicBezTo>
                  <a:pt x="1110343" y="193221"/>
                  <a:pt x="1469572" y="247650"/>
                  <a:pt x="1681843" y="269421"/>
                </a:cubicBezTo>
                <a:cubicBezTo>
                  <a:pt x="1894114" y="291192"/>
                  <a:pt x="2038350" y="269421"/>
                  <a:pt x="2139043" y="285750"/>
                </a:cubicBezTo>
                <a:cubicBezTo>
                  <a:pt x="2239736" y="302079"/>
                  <a:pt x="2196193" y="351065"/>
                  <a:pt x="2286000" y="367393"/>
                </a:cubicBezTo>
                <a:cubicBezTo>
                  <a:pt x="2375807" y="383721"/>
                  <a:pt x="2612572" y="372835"/>
                  <a:pt x="2677886" y="383721"/>
                </a:cubicBezTo>
                <a:cubicBezTo>
                  <a:pt x="2743200" y="394607"/>
                  <a:pt x="2683329" y="367393"/>
                  <a:pt x="2677886" y="432707"/>
                </a:cubicBezTo>
                <a:cubicBezTo>
                  <a:pt x="2672443" y="498021"/>
                  <a:pt x="2658836" y="653143"/>
                  <a:pt x="2645229" y="775607"/>
                </a:cubicBezTo>
                <a:cubicBezTo>
                  <a:pt x="2631622" y="898071"/>
                  <a:pt x="2658836" y="1025979"/>
                  <a:pt x="2596243" y="1167493"/>
                </a:cubicBezTo>
                <a:cubicBezTo>
                  <a:pt x="2533650" y="1309007"/>
                  <a:pt x="2348593" y="1526722"/>
                  <a:pt x="2269671" y="1624693"/>
                </a:cubicBezTo>
                <a:cubicBezTo>
                  <a:pt x="2190750" y="1722664"/>
                  <a:pt x="2160814" y="1687285"/>
                  <a:pt x="2122714" y="1755321"/>
                </a:cubicBezTo>
                <a:cubicBezTo>
                  <a:pt x="2084614" y="1823357"/>
                  <a:pt x="2051957" y="1973036"/>
                  <a:pt x="2041071" y="2032907"/>
                </a:cubicBezTo>
                <a:cubicBezTo>
                  <a:pt x="2030185" y="2092778"/>
                  <a:pt x="2087336" y="2090057"/>
                  <a:pt x="2057400" y="2114550"/>
                </a:cubicBezTo>
                <a:cubicBezTo>
                  <a:pt x="2027464" y="2139043"/>
                  <a:pt x="2139043" y="2160814"/>
                  <a:pt x="1861457" y="2179864"/>
                </a:cubicBezTo>
                <a:cubicBezTo>
                  <a:pt x="1583871" y="2198914"/>
                  <a:pt x="582386" y="2313214"/>
                  <a:pt x="391886" y="2228850"/>
                </a:cubicBezTo>
                <a:lnTo>
                  <a:pt x="342900" y="2147207"/>
                </a:lnTo>
                <a:close/>
              </a:path>
            </a:pathLst>
          </a:custGeom>
          <a:solidFill>
            <a:schemeClr val="bg2">
              <a:lumMod val="10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Freeform 56"/>
          <p:cNvSpPr/>
          <p:nvPr/>
        </p:nvSpPr>
        <p:spPr>
          <a:xfrm>
            <a:off x="4819650" y="3458936"/>
            <a:ext cx="4727122" cy="3175906"/>
          </a:xfrm>
          <a:custGeom>
            <a:avLst/>
            <a:gdLst>
              <a:gd name="connsiteX0" fmla="*/ 846364 w 4727122"/>
              <a:gd name="connsiteY0" fmla="*/ 1406978 h 3175906"/>
              <a:gd name="connsiteX1" fmla="*/ 1336221 w 4727122"/>
              <a:gd name="connsiteY1" fmla="*/ 1374321 h 3175906"/>
              <a:gd name="connsiteX2" fmla="*/ 1695450 w 4727122"/>
              <a:gd name="connsiteY2" fmla="*/ 1455964 h 3175906"/>
              <a:gd name="connsiteX3" fmla="*/ 1940379 w 4727122"/>
              <a:gd name="connsiteY3" fmla="*/ 1096735 h 3175906"/>
              <a:gd name="connsiteX4" fmla="*/ 2022021 w 4727122"/>
              <a:gd name="connsiteY4" fmla="*/ 672193 h 3175906"/>
              <a:gd name="connsiteX5" fmla="*/ 2005693 w 4727122"/>
              <a:gd name="connsiteY5" fmla="*/ 394607 h 3175906"/>
              <a:gd name="connsiteX6" fmla="*/ 2217964 w 4727122"/>
              <a:gd name="connsiteY6" fmla="*/ 51707 h 3175906"/>
              <a:gd name="connsiteX7" fmla="*/ 2283279 w 4727122"/>
              <a:gd name="connsiteY7" fmla="*/ 84364 h 3175906"/>
              <a:gd name="connsiteX8" fmla="*/ 2381250 w 4727122"/>
              <a:gd name="connsiteY8" fmla="*/ 378278 h 3175906"/>
              <a:gd name="connsiteX9" fmla="*/ 2528207 w 4727122"/>
              <a:gd name="connsiteY9" fmla="*/ 541564 h 3175906"/>
              <a:gd name="connsiteX10" fmla="*/ 2675164 w 4727122"/>
              <a:gd name="connsiteY10" fmla="*/ 753835 h 3175906"/>
              <a:gd name="connsiteX11" fmla="*/ 2822121 w 4727122"/>
              <a:gd name="connsiteY11" fmla="*/ 770164 h 3175906"/>
              <a:gd name="connsiteX12" fmla="*/ 2920093 w 4727122"/>
              <a:gd name="connsiteY12" fmla="*/ 998764 h 3175906"/>
              <a:gd name="connsiteX13" fmla="*/ 3067050 w 4727122"/>
              <a:gd name="connsiteY13" fmla="*/ 1015093 h 3175906"/>
              <a:gd name="connsiteX14" fmla="*/ 3214007 w 4727122"/>
              <a:gd name="connsiteY14" fmla="*/ 966107 h 3175906"/>
              <a:gd name="connsiteX15" fmla="*/ 3687536 w 4727122"/>
              <a:gd name="connsiteY15" fmla="*/ 966107 h 3175906"/>
              <a:gd name="connsiteX16" fmla="*/ 3801836 w 4727122"/>
              <a:gd name="connsiteY16" fmla="*/ 786493 h 3175906"/>
              <a:gd name="connsiteX17" fmla="*/ 3965121 w 4727122"/>
              <a:gd name="connsiteY17" fmla="*/ 900793 h 3175906"/>
              <a:gd name="connsiteX18" fmla="*/ 4095750 w 4727122"/>
              <a:gd name="connsiteY18" fmla="*/ 2190750 h 3175906"/>
              <a:gd name="connsiteX19" fmla="*/ 4144736 w 4727122"/>
              <a:gd name="connsiteY19" fmla="*/ 2860221 h 3175906"/>
              <a:gd name="connsiteX20" fmla="*/ 4144736 w 4727122"/>
              <a:gd name="connsiteY20" fmla="*/ 2909207 h 3175906"/>
              <a:gd name="connsiteX21" fmla="*/ 650421 w 4727122"/>
              <a:gd name="connsiteY21" fmla="*/ 3121478 h 3175906"/>
              <a:gd name="connsiteX22" fmla="*/ 242207 w 4727122"/>
              <a:gd name="connsiteY22" fmla="*/ 3121478 h 3175906"/>
              <a:gd name="connsiteX23" fmla="*/ 225879 w 4727122"/>
              <a:gd name="connsiteY23" fmla="*/ 2794907 h 3175906"/>
              <a:gd name="connsiteX24" fmla="*/ 715736 w 4727122"/>
              <a:gd name="connsiteY24" fmla="*/ 2256064 h 3175906"/>
              <a:gd name="connsiteX25" fmla="*/ 748393 w 4727122"/>
              <a:gd name="connsiteY25" fmla="*/ 1782535 h 3175906"/>
              <a:gd name="connsiteX26" fmla="*/ 846364 w 4727122"/>
              <a:gd name="connsiteY26" fmla="*/ 1406978 h 317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27122" h="3175906">
                <a:moveTo>
                  <a:pt x="846364" y="1406978"/>
                </a:moveTo>
                <a:cubicBezTo>
                  <a:pt x="944335" y="1338942"/>
                  <a:pt x="1194707" y="1366157"/>
                  <a:pt x="1336221" y="1374321"/>
                </a:cubicBezTo>
                <a:cubicBezTo>
                  <a:pt x="1477735" y="1382485"/>
                  <a:pt x="1594757" y="1502228"/>
                  <a:pt x="1695450" y="1455964"/>
                </a:cubicBezTo>
                <a:cubicBezTo>
                  <a:pt x="1796143" y="1409700"/>
                  <a:pt x="1885951" y="1227363"/>
                  <a:pt x="1940379" y="1096735"/>
                </a:cubicBezTo>
                <a:cubicBezTo>
                  <a:pt x="1994807" y="966107"/>
                  <a:pt x="2011135" y="789214"/>
                  <a:pt x="2022021" y="672193"/>
                </a:cubicBezTo>
                <a:cubicBezTo>
                  <a:pt x="2032907" y="555172"/>
                  <a:pt x="1973036" y="498021"/>
                  <a:pt x="2005693" y="394607"/>
                </a:cubicBezTo>
                <a:cubicBezTo>
                  <a:pt x="2038350" y="291193"/>
                  <a:pt x="2171700" y="103414"/>
                  <a:pt x="2217964" y="51707"/>
                </a:cubicBezTo>
                <a:cubicBezTo>
                  <a:pt x="2264228" y="0"/>
                  <a:pt x="2256065" y="29936"/>
                  <a:pt x="2283279" y="84364"/>
                </a:cubicBezTo>
                <a:cubicBezTo>
                  <a:pt x="2310493" y="138792"/>
                  <a:pt x="2340429" y="302078"/>
                  <a:pt x="2381250" y="378278"/>
                </a:cubicBezTo>
                <a:cubicBezTo>
                  <a:pt x="2422071" y="454478"/>
                  <a:pt x="2479221" y="478971"/>
                  <a:pt x="2528207" y="541564"/>
                </a:cubicBezTo>
                <a:cubicBezTo>
                  <a:pt x="2577193" y="604157"/>
                  <a:pt x="2626178" y="715735"/>
                  <a:pt x="2675164" y="753835"/>
                </a:cubicBezTo>
                <a:cubicBezTo>
                  <a:pt x="2724150" y="791935"/>
                  <a:pt x="2781300" y="729343"/>
                  <a:pt x="2822121" y="770164"/>
                </a:cubicBezTo>
                <a:cubicBezTo>
                  <a:pt x="2862942" y="810985"/>
                  <a:pt x="2879272" y="957943"/>
                  <a:pt x="2920093" y="998764"/>
                </a:cubicBezTo>
                <a:cubicBezTo>
                  <a:pt x="2960914" y="1039585"/>
                  <a:pt x="3018064" y="1020536"/>
                  <a:pt x="3067050" y="1015093"/>
                </a:cubicBezTo>
                <a:cubicBezTo>
                  <a:pt x="3116036" y="1009650"/>
                  <a:pt x="3110593" y="974271"/>
                  <a:pt x="3214007" y="966107"/>
                </a:cubicBezTo>
                <a:cubicBezTo>
                  <a:pt x="3317421" y="957943"/>
                  <a:pt x="3589565" y="996043"/>
                  <a:pt x="3687536" y="966107"/>
                </a:cubicBezTo>
                <a:cubicBezTo>
                  <a:pt x="3785507" y="936171"/>
                  <a:pt x="3755572" y="797379"/>
                  <a:pt x="3801836" y="786493"/>
                </a:cubicBezTo>
                <a:cubicBezTo>
                  <a:pt x="3848100" y="775607"/>
                  <a:pt x="3916135" y="666750"/>
                  <a:pt x="3965121" y="900793"/>
                </a:cubicBezTo>
                <a:cubicBezTo>
                  <a:pt x="4014107" y="1134836"/>
                  <a:pt x="4065814" y="1864179"/>
                  <a:pt x="4095750" y="2190750"/>
                </a:cubicBezTo>
                <a:cubicBezTo>
                  <a:pt x="4125686" y="2517321"/>
                  <a:pt x="4136572" y="2740478"/>
                  <a:pt x="4144736" y="2860221"/>
                </a:cubicBezTo>
                <a:cubicBezTo>
                  <a:pt x="4152900" y="2979964"/>
                  <a:pt x="4727122" y="2865664"/>
                  <a:pt x="4144736" y="2909207"/>
                </a:cubicBezTo>
                <a:cubicBezTo>
                  <a:pt x="3562350" y="2952750"/>
                  <a:pt x="1300842" y="3086100"/>
                  <a:pt x="650421" y="3121478"/>
                </a:cubicBezTo>
                <a:cubicBezTo>
                  <a:pt x="0" y="3156856"/>
                  <a:pt x="312964" y="3175906"/>
                  <a:pt x="242207" y="3121478"/>
                </a:cubicBezTo>
                <a:cubicBezTo>
                  <a:pt x="171450" y="3067050"/>
                  <a:pt x="146958" y="2939143"/>
                  <a:pt x="225879" y="2794907"/>
                </a:cubicBezTo>
                <a:cubicBezTo>
                  <a:pt x="304801" y="2650671"/>
                  <a:pt x="628650" y="2424793"/>
                  <a:pt x="715736" y="2256064"/>
                </a:cubicBezTo>
                <a:cubicBezTo>
                  <a:pt x="802822" y="2087335"/>
                  <a:pt x="726622" y="1924049"/>
                  <a:pt x="748393" y="1782535"/>
                </a:cubicBezTo>
                <a:cubicBezTo>
                  <a:pt x="770164" y="1641021"/>
                  <a:pt x="748393" y="1475014"/>
                  <a:pt x="846364" y="1406978"/>
                </a:cubicBezTo>
                <a:close/>
              </a:path>
            </a:pathLst>
          </a:custGeom>
          <a:solidFill>
            <a:schemeClr val="tx1">
              <a:lumMod val="65000"/>
              <a:lumOff val="3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5" name="Oval 34"/>
          <p:cNvSpPr>
            <a:spLocks/>
          </p:cNvSpPr>
          <p:nvPr/>
        </p:nvSpPr>
        <p:spPr>
          <a:xfrm rot="16478225">
            <a:off x="8723762" y="3354297"/>
            <a:ext cx="2816352" cy="3803904"/>
          </a:xfrm>
          <a:prstGeom prst="ellipse">
            <a:avLst/>
          </a:prstGeom>
          <a:solidFill>
            <a:schemeClr val="accent6">
              <a:lumMod val="50000"/>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7" name="Rectangle 36"/>
          <p:cNvSpPr/>
          <p:nvPr/>
        </p:nvSpPr>
        <p:spPr>
          <a:xfrm>
            <a:off x="0" y="6248400"/>
            <a:ext cx="9144000" cy="584775"/>
          </a:xfrm>
          <a:prstGeom prst="rect">
            <a:avLst/>
          </a:prstGeom>
          <a:solidFill>
            <a:schemeClr val="bg1"/>
          </a:solidFill>
        </p:spPr>
        <p:txBody>
          <a:bodyPr wrap="square">
            <a:spAutoFit/>
          </a:bodyPr>
          <a:lstStyle/>
          <a:p>
            <a:pPr algn="ctr"/>
            <a:r>
              <a:rPr lang="en-US" sz="3200" b="1" dirty="0" smtClean="0"/>
              <a:t>1859: Oregon statehood! </a:t>
            </a:r>
          </a:p>
        </p:txBody>
      </p:sp>
      <p:grpSp>
        <p:nvGrpSpPr>
          <p:cNvPr id="39" name="Group 38"/>
          <p:cNvGrpSpPr/>
          <p:nvPr/>
        </p:nvGrpSpPr>
        <p:grpSpPr>
          <a:xfrm>
            <a:off x="1143000" y="2438400"/>
            <a:ext cx="1901952" cy="4564685"/>
            <a:chOff x="1143000" y="2438400"/>
            <a:chExt cx="1901952" cy="4564685"/>
          </a:xfrm>
        </p:grpSpPr>
        <p:sp>
          <p:nvSpPr>
            <p:cNvPr id="34" name="Oval 33"/>
            <p:cNvSpPr>
              <a:spLocks/>
            </p:cNvSpPr>
            <p:nvPr/>
          </p:nvSpPr>
          <p:spPr>
            <a:xfrm>
              <a:off x="1143000" y="2438400"/>
              <a:ext cx="1901952" cy="4564685"/>
            </a:xfrm>
            <a:prstGeom prst="ellipse">
              <a:avLst/>
            </a:prstGeom>
            <a:solidFill>
              <a:srgbClr val="007A37">
                <a:alpha val="76000"/>
              </a:srgb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8" name="TextBox 37"/>
            <p:cNvSpPr txBox="1"/>
            <p:nvPr/>
          </p:nvSpPr>
          <p:spPr>
            <a:xfrm rot="20531594">
              <a:off x="1313050" y="4274634"/>
              <a:ext cx="1386533" cy="1200329"/>
            </a:xfrm>
            <a:prstGeom prst="rect">
              <a:avLst/>
            </a:prstGeom>
            <a:noFill/>
          </p:spPr>
          <p:txBody>
            <a:bodyPr wrap="none" rtlCol="0">
              <a:spAutoFit/>
            </a:bodyPr>
            <a:lstStyle/>
            <a:p>
              <a:pPr algn="ctr"/>
              <a:r>
                <a:rPr lang="en-US" sz="2400" b="1" dirty="0" smtClean="0">
                  <a:solidFill>
                    <a:schemeClr val="bg1"/>
                  </a:solidFill>
                </a:rPr>
                <a:t>Rich </a:t>
              </a:r>
            </a:p>
            <a:p>
              <a:pPr algn="ctr"/>
              <a:r>
                <a:rPr lang="en-US" sz="2400" b="1" dirty="0" smtClean="0">
                  <a:solidFill>
                    <a:schemeClr val="bg1"/>
                  </a:solidFill>
                </a:rPr>
                <a:t>Farmland</a:t>
              </a:r>
            </a:p>
            <a:p>
              <a:pPr algn="ctr"/>
              <a:r>
                <a:rPr lang="en-US" sz="2400" b="1" dirty="0" smtClean="0">
                  <a:solidFill>
                    <a:schemeClr val="bg1"/>
                  </a:solidFill>
                </a:rPr>
                <a:t>taken</a:t>
              </a:r>
              <a:endParaRPr lang="en-US" sz="2400" b="1" dirty="0">
                <a:solidFill>
                  <a:schemeClr val="bg1"/>
                </a:solidFill>
              </a:endParaRPr>
            </a:p>
          </p:txBody>
        </p:sp>
      </p:grpSp>
      <p:sp>
        <p:nvSpPr>
          <p:cNvPr id="40" name="TextBox 39"/>
          <p:cNvSpPr txBox="1"/>
          <p:nvPr/>
        </p:nvSpPr>
        <p:spPr>
          <a:xfrm rot="20531594">
            <a:off x="4049116" y="4205041"/>
            <a:ext cx="2175596" cy="1077218"/>
          </a:xfrm>
          <a:prstGeom prst="rect">
            <a:avLst/>
          </a:prstGeom>
          <a:solidFill>
            <a:schemeClr val="accent6">
              <a:lumMod val="50000"/>
              <a:alpha val="65000"/>
            </a:schemeClr>
          </a:solidFill>
        </p:spPr>
        <p:txBody>
          <a:bodyPr wrap="none" rtlCol="0">
            <a:spAutoFit/>
          </a:bodyPr>
          <a:lstStyle/>
          <a:p>
            <a:pPr algn="ctr"/>
            <a:r>
              <a:rPr lang="en-US" sz="3200" b="1" dirty="0" smtClean="0">
                <a:solidFill>
                  <a:schemeClr val="bg1"/>
                </a:solidFill>
              </a:rPr>
              <a:t>High Desert</a:t>
            </a:r>
          </a:p>
          <a:p>
            <a:pPr algn="ctr"/>
            <a:r>
              <a:rPr lang="en-US" sz="3200" b="1" dirty="0" smtClean="0">
                <a:solidFill>
                  <a:schemeClr val="bg1"/>
                </a:solidFill>
              </a:rPr>
              <a:t>available</a:t>
            </a:r>
            <a:endParaRPr lang="en-US" sz="3200" b="1"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37"/>
                                        </p:tgtEl>
                                      </p:cBhvr>
                                    </p:animEffect>
                                    <p:set>
                                      <p:cBhvr>
                                        <p:cTn id="7" dur="1" fill="hold">
                                          <p:stCondLst>
                                            <p:cond delay="999"/>
                                          </p:stCondLst>
                                        </p:cTn>
                                        <p:tgtEl>
                                          <p:spTgt spid="37"/>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6081"/>
                                        </p:tgtEl>
                                        <p:attrNameLst>
                                          <p:attrName>style.visibility</p:attrName>
                                        </p:attrNameLst>
                                      </p:cBhvr>
                                      <p:to>
                                        <p:strVal val="visible"/>
                                      </p:to>
                                    </p:set>
                                    <p:animEffect transition="in" filter="fade">
                                      <p:cBhvr>
                                        <p:cTn id="10" dur="1000"/>
                                        <p:tgtEl>
                                          <p:spTgt spid="46081"/>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8.33333E-7 -4.07407E-6 L 0.32031 0.31343 " pathEditMode="relative" rAng="0" ptsTypes="AA">
                                      <p:cBhvr>
                                        <p:cTn id="14" dur="1000" fill="hold"/>
                                        <p:tgtEl>
                                          <p:spTgt spid="46081"/>
                                        </p:tgtEl>
                                        <p:attrNameLst>
                                          <p:attrName>ppt_x</p:attrName>
                                          <p:attrName>ppt_y</p:attrName>
                                        </p:attrNameLst>
                                      </p:cBhvr>
                                      <p:rCtr x="160" y="157"/>
                                    </p:animMotion>
                                  </p:childTnLst>
                                </p:cTn>
                              </p:par>
                              <p:par>
                                <p:cTn id="15" presetID="6" presetClass="emph" presetSubtype="0" fill="hold" nodeType="withEffect">
                                  <p:stCondLst>
                                    <p:cond delay="0"/>
                                  </p:stCondLst>
                                  <p:childTnLst>
                                    <p:animScale>
                                      <p:cBhvr>
                                        <p:cTn id="16" dur="1000" fill="hold"/>
                                        <p:tgtEl>
                                          <p:spTgt spid="46081"/>
                                        </p:tgtEl>
                                      </p:cBhvr>
                                      <p:by x="350000" y="350000"/>
                                    </p:animScale>
                                  </p:childTnLst>
                                </p:cTn>
                              </p:par>
                              <p:par>
                                <p:cTn id="17" presetID="8" presetClass="emph" presetSubtype="0" fill="hold" nodeType="withEffect">
                                  <p:stCondLst>
                                    <p:cond delay="0"/>
                                  </p:stCondLst>
                                  <p:childTnLst>
                                    <p:animRot by="-420000">
                                      <p:cBhvr>
                                        <p:cTn id="18" dur="1000" fill="hold"/>
                                        <p:tgtEl>
                                          <p:spTgt spid="46081"/>
                                        </p:tgtEl>
                                        <p:attrNameLst>
                                          <p:attrName>r</p:attrName>
                                        </p:attrNameLst>
                                      </p:cBhvr>
                                    </p:animRot>
                                  </p:childTnLst>
                                </p:cTn>
                              </p:par>
                              <p:par>
                                <p:cTn id="19" presetID="10" presetClass="exit" presetSubtype="0" fill="hold" nodeType="withEffect">
                                  <p:stCondLst>
                                    <p:cond delay="0"/>
                                  </p:stCondLst>
                                  <p:childTnLst>
                                    <p:animEffect transition="out" filter="fade">
                                      <p:cBhvr>
                                        <p:cTn id="20" dur="1000"/>
                                        <p:tgtEl>
                                          <p:spTgt spid="11"/>
                                        </p:tgtEl>
                                      </p:cBhvr>
                                    </p:animEffect>
                                    <p:set>
                                      <p:cBhvr>
                                        <p:cTn id="21" dur="1" fill="hold">
                                          <p:stCondLst>
                                            <p:cond delay="999"/>
                                          </p:stCondLst>
                                        </p:cTn>
                                        <p:tgtEl>
                                          <p:spTgt spid="11"/>
                                        </p:tgtEl>
                                        <p:attrNameLst>
                                          <p:attrName>style.visibility</p:attrName>
                                        </p:attrNameLst>
                                      </p:cBhvr>
                                      <p:to>
                                        <p:strVal val="hidden"/>
                                      </p:to>
                                    </p:set>
                                  </p:childTnLst>
                                </p:cTn>
                              </p:par>
                              <p:par>
                                <p:cTn id="22" presetID="10" presetClass="exit" presetSubtype="0" fill="hold" nodeType="withEffect">
                                  <p:stCondLst>
                                    <p:cond delay="500"/>
                                  </p:stCondLst>
                                  <p:childTnLst>
                                    <p:animEffect transition="out" filter="fade">
                                      <p:cBhvr>
                                        <p:cTn id="23" dur="1000"/>
                                        <p:tgtEl>
                                          <p:spTgt spid="46081"/>
                                        </p:tgtEl>
                                      </p:cBhvr>
                                    </p:animEffect>
                                    <p:set>
                                      <p:cBhvr>
                                        <p:cTn id="24" dur="1" fill="hold">
                                          <p:stCondLst>
                                            <p:cond delay="999"/>
                                          </p:stCondLst>
                                        </p:cTn>
                                        <p:tgtEl>
                                          <p:spTgt spid="46081"/>
                                        </p:tgtEl>
                                        <p:attrNameLst>
                                          <p:attrName>style.visibility</p:attrName>
                                        </p:attrNameLst>
                                      </p:cBhvr>
                                      <p:to>
                                        <p:strVal val="hidden"/>
                                      </p:to>
                                    </p:set>
                                  </p:childTnLst>
                                </p:cTn>
                              </p:par>
                              <p:par>
                                <p:cTn id="25" presetID="10" presetClass="entr" presetSubtype="0" fill="hold" nodeType="withEffect">
                                  <p:stCondLst>
                                    <p:cond delay="500"/>
                                  </p:stCondLst>
                                  <p:childTnLst>
                                    <p:set>
                                      <p:cBhvr>
                                        <p:cTn id="26" dur="1" fill="hold">
                                          <p:stCondLst>
                                            <p:cond delay="0"/>
                                          </p:stCondLst>
                                        </p:cTn>
                                        <p:tgtEl>
                                          <p:spTgt spid="149508"/>
                                        </p:tgtEl>
                                        <p:attrNameLst>
                                          <p:attrName>style.visibility</p:attrName>
                                        </p:attrNameLst>
                                      </p:cBhvr>
                                      <p:to>
                                        <p:strVal val="visible"/>
                                      </p:to>
                                    </p:set>
                                    <p:animEffect transition="in" filter="fade">
                                      <p:cBhvr>
                                        <p:cTn id="27" dur="1000"/>
                                        <p:tgtEl>
                                          <p:spTgt spid="14950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left)">
                                      <p:cBhvr>
                                        <p:cTn id="32" dur="1000"/>
                                        <p:tgtEl>
                                          <p:spTgt spid="55"/>
                                        </p:tgtEl>
                                      </p:cBhvr>
                                    </p:animEffect>
                                  </p:childTnLst>
                                </p:cTn>
                              </p:par>
                            </p:childTnLst>
                          </p:cTn>
                        </p:par>
                      </p:childTnLst>
                    </p:cTn>
                  </p:par>
                  <p:par>
                    <p:cTn id="33" fill="hold">
                      <p:stCondLst>
                        <p:cond delay="indefinite"/>
                      </p:stCondLst>
                      <p:childTnLst>
                        <p:par>
                          <p:cTn id="34" fill="hold">
                            <p:stCondLst>
                              <p:cond delay="0"/>
                            </p:stCondLst>
                            <p:childTnLst>
                              <p:par>
                                <p:cTn id="35" presetID="17" presetClass="entr" presetSubtype="2" fill="hold"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1000" fill="hold"/>
                                        <p:tgtEl>
                                          <p:spTgt spid="39"/>
                                        </p:tgtEl>
                                        <p:attrNameLst>
                                          <p:attrName>ppt_x</p:attrName>
                                        </p:attrNameLst>
                                      </p:cBhvr>
                                      <p:tavLst>
                                        <p:tav tm="0">
                                          <p:val>
                                            <p:strVal val="#ppt_x+#ppt_w/2"/>
                                          </p:val>
                                        </p:tav>
                                        <p:tav tm="100000">
                                          <p:val>
                                            <p:strVal val="#ppt_x"/>
                                          </p:val>
                                        </p:tav>
                                      </p:tavLst>
                                    </p:anim>
                                    <p:anim calcmode="lin" valueType="num">
                                      <p:cBhvr>
                                        <p:cTn id="38" dur="1000" fill="hold"/>
                                        <p:tgtEl>
                                          <p:spTgt spid="39"/>
                                        </p:tgtEl>
                                        <p:attrNameLst>
                                          <p:attrName>ppt_y</p:attrName>
                                        </p:attrNameLst>
                                      </p:cBhvr>
                                      <p:tavLst>
                                        <p:tav tm="0">
                                          <p:val>
                                            <p:strVal val="#ppt_y"/>
                                          </p:val>
                                        </p:tav>
                                        <p:tav tm="100000">
                                          <p:val>
                                            <p:strVal val="#ppt_y"/>
                                          </p:val>
                                        </p:tav>
                                      </p:tavLst>
                                    </p:anim>
                                    <p:anim calcmode="lin" valueType="num">
                                      <p:cBhvr>
                                        <p:cTn id="39" dur="1000" fill="hold"/>
                                        <p:tgtEl>
                                          <p:spTgt spid="39"/>
                                        </p:tgtEl>
                                        <p:attrNameLst>
                                          <p:attrName>ppt_w</p:attrName>
                                        </p:attrNameLst>
                                      </p:cBhvr>
                                      <p:tavLst>
                                        <p:tav tm="0">
                                          <p:val>
                                            <p:fltVal val="0"/>
                                          </p:val>
                                        </p:tav>
                                        <p:tav tm="100000">
                                          <p:val>
                                            <p:strVal val="#ppt_w"/>
                                          </p:val>
                                        </p:tav>
                                      </p:tavLst>
                                    </p:anim>
                                    <p:anim calcmode="lin" valueType="num">
                                      <p:cBhvr>
                                        <p:cTn id="40" dur="1000" fill="hold"/>
                                        <p:tgtEl>
                                          <p:spTgt spid="39"/>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grpId="0" nodeType="click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Effect transition="in" filter="fade">
                                      <p:cBhvr>
                                        <p:cTn id="47" dur="1000"/>
                                        <p:tgtEl>
                                          <p:spTgt spid="40"/>
                                        </p:tgtEl>
                                      </p:cBhvr>
                                    </p:animEffect>
                                  </p:childTnLst>
                                </p:cTn>
                              </p:par>
                            </p:childTnLst>
                          </p:cTn>
                        </p:par>
                        <p:par>
                          <p:cTn id="48" fill="hold">
                            <p:stCondLst>
                              <p:cond delay="1000"/>
                            </p:stCondLst>
                            <p:childTnLst>
                              <p:par>
                                <p:cTn id="49" presetID="1" presetClass="entr" presetSubtype="0"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childTnLst>
                                </p:cTn>
                              </p:par>
                              <p:par>
                                <p:cTn id="51" presetID="0" presetClass="path" presetSubtype="0" accel="50000" decel="50000" fill="hold" nodeType="withEffect">
                                  <p:stCondLst>
                                    <p:cond delay="0"/>
                                  </p:stCondLst>
                                  <p:childTnLst>
                                    <p:animMotion origin="layout" path="M -3.05556E-6 -3.7037E-7 C -0.0085 -0.00116 -0.01024 -0.00069 -0.01718 -0.00231 C -0.01892 -0.00231 -0.01996 -0.00347 -0.02152 -0.00347 C -0.02569 -0.00393 -0.03055 -0.00393 -0.03455 -0.0044 C -0.0368 -0.00509 -0.04114 -0.00509 -0.04114 -0.00556 C -0.05 -0.00764 -0.06093 -0.0088 -0.07326 -0.00995 C -0.07951 -0.01204 -0.07899 -0.01273 -0.08819 -0.01366 C -0.1 -0.0169 -0.09861 -0.01597 -0.1118 -0.02083 C -0.11909 -0.02361 -0.12118 -0.02569 -0.13125 -0.02778 C -0.13194 -0.02847 -0.13194 -0.02893 -0.13298 -0.02963 C -0.13628 -0.03056 -0.14392 -0.03287 -0.14392 -0.03218 C -0.14687 -0.03495 -0.14861 -0.03542 -0.15711 -0.03611 C -0.16024 -0.03773 -0.16128 -0.03866 -0.16545 -0.04051 C -0.16649 -0.04051 -0.18021 -0.04143 -0.18038 -0.04143 C -0.18489 -0.04213 -0.18958 -0.04213 -0.1934 -0.04259 C -0.19566 -0.04306 -0.19739 -0.04375 -0.19982 -0.04421 C -0.21753 -0.04583 -0.24375 -0.04537 -0.25989 -0.04583 C -0.28802 -0.04792 -0.25833 -0.04583 -0.33298 -0.04699 C -0.34896 -0.04745 -0.36354 -0.05069 -0.38038 -0.05185 C -0.39479 -0.05556 -0.38802 -0.05393 -0.39948 -0.05625 C -0.40364 -0.05903 -0.40868 -0.05995 -0.41458 -0.06273 C -0.41823 -0.06551 -0.42968 -0.06875 -0.43819 -0.07083 C -0.44166 -0.07361 -0.44427 -0.07361 -0.4533 -0.07477 C -0.46927 -0.07731 -0.46788 -0.07731 -0.48732 -0.07731 " pathEditMode="relative" rAng="0" ptsTypes="fffffffffffffffffffffffA">
                                      <p:cBhvr>
                                        <p:cTn id="52" dur="3000" fill="hold"/>
                                        <p:tgtEl>
                                          <p:spTgt spid="35"/>
                                        </p:tgtEl>
                                        <p:attrNameLst>
                                          <p:attrName>ppt_x</p:attrName>
                                          <p:attrName>ppt_y</p:attrName>
                                        </p:attrNameLst>
                                      </p:cBhvr>
                                      <p:rCtr x="-244" y="-39"/>
                                    </p:animMotion>
                                  </p:childTnLst>
                                </p:cTn>
                              </p:par>
                              <p:par>
                                <p:cTn id="53" presetID="6" presetClass="emph" presetSubtype="0" fill="hold" nodeType="withEffect">
                                  <p:stCondLst>
                                    <p:cond delay="0"/>
                                  </p:stCondLst>
                                  <p:childTnLst>
                                    <p:animScale>
                                      <p:cBhvr>
                                        <p:cTn id="54" dur="3000" fill="hold"/>
                                        <p:tgtEl>
                                          <p:spTgt spid="35"/>
                                        </p:tgtEl>
                                      </p:cBhvr>
                                      <p:by x="160000" y="160000"/>
                                    </p:animScale>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childTnLst>
                                </p:cTn>
                              </p:par>
                              <p:par>
                                <p:cTn id="60" presetID="10" presetClass="exit" presetSubtype="0" fill="hold" nodeType="withEffect">
                                  <p:stCondLst>
                                    <p:cond delay="0"/>
                                  </p:stCondLst>
                                  <p:childTnLst>
                                    <p:animEffect transition="out" filter="fade">
                                      <p:cBhvr>
                                        <p:cTn id="61" dur="1000"/>
                                        <p:tgtEl>
                                          <p:spTgt spid="35"/>
                                        </p:tgtEl>
                                      </p:cBhvr>
                                    </p:animEffect>
                                    <p:set>
                                      <p:cBhvr>
                                        <p:cTn id="62" dur="1" fill="hold">
                                          <p:stCondLst>
                                            <p:cond delay="999"/>
                                          </p:stCondLst>
                                        </p:cTn>
                                        <p:tgtEl>
                                          <p:spTgt spid="35"/>
                                        </p:tgtEl>
                                        <p:attrNameLst>
                                          <p:attrName>style.visibility</p:attrName>
                                        </p:attrNameLst>
                                      </p:cBhvr>
                                      <p:to>
                                        <p:strVal val="hidden"/>
                                      </p:to>
                                    </p:set>
                                  </p:childTnLst>
                                </p:cTn>
                              </p:par>
                              <p:par>
                                <p:cTn id="63" presetID="10" presetClass="exit" presetSubtype="0" fill="hold" nodeType="withEffect">
                                  <p:stCondLst>
                                    <p:cond delay="0"/>
                                  </p:stCondLst>
                                  <p:childTnLst>
                                    <p:animEffect transition="out" filter="fade">
                                      <p:cBhvr>
                                        <p:cTn id="64" dur="1000"/>
                                        <p:tgtEl>
                                          <p:spTgt spid="40"/>
                                        </p:tgtEl>
                                      </p:cBhvr>
                                    </p:animEffect>
                                    <p:set>
                                      <p:cBhvr>
                                        <p:cTn id="65" dur="1" fill="hold">
                                          <p:stCondLst>
                                            <p:cond delay="999"/>
                                          </p:stCondLst>
                                        </p:cTn>
                                        <p:tgtEl>
                                          <p:spTgt spid="40"/>
                                        </p:tgtEl>
                                        <p:attrNameLst>
                                          <p:attrName>style.visibility</p:attrName>
                                        </p:attrNameLst>
                                      </p:cBhvr>
                                      <p:to>
                                        <p:strVal val="hidden"/>
                                      </p:to>
                                    </p:set>
                                  </p:childTnLst>
                                </p:cTn>
                              </p:par>
                            </p:childTnLst>
                          </p:cTn>
                        </p:par>
                        <p:par>
                          <p:cTn id="66" fill="hold">
                            <p:stCondLst>
                              <p:cond delay="1000"/>
                            </p:stCondLst>
                            <p:childTnLst>
                              <p:par>
                                <p:cTn id="67" presetID="1" presetClass="entr" presetSubtype="0" fill="hold" nodeType="afterEffect">
                                  <p:stCondLst>
                                    <p:cond delay="0"/>
                                  </p:stCondLst>
                                  <p:endCondLst>
                                    <p:cond evt="onNext" delay="0">
                                      <p:tgtEl>
                                        <p:sldTgt/>
                                      </p:tgtEl>
                                    </p:cond>
                                  </p:endCondLst>
                                  <p:childTnLst>
                                    <p:set>
                                      <p:cBhvr>
                                        <p:cTn id="68" dur="1" fill="hold">
                                          <p:stCondLst>
                                            <p:cond delay="0"/>
                                          </p:stCondLst>
                                        </p:cTn>
                                        <p:tgtEl>
                                          <p:spTgt spid="56"/>
                                        </p:tgtEl>
                                        <p:attrNameLst>
                                          <p:attrName>style.visibility</p:attrName>
                                        </p:attrNameLst>
                                      </p:cBhvr>
                                      <p:to>
                                        <p:strVal val="visible"/>
                                      </p:to>
                                    </p:set>
                                  </p:childTnLst>
                                </p:cTn>
                              </p:par>
                              <p:par>
                                <p:cTn id="69" presetID="8" presetClass="emph" presetSubtype="0" fill="hold" nodeType="withEffect">
                                  <p:stCondLst>
                                    <p:cond delay="0"/>
                                  </p:stCondLst>
                                  <p:childTnLst>
                                    <p:animRot by="21600000">
                                      <p:cBhvr>
                                        <p:cTn id="70" dur="3000" fill="hold"/>
                                        <p:tgtEl>
                                          <p:spTgt spid="56"/>
                                        </p:tgtEl>
                                        <p:attrNameLst>
                                          <p:attrName>r</p:attrName>
                                        </p:attrNameLst>
                                      </p:cBhvr>
                                    </p:animRot>
                                  </p:childTnLst>
                                </p:cTn>
                              </p:par>
                              <p:par>
                                <p:cTn id="71" presetID="1" presetClass="entr" presetSubtype="0" fill="hold" nodeType="withEffect">
                                  <p:stCondLst>
                                    <p:cond delay="0"/>
                                  </p:stCondLst>
                                  <p:childTnLst>
                                    <p:set>
                                      <p:cBhvr>
                                        <p:cTn id="72" dur="1" fill="hold">
                                          <p:stCondLst>
                                            <p:cond delay="0"/>
                                          </p:stCondLst>
                                        </p:cTn>
                                        <p:tgtEl>
                                          <p:spTgt spid="57"/>
                                        </p:tgtEl>
                                        <p:attrNameLst>
                                          <p:attrName>style.visibility</p:attrName>
                                        </p:attrNameLst>
                                      </p:cBhvr>
                                      <p:to>
                                        <p:strVal val="visible"/>
                                      </p:to>
                                    </p:set>
                                  </p:childTnLst>
                                </p:cTn>
                              </p:par>
                              <p:par>
                                <p:cTn id="73" presetID="8" presetClass="emph" presetSubtype="0" fill="hold" nodeType="withEffect">
                                  <p:stCondLst>
                                    <p:cond delay="0"/>
                                  </p:stCondLst>
                                  <p:childTnLst>
                                    <p:animRot by="21600000">
                                      <p:cBhvr>
                                        <p:cTn id="74" dur="2000" fill="hold"/>
                                        <p:tgtEl>
                                          <p:spTgt spid="57"/>
                                        </p:tgtEl>
                                        <p:attrNameLst>
                                          <p:attrName>r</p:attrName>
                                        </p:attrNameLst>
                                      </p:cBhvr>
                                    </p:animRot>
                                  </p:childTnLst>
                                </p:cTn>
                              </p:par>
                            </p:childTnLst>
                          </p:cTn>
                        </p:par>
                      </p:childTnLst>
                    </p:cTn>
                  </p:par>
                  <p:par>
                    <p:cTn id="75" fill="hold">
                      <p:stCondLst>
                        <p:cond delay="indefinite"/>
                      </p:stCondLst>
                      <p:childTnLst>
                        <p:par>
                          <p:cTn id="76" fill="hold">
                            <p:stCondLst>
                              <p:cond delay="0"/>
                            </p:stCondLst>
                            <p:childTnLst>
                              <p:par>
                                <p:cTn id="77" presetID="53" presetClass="exit" presetSubtype="0" fill="hold" grpId="1" nodeType="clickEffect">
                                  <p:stCondLst>
                                    <p:cond delay="0"/>
                                  </p:stCondLst>
                                  <p:childTnLst>
                                    <p:anim calcmode="lin" valueType="num">
                                      <p:cBhvr>
                                        <p:cTn id="78" dur="1000"/>
                                        <p:tgtEl>
                                          <p:spTgt spid="56"/>
                                        </p:tgtEl>
                                        <p:attrNameLst>
                                          <p:attrName>ppt_w</p:attrName>
                                        </p:attrNameLst>
                                      </p:cBhvr>
                                      <p:tavLst>
                                        <p:tav tm="0">
                                          <p:val>
                                            <p:strVal val="ppt_w"/>
                                          </p:val>
                                        </p:tav>
                                        <p:tav tm="100000">
                                          <p:val>
                                            <p:fltVal val="0"/>
                                          </p:val>
                                        </p:tav>
                                      </p:tavLst>
                                    </p:anim>
                                    <p:anim calcmode="lin" valueType="num">
                                      <p:cBhvr>
                                        <p:cTn id="79" dur="1000"/>
                                        <p:tgtEl>
                                          <p:spTgt spid="56"/>
                                        </p:tgtEl>
                                        <p:attrNameLst>
                                          <p:attrName>ppt_h</p:attrName>
                                        </p:attrNameLst>
                                      </p:cBhvr>
                                      <p:tavLst>
                                        <p:tav tm="0">
                                          <p:val>
                                            <p:strVal val="ppt_h"/>
                                          </p:val>
                                        </p:tav>
                                        <p:tav tm="100000">
                                          <p:val>
                                            <p:fltVal val="0"/>
                                          </p:val>
                                        </p:tav>
                                      </p:tavLst>
                                    </p:anim>
                                    <p:animEffect transition="out" filter="fade">
                                      <p:cBhvr>
                                        <p:cTn id="80" dur="1000"/>
                                        <p:tgtEl>
                                          <p:spTgt spid="56"/>
                                        </p:tgtEl>
                                      </p:cBhvr>
                                    </p:animEffect>
                                    <p:set>
                                      <p:cBhvr>
                                        <p:cTn id="81" dur="1" fill="hold">
                                          <p:stCondLst>
                                            <p:cond delay="999"/>
                                          </p:stCondLst>
                                        </p:cTn>
                                        <p:tgtEl>
                                          <p:spTgt spid="56"/>
                                        </p:tgtEl>
                                        <p:attrNameLst>
                                          <p:attrName>style.visibility</p:attrName>
                                        </p:attrNameLst>
                                      </p:cBhvr>
                                      <p:to>
                                        <p:strVal val="hidden"/>
                                      </p:to>
                                    </p:set>
                                  </p:childTnLst>
                                </p:cTn>
                              </p:par>
                              <p:par>
                                <p:cTn id="82" presetID="64" presetClass="path" presetSubtype="0" accel="50000" decel="50000" fill="hold" grpId="3" nodeType="withEffect">
                                  <p:stCondLst>
                                    <p:cond delay="0"/>
                                  </p:stCondLst>
                                  <p:childTnLst>
                                    <p:animMotion origin="layout" path="M 0 4.81481E-6 L -0.15 -0.35463 " pathEditMode="relative" rAng="0" ptsTypes="AA">
                                      <p:cBhvr>
                                        <p:cTn id="83" dur="1000" fill="hold"/>
                                        <p:tgtEl>
                                          <p:spTgt spid="56"/>
                                        </p:tgtEl>
                                        <p:attrNameLst>
                                          <p:attrName>ppt_x</p:attrName>
                                          <p:attrName>ppt_y</p:attrName>
                                        </p:attrNameLst>
                                      </p:cBhvr>
                                      <p:rCtr x="-75" y="-177"/>
                                    </p:animMotion>
                                  </p:childTnLst>
                                </p:cTn>
                              </p:par>
                              <p:par>
                                <p:cTn id="84" presetID="53" presetClass="exit" presetSubtype="0" fill="hold" grpId="2" nodeType="withEffect">
                                  <p:stCondLst>
                                    <p:cond delay="0"/>
                                  </p:stCondLst>
                                  <p:childTnLst>
                                    <p:anim calcmode="lin" valueType="num">
                                      <p:cBhvr>
                                        <p:cTn id="85" dur="1000"/>
                                        <p:tgtEl>
                                          <p:spTgt spid="57"/>
                                        </p:tgtEl>
                                        <p:attrNameLst>
                                          <p:attrName>ppt_w</p:attrName>
                                        </p:attrNameLst>
                                      </p:cBhvr>
                                      <p:tavLst>
                                        <p:tav tm="0">
                                          <p:val>
                                            <p:strVal val="ppt_w"/>
                                          </p:val>
                                        </p:tav>
                                        <p:tav tm="100000">
                                          <p:val>
                                            <p:fltVal val="0"/>
                                          </p:val>
                                        </p:tav>
                                      </p:tavLst>
                                    </p:anim>
                                    <p:anim calcmode="lin" valueType="num">
                                      <p:cBhvr>
                                        <p:cTn id="86" dur="1000"/>
                                        <p:tgtEl>
                                          <p:spTgt spid="57"/>
                                        </p:tgtEl>
                                        <p:attrNameLst>
                                          <p:attrName>ppt_h</p:attrName>
                                        </p:attrNameLst>
                                      </p:cBhvr>
                                      <p:tavLst>
                                        <p:tav tm="0">
                                          <p:val>
                                            <p:strVal val="ppt_h"/>
                                          </p:val>
                                        </p:tav>
                                        <p:tav tm="100000">
                                          <p:val>
                                            <p:fltVal val="0"/>
                                          </p:val>
                                        </p:tav>
                                      </p:tavLst>
                                    </p:anim>
                                    <p:animEffect transition="out" filter="fade">
                                      <p:cBhvr>
                                        <p:cTn id="87" dur="1000"/>
                                        <p:tgtEl>
                                          <p:spTgt spid="57"/>
                                        </p:tgtEl>
                                      </p:cBhvr>
                                    </p:animEffect>
                                    <p:set>
                                      <p:cBhvr>
                                        <p:cTn id="88" dur="1" fill="hold">
                                          <p:stCondLst>
                                            <p:cond delay="999"/>
                                          </p:stCondLst>
                                        </p:cTn>
                                        <p:tgtEl>
                                          <p:spTgt spid="57"/>
                                        </p:tgtEl>
                                        <p:attrNameLst>
                                          <p:attrName>style.visibility</p:attrName>
                                        </p:attrNameLst>
                                      </p:cBhvr>
                                      <p:to>
                                        <p:strVal val="hidden"/>
                                      </p:to>
                                    </p:set>
                                  </p:childTnLst>
                                </p:cTn>
                              </p:par>
                              <p:par>
                                <p:cTn id="89" presetID="64" presetClass="path" presetSubtype="0" accel="50000" decel="50000" fill="hold" grpId="3" nodeType="withEffect">
                                  <p:stCondLst>
                                    <p:cond delay="0"/>
                                  </p:stCondLst>
                                  <p:childTnLst>
                                    <p:animMotion origin="layout" path="M -2.77778E-7 3.7037E-7 L -0.43559 -0.28032 " pathEditMode="relative" rAng="0" ptsTypes="AA">
                                      <p:cBhvr>
                                        <p:cTn id="90" dur="1000" fill="hold"/>
                                        <p:tgtEl>
                                          <p:spTgt spid="57"/>
                                        </p:tgtEl>
                                        <p:attrNameLst>
                                          <p:attrName>ppt_x</p:attrName>
                                          <p:attrName>ppt_y</p:attrName>
                                        </p:attrNameLst>
                                      </p:cBhvr>
                                      <p:rCtr x="-218" y="-140"/>
                                    </p:animMotion>
                                  </p:childTnLst>
                                </p:cTn>
                              </p:par>
                              <p:par>
                                <p:cTn id="91" presetID="10" presetClass="exit" presetSubtype="0" fill="hold" nodeType="withEffect">
                                  <p:stCondLst>
                                    <p:cond delay="0"/>
                                  </p:stCondLst>
                                  <p:childTnLst>
                                    <p:animEffect transition="out" filter="fade">
                                      <p:cBhvr>
                                        <p:cTn id="92" dur="1000"/>
                                        <p:tgtEl>
                                          <p:spTgt spid="39"/>
                                        </p:tgtEl>
                                      </p:cBhvr>
                                    </p:animEffect>
                                    <p:set>
                                      <p:cBhvr>
                                        <p:cTn id="93" dur="1" fill="hold">
                                          <p:stCondLst>
                                            <p:cond delay="9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4" grpId="0" animBg="1"/>
      <p:bldP spid="56" grpId="1" animBg="1"/>
      <p:bldP spid="56" grpId="3" animBg="1"/>
      <p:bldP spid="57" grpId="2" animBg="1"/>
      <p:bldP spid="57" grpId="3" animBg="1"/>
      <p:bldP spid="35" grpId="0" animBg="1"/>
      <p:bldP spid="37" grpId="1" animBg="1"/>
      <p:bldP spid="40"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0008215"/>
          </a:xfrm>
          <a:prstGeom prst="rect">
            <a:avLst/>
          </a:prstGeom>
        </p:spPr>
        <p:txBody>
          <a:bodyPr wrap="square">
            <a:spAutoFit/>
          </a:bodyPr>
          <a:lstStyle/>
          <a:p>
            <a:r>
              <a:rPr lang="en-US" dirty="0" smtClean="0">
                <a:hlinkClick r:id="rId2"/>
              </a:rPr>
              <a:t>http://www.washington.edu/uwired/outreach/cspn/Website/Classroom%20Materials/Curriculum%20Packets/Homesteading/II.html</a:t>
            </a:r>
            <a:endParaRPr lang="en-US" dirty="0" smtClean="0"/>
          </a:p>
          <a:p>
            <a:r>
              <a:rPr lang="en-US" dirty="0" smtClean="0"/>
              <a:t>	The homesteading era in the United States began in 1862, when Congress passed new provisions for the settlement of public land under the Homestead Act. Under the terms of this act, by paying modest fees (originally a $10 filing fee and a $4 application commission) US citizens (or those who were intending to become citizens) who were either a head of a family, or single and over twenty-one years old, could claim 160 acres of public land available for entry. If married, a couple could double the claim to 320 acres. Once a claim had been made to the local General Land Office, the entrant was required to live on the land for five years, and carry out certain "improvements." Improvement was usually judged by the evidence of residence, </a:t>
            </a:r>
          </a:p>
          <a:p>
            <a:r>
              <a:rPr lang="en-US" dirty="0" smtClean="0"/>
              <a:t>whether living quarters of a certain size had been built, and the cultivation of a percentage of the land for agricultural crops. A claimant had seven years to fulfill these terms if they didn't abandon the homestead. If after paying a $4 final proof fee the claimant had "proved up" in the judgment of the Land Office agents, a land patent or title to the land was granted. In the decades that followed Congress amended and expanded the scope of homesteading legislation with such supplemental laws as the Timber Culture Act, the Desert Lands Act, and the Expanded Homestead Act. Over the next hundred years some 2 million applicants tried their hand at homesteading. About forty percent proved up, and gained title to 273 million acres across thirty states. Technically, this was homesteading.</a:t>
            </a:r>
          </a:p>
          <a:p>
            <a:r>
              <a:rPr lang="en-US" dirty="0" smtClean="0"/>
              <a:t>	Many Americans took this principle into their own hands by occupying western lands beyond federal surveys and often beyond United States authority with the assumption that their legal right to the land would eventually follow. Although the government hoped to control land settlement with proper surveys and titles, in many cases, particularly in the northwest, the squatters' presumptions were validated. The Donation Land Law passed in 1850 granted every male citizen (or who had declared their intention to become a citizen) over the age of eighteen in the Oregon Territory who had cultivated land for the past four years a half-section, or 320 acres. In addition to conferring legal ownership to earlier squatters, the law encouraged settlement by granting 160 acres to those arriving in the territory between 1850 and 1853 (later extended to 1855). Married settlers could double their acreage by securing another claim in their wives' name. An amended form of the Donation Land Law was eventually extended to the Washington Territory after it split from Oregon in 1853. Although the Donation Land Law had a limited area and time period of application, it was an important test case and predecessor to the Homestead Act, and established a tradition of free land grants in the northwest.</a:t>
            </a:r>
          </a:p>
          <a:p>
            <a:r>
              <a:rPr lang="en-US" dirty="0" smtClean="0"/>
              <a:t>                  From the early days of the republic federal land policy brought many of the hotly debated political issues of the day into the foreground, particularly the question of whether slavery should be extended into the territorial lands of the West. Plantation and conservative slave-holding interests viewed the settlement of the West by thousands of homesteaders establishing small farms as an anathema. Against such opposition, prominent spokesmen including George Henry Evans, Horace Greely, and </a:t>
            </a:r>
            <a:r>
              <a:rPr lang="en-US" dirty="0" err="1" smtClean="0"/>
              <a:t>Galusha</a:t>
            </a:r>
            <a:r>
              <a:rPr lang="en-US" dirty="0" smtClean="0"/>
              <a:t> A. Grow argued that the availability of free or cheap land under the right terms would relieve the eastern states of the burdens associated with a surplus landless population, encourage the settlement of public land and the growth of new States, generate federal income, spread the public lands among many rather than few hands, and provide opportunity for any citizen (sometimes qualified in racial terms) willing to take up farming. A number of homestead proposals were presented to congress between 1830 and 1860 but were defeated by slavery interests or presidential veto. Secession of the southern states in 1861 removed the main opposition, and a Republican congress easily passed the Homestead Act in 1862.</a:t>
            </a:r>
          </a:p>
          <a:p>
            <a:r>
              <a:rPr lang="en-US" dirty="0" smtClean="0"/>
              <a:t>	When the Homestead Act became law in 1862, the area that later comprised Washington state had territorial status. Formed in 1853, Washington Territory encompassed an expansive area soon cut back by the establishment of the Idaho and Montana territories in 1863 and 1864. One of the first to file for a homestead claim in Washington Territory was Irish-born James </a:t>
            </a:r>
            <a:r>
              <a:rPr lang="en-US" dirty="0" err="1" smtClean="0"/>
              <a:t>Langon</a:t>
            </a:r>
            <a:r>
              <a:rPr lang="en-US" dirty="0" smtClean="0"/>
              <a:t>. When </a:t>
            </a:r>
            <a:r>
              <a:rPr lang="en-US" dirty="0" err="1" smtClean="0"/>
              <a:t>Langon</a:t>
            </a:r>
            <a:r>
              <a:rPr lang="en-US" dirty="0" smtClean="0"/>
              <a:t> arrived in Clark County in the mid 1860s, the territory was mostly populated by a diverse number of Native American tribes and a few thousand Euro-Americans. Native tribes occupied lands that spanned the territory, a mosaic of linguistic and cultural groups that stretched from the Olympic Peninsula to the Palouse. Although tribes had varying degrees of itinerancy, many resided near watersheds or coastal areas. Euro-Americans were grouped primarily in small mill towns near the Puget Sound and scattered settlements along the Columbia River. Earlier Euro-American settlers had gained title to lands through a various means, whether under pre-emption laws, cash sales, war service scrip or the provisions of the Donation Land Law.</a:t>
            </a:r>
          </a:p>
          <a:p>
            <a:r>
              <a:rPr lang="en-US" dirty="0" smtClean="0"/>
              <a:t>	Prospective homesteaders that followed in </a:t>
            </a:r>
            <a:r>
              <a:rPr lang="en-US" dirty="0" err="1" smtClean="0"/>
              <a:t>Langon's</a:t>
            </a:r>
            <a:r>
              <a:rPr lang="en-US" dirty="0" smtClean="0"/>
              <a:t> footsteps to Washington Territory over the next two decades would find settlement in a state of flux. Homestead entries were supposedly limited to certain government surveyed lands. Major government surveys of the West were just beginning in the late 1860s. Military and railroad surveys were underway, but mapping the Washington territory was still far from complete by the time statehood was achieved in 1889. Other groups with designs on the land, missionaries, the military, squatters, prospectors, miners, timber interests, stockmen and railroad companies vied for and secured space in the territory. Many chose not to wait for surveyors and shrugged aside any native claims to the land, following a long pattern of westward encroachment.</a:t>
            </a:r>
          </a:p>
          <a:p>
            <a:r>
              <a:rPr lang="en-US" dirty="0" smtClean="0"/>
              <a:t>	Contact between native tribes and Europeans in the Pacific Northwest had a long history, but the arrival of Euro-Americans fundamentally changed the nature of rival claims to the area. Earlier the British presence in the Pacific Northwest had largely been mediated through the Hudson's Bay Company, which had developed relationships with the region's native population based on trade and the procurement of furs, but Americans, or "</a:t>
            </a:r>
            <a:r>
              <a:rPr lang="en-US" dirty="0" err="1" smtClean="0"/>
              <a:t>Bostons</a:t>
            </a:r>
            <a:r>
              <a:rPr lang="en-US" dirty="0" smtClean="0"/>
              <a:t>" as they were sometimes known, began to come to the Pacific Northwest as intent on settlement as they were on resource extraction. After displacing Britain in the lands south of the 49th parallel, the United States entreated with native tribes to gain possession of the land, a process that was complicated by different conceptions of entitlement and ownership. Native frustration with the treaty experience was only exacerbated by U.S. land policy, which rewarded squatters and encouraged immigration to the Northwest. Resentment periodically flared into war between 1855 and 1879, making homesteading in the territory during this period a potentially dangerous undertaking. Relentless military campaigns ended the era of violent resistance, and native tribes were left only with lands demarcated by the reservation system. Even these last enclaves were not sacrosanct. Periodically the reservations were reduced in size or otherwise made available through legislation such as the General Allocation or Dawes Act (1887). The Colville Reservation, for example, lost the northern half of its area when its member tribes voted to cede the land for $1.5 million in 1891 (payment for which was finally authorized by Congress in 1905). Other Colville lands became available for homesteaders in 1916 under the provisions of the Dawes Act.</a:t>
            </a:r>
          </a:p>
          <a:p>
            <a:r>
              <a:rPr lang="en-US" dirty="0" smtClean="0"/>
              <a:t>	As native tribes saw access to their traditional lands increasingly diminished, the number of Washington homesteaders grew. Several developments in the 1880s contributed to a settlement boom in the last two decades of the century. The first transcontinental trains reached Portland in 1883, and soon railroads extended into Washington as well. By the turn of the century steamships were operating on the Columbia River and the Puget Sound, and the Great Northern Railway offered service to the Midwest from Seattle through Spokane. While transportation networks were in the course of development, Washington achieved statehood in 1889. With better political representation and the benefits of statehood, the prospect of settlement in the relatively unpopulated northwest corner of the country became brighter. At the same time, the emergence of "dry farming" methods provided an approach better suited to the semi-arid regions of Washington's central and eastern counties. In contrast to older states, the newer areas of the West like Washington had a higher percentage of farms started by homesteaders. The Tenth Census of the United States of 1880 recorded 6,529 farms in the Washington Territory. Five years later, the Government Land Office put the number of homestead final entries in the territory at 5499, indicating a high presence of homesteaders among Washington farmers. Prospective homesteaders, and many others, continued to flood into the state through the turn of the century. Between 1900 and 1910, the population of Washington increased over 120%, the highest growth of any state in the Union over this decade.</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372600" cy="7294305"/>
          </a:xfrm>
          <a:prstGeom prst="rect">
            <a:avLst/>
          </a:prstGeom>
        </p:spPr>
        <p:txBody>
          <a:bodyPr wrap="square">
            <a:spAutoFit/>
          </a:bodyPr>
          <a:lstStyle/>
          <a:p>
            <a:r>
              <a:rPr lang="en-US" dirty="0" smtClean="0">
                <a:hlinkClick r:id="rId2"/>
              </a:rPr>
              <a:t>https://en.wikipedia.org/wiki/Homestead_Acts</a:t>
            </a:r>
            <a:endParaRPr lang="en-US" dirty="0" smtClean="0"/>
          </a:p>
          <a:p>
            <a:r>
              <a:rPr lang="en-US" dirty="0" smtClean="0"/>
              <a:t>	 The </a:t>
            </a:r>
            <a:r>
              <a:rPr lang="en-US" b="1" dirty="0" smtClean="0"/>
              <a:t>Homestead Acts</a:t>
            </a:r>
            <a:r>
              <a:rPr lang="en-US" dirty="0" smtClean="0"/>
              <a:t> were several laws in the United States by which an applicant could acquire ownership of government land or the public domain, typically called a "homestead.” In all, more than 160 million acres (0.65 million km</a:t>
            </a:r>
            <a:r>
              <a:rPr lang="en-US" baseline="30000" dirty="0" smtClean="0"/>
              <a:t>2</a:t>
            </a:r>
            <a:r>
              <a:rPr lang="en-US" dirty="0" smtClean="0"/>
              <a:t>) of public land, or nearly 10% of the total area of the U.S., was given away free to 1.6 million homesteaders; most of the homesteads were west of the Mississippi River.</a:t>
            </a:r>
          </a:p>
          <a:p>
            <a:r>
              <a:rPr lang="en-US" dirty="0" smtClean="0"/>
              <a:t>	An extension of the </a:t>
            </a:r>
            <a:r>
              <a:rPr lang="en-US" i="1" dirty="0" smtClean="0"/>
              <a:t>Homestead Principle</a:t>
            </a:r>
            <a:r>
              <a:rPr lang="en-US" dirty="0" smtClean="0"/>
              <a:t> in law, the Homestead Acts were an expression of the "Free Soil" policy of Northerners who wanted individual farmers to own and operate their own farms, as opposed to Southern slave-owners who wanted to buy up large tracts of land and use slave labor, thereby shutting out free white farmers.</a:t>
            </a:r>
          </a:p>
          <a:p>
            <a:r>
              <a:rPr lang="en-US" dirty="0" smtClean="0"/>
              <a:t>	 The first of the acts, the </a:t>
            </a:r>
            <a:r>
              <a:rPr lang="en-US" b="1" dirty="0" smtClean="0"/>
              <a:t>Homestead Act of 1862</a:t>
            </a:r>
            <a:r>
              <a:rPr lang="en-US" dirty="0" smtClean="0"/>
              <a:t>, opened up millions of acres. Any adult who had never taken up arms against the U.S. government could apply. Women and immigrants who had applied for citizenship were eligible. The 1866 Act explicitly included black Americans and encouraged them to participate, but rampant discrimination slowed black gains. Historian Michael </a:t>
            </a:r>
            <a:r>
              <a:rPr lang="en-US" dirty="0" err="1" smtClean="0"/>
              <a:t>Lanza</a:t>
            </a:r>
            <a:r>
              <a:rPr lang="en-US" dirty="0" smtClean="0"/>
              <a:t> argues that while the 1866 law pack was not as beneficial as it might have been, it was part of the reason that by 1900 one fourth of all Southern black farmers owned their own farms.</a:t>
            </a:r>
          </a:p>
          <a:p>
            <a:r>
              <a:rPr lang="en-US" dirty="0" smtClean="0"/>
              <a:t>Several additional laws were enacted in the latter half of the 19th and early 20th centuries. The </a:t>
            </a:r>
            <a:r>
              <a:rPr lang="en-US" b="1" dirty="0" smtClean="0"/>
              <a:t>Southern Homestead Act of 1866</a:t>
            </a:r>
            <a:r>
              <a:rPr lang="en-US" dirty="0" smtClean="0"/>
              <a:t> sought to address land ownership inequalities in the south during Reconstruction. The </a:t>
            </a:r>
            <a:r>
              <a:rPr lang="en-US" b="1" dirty="0" smtClean="0"/>
              <a:t>Timber Culture Act</a:t>
            </a:r>
            <a:r>
              <a:rPr lang="en-US" dirty="0" smtClean="0"/>
              <a:t> of 1873 granted land to a claimant who was required to plant trees—the tract could be added to an existing homestead claim and had no residency requirement. The </a:t>
            </a:r>
            <a:r>
              <a:rPr lang="en-US" b="1" dirty="0" smtClean="0"/>
              <a:t>Kinkaid Amendment</a:t>
            </a:r>
            <a:r>
              <a:rPr lang="en-US" dirty="0" smtClean="0"/>
              <a:t> of 1904 granted a full section (640 acres) to new homesteaders settling in western Nebraska. An amendment to the Homestead Act of 1862, the </a:t>
            </a:r>
            <a:r>
              <a:rPr lang="en-US" b="1" dirty="0" smtClean="0"/>
              <a:t>Enlarged Homestead Act,</a:t>
            </a:r>
            <a:r>
              <a:rPr lang="en-US" dirty="0" smtClean="0"/>
              <a:t> was passed in 1909 and doubled the allotted acreage from 160 to 320 acres. Another amended act, the national </a:t>
            </a:r>
            <a:r>
              <a:rPr lang="en-US" b="1" dirty="0" smtClean="0"/>
              <a:t>Stock-Raising Homestead Act,</a:t>
            </a:r>
            <a:r>
              <a:rPr lang="en-US" dirty="0" smtClean="0"/>
              <a:t> was passed in 1916 and again increased the land involved, this time to 640 acres.</a:t>
            </a:r>
          </a:p>
          <a:p>
            <a:endParaRPr lang="en-US" dirty="0"/>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693319"/>
          </a:xfrm>
          <a:prstGeom prst="rect">
            <a:avLst/>
          </a:prstGeom>
        </p:spPr>
        <p:txBody>
          <a:bodyPr wrap="square">
            <a:spAutoFit/>
          </a:bodyPr>
          <a:lstStyle/>
          <a:p>
            <a:r>
              <a:rPr lang="en-US" dirty="0" smtClean="0">
                <a:hlinkClick r:id="rId2"/>
              </a:rPr>
              <a:t>https://www.blm.gov/or/landsrealty/homestead150/files/HomesteadingFactSheet_2012.pdf</a:t>
            </a:r>
            <a:endParaRPr lang="en-US" dirty="0" smtClean="0"/>
          </a:p>
          <a:p>
            <a:r>
              <a:rPr lang="en-US" dirty="0" smtClean="0"/>
              <a:t>	The Homestead Act of 1862 brought about significant and lasting changes to the United States. Giving individuals from the United States and around the world the opportunity to claim free government land allowed nearly any man or woman a chance to live the American Dream. During the homesteading era over 1.6 million people stepped-up to the challenge to claim and settle more than 270 million acres of public land. </a:t>
            </a:r>
          </a:p>
          <a:p>
            <a:r>
              <a:rPr lang="en-US" dirty="0" smtClean="0"/>
              <a:t>         Homesteading in Oregon – Fast Facts </a:t>
            </a:r>
          </a:p>
          <a:p>
            <a:r>
              <a:rPr lang="en-US" dirty="0" smtClean="0"/>
              <a:t>	Total: 62,926 homesteads </a:t>
            </a:r>
          </a:p>
          <a:p>
            <a:r>
              <a:rPr lang="en-US" dirty="0" smtClean="0"/>
              <a:t>	Total acres in State: 61,441,280 </a:t>
            </a:r>
          </a:p>
          <a:p>
            <a:r>
              <a:rPr lang="en-US" dirty="0" smtClean="0"/>
              <a:t>	Total acres homesteaded in State: 10,513,945 </a:t>
            </a:r>
          </a:p>
          <a:p>
            <a:r>
              <a:rPr lang="en-US" dirty="0" smtClean="0"/>
              <a:t>	Total percentage of Oregon homesteaded: 17%</a:t>
            </a:r>
          </a:p>
          <a:p>
            <a:r>
              <a:rPr lang="en-US" dirty="0" smtClean="0"/>
              <a:t>The first people to receive homesteads granted under the 1862 Homestead Act in Oregon did not receive patents to their homesteads until Oct. 1, 1869. (None patented earlier.) </a:t>
            </a:r>
            <a:endParaRPr lang="en-US" dirty="0"/>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16989266"/>
          </a:xfrm>
          <a:prstGeom prst="rect">
            <a:avLst/>
          </a:prstGeom>
        </p:spPr>
        <p:txBody>
          <a:bodyPr wrap="square">
            <a:spAutoFit/>
          </a:bodyPr>
          <a:lstStyle/>
          <a:p>
            <a:r>
              <a:rPr lang="en-US" dirty="0" smtClean="0">
                <a:hlinkClick r:id="rId2"/>
              </a:rPr>
              <a:t>https://en.wikipedia.org/wiki/Snake_War</a:t>
            </a:r>
            <a:endParaRPr lang="en-US" dirty="0" smtClean="0"/>
          </a:p>
          <a:p>
            <a:r>
              <a:rPr lang="en-US" dirty="0" smtClean="0"/>
              <a:t>	The </a:t>
            </a:r>
            <a:r>
              <a:rPr lang="en-US" b="1" dirty="0" smtClean="0"/>
              <a:t>Snake War</a:t>
            </a:r>
            <a:r>
              <a:rPr lang="en-US" dirty="0" smtClean="0"/>
              <a:t> (1864–1868) was an irregular war fought by the United States of America against the "Snake Indians," the settlers' term for </a:t>
            </a:r>
            <a:r>
              <a:rPr lang="en-US" u="sng" dirty="0" smtClean="0"/>
              <a:t>Northern Paiute</a:t>
            </a:r>
            <a:r>
              <a:rPr lang="en-US" dirty="0" smtClean="0"/>
              <a:t>, Bannock and </a:t>
            </a:r>
          </a:p>
          <a:p>
            <a:r>
              <a:rPr lang="en-US" dirty="0" smtClean="0"/>
              <a:t>Western Shoshone bands who lived along the Snake River. Fighting took place in the states of Oregon, Nevada, and California, and in Idaho Territory. Total casualties from both sides of the conflict numbered 1,762 dead, wounded, or captured.</a:t>
            </a:r>
          </a:p>
          <a:p>
            <a:r>
              <a:rPr lang="en-US" dirty="0" smtClean="0"/>
              <a:t>	 The conflict was a result of increasing tension over several years between the Native tribes and the settlers who were encroaching on their lands, and competing for game and water. Explorers passing through had minimal effect. In October 1851, Shoshone Indians killed eight men in Fort Hall Idaho. From the time of the Clark Massacre, in 1851 the regional Native Americans, commonly called the "Snakes" by the white settlers, harassed and sometimes attacked emigrant parties crossing the Snake River Valley. European-American settlers retaliated by attacking Native American villages. In September 1852, Ben Wright and a group of miners responded to an Indian attack by attacking the Modoc village near Black Bluff in Oregon, killing about 41 Modoc. Similar attacks and retaliations took place in the years leading up to the Snake War.	</a:t>
            </a:r>
          </a:p>
          <a:p>
            <a:r>
              <a:rPr lang="en-US" dirty="0" smtClean="0"/>
              <a:t>	In August 1854, Native attacks on several pioneer trains along the Snake River culminated in the Ward Massacre on August 20, 1854, in which Native Americans killed 21 people. The following year, the US Army mounted the punitive </a:t>
            </a:r>
            <a:r>
              <a:rPr lang="en-US" dirty="0" err="1" smtClean="0"/>
              <a:t>Winnas</a:t>
            </a:r>
            <a:r>
              <a:rPr lang="en-US" dirty="0" smtClean="0"/>
              <a:t> Expedition. From 1858 at the end of the Spokane-Coeur d'Alene-</a:t>
            </a:r>
            <a:r>
              <a:rPr lang="en-US" dirty="0" err="1" smtClean="0"/>
              <a:t>Paloos</a:t>
            </a:r>
            <a:r>
              <a:rPr lang="en-US" dirty="0" smtClean="0"/>
              <a:t> War, the US Army protected the migration to Oregon by sending out escorts each spring. Natives continued to attack migrant trains, especially stragglers such as the Myers party, killed in the Salmon Falls Massacre of September 13, 1860. As Federal troops withdrew in 1861 to return east for engagements of the American Civil War, California Volunteers provided protection to the emigrants. Later the 1st Washington Territory Infantry Regiment and the 1st Oregon Cavalry replaced Army escorts on the emigrant trails.</a:t>
            </a:r>
          </a:p>
          <a:p>
            <a:r>
              <a:rPr lang="en-US" dirty="0" smtClean="0"/>
              <a:t>	As gold mining declined in California in the later 1850s, miners searching for gold started to move north and eastward into the upper Great Basin, and Snake River valley, they competed more for resources with the Native Americans. They lived on the land longer and consumed more game and water. Many isolated occurrences resulted in violence, with the result that both sides were taking to arms. The influx of miners into the Nez Perce reservation during the Clearwater Gold Rush raised tensions among all the tribes. The Nez Perce were divided when some chiefs agreed to a new treaty that permitted the intrusion. As miners developed new locations near Boise in 1862 and in the Owyhee </a:t>
            </a:r>
            <a:r>
              <a:rPr lang="en-US" dirty="0" err="1" smtClean="0"/>
              <a:t>Canyonlands</a:t>
            </a:r>
            <a:r>
              <a:rPr lang="en-US" dirty="0" smtClean="0"/>
              <a:t> in 1863, an influx of white settlers descended on the area. Western Shoshone, Paiute and other local Indians resisted the encroachment, fighting what was called the Snake War from 1864 to 1868.</a:t>
            </a:r>
          </a:p>
          <a:p>
            <a:r>
              <a:rPr lang="en-US" dirty="0" smtClean="0"/>
              <a:t>	 The Snake War was not defined by one large battle but was a series of guerrilla skirmishes between the Indians and American patrols from many small camps, taking place across California, Utah, Nevada, Oregon, and Idaho. Unlike other Indian Wars, the Snake War had few notable leaders on either side. Probably the best-known Indian leader was </a:t>
            </a:r>
            <a:r>
              <a:rPr lang="en-US" dirty="0" err="1" smtClean="0"/>
              <a:t>Pahninee</a:t>
            </a:r>
            <a:r>
              <a:rPr lang="en-US" dirty="0" smtClean="0"/>
              <a:t> aka Chief Paulina and the most well-known U.S. Army commander of the Snake War was George Crook. He had played a significant role for the Union in the Civil War and following his success in ending the Snake War, would lead operations in the Apache Wars. Many of the U.S. troops fighting in the beginning of the war were volunteer regiments from the states of Oregon and California and from Washington Territory. The regular US Army called the period of their involvement in the Snake War, the </a:t>
            </a:r>
            <a:r>
              <a:rPr lang="en-US" i="1" dirty="0" smtClean="0"/>
              <a:t>Campaign against Indians, Oregon, Idaho, and California (1865–1868)</a:t>
            </a:r>
            <a:r>
              <a:rPr lang="en-US" dirty="0" smtClean="0"/>
              <a:t>.</a:t>
            </a:r>
          </a:p>
          <a:p>
            <a:r>
              <a:rPr lang="en-US" dirty="0" smtClean="0"/>
              <a:t>	 The Snake War wound down after peace talks between George Crook and Snake chief </a:t>
            </a:r>
            <a:r>
              <a:rPr lang="en-US" i="1" dirty="0" err="1" smtClean="0"/>
              <a:t>Weahwewa</a:t>
            </a:r>
            <a:r>
              <a:rPr lang="en-US" dirty="0" smtClean="0"/>
              <a:t> had taken place. The Snake War has been widely forgotten in United States history. One reason was that the Paiute and Western Shoshone did not have notable reputations as warriors, unlike the Apache. Few reporters covered the war, and Joe Wasson was one of the first. More significantly, much of the nation was concentrating on the American Civil War and its aftermath. Despite its being overlooked, the Snake War was statistically the deadliest of the Indian Wars in the West in terms of casualties.</a:t>
            </a:r>
          </a:p>
          <a:p>
            <a:r>
              <a:rPr lang="en-US" dirty="0" smtClean="0"/>
              <a:t>	By the end, a total of 1,762 men were known to have been killed, wounded, and captured on both sides. By comparison, the Battle of the Little Bighorn produced about 847 casualties.</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712267"/>
          </a:xfrm>
          <a:prstGeom prst="rect">
            <a:avLst/>
          </a:prstGeom>
        </p:spPr>
        <p:txBody>
          <a:bodyPr wrap="square">
            <a:spAutoFit/>
          </a:bodyPr>
          <a:lstStyle/>
          <a:p>
            <a:r>
              <a:rPr lang="en-US" dirty="0" smtClean="0">
                <a:hlinkClick r:id="rId2"/>
              </a:rPr>
              <a:t>https://www.everyculture.com/multi/Le-Pa/Paiutes.html</a:t>
            </a:r>
            <a:endParaRPr lang="en-US" dirty="0" smtClean="0"/>
          </a:p>
          <a:p>
            <a:r>
              <a:rPr lang="en-US" dirty="0" smtClean="0"/>
              <a:t>	Though their early contact with European hunters and trappers in the 1820s was friendly, hostilities between the Paiutes and non-Indian intruders grew over time. Epidemics of smallpox, cholera, and other diseases swept through Paiute communities in the 1830s and 1840s. The limited contact with Euro-American explorers, fur trappers, and settlers changed abruptly when large-scale migration over the Oregon Trail began in the mid-1840s. Conflicts increased as more and more of the Paiute territory was claimed by whites. To the south, Mormons arriving from northern Utah began settling the best lands of the Southern Paiutes, including the Las Vegas Valley. Also by the 1840s the Paiutes to the north and south had acquired horses and guns and began raiding white camps and settlements. The majority of conflicts with whites took place after 1848, when the discovery of gold in California brought a flood of settlers through the center of the tribe's territory. In 1859 a major silver strike occurred at Virginia City in western Nevada. The rapid influx of miners and ranchers into the region led to hostilities with Northern Paiutes, which escalated to the Pyramid Lake War. Relatively large reservations for the Northern Paiutes were established at Pyramid Lake and Walker River in an attempt to maintain distance and peace between the Paiutes and the newcomers. However, in 1860 traders at a Pony Express station on the California Trail kidnapped and raped two Paiute girls. Tribal members responded by attacking the Pony Express station, killing five whites in the process of rescuing the girls. The Paiutes then killed 43 volunteers sent to avenge the killings. After several minor battles involving an 800-man volunteer army from California led by Colonel Jack Hays, peace with the Paiutes was restored. Most Paiutes returned to the Pyramid Lake Reservation while others withdrew further north to southeast Oregon. The military established Fort Churchill in 1860 in western Nevada to maintain peace.</a:t>
            </a:r>
          </a:p>
          <a:p>
            <a:r>
              <a:rPr lang="en-US" dirty="0" smtClean="0"/>
              <a:t>	During the U.S. Civil War years, when government troops were busy fighting in the East, the Paiutes continued numerous raids on ranches, farms, mining camps, and wagon trains. Following the Civil War, U.S. Army troops returned in force to the West. In Oregon, the United States established military posts in 1864 at Camp Alvord and in 1867 at Fort Harney. </a:t>
            </a:r>
          </a:p>
          <a:p>
            <a:r>
              <a:rPr lang="en-US" dirty="0" smtClean="0"/>
              <a:t>	 By 1866 the military took the offensive to end the Paiute resistance to white incursions. The escalating conflict became known as the Snake Indian War, since Northern Paiutes were often called Snake Indians by some settlers. Two war leaders, Paulina and Old </a:t>
            </a:r>
            <a:r>
              <a:rPr lang="en-US" dirty="0" err="1" smtClean="0"/>
              <a:t>Weawa</a:t>
            </a:r>
            <a:r>
              <a:rPr lang="en-US" dirty="0" smtClean="0"/>
              <a:t>, led the Paiutes in 40 skirmishes with the federal forces over a two year period before finally being forced to surrender in 1868. A treaty promising a reservation in Oregon was signed at Fort Harney with three Paiute bands, but it was never ratified by Congress. The Paiutes were forced to relocate to other reservations located elsewhere in the region. To the south, the United States and Southern Paiutes signed the 1865 Treaty of Spanish Forks. Also never ratified by Congress, the treaty was designed to the place six Southern Paiute bands on the Uintah Reservation in northern Utah. The first reservation for Southern Paiutes, the Moapa Reservation, was finally created in 1872. That same year, the almost two million acre Malheur Reservation was established in central Oregon by presidential executive order for the "free-roaming" Northern Paiutes of southeastern Oregon. However, the Malheur Reservation was returned to public ownership in its entirety following renewed, but brief, hostilities called the Bannock War in 1878. The Northern Paiute population scattered to other reservations or small communities. Many Paiute bands refused to move to the reservations already occupied by other bands. Instead, they established settlements on the outskirts of towns, where they worked as wage laborers. Two Paiute communities grew on military posts abandoned in the 1890s, Fort Bidwell and Fort </a:t>
            </a:r>
            <a:r>
              <a:rPr lang="en-US" dirty="0" err="1" smtClean="0"/>
              <a:t>McDermitt</a:t>
            </a:r>
            <a:r>
              <a:rPr lang="en-US" dirty="0" smtClean="0"/>
              <a:t>, in Oregon.</a:t>
            </a:r>
          </a:p>
          <a:p>
            <a:r>
              <a:rPr lang="en-US" dirty="0" smtClean="0"/>
              <a:t>	Though several large reservations (Moapa, Pyramid Lake, Walker River, Duck Valley, and Malheur) were established for the Paiutes in Nevada, Oregon, and Idaho between 1859 and 1891, by the turn of the century tribal lands had been reduced to less than 5 percent of their original territory. The government between 1910 and 1930 extended formal federal recognition and set aside modest acreage, usually 10 to 40 acres, for many of the non-reservation Paiute bands. Typical of many reservations throughout the nation, the General Allotment Act of 1887 carved up tribal lands on the larger Paiute reservations into small allotments allocated to individual tribal members and then sold the "excess" to non-Indians. The Walker River Reservation alone lost almost 290,000 acres of its best land in 1906. Around the turn of the century, many of the Owens Valley Paiutes were restricted to areas far too small to support their former way of life as the city of Los Angeles acquired former tribal lands to control water rights to the Owens River.</a:t>
            </a:r>
          </a:p>
          <a:p>
            <a:r>
              <a:rPr lang="en-US" dirty="0" smtClean="0"/>
              <a:t/>
            </a:r>
            <a:br>
              <a:rPr lang="en-US" dirty="0" smtClean="0"/>
            </a:br>
            <a:endParaRPr lang="en-US" dirty="0" smtClean="0"/>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280285"/>
          </a:xfrm>
          <a:prstGeom prst="rect">
            <a:avLst/>
          </a:prstGeom>
        </p:spPr>
        <p:txBody>
          <a:bodyPr wrap="square">
            <a:spAutoFit/>
          </a:bodyPr>
          <a:lstStyle/>
          <a:p>
            <a:r>
              <a:rPr lang="en-US" dirty="0" smtClean="0">
                <a:hlinkClick r:id="rId2"/>
              </a:rPr>
              <a:t>https://ndnhistoryresearch.com/2016/04/11/war-against-the-paiutes-eastern-oregon-1867-68/</a:t>
            </a:r>
            <a:endParaRPr lang="en-US" dirty="0" smtClean="0"/>
          </a:p>
          <a:p>
            <a:r>
              <a:rPr lang="en-US" dirty="0" smtClean="0"/>
              <a:t>	 In the 1860s, the far west was mainly settled, treaties had been ratified, and the tribes of western Oregon were settling into Grand </a:t>
            </a:r>
            <a:r>
              <a:rPr lang="en-US" dirty="0" err="1" smtClean="0"/>
              <a:t>Ronde</a:t>
            </a:r>
            <a:r>
              <a:rPr lang="en-US" dirty="0" smtClean="0"/>
              <a:t> and the Coast reservations. But in Eastern Oregon, the Paiutes had yet to be treated with and kept fighting against encroachment. They maintained a steady pattern of attacks on tribal villages of the </a:t>
            </a:r>
            <a:r>
              <a:rPr lang="en-US" dirty="0" err="1" smtClean="0"/>
              <a:t>Wascos</a:t>
            </a:r>
            <a:r>
              <a:rPr lang="en-US" dirty="0" smtClean="0"/>
              <a:t>, </a:t>
            </a:r>
            <a:r>
              <a:rPr lang="en-US" dirty="0" err="1" smtClean="0"/>
              <a:t>Umatillas</a:t>
            </a:r>
            <a:r>
              <a:rPr lang="en-US" dirty="0" smtClean="0"/>
              <a:t> and the Nez Perce  who were setting into reservations. The US military set up a series of forts to defend the American settlements and would venture out on raids to find marauding Paiute bands. They were joined by Wasco scouts who by this time had no love for the Paiutes as they had suffered years of raiding from them.</a:t>
            </a:r>
          </a:p>
          <a:p>
            <a:r>
              <a:rPr lang="en-US" dirty="0" smtClean="0"/>
              <a:t>	 One of the most feared and respected Paiute leaders was Chief Paulina who raided settlements for years while promising to come into the Klamath Reservation. Once at Klamath the Paiutes did not like the reservation. The food was different, supplies were inconsistent, they had to work as farmers and the </a:t>
            </a:r>
            <a:r>
              <a:rPr lang="en-US" dirty="0" err="1" smtClean="0"/>
              <a:t>Klamaths</a:t>
            </a:r>
            <a:r>
              <a:rPr lang="en-US" dirty="0" smtClean="0"/>
              <a:t> were already in charge of the community. The power imbalances did not appeal to the Paiutes causing Paulina to leave Klamath and continue raiding. he is eventually killed by a farmer. He is considered a hero of the basin by many tribal peoples.</a:t>
            </a:r>
          </a:p>
          <a:p>
            <a:r>
              <a:rPr lang="en-US" dirty="0" smtClean="0"/>
              <a:t>	 The following account outlines a central time in this history, depicting the Paiutes as the aggressors and subject to automatic death at the hands of the US Army. There did not appear any attempt by the military officers named in the account to meet with the tribes to work out a more peaceful solution. Soldier outrage at the killing of a few settlers cause the death of whole bands of Paiutes, whether or not they were involved in the initial raid. There was no attempt to prove who caused the raid and only hold them accountable. Indian women and children were arrested and taken to Fort Vancouver were they would be jailed for a time. 	Through all of the back and forth fighting, there was never a recognition that the contested settlements were on the lands of the Paiutes. There was no attempt to hold Americans accountable for their encroachments, nor an attempt to keep settlers and travelers from the contested spaces. There was never a recognition that the newcomers were hunting out the game and taking the lands and resources that were really the property of the Paiute peoples. The Paiutes exacted their own payments from those who encroached under their own terms.</a:t>
            </a:r>
          </a:p>
          <a:p>
            <a:r>
              <a:rPr lang="en-US" dirty="0" smtClean="0"/>
              <a:t>	As you will see whole Paiute bands were hunted down and exterminated with extreme prejudice. A band of Paiutes tending to a salmon trap at Malheur were  killed with no reason for the killing. Later many of the Paiute tribes did get treaties and reservations, but these are short lived rights that are not finally honored as the Paiutes lose their rights and lands and are dispersed to other reservations by the 1880s. This area was the true western frontier with no laws and death coming easy to those who did not take care.</a:t>
            </a:r>
          </a:p>
          <a:p>
            <a:r>
              <a:rPr lang="en-US" dirty="0" smtClean="0"/>
              <a:t>	The following account is of unknown origin. It was found in the RG75 M2 Oregon </a:t>
            </a:r>
            <a:r>
              <a:rPr lang="en-US" dirty="0" err="1" smtClean="0"/>
              <a:t>Superintendency</a:t>
            </a:r>
            <a:r>
              <a:rPr lang="en-US" dirty="0" smtClean="0"/>
              <a:t> correspondence series records (Microfilm) of the Commissioner of Indian Affairs. From the perspective it is highly likely that a military officer wrote the account.</a:t>
            </a:r>
          </a:p>
          <a:p>
            <a:r>
              <a:rPr lang="en-US" dirty="0" smtClean="0"/>
              <a:t>[This is an original transcription by the author of this blog and all mistakes are my own. There are some slight changes in the spelling of a few words, and punctuation because of the inconsistent nature of spelling and grammar of the time, and change in the intervening 150 years. ]</a:t>
            </a:r>
          </a:p>
          <a:p>
            <a:r>
              <a:rPr lang="en-US" dirty="0" smtClean="0"/>
              <a:t>		(SEE WEBSITE FOR DIARY ACCOUNT) </a:t>
            </a:r>
          </a:p>
          <a:p>
            <a:endParaRPr lang="en-US" dirty="0"/>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4" name="TextBox 13"/>
          <p:cNvSpPr txBox="1"/>
          <p:nvPr/>
        </p:nvSpPr>
        <p:spPr>
          <a:xfrm rot="300000">
            <a:off x="4102709" y="5144083"/>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
            </a:r>
            <a:r>
              <a:rPr lang="en-US" sz="4800" b="1" dirty="0" smtClean="0">
                <a:ln>
                  <a:solidFill>
                    <a:srgbClr val="0070C0"/>
                  </a:solidFill>
                </a:ln>
                <a:solidFill>
                  <a:schemeClr val="accent1">
                    <a:lumMod val="75000"/>
                  </a:schemeClr>
                </a:solidFill>
                <a:effectLst>
                  <a:outerShdw dist="50800" dir="7800000" algn="ctr" rotWithShape="0">
                    <a:srgbClr val="7C262C"/>
                  </a:outerShdw>
                </a:effectLst>
                <a:latin typeface="Tempus Sans ITC" pitchFamily="82" charset="0"/>
              </a:rPr>
              <a:t>AT</a:t>
            </a: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98" name="Group 97"/>
          <p:cNvGrpSpPr/>
          <p:nvPr/>
        </p:nvGrpSpPr>
        <p:grpSpPr>
          <a:xfrm>
            <a:off x="2393763" y="1219200"/>
            <a:ext cx="3165373" cy="4007038"/>
            <a:chOff x="2317563" y="1352491"/>
            <a:chExt cx="3165373" cy="4007038"/>
          </a:xfrm>
        </p:grpSpPr>
        <p:grpSp>
          <p:nvGrpSpPr>
            <p:cNvPr id="49" name="Group 48"/>
            <p:cNvGrpSpPr/>
            <p:nvPr/>
          </p:nvGrpSpPr>
          <p:grpSpPr>
            <a:xfrm>
              <a:off x="3804470" y="1352491"/>
              <a:ext cx="1678466" cy="1828800"/>
              <a:chOff x="3804470" y="2026239"/>
              <a:chExt cx="1678466" cy="1828800"/>
            </a:xfrm>
          </p:grpSpPr>
          <p:pic>
            <p:nvPicPr>
              <p:cNvPr id="48" name="Picture 2"/>
              <p:cNvPicPr>
                <a:picLocks noChangeAspect="1" noChangeArrowheads="1"/>
              </p:cNvPicPr>
              <p:nvPr/>
            </p:nvPicPr>
            <p:blipFill>
              <a:blip r:embed="rId3"/>
              <a:srcRect l="21579" t="1248" r="-1267" b="29783"/>
              <a:stretch>
                <a:fillRect/>
              </a:stretch>
            </p:blipFill>
            <p:spPr bwMode="auto">
              <a:xfrm>
                <a:off x="3810001" y="2026239"/>
                <a:ext cx="1672935" cy="1752599"/>
              </a:xfrm>
              <a:prstGeom prst="rect">
                <a:avLst/>
              </a:prstGeom>
              <a:noFill/>
              <a:ln w="50800">
                <a:solidFill>
                  <a:srgbClr val="0070C0"/>
                </a:solidFill>
                <a:miter lim="800000"/>
                <a:headEnd/>
                <a:tailEnd/>
              </a:ln>
              <a:effectLst>
                <a:outerShdw dist="50800" dir="7200000" algn="ctr" rotWithShape="0">
                  <a:schemeClr val="tx1"/>
                </a:outerShdw>
              </a:effectLst>
            </p:spPr>
          </p:pic>
          <p:sp>
            <p:nvSpPr>
              <p:cNvPr id="47" name="Rectangle 46"/>
              <p:cNvSpPr/>
              <p:nvPr/>
            </p:nvSpPr>
            <p:spPr>
              <a:xfrm>
                <a:off x="3804470" y="3454929"/>
                <a:ext cx="1645920" cy="400110"/>
              </a:xfrm>
              <a:prstGeom prst="rect">
                <a:avLst/>
              </a:prstGeom>
              <a:solidFill>
                <a:srgbClr val="0070C0"/>
              </a:solidFill>
            </p:spPr>
            <p:txBody>
              <a:bodyPr wrap="square">
                <a:spAutoFit/>
              </a:bodyPr>
              <a:lstStyle/>
              <a:p>
                <a:pPr algn="ctr"/>
                <a:r>
                  <a:rPr lang="en-US" sz="2000" b="1" spc="-100" dirty="0" smtClean="0">
                    <a:solidFill>
                      <a:schemeClr val="bg1"/>
                    </a:solidFill>
                  </a:rPr>
                  <a:t>Brigham Young</a:t>
                </a:r>
                <a:endParaRPr lang="en-US" sz="2000" spc="-100" dirty="0">
                  <a:solidFill>
                    <a:schemeClr val="bg1"/>
                  </a:solidFill>
                </a:endParaRPr>
              </a:p>
            </p:txBody>
          </p:sp>
        </p:grpSp>
        <p:cxnSp>
          <p:nvCxnSpPr>
            <p:cNvPr id="60" name="Straight Connector 59"/>
            <p:cNvCxnSpPr>
              <a:stCxn id="59" idx="7"/>
            </p:cNvCxnSpPr>
            <p:nvPr/>
          </p:nvCxnSpPr>
          <p:spPr>
            <a:xfrm rot="5400000" flipH="1" flipV="1">
              <a:off x="1936563" y="3409892"/>
              <a:ext cx="2330637" cy="1568637"/>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a:off x="3308163" y="1219200"/>
            <a:ext cx="4921437" cy="3473638"/>
            <a:chOff x="3231963" y="1276290"/>
            <a:chExt cx="4921437" cy="3473638"/>
          </a:xfrm>
        </p:grpSpPr>
        <p:cxnSp>
          <p:nvCxnSpPr>
            <p:cNvPr id="78" name="Straight Connector 77"/>
            <p:cNvCxnSpPr>
              <a:stCxn id="77" idx="7"/>
            </p:cNvCxnSpPr>
            <p:nvPr/>
          </p:nvCxnSpPr>
          <p:spPr>
            <a:xfrm rot="5400000" flipH="1" flipV="1">
              <a:off x="4154395" y="2637635"/>
              <a:ext cx="1189861" cy="3034725"/>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85" name="Group 84"/>
            <p:cNvGrpSpPr/>
            <p:nvPr/>
          </p:nvGrpSpPr>
          <p:grpSpPr>
            <a:xfrm>
              <a:off x="6342887" y="1276290"/>
              <a:ext cx="1810513" cy="2228910"/>
              <a:chOff x="6342887" y="1276290"/>
              <a:chExt cx="1810513" cy="2228910"/>
            </a:xfrm>
          </p:grpSpPr>
          <p:pic>
            <p:nvPicPr>
              <p:cNvPr id="84" name="Picture 2" descr="James W. Marshall, the discoverer of gold in California"/>
              <p:cNvPicPr>
                <a:picLocks noChangeAspect="1" noChangeArrowheads="1"/>
              </p:cNvPicPr>
              <p:nvPr/>
            </p:nvPicPr>
            <p:blipFill>
              <a:blip r:embed="rId4"/>
              <a:srcRect l="7718" r="17004" b="11510"/>
              <a:stretch>
                <a:fillRect/>
              </a:stretch>
            </p:blipFill>
            <p:spPr bwMode="auto">
              <a:xfrm>
                <a:off x="6342887" y="12762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83" name="Rectangle 82"/>
              <p:cNvSpPr/>
              <p:nvPr/>
            </p:nvSpPr>
            <p:spPr>
              <a:xfrm>
                <a:off x="6342888" y="31050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grpSp>
        <p:nvGrpSpPr>
          <p:cNvPr id="96" name="Group 95"/>
          <p:cNvGrpSpPr/>
          <p:nvPr/>
        </p:nvGrpSpPr>
        <p:grpSpPr>
          <a:xfrm>
            <a:off x="457200" y="1295401"/>
            <a:ext cx="2209800" cy="3733799"/>
            <a:chOff x="381000" y="1600204"/>
            <a:chExt cx="2209800" cy="3733799"/>
          </a:xfrm>
        </p:grpSpPr>
        <p:cxnSp>
          <p:nvCxnSpPr>
            <p:cNvPr id="28" name="Straight Connector 27"/>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381000" y="1600204"/>
              <a:ext cx="2209800" cy="1872813"/>
              <a:chOff x="18288" y="3845096"/>
              <a:chExt cx="2442834" cy="2088421"/>
            </a:xfrm>
          </p:grpSpPr>
          <p:grpSp>
            <p:nvGrpSpPr>
              <p:cNvPr id="30" name="Group 74"/>
              <p:cNvGrpSpPr/>
              <p:nvPr/>
            </p:nvGrpSpPr>
            <p:grpSpPr>
              <a:xfrm>
                <a:off x="145173" y="3845096"/>
                <a:ext cx="2232174" cy="1644352"/>
                <a:chOff x="6470899" y="4299248"/>
                <a:chExt cx="2232174" cy="1644352"/>
              </a:xfrm>
            </p:grpSpPr>
            <p:pic>
              <p:nvPicPr>
                <p:cNvPr id="37" name="Picture 2" descr="How Marcus Whitman Saved Oregon scan p. 119.png"/>
                <p:cNvPicPr>
                  <a:picLocks noChangeAspect="1" noChangeArrowheads="1"/>
                </p:cNvPicPr>
                <p:nvPr/>
              </p:nvPicPr>
              <p:blipFill>
                <a:blip r:embed="rId5"/>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40" name="Picture 2" descr="http://www.todayifoundout.com/wp-content/uploads/2015/09/Narcissa_Whitman.png"/>
                <p:cNvPicPr>
                  <a:picLocks noChangeAspect="1" noChangeArrowheads="1"/>
                </p:cNvPicPr>
                <p:nvPr/>
              </p:nvPicPr>
              <p:blipFill>
                <a:blip r:embed="rId6" cstate="print"/>
                <a:srcRect/>
                <a:stretch>
                  <a:fillRect/>
                </a:stretch>
              </p:blipFill>
              <p:spPr bwMode="auto">
                <a:xfrm>
                  <a:off x="7691785" y="4299248"/>
                  <a:ext cx="1011288" cy="1644352"/>
                </a:xfrm>
                <a:prstGeom prst="rect">
                  <a:avLst/>
                </a:prstGeom>
                <a:noFill/>
                <a:ln w="50800">
                  <a:solidFill>
                    <a:srgbClr val="C94F58"/>
                  </a:solidFill>
                </a:ln>
              </p:spPr>
            </p:pic>
          </p:grpSp>
          <p:sp>
            <p:nvSpPr>
              <p:cNvPr id="31" name="TextBox 30"/>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sp useBgFill="1">
        <p:nvSpPr>
          <p:cNvPr id="46" name="TextBox 45"/>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sp useBgFill="1">
        <p:nvSpPr>
          <p:cNvPr id="50" name="TextBox 49"/>
          <p:cNvSpPr txBox="1"/>
          <p:nvPr/>
        </p:nvSpPr>
        <p:spPr>
          <a:xfrm>
            <a:off x="3749040" y="838200"/>
            <a:ext cx="1865376" cy="477054"/>
          </a:xfrm>
          <a:prstGeom prst="rect">
            <a:avLst/>
          </a:prstGeom>
          <a:ln w="50800">
            <a:solidFill>
              <a:srgbClr val="0070C0"/>
            </a:solidFill>
          </a:ln>
        </p:spPr>
        <p:txBody>
          <a:bodyPr wrap="square" rtlCol="0">
            <a:spAutoFit/>
          </a:bodyPr>
          <a:lstStyle/>
          <a:p>
            <a:pPr>
              <a:lnSpc>
                <a:spcPts val="3000"/>
              </a:lnSpc>
            </a:pPr>
            <a:r>
              <a:rPr lang="en-US" sz="2700" b="1" spc="-100" dirty="0" smtClean="0">
                <a:solidFill>
                  <a:srgbClr val="0070C0"/>
                </a:solidFill>
                <a:effectLst>
                  <a:outerShdw dist="50800" dir="7200000" algn="ctr" rotWithShape="0">
                    <a:schemeClr val="tx1"/>
                  </a:outerShdw>
                </a:effectLst>
              </a:rPr>
              <a:t>1</a:t>
            </a:r>
            <a:r>
              <a:rPr lang="en-US" sz="2700" b="1" spc="-100" baseline="30000" dirty="0" smtClean="0">
                <a:solidFill>
                  <a:srgbClr val="0070C0"/>
                </a:solidFill>
                <a:effectLst>
                  <a:outerShdw dist="50800" dir="7200000" algn="ctr" rotWithShape="0">
                    <a:schemeClr val="tx1"/>
                  </a:outerShdw>
                </a:effectLst>
              </a:rPr>
              <a:t>st</a:t>
            </a:r>
            <a:r>
              <a:rPr lang="en-US" sz="2700" b="1" spc="-100" dirty="0" smtClean="0">
                <a:solidFill>
                  <a:srgbClr val="0070C0"/>
                </a:solidFill>
                <a:effectLst>
                  <a:outerShdw dist="50800" dir="7200000" algn="ctr" rotWithShape="0">
                    <a:schemeClr val="tx1"/>
                  </a:outerShdw>
                </a:effectLst>
              </a:rPr>
              <a:t> Mormons</a:t>
            </a:r>
            <a:endParaRPr lang="en-US" sz="2700" b="1" spc="-100" dirty="0">
              <a:solidFill>
                <a:srgbClr val="0070C0"/>
              </a:solidFill>
              <a:effectLst>
                <a:outerShdw dist="50800" dir="7200000" algn="ctr" rotWithShape="0">
                  <a:schemeClr val="tx1"/>
                </a:outerShdw>
              </a:effectLst>
            </a:endParaRPr>
          </a:p>
        </p:txBody>
      </p:sp>
      <p:sp useBgFill="1">
        <p:nvSpPr>
          <p:cNvPr id="51" name="TextBox 50"/>
          <p:cNvSpPr txBox="1"/>
          <p:nvPr/>
        </p:nvSpPr>
        <p:spPr>
          <a:xfrm>
            <a:off x="6345936" y="806164"/>
            <a:ext cx="1905000" cy="489236"/>
          </a:xfrm>
          <a:prstGeom prst="rect">
            <a:avLst/>
          </a:prstGeom>
          <a:ln w="50800">
            <a:solidFill>
              <a:schemeClr val="accent3">
                <a:lumMod val="75000"/>
              </a:schemeClr>
            </a:solidFill>
          </a:ln>
        </p:spPr>
        <p:txBody>
          <a:bodyPr wrap="square" rtlCol="0">
            <a:spAutoFit/>
          </a:bodyPr>
          <a:lstStyle/>
          <a:p>
            <a:pPr algn="ctr">
              <a:lnSpc>
                <a:spcPts val="3000"/>
              </a:lnSpc>
            </a:pPr>
            <a:r>
              <a:rPr lang="en-US" sz="3200" b="1" dirty="0" smtClean="0">
                <a:solidFill>
                  <a:schemeClr val="accent3">
                    <a:lumMod val="75000"/>
                  </a:schemeClr>
                </a:solidFill>
                <a:effectLst>
                  <a:outerShdw dist="50800" dir="7200000" algn="ctr" rotWithShape="0">
                    <a:schemeClr val="tx1"/>
                  </a:outerShdw>
                </a:effectLst>
              </a:rPr>
              <a:t>1</a:t>
            </a:r>
            <a:r>
              <a:rPr lang="en-US" sz="3200" b="1" baseline="30000" dirty="0" smtClean="0">
                <a:solidFill>
                  <a:schemeClr val="accent3">
                    <a:lumMod val="75000"/>
                  </a:schemeClr>
                </a:solidFill>
                <a:effectLst>
                  <a:outerShdw dist="50800" dir="7200000" algn="ctr" rotWithShape="0">
                    <a:schemeClr val="tx1"/>
                  </a:outerShdw>
                </a:effectLst>
              </a:rPr>
              <a:t>st</a:t>
            </a:r>
            <a:r>
              <a:rPr lang="en-US" sz="3200" b="1" dirty="0" smtClean="0">
                <a:solidFill>
                  <a:schemeClr val="accent3">
                    <a:lumMod val="75000"/>
                  </a:schemeClr>
                </a:solidFill>
                <a:effectLst>
                  <a:outerShdw dist="50800" dir="7200000" algn="ctr" rotWithShape="0">
                    <a:schemeClr val="tx1"/>
                  </a:outerShdw>
                </a:effectLst>
              </a:rPr>
              <a:t> gold</a:t>
            </a:r>
            <a:endParaRPr lang="en-US" sz="3200" b="1" dirty="0">
              <a:solidFill>
                <a:schemeClr val="accent3">
                  <a:lumMod val="75000"/>
                </a:schemeClr>
              </a:solidFill>
              <a:effectLst>
                <a:outerShdw dist="50800" dir="7200000" algn="ctr" rotWithShape="0">
                  <a:schemeClr val="tx1"/>
                </a:outerShdw>
              </a:effectLst>
            </a:endParaRPr>
          </a:p>
        </p:txBody>
      </p:sp>
      <p:sp>
        <p:nvSpPr>
          <p:cNvPr id="87" name="Freeform 86"/>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Freeform 88"/>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95" name="Group 94"/>
          <p:cNvGrpSpPr/>
          <p:nvPr/>
        </p:nvGrpSpPr>
        <p:grpSpPr>
          <a:xfrm>
            <a:off x="381000" y="4876800"/>
            <a:ext cx="1598178" cy="1185232"/>
            <a:chOff x="459222" y="4953000"/>
            <a:chExt cx="1598178" cy="1185232"/>
          </a:xfrm>
        </p:grpSpPr>
        <p:sp>
          <p:nvSpPr>
            <p:cNvPr id="27" name="Oval 26"/>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459222" y="5530564"/>
              <a:ext cx="1219200" cy="607668"/>
              <a:chOff x="459222" y="5530564"/>
              <a:chExt cx="1219200" cy="607668"/>
            </a:xfrm>
          </p:grpSpPr>
          <p:sp useBgFill="1">
            <p:nvSpPr>
              <p:cNvPr id="92" name="Rectangle 91"/>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65" name="TextBox 64"/>
              <p:cNvSpPr txBox="1"/>
              <p:nvPr/>
            </p:nvSpPr>
            <p:spPr>
              <a:xfrm>
                <a:off x="459222" y="5530564"/>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45" name="Straight Connector 44"/>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648773" y="5181600"/>
            <a:ext cx="1170627" cy="1044548"/>
            <a:chOff x="1428486" y="5283740"/>
            <a:chExt cx="1170627" cy="1044548"/>
          </a:xfrm>
        </p:grpSpPr>
        <p:sp useBgFill="1">
          <p:nvSpPr>
            <p:cNvPr id="101" name="Rectangle 100"/>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97" name="Group 96"/>
            <p:cNvGrpSpPr/>
            <p:nvPr/>
          </p:nvGrpSpPr>
          <p:grpSpPr>
            <a:xfrm>
              <a:off x="1428486" y="5283740"/>
              <a:ext cx="1018227" cy="946436"/>
              <a:chOff x="1428486" y="5283740"/>
              <a:chExt cx="1018227" cy="946436"/>
            </a:xfrm>
          </p:grpSpPr>
          <p:cxnSp>
            <p:nvCxnSpPr>
              <p:cNvPr id="52" name="Straight Connector 51"/>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3" name="TextBox 52"/>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59" name="Oval 58"/>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 name="Group 98"/>
          <p:cNvGrpSpPr/>
          <p:nvPr/>
        </p:nvGrpSpPr>
        <p:grpSpPr>
          <a:xfrm>
            <a:off x="1877373" y="4648200"/>
            <a:ext cx="1475427" cy="2057400"/>
            <a:chOff x="1801173" y="4705290"/>
            <a:chExt cx="1475427" cy="2057400"/>
          </a:xfrm>
        </p:grpSpPr>
        <p:cxnSp>
          <p:nvCxnSpPr>
            <p:cNvPr id="72" name="Straight Connector 71"/>
            <p:cNvCxnSpPr/>
            <p:nvPr/>
          </p:nvCxnSpPr>
          <p:spPr>
            <a:xfrm rot="5400000" flipH="1" flipV="1">
              <a:off x="2232119" y="5444973"/>
              <a:ext cx="1371598" cy="3494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1801173" y="6273454"/>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77" name="Oval 76"/>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 name="Freeform 90"/>
          <p:cNvSpPr/>
          <p:nvPr/>
        </p:nvSpPr>
        <p:spPr>
          <a:xfrm>
            <a:off x="2360815" y="4857403"/>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TextBox 93"/>
          <p:cNvSpPr txBox="1"/>
          <p:nvPr/>
        </p:nvSpPr>
        <p:spPr>
          <a:xfrm>
            <a:off x="612648" y="914400"/>
            <a:ext cx="5371983"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down)">
                                      <p:cBhvr>
                                        <p:cTn id="7" dur="1000"/>
                                        <p:tgtEl>
                                          <p:spTgt spid="95"/>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down)">
                                      <p:cBhvr>
                                        <p:cTn id="11" dur="1000"/>
                                        <p:tgtEl>
                                          <p:spTgt spid="96"/>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0" fill="hold" grpId="0" nodeType="click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left)">
                                      <p:cBhvr>
                                        <p:cTn id="23" dur="2000"/>
                                        <p:tgtEl>
                                          <p:spTgt spid="8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wipe(down)">
                                      <p:cBhvr>
                                        <p:cTn id="28" dur="1000"/>
                                        <p:tgtEl>
                                          <p:spTgt spid="102"/>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98"/>
                                        </p:tgtEl>
                                        <p:attrNameLst>
                                          <p:attrName>style.visibility</p:attrName>
                                        </p:attrNameLst>
                                      </p:cBhvr>
                                      <p:to>
                                        <p:strVal val="visible"/>
                                      </p:to>
                                    </p:set>
                                    <p:animEffect transition="in" filter="wipe(down)">
                                      <p:cBhvr>
                                        <p:cTn id="32" dur="1000"/>
                                        <p:tgtEl>
                                          <p:spTgt spid="98"/>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0" fill="hold" grpId="0" nodeType="click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p:cTn id="37" dur="1000" fill="hold"/>
                                        <p:tgtEl>
                                          <p:spTgt spid="50"/>
                                        </p:tgtEl>
                                        <p:attrNameLst>
                                          <p:attrName>ppt_w</p:attrName>
                                        </p:attrNameLst>
                                      </p:cBhvr>
                                      <p:tavLst>
                                        <p:tav tm="0">
                                          <p:val>
                                            <p:fltVal val="0"/>
                                          </p:val>
                                        </p:tav>
                                        <p:tav tm="100000">
                                          <p:val>
                                            <p:strVal val="#ppt_w"/>
                                          </p:val>
                                        </p:tav>
                                      </p:tavLst>
                                    </p:anim>
                                    <p:anim calcmode="lin" valueType="num">
                                      <p:cBhvr>
                                        <p:cTn id="38" dur="1000" fill="hold"/>
                                        <p:tgtEl>
                                          <p:spTgt spid="50"/>
                                        </p:tgtEl>
                                        <p:attrNameLst>
                                          <p:attrName>ppt_h</p:attrName>
                                        </p:attrNameLst>
                                      </p:cBhvr>
                                      <p:tavLst>
                                        <p:tav tm="0">
                                          <p:val>
                                            <p:fltVal val="0"/>
                                          </p:val>
                                        </p:tav>
                                        <p:tav tm="100000">
                                          <p:val>
                                            <p:strVal val="#ppt_h"/>
                                          </p:val>
                                        </p:tav>
                                      </p:tavLst>
                                    </p:anim>
                                    <p:animEffect transition="in" filter="fade">
                                      <p:cBhvr>
                                        <p:cTn id="39" dur="1000"/>
                                        <p:tgtEl>
                                          <p:spTgt spid="50"/>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91"/>
                                        </p:tgtEl>
                                        <p:attrNameLst>
                                          <p:attrName>style.visibility</p:attrName>
                                        </p:attrNameLst>
                                      </p:cBhvr>
                                      <p:to>
                                        <p:strVal val="visible"/>
                                      </p:to>
                                    </p:set>
                                    <p:animEffect transition="in" filter="wipe(left)">
                                      <p:cBhvr>
                                        <p:cTn id="44" dur="2000"/>
                                        <p:tgtEl>
                                          <p:spTgt spid="9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1000"/>
                            </p:stCondLst>
                            <p:childTnLst>
                              <p:par>
                                <p:cTn id="51" presetID="22" presetClass="entr" presetSubtype="4" fill="hold" nodeType="after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wipe(down)">
                                      <p:cBhvr>
                                        <p:cTn id="53" dur="1000"/>
                                        <p:tgtEl>
                                          <p:spTgt spid="100"/>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0" fill="hold" grpId="0" nodeType="clickEffect">
                                  <p:stCondLst>
                                    <p:cond delay="0"/>
                                  </p:stCondLst>
                                  <p:childTnLst>
                                    <p:set>
                                      <p:cBhvr>
                                        <p:cTn id="57" dur="1" fill="hold">
                                          <p:stCondLst>
                                            <p:cond delay="0"/>
                                          </p:stCondLst>
                                        </p:cTn>
                                        <p:tgtEl>
                                          <p:spTgt spid="51"/>
                                        </p:tgtEl>
                                        <p:attrNameLst>
                                          <p:attrName>style.visibility</p:attrName>
                                        </p:attrNameLst>
                                      </p:cBhvr>
                                      <p:to>
                                        <p:strVal val="visible"/>
                                      </p:to>
                                    </p:set>
                                    <p:anim calcmode="lin" valueType="num">
                                      <p:cBhvr>
                                        <p:cTn id="58" dur="1000" fill="hold"/>
                                        <p:tgtEl>
                                          <p:spTgt spid="51"/>
                                        </p:tgtEl>
                                        <p:attrNameLst>
                                          <p:attrName>ppt_w</p:attrName>
                                        </p:attrNameLst>
                                      </p:cBhvr>
                                      <p:tavLst>
                                        <p:tav tm="0">
                                          <p:val>
                                            <p:fltVal val="0"/>
                                          </p:val>
                                        </p:tav>
                                        <p:tav tm="100000">
                                          <p:val>
                                            <p:strVal val="#ppt_w"/>
                                          </p:val>
                                        </p:tav>
                                      </p:tavLst>
                                    </p:anim>
                                    <p:anim calcmode="lin" valueType="num">
                                      <p:cBhvr>
                                        <p:cTn id="59" dur="1000" fill="hold"/>
                                        <p:tgtEl>
                                          <p:spTgt spid="51"/>
                                        </p:tgtEl>
                                        <p:attrNameLst>
                                          <p:attrName>ppt_h</p:attrName>
                                        </p:attrNameLst>
                                      </p:cBhvr>
                                      <p:tavLst>
                                        <p:tav tm="0">
                                          <p:val>
                                            <p:fltVal val="0"/>
                                          </p:val>
                                        </p:tav>
                                        <p:tav tm="100000">
                                          <p:val>
                                            <p:strVal val="#ppt_h"/>
                                          </p:val>
                                        </p:tav>
                                      </p:tavLst>
                                    </p:anim>
                                    <p:animEffect transition="in" filter="fade">
                                      <p:cBhvr>
                                        <p:cTn id="60" dur="1000"/>
                                        <p:tgtEl>
                                          <p:spTgt spid="5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left)">
                                      <p:cBhvr>
                                        <p:cTn id="65" dur="2000"/>
                                        <p:tgtEl>
                                          <p:spTgt spid="8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nodeType="clickEffect">
                                  <p:stCondLst>
                                    <p:cond delay="0"/>
                                  </p:stCondLst>
                                  <p:childTnLst>
                                    <p:animEffect transition="out" filter="fade">
                                      <p:cBhvr>
                                        <p:cTn id="69" dur="1000"/>
                                        <p:tgtEl>
                                          <p:spTgt spid="96"/>
                                        </p:tgtEl>
                                      </p:cBhvr>
                                    </p:animEffect>
                                    <p:set>
                                      <p:cBhvr>
                                        <p:cTn id="70" dur="1" fill="hold">
                                          <p:stCondLst>
                                            <p:cond delay="999"/>
                                          </p:stCondLst>
                                        </p:cTn>
                                        <p:tgtEl>
                                          <p:spTgt spid="96"/>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1000"/>
                                        <p:tgtEl>
                                          <p:spTgt spid="95"/>
                                        </p:tgtEl>
                                      </p:cBhvr>
                                    </p:animEffect>
                                    <p:set>
                                      <p:cBhvr>
                                        <p:cTn id="73" dur="1" fill="hold">
                                          <p:stCondLst>
                                            <p:cond delay="999"/>
                                          </p:stCondLst>
                                        </p:cTn>
                                        <p:tgtEl>
                                          <p:spTgt spid="95"/>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1000"/>
                                        <p:tgtEl>
                                          <p:spTgt spid="102"/>
                                        </p:tgtEl>
                                      </p:cBhvr>
                                    </p:animEffect>
                                    <p:set>
                                      <p:cBhvr>
                                        <p:cTn id="76" dur="1" fill="hold">
                                          <p:stCondLst>
                                            <p:cond delay="999"/>
                                          </p:stCondLst>
                                        </p:cTn>
                                        <p:tgtEl>
                                          <p:spTgt spid="102"/>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1000"/>
                                        <p:tgtEl>
                                          <p:spTgt spid="99"/>
                                        </p:tgtEl>
                                      </p:cBhvr>
                                    </p:animEffect>
                                    <p:set>
                                      <p:cBhvr>
                                        <p:cTn id="79" dur="1" fill="hold">
                                          <p:stCondLst>
                                            <p:cond delay="999"/>
                                          </p:stCondLst>
                                        </p:cTn>
                                        <p:tgtEl>
                                          <p:spTgt spid="99"/>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46"/>
                                        </p:tgtEl>
                                      </p:cBhvr>
                                    </p:animEffect>
                                    <p:set>
                                      <p:cBhvr>
                                        <p:cTn id="82" dur="1" fill="hold">
                                          <p:stCondLst>
                                            <p:cond delay="999"/>
                                          </p:stCondLst>
                                        </p:cTn>
                                        <p:tgtEl>
                                          <p:spTgt spid="46"/>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50"/>
                                        </p:tgtEl>
                                      </p:cBhvr>
                                    </p:animEffect>
                                    <p:set>
                                      <p:cBhvr>
                                        <p:cTn id="85" dur="1" fill="hold">
                                          <p:stCondLst>
                                            <p:cond delay="999"/>
                                          </p:stCondLst>
                                        </p:cTn>
                                        <p:tgtEl>
                                          <p:spTgt spid="50"/>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98"/>
                                        </p:tgtEl>
                                      </p:cBhvr>
                                    </p:animEffect>
                                    <p:set>
                                      <p:cBhvr>
                                        <p:cTn id="88" dur="1" fill="hold">
                                          <p:stCondLst>
                                            <p:cond delay="999"/>
                                          </p:stCondLst>
                                        </p:cTn>
                                        <p:tgtEl>
                                          <p:spTgt spid="98"/>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1000"/>
                                        <p:tgtEl>
                                          <p:spTgt spid="51"/>
                                        </p:tgtEl>
                                      </p:cBhvr>
                                    </p:animEffect>
                                    <p:set>
                                      <p:cBhvr>
                                        <p:cTn id="91" dur="1" fill="hold">
                                          <p:stCondLst>
                                            <p:cond delay="999"/>
                                          </p:stCondLst>
                                        </p:cTn>
                                        <p:tgtEl>
                                          <p:spTgt spid="51"/>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000"/>
                                        <p:tgtEl>
                                          <p:spTgt spid="100"/>
                                        </p:tgtEl>
                                      </p:cBhvr>
                                    </p:animEffect>
                                    <p:set>
                                      <p:cBhvr>
                                        <p:cTn id="94" dur="1" fill="hold">
                                          <p:stCondLst>
                                            <p:cond delay="999"/>
                                          </p:stCondLst>
                                        </p:cTn>
                                        <p:tgtEl>
                                          <p:spTgt spid="100"/>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1000"/>
                                        <p:tgtEl>
                                          <p:spTgt spid="87"/>
                                        </p:tgtEl>
                                      </p:cBhvr>
                                    </p:animEffect>
                                    <p:set>
                                      <p:cBhvr>
                                        <p:cTn id="97" dur="1" fill="hold">
                                          <p:stCondLst>
                                            <p:cond delay="999"/>
                                          </p:stCondLst>
                                        </p:cTn>
                                        <p:tgtEl>
                                          <p:spTgt spid="87"/>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1000"/>
                                        <p:tgtEl>
                                          <p:spTgt spid="91"/>
                                        </p:tgtEl>
                                      </p:cBhvr>
                                    </p:animEffect>
                                    <p:set>
                                      <p:cBhvr>
                                        <p:cTn id="100" dur="1" fill="hold">
                                          <p:stCondLst>
                                            <p:cond delay="999"/>
                                          </p:stCondLst>
                                        </p:cTn>
                                        <p:tgtEl>
                                          <p:spTgt spid="91"/>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1000"/>
                                        <p:tgtEl>
                                          <p:spTgt spid="89"/>
                                        </p:tgtEl>
                                      </p:cBhvr>
                                    </p:animEffect>
                                    <p:set>
                                      <p:cBhvr>
                                        <p:cTn id="103" dur="1" fill="hold">
                                          <p:stCondLst>
                                            <p:cond delay="999"/>
                                          </p:stCondLst>
                                        </p:cTn>
                                        <p:tgtEl>
                                          <p:spTgt spid="89"/>
                                        </p:tgtEl>
                                        <p:attrNameLst>
                                          <p:attrName>style.visibility</p:attrName>
                                        </p:attrNameLst>
                                      </p:cBhvr>
                                      <p:to>
                                        <p:strVal val="hidden"/>
                                      </p:to>
                                    </p:set>
                                  </p:childTnLst>
                                </p:cTn>
                              </p:par>
                            </p:childTnLst>
                          </p:cTn>
                        </p:par>
                        <p:par>
                          <p:cTn id="104" fill="hold">
                            <p:stCondLst>
                              <p:cond delay="1000"/>
                            </p:stCondLst>
                            <p:childTnLst>
                              <p:par>
                                <p:cTn id="105" presetID="22" presetClass="entr" presetSubtype="8" fill="hold" grpId="0" nodeType="afterEffect">
                                  <p:stCondLst>
                                    <p:cond delay="0"/>
                                  </p:stCondLst>
                                  <p:childTnLst>
                                    <p:set>
                                      <p:cBhvr>
                                        <p:cTn id="106" dur="1" fill="hold">
                                          <p:stCondLst>
                                            <p:cond delay="0"/>
                                          </p:stCondLst>
                                        </p:cTn>
                                        <p:tgtEl>
                                          <p:spTgt spid="94"/>
                                        </p:tgtEl>
                                        <p:attrNameLst>
                                          <p:attrName>style.visibility</p:attrName>
                                        </p:attrNameLst>
                                      </p:cBhvr>
                                      <p:to>
                                        <p:strVal val="visible"/>
                                      </p:to>
                                    </p:set>
                                    <p:animEffect transition="in" filter="wipe(left)">
                                      <p:cBhvr>
                                        <p:cTn id="107"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50" grpId="0" animBg="1"/>
      <p:bldP spid="50" grpId="1" animBg="1"/>
      <p:bldP spid="51" grpId="0" animBg="1"/>
      <p:bldP spid="51" grpId="1" animBg="1"/>
      <p:bldP spid="87" grpId="0" animBg="1"/>
      <p:bldP spid="87" grpId="1" animBg="1"/>
      <p:bldP spid="89" grpId="0" animBg="1"/>
      <p:bldP spid="89" grpId="1" animBg="1"/>
      <p:bldP spid="91" grpId="0" animBg="1"/>
      <p:bldP spid="91" grpId="1" animBg="1"/>
      <p:bldP spid="9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sp>
        <p:nvSpPr>
          <p:cNvPr id="41" name="Freeform 40"/>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Group 2"/>
          <p:cNvGrpSpPr/>
          <p:nvPr/>
        </p:nvGrpSpPr>
        <p:grpSpPr>
          <a:xfrm>
            <a:off x="21351" y="928596"/>
            <a:ext cx="9711586" cy="6158004"/>
            <a:chOff x="21351" y="928596"/>
            <a:chExt cx="9711586" cy="6158004"/>
          </a:xfrm>
          <a:solidFill>
            <a:schemeClr val="bg1"/>
          </a:solidFill>
        </p:grpSpPr>
        <p:sp>
          <p:nvSpPr>
            <p:cNvPr id="27" name="Freeform 26"/>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11"/>
            <p:cNvGrpSpPr/>
            <p:nvPr/>
          </p:nvGrpSpPr>
          <p:grpSpPr>
            <a:xfrm>
              <a:off x="21351" y="5294193"/>
              <a:ext cx="3435447" cy="1792407"/>
              <a:chOff x="-152400" y="5257800"/>
              <a:chExt cx="3505200" cy="1828800"/>
            </a:xfrm>
            <a:grpFill/>
          </p:grpSpPr>
          <p:sp>
            <p:nvSpPr>
              <p:cNvPr id="31" name="Rectangle 30"/>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Freeform 28"/>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Freeform 29"/>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24" name="Picture 2" descr="File:United States 1837-03-1838.png"/>
          <p:cNvPicPr preferRelativeResize="0">
            <a:picLocks noChangeArrowheads="1"/>
          </p:cNvPicPr>
          <p:nvPr/>
        </p:nvPicPr>
        <p:blipFill>
          <a:blip r:embed="rId4"/>
          <a:srcRect l="11259" t="19316" r="78135" b="73458"/>
          <a:stretch>
            <a:fillRect/>
          </a:stretch>
        </p:blipFill>
        <p:spPr bwMode="auto">
          <a:xfrm>
            <a:off x="4099560" y="4575048"/>
            <a:ext cx="731520" cy="152400"/>
          </a:xfrm>
          <a:prstGeom prst="rect">
            <a:avLst/>
          </a:prstGeom>
          <a:noFill/>
        </p:spPr>
      </p:pic>
      <p:pic>
        <p:nvPicPr>
          <p:cNvPr id="23" name="Picture 2" descr="File:United States 1853-12-1854.png"/>
          <p:cNvPicPr preferRelativeResize="0">
            <a:picLocks noChangeArrowheads="1"/>
          </p:cNvPicPr>
          <p:nvPr/>
        </p:nvPicPr>
        <p:blipFill>
          <a:blip r:embed="rId5"/>
          <a:srcRect l="38999" t="65077" r="56106" b="31310"/>
          <a:stretch>
            <a:fillRect/>
          </a:stretch>
        </p:blipFill>
        <p:spPr bwMode="auto">
          <a:xfrm rot="180000">
            <a:off x="3504494" y="4251947"/>
            <a:ext cx="438912" cy="256032"/>
          </a:xfrm>
          <a:prstGeom prst="rect">
            <a:avLst/>
          </a:prstGeom>
          <a:noFill/>
        </p:spPr>
      </p:pic>
      <p:pic>
        <p:nvPicPr>
          <p:cNvPr id="149508" name="Picture 4"/>
          <p:cNvPicPr>
            <a:picLocks noChangeAspect="1" noChangeArrowheads="1"/>
          </p:cNvPicPr>
          <p:nvPr/>
        </p:nvPicPr>
        <p:blipFill>
          <a:blip r:embed="rId6"/>
          <a:srcRect/>
          <a:stretch>
            <a:fillRect/>
          </a:stretch>
        </p:blipFill>
        <p:spPr bwMode="auto">
          <a:xfrm>
            <a:off x="-109728" y="-76200"/>
            <a:ext cx="9248775" cy="7115175"/>
          </a:xfrm>
          <a:prstGeom prst="rect">
            <a:avLst/>
          </a:prstGeom>
          <a:noFill/>
          <a:ln w="9525">
            <a:noFill/>
            <a:miter lim="800000"/>
            <a:headEnd/>
            <a:tailEnd/>
          </a:ln>
          <a:effectLst/>
        </p:spPr>
      </p:pic>
      <p:grpSp>
        <p:nvGrpSpPr>
          <p:cNvPr id="39" name="Group 38"/>
          <p:cNvGrpSpPr/>
          <p:nvPr/>
        </p:nvGrpSpPr>
        <p:grpSpPr>
          <a:xfrm>
            <a:off x="0" y="588764"/>
            <a:ext cx="9144000" cy="1621036"/>
            <a:chOff x="0" y="588764"/>
            <a:chExt cx="9144000" cy="1621036"/>
          </a:xfrm>
        </p:grpSpPr>
        <p:sp>
          <p:nvSpPr>
            <p:cNvPr id="34" name="Rectangle 33"/>
            <p:cNvSpPr/>
            <p:nvPr/>
          </p:nvSpPr>
          <p:spPr>
            <a:xfrm>
              <a:off x="0" y="588764"/>
              <a:ext cx="9144000" cy="584775"/>
            </a:xfrm>
            <a:prstGeom prst="rect">
              <a:avLst/>
            </a:prstGeom>
            <a:solidFill>
              <a:schemeClr val="bg1"/>
            </a:solidFill>
          </p:spPr>
          <p:txBody>
            <a:bodyPr wrap="square">
              <a:spAutoFit/>
            </a:bodyPr>
            <a:lstStyle/>
            <a:p>
              <a:r>
                <a:rPr lang="en-US" sz="3200" dirty="0" smtClean="0"/>
                <a:t>1862: Homestead Act: 160 (320) acres FREE</a:t>
              </a:r>
            </a:p>
          </p:txBody>
        </p:sp>
        <p:sp>
          <p:nvSpPr>
            <p:cNvPr id="37" name="Rectangle 36"/>
            <p:cNvSpPr/>
            <p:nvPr/>
          </p:nvSpPr>
          <p:spPr>
            <a:xfrm>
              <a:off x="0" y="1132582"/>
              <a:ext cx="9144000" cy="1077218"/>
            </a:xfrm>
            <a:prstGeom prst="rect">
              <a:avLst/>
            </a:prstGeom>
            <a:solidFill>
              <a:schemeClr val="bg1"/>
            </a:solidFill>
          </p:spPr>
          <p:txBody>
            <a:bodyPr wrap="square">
              <a:spAutoFit/>
            </a:bodyPr>
            <a:lstStyle/>
            <a:p>
              <a:r>
                <a:rPr lang="en-US" sz="3200" dirty="0" smtClean="0"/>
                <a:t>1864-1868: more wars, more treaties, more removals</a:t>
              </a:r>
            </a:p>
            <a:p>
              <a:r>
                <a:rPr lang="en-US" sz="3200" dirty="0" smtClean="0"/>
                <a:t> 		  as pioneers settle on land  </a:t>
              </a:r>
            </a:p>
          </p:txBody>
        </p:sp>
      </p:grpSp>
      <p:grpSp>
        <p:nvGrpSpPr>
          <p:cNvPr id="14" name="Group 36"/>
          <p:cNvGrpSpPr/>
          <p:nvPr/>
        </p:nvGrpSpPr>
        <p:grpSpPr>
          <a:xfrm>
            <a:off x="76200" y="76200"/>
            <a:ext cx="8915400" cy="6858000"/>
            <a:chOff x="0" y="-110240"/>
            <a:chExt cx="9144000" cy="6986528"/>
          </a:xfrm>
        </p:grpSpPr>
        <p:sp>
          <p:nvSpPr>
            <p:cNvPr id="36" name="TextBox 35"/>
            <p:cNvSpPr txBox="1"/>
            <p:nvPr/>
          </p:nvSpPr>
          <p:spPr>
            <a:xfrm>
              <a:off x="0" y="-110240"/>
              <a:ext cx="9144000" cy="6986528"/>
            </a:xfrm>
            <a:prstGeom prst="rect">
              <a:avLst/>
            </a:prstGeom>
            <a:solidFill>
              <a:schemeClr val="bg1"/>
            </a:solidFill>
          </p:spPr>
          <p:txBody>
            <a:bodyPr wrap="square" rtlCol="0">
              <a:spAutoFit/>
            </a:bodyPr>
            <a:lstStyle/>
            <a:p>
              <a:pPr algn="ctr"/>
              <a:r>
                <a:rPr lang="en-US" sz="3200" b="1" dirty="0" smtClean="0"/>
                <a:t>TODAY:  43 federally recognized tribes</a:t>
              </a:r>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p:txBody>
        </p:sp>
        <p:pic>
          <p:nvPicPr>
            <p:cNvPr id="35" name="Picture 6"/>
            <p:cNvPicPr preferRelativeResize="0">
              <a:picLocks noChangeArrowheads="1"/>
            </p:cNvPicPr>
            <p:nvPr/>
          </p:nvPicPr>
          <p:blipFill>
            <a:blip r:embed="rId7"/>
            <a:srcRect/>
            <a:stretch>
              <a:fillRect/>
            </a:stretch>
          </p:blipFill>
          <p:spPr bwMode="auto">
            <a:xfrm>
              <a:off x="420624" y="667512"/>
              <a:ext cx="8695944" cy="5996268"/>
            </a:xfrm>
            <a:prstGeom prst="rect">
              <a:avLst/>
            </a:prstGeom>
            <a:noFill/>
            <a:ln w="9525">
              <a:noFill/>
              <a:miter lim="800000"/>
              <a:headEnd/>
              <a:tailEnd/>
            </a:ln>
            <a:effectLst/>
          </p:spPr>
        </p:pic>
      </p:grpSp>
      <p:sp>
        <p:nvSpPr>
          <p:cNvPr id="40" name="Oval 39"/>
          <p:cNvSpPr/>
          <p:nvPr/>
        </p:nvSpPr>
        <p:spPr>
          <a:xfrm>
            <a:off x="2042160" y="0"/>
            <a:ext cx="1463040" cy="666500"/>
          </a:xfrm>
          <a:prstGeom prst="ellipse">
            <a:avLst/>
          </a:prstGeom>
          <a:noFill/>
          <a:ln w="76200">
            <a:solidFill>
              <a:schemeClr val="tx1"/>
            </a:solidFill>
          </a:ln>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9"/>
                                        </p:tgtEl>
                                      </p:cBhvr>
                                    </p:animEffect>
                                    <p:set>
                                      <p:cBhvr>
                                        <p:cTn id="7" dur="1" fill="hold">
                                          <p:stCondLst>
                                            <p:cond delay="999"/>
                                          </p:stCondLst>
                                        </p:cTn>
                                        <p:tgtEl>
                                          <p:spTgt spid="39"/>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1000"/>
                                        <p:tgtEl>
                                          <p:spTgt spid="4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1000"/>
                                        <p:tgtEl>
                                          <p:spTgt spid="14"/>
                                        </p:tgtEl>
                                      </p:cBhvr>
                                    </p:animEffect>
                                  </p:childTnLst>
                                </p:cTn>
                              </p:par>
                              <p:par>
                                <p:cTn id="17" presetID="35" presetClass="path" presetSubtype="0" accel="50000" decel="50000" fill="hold" grpId="2" nodeType="withEffect">
                                  <p:stCondLst>
                                    <p:cond delay="0"/>
                                  </p:stCondLst>
                                  <p:childTnLst>
                                    <p:animMotion origin="layout" path="M -3.33333E-6 -4.44444E-6 L -0.09166 -4.44444E-6 " pathEditMode="relative" rAng="0" ptsTypes="AA">
                                      <p:cBhvr>
                                        <p:cTn id="18" dur="1000" fill="hold"/>
                                        <p:tgtEl>
                                          <p:spTgt spid="40"/>
                                        </p:tgtEl>
                                        <p:attrNameLst>
                                          <p:attrName>ppt_x</p:attrName>
                                          <p:attrName>ppt_y</p:attrName>
                                        </p:attrNameLst>
                                      </p:cBhvr>
                                      <p:rCtr x="-46" y="0"/>
                                    </p:animMotion>
                                  </p:childTnLst>
                                </p:cTn>
                              </p:par>
                              <p:par>
                                <p:cTn id="19" presetID="10" presetClass="exit" presetSubtype="0" fill="hold" nodeType="withEffect">
                                  <p:stCondLst>
                                    <p:cond delay="1000"/>
                                  </p:stCondLst>
                                  <p:childTnLst>
                                    <p:animEffect transition="out" filter="fade">
                                      <p:cBhvr>
                                        <p:cTn id="20" dur="1000"/>
                                        <p:tgtEl>
                                          <p:spTgt spid="149508"/>
                                        </p:tgtEl>
                                      </p:cBhvr>
                                    </p:animEffect>
                                    <p:set>
                                      <p:cBhvr>
                                        <p:cTn id="21" dur="1" fill="hold">
                                          <p:stCondLst>
                                            <p:cond delay="999"/>
                                          </p:stCondLst>
                                        </p:cTn>
                                        <p:tgtEl>
                                          <p:spTgt spid="149508"/>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53" presetClass="exit" presetSubtype="0" fill="hold" nodeType="clickEffect">
                                  <p:stCondLst>
                                    <p:cond delay="0"/>
                                  </p:stCondLst>
                                  <p:childTnLst>
                                    <p:anim calcmode="lin" valueType="num">
                                      <p:cBhvr>
                                        <p:cTn id="25" dur="1000"/>
                                        <p:tgtEl>
                                          <p:spTgt spid="14"/>
                                        </p:tgtEl>
                                        <p:attrNameLst>
                                          <p:attrName>ppt_w</p:attrName>
                                        </p:attrNameLst>
                                      </p:cBhvr>
                                      <p:tavLst>
                                        <p:tav tm="0">
                                          <p:val>
                                            <p:strVal val="ppt_w"/>
                                          </p:val>
                                        </p:tav>
                                        <p:tav tm="100000">
                                          <p:val>
                                            <p:fltVal val="0"/>
                                          </p:val>
                                        </p:tav>
                                      </p:tavLst>
                                    </p:anim>
                                    <p:anim calcmode="lin" valueType="num">
                                      <p:cBhvr>
                                        <p:cTn id="26" dur="1000"/>
                                        <p:tgtEl>
                                          <p:spTgt spid="14"/>
                                        </p:tgtEl>
                                        <p:attrNameLst>
                                          <p:attrName>ppt_h</p:attrName>
                                        </p:attrNameLst>
                                      </p:cBhvr>
                                      <p:tavLst>
                                        <p:tav tm="0">
                                          <p:val>
                                            <p:strVal val="ppt_h"/>
                                          </p:val>
                                        </p:tav>
                                        <p:tav tm="100000">
                                          <p:val>
                                            <p:fltVal val="0"/>
                                          </p:val>
                                        </p:tav>
                                      </p:tavLst>
                                    </p:anim>
                                    <p:animEffect transition="out" filter="fade">
                                      <p:cBhvr>
                                        <p:cTn id="27" dur="1000"/>
                                        <p:tgtEl>
                                          <p:spTgt spid="14"/>
                                        </p:tgtEl>
                                      </p:cBhvr>
                                    </p:animEffect>
                                    <p:set>
                                      <p:cBhvr>
                                        <p:cTn id="28" dur="1" fill="hold">
                                          <p:stCondLst>
                                            <p:cond delay="999"/>
                                          </p:stCondLst>
                                        </p:cTn>
                                        <p:tgtEl>
                                          <p:spTgt spid="14"/>
                                        </p:tgtEl>
                                        <p:attrNameLst>
                                          <p:attrName>style.visibility</p:attrName>
                                        </p:attrNameLst>
                                      </p:cBhvr>
                                      <p:to>
                                        <p:strVal val="hidden"/>
                                      </p:to>
                                    </p:set>
                                  </p:childTnLst>
                                </p:cTn>
                              </p:par>
                              <p:par>
                                <p:cTn id="29" presetID="35" presetClass="path" presetSubtype="0" accel="50000" decel="50000" fill="hold" nodeType="withEffect">
                                  <p:stCondLst>
                                    <p:cond delay="0"/>
                                  </p:stCondLst>
                                  <p:childTnLst>
                                    <p:animMotion origin="layout" path="M 0 -1.48148E-6 L -0.34167 -0.25092 " pathEditMode="relative" rAng="0" ptsTypes="AA">
                                      <p:cBhvr>
                                        <p:cTn id="30" dur="1000" fill="hold"/>
                                        <p:tgtEl>
                                          <p:spTgt spid="14"/>
                                        </p:tgtEl>
                                        <p:attrNameLst>
                                          <p:attrName>ppt_x</p:attrName>
                                          <p:attrName>ppt_y</p:attrName>
                                        </p:attrNameLst>
                                      </p:cBhvr>
                                      <p:rCtr x="-171" y="-125"/>
                                    </p:animMotion>
                                  </p:childTnLst>
                                </p:cTn>
                              </p:par>
                              <p:par>
                                <p:cTn id="31" presetID="10" presetClass="exit" presetSubtype="0" fill="hold" grpId="1" nodeType="withEffect">
                                  <p:stCondLst>
                                    <p:cond delay="0"/>
                                  </p:stCondLst>
                                  <p:childTnLst>
                                    <p:animEffect transition="out" filter="fade">
                                      <p:cBhvr>
                                        <p:cTn id="32" dur="1000"/>
                                        <p:tgtEl>
                                          <p:spTgt spid="40"/>
                                        </p:tgtEl>
                                      </p:cBhvr>
                                    </p:animEffect>
                                    <p:set>
                                      <p:cBhvr>
                                        <p:cTn id="33" dur="1" fill="hold">
                                          <p:stCondLst>
                                            <p:cond delay="9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0" grpId="2"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3" name="TextBox 1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sp useBgFill="1">
        <p:nvSpPr>
          <p:cNvPr id="14" name="TextBox 13"/>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1869</a:t>
            </a:r>
            <a:endParaRPr lang="en-US" sz="4800" b="1" dirty="0">
              <a:solidFill>
                <a:srgbClr val="FF0000"/>
              </a:solidFill>
              <a:effectLst>
                <a:outerShdw dist="50800" dir="5400000" algn="ctr" rotWithShape="0">
                  <a:schemeClr val="tx1"/>
                </a:outerShdw>
              </a:effectLst>
            </a:endParaRPr>
          </a:p>
        </p:txBody>
      </p:sp>
      <p:sp useBgFill="1">
        <p:nvSpPr>
          <p:cNvPr id="18" name="TextBox 17"/>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1889</a:t>
            </a:r>
            <a:endParaRPr lang="en-US" sz="4800" b="1" dirty="0">
              <a:solidFill>
                <a:srgbClr val="FF0000"/>
              </a:solidFill>
              <a:effectLst>
                <a:outerShdw dist="50800" dir="5400000" algn="ctr" rotWithShape="0">
                  <a:schemeClr val="tx1"/>
                </a:outerShdw>
              </a:effectLst>
            </a:endParaRPr>
          </a:p>
        </p:txBody>
      </p:sp>
      <p:pic>
        <p:nvPicPr>
          <p:cNvPr id="1026"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4114800" y="4535424"/>
            <a:ext cx="762000" cy="152400"/>
          </a:xfrm>
          <a:prstGeom prst="rect">
            <a:avLst/>
          </a:prstGeom>
          <a:noFill/>
        </p:spPr>
      </p:pic>
      <p:grpSp>
        <p:nvGrpSpPr>
          <p:cNvPr id="20" name="Group 19"/>
          <p:cNvGrpSpPr/>
          <p:nvPr/>
        </p:nvGrpSpPr>
        <p:grpSpPr>
          <a:xfrm>
            <a:off x="-137160" y="762000"/>
            <a:ext cx="9339702" cy="6327648"/>
            <a:chOff x="-121920" y="758952"/>
            <a:chExt cx="9339702" cy="6327648"/>
          </a:xfrm>
        </p:grpSpPr>
        <p:pic>
          <p:nvPicPr>
            <p:cNvPr id="21" name="Picture 4" descr="File:United States 1889-11-11-1890-05.png"/>
            <p:cNvPicPr>
              <a:picLocks noChangeAspect="1" noChangeArrowheads="1"/>
            </p:cNvPicPr>
            <p:nvPr/>
          </p:nvPicPr>
          <p:blipFill>
            <a:blip r:embed="rId5"/>
            <a:srcRect/>
            <a:stretch>
              <a:fillRect/>
            </a:stretch>
          </p:blipFill>
          <p:spPr bwMode="auto">
            <a:xfrm>
              <a:off x="-121920" y="758952"/>
              <a:ext cx="9339702" cy="6327648"/>
            </a:xfrm>
            <a:prstGeom prst="rect">
              <a:avLst/>
            </a:prstGeom>
            <a:noFill/>
          </p:spPr>
        </p:pic>
        <p:pic>
          <p:nvPicPr>
            <p:cNvPr id="22"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23"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4"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grpSp>
        <p:nvGrpSpPr>
          <p:cNvPr id="2" name="Group 2"/>
          <p:cNvGrpSpPr/>
          <p:nvPr/>
        </p:nvGrpSpPr>
        <p:grpSpPr>
          <a:xfrm>
            <a:off x="21351" y="928596"/>
            <a:ext cx="9711586" cy="6207449"/>
            <a:chOff x="21351" y="928596"/>
            <a:chExt cx="9711586" cy="6207449"/>
          </a:xfrm>
          <a:solidFill>
            <a:schemeClr val="bg1"/>
          </a:solidFill>
        </p:grpSpPr>
        <p:sp>
          <p:nvSpPr>
            <p:cNvPr id="4" name="Freeform 3"/>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1" name="Picture 2" descr="File:United States 1853-12-1854.png"/>
          <p:cNvPicPr preferRelativeResize="0">
            <a:picLocks noChangeArrowheads="1"/>
          </p:cNvPicPr>
          <p:nvPr/>
        </p:nvPicPr>
        <p:blipFill>
          <a:blip r:embed="rId6"/>
          <a:srcRect l="38999" t="65077" r="56106" b="31310"/>
          <a:stretch>
            <a:fillRect/>
          </a:stretch>
        </p:blipFill>
        <p:spPr bwMode="auto">
          <a:xfrm rot="180000">
            <a:off x="3504494" y="4251947"/>
            <a:ext cx="438912" cy="256032"/>
          </a:xfrm>
          <a:prstGeom prst="rect">
            <a:avLst/>
          </a:prstGeom>
          <a:noFill/>
        </p:spPr>
      </p:pic>
      <p:pic>
        <p:nvPicPr>
          <p:cNvPr id="5" name="Picture 2" descr="C:\Users\Sandra\AppData\Local\Microsoft\Windows\INetCache\IE\BVRDKKS1\train-308471_960_720[1].png"/>
          <p:cNvPicPr>
            <a:picLocks noChangeAspect="1" noChangeArrowheads="1"/>
          </p:cNvPicPr>
          <p:nvPr/>
        </p:nvPicPr>
        <p:blipFill>
          <a:blip r:embed="rId7"/>
          <a:srcRect/>
          <a:stretch>
            <a:fillRect/>
          </a:stretch>
        </p:blipFill>
        <p:spPr bwMode="auto">
          <a:xfrm>
            <a:off x="9144000" y="3581400"/>
            <a:ext cx="7315200" cy="3657600"/>
          </a:xfrm>
          <a:prstGeom prst="rect">
            <a:avLst/>
          </a:prstGeom>
          <a:noFill/>
        </p:spPr>
      </p:pic>
      <p:sp>
        <p:nvSpPr>
          <p:cNvPr id="19" name="Rectangle 18"/>
          <p:cNvSpPr/>
          <p:nvPr/>
        </p:nvSpPr>
        <p:spPr>
          <a:xfrm>
            <a:off x="0" y="6349425"/>
            <a:ext cx="9144000" cy="584775"/>
          </a:xfrm>
          <a:prstGeom prst="rect">
            <a:avLst/>
          </a:prstGeom>
          <a:solidFill>
            <a:schemeClr val="bg1"/>
          </a:solidFill>
        </p:spPr>
        <p:txBody>
          <a:bodyPr wrap="square">
            <a:spAutoFit/>
          </a:bodyPr>
          <a:lstStyle/>
          <a:p>
            <a:pPr algn="ctr"/>
            <a:r>
              <a:rPr lang="en-US" sz="3200" b="1" dirty="0" smtClean="0"/>
              <a:t>1889: </a:t>
            </a:r>
            <a:r>
              <a:rPr lang="en-US" sz="3200" b="1" smtClean="0"/>
              <a:t>Washington </a:t>
            </a:r>
            <a:r>
              <a:rPr lang="en-US" sz="3200" b="1" dirty="0" smtClean="0"/>
              <a:t>s</a:t>
            </a:r>
            <a:r>
              <a:rPr lang="en-US" sz="3200" b="1" smtClean="0"/>
              <a:t>tatehood</a:t>
            </a:r>
            <a:r>
              <a:rPr lang="en-US" sz="3200" b="1" dirty="0" smtClean="0"/>
              <a:t>! </a:t>
            </a:r>
          </a:p>
        </p:txBody>
      </p:sp>
      <p:sp>
        <p:nvSpPr>
          <p:cNvPr id="25" name="Freeform 2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3"/>
                                        </p:tgtEl>
                                        <p:attrNameLst>
                                          <p:attrName>ppt_w</p:attrName>
                                        </p:attrNameLst>
                                      </p:cBhvr>
                                      <p:tavLst>
                                        <p:tav tm="0">
                                          <p:val>
                                            <p:strVal val="ppt_w"/>
                                          </p:val>
                                        </p:tav>
                                        <p:tav tm="100000">
                                          <p:val>
                                            <p:fltVal val="0"/>
                                          </p:val>
                                        </p:tav>
                                      </p:tavLst>
                                    </p:anim>
                                    <p:anim calcmode="lin" valueType="num">
                                      <p:cBhvr>
                                        <p:cTn id="7" dur="1000"/>
                                        <p:tgtEl>
                                          <p:spTgt spid="13"/>
                                        </p:tgtEl>
                                        <p:attrNameLst>
                                          <p:attrName>ppt_h</p:attrName>
                                        </p:attrNameLst>
                                      </p:cBhvr>
                                      <p:tavLst>
                                        <p:tav tm="0">
                                          <p:val>
                                            <p:strVal val="ppt_h"/>
                                          </p:val>
                                        </p:tav>
                                        <p:tav tm="100000">
                                          <p:val>
                                            <p:fltVal val="0"/>
                                          </p:val>
                                        </p:tav>
                                      </p:tavLst>
                                    </p:anim>
                                    <p:anim calcmode="lin" valueType="num">
                                      <p:cBhvr>
                                        <p:cTn id="8" dur="1000"/>
                                        <p:tgtEl>
                                          <p:spTgt spid="13"/>
                                        </p:tgtEl>
                                        <p:attrNameLst>
                                          <p:attrName>style.rotation</p:attrName>
                                        </p:attrNameLst>
                                      </p:cBhvr>
                                      <p:tavLst>
                                        <p:tav tm="0">
                                          <p:val>
                                            <p:fltVal val="0"/>
                                          </p:val>
                                        </p:tav>
                                        <p:tav tm="100000">
                                          <p:val>
                                            <p:fltVal val="360"/>
                                          </p:val>
                                        </p:tav>
                                      </p:tavLst>
                                    </p:anim>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fltVal val="0"/>
                                          </p:val>
                                        </p:tav>
                                        <p:tav tm="100000">
                                          <p:val>
                                            <p:strVal val="#ppt_w"/>
                                          </p:val>
                                        </p:tav>
                                      </p:tavLst>
                                    </p:anim>
                                    <p:anim calcmode="lin" valueType="num">
                                      <p:cBhvr>
                                        <p:cTn id="14" dur="1000" fill="hold"/>
                                        <p:tgtEl>
                                          <p:spTgt spid="14"/>
                                        </p:tgtEl>
                                        <p:attrNameLst>
                                          <p:attrName>ppt_h</p:attrName>
                                        </p:attrNameLst>
                                      </p:cBhvr>
                                      <p:tavLst>
                                        <p:tav tm="0">
                                          <p:val>
                                            <p:fltVal val="0"/>
                                          </p:val>
                                        </p:tav>
                                        <p:tav tm="100000">
                                          <p:val>
                                            <p:strVal val="#ppt_h"/>
                                          </p:val>
                                        </p:tav>
                                      </p:tavLst>
                                    </p:anim>
                                    <p:anim calcmode="lin" valueType="num">
                                      <p:cBhvr>
                                        <p:cTn id="15" dur="1000" fill="hold"/>
                                        <p:tgtEl>
                                          <p:spTgt spid="14"/>
                                        </p:tgtEl>
                                        <p:attrNameLst>
                                          <p:attrName>style.rotation</p:attrName>
                                        </p:attrNameLst>
                                      </p:cBhvr>
                                      <p:tavLst>
                                        <p:tav tm="0">
                                          <p:val>
                                            <p:fltVal val="360"/>
                                          </p:val>
                                        </p:tav>
                                        <p:tav tm="100000">
                                          <p:val>
                                            <p:fltVal val="0"/>
                                          </p:val>
                                        </p:tav>
                                      </p:tavLst>
                                    </p:anim>
                                    <p:animEffect transition="in" filter="fade">
                                      <p:cBhvr>
                                        <p:cTn id="16" dur="10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childTnLst>
                                </p:cTn>
                              </p:par>
                              <p:par>
                                <p:cTn id="22" presetID="35" presetClass="path" presetSubtype="0" accel="50000" decel="50000" fill="hold" nodeType="withEffect">
                                  <p:stCondLst>
                                    <p:cond delay="0"/>
                                  </p:stCondLst>
                                  <p:childTnLst>
                                    <p:animMotion origin="layout" path="M -2.22045E-16 1.11111E-6 L -1.43333 -0.01111 " pathEditMode="relative" rAng="0" ptsTypes="AA">
                                      <p:cBhvr>
                                        <p:cTn id="23" dur="5000" fill="hold"/>
                                        <p:tgtEl>
                                          <p:spTgt spid="5"/>
                                        </p:tgtEl>
                                        <p:attrNameLst>
                                          <p:attrName>ppt_x</p:attrName>
                                          <p:attrName>ppt_y</p:attrName>
                                        </p:attrNameLst>
                                      </p:cBhvr>
                                      <p:rCtr x="-717" y="-6"/>
                                    </p:animMotion>
                                  </p:childTnLst>
                                </p:cTn>
                              </p:par>
                              <p:par>
                                <p:cTn id="24" presetID="52" presetClass="exit" presetSubtype="0" fill="hold" grpId="0" nodeType="withEffect">
                                  <p:stCondLst>
                                    <p:cond delay="4000"/>
                                  </p:stCondLst>
                                  <p:childTnLst>
                                    <p:animScale>
                                      <p:cBhvr>
                                        <p:cTn id="25" dur="2000" accel="50000">
                                          <p:stCondLst>
                                            <p:cond delay="0"/>
                                          </p:stCondLst>
                                        </p:cTn>
                                        <p:tgtEl>
                                          <p:spTgt spid="25"/>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26" dur="2000" accel="50000">
                                          <p:stCondLst>
                                            <p:cond delay="0"/>
                                          </p:stCondLst>
                                        </p:cTn>
                                        <p:tgtEl>
                                          <p:spTgt spid="25"/>
                                        </p:tgtEl>
                                        <p:attrNameLst>
                                          <p:attrName>ppt_x</p:attrName>
                                          <p:attrName>ppt_y</p:attrName>
                                        </p:attrNameLst>
                                      </p:cBhvr>
                                    </p:animMotion>
                                    <p:animEffect transition="out" filter="fade">
                                      <p:cBhvr>
                                        <p:cTn id="27" dur="2000"/>
                                        <p:tgtEl>
                                          <p:spTgt spid="25"/>
                                        </p:tgtEl>
                                      </p:cBhvr>
                                    </p:animEffect>
                                    <p:set>
                                      <p:cBhvr>
                                        <p:cTn id="28" dur="1" fill="hold">
                                          <p:stCondLst>
                                            <p:cond delay="1999"/>
                                          </p:stCondLst>
                                        </p:cTn>
                                        <p:tgtEl>
                                          <p:spTgt spid="25"/>
                                        </p:tgtEl>
                                        <p:attrNameLst>
                                          <p:attrName>style.visibility</p:attrName>
                                        </p:attrNameLst>
                                      </p:cBhvr>
                                      <p:to>
                                        <p:strVal val="hidden"/>
                                      </p:to>
                                    </p:set>
                                  </p:childTnLst>
                                </p:cTn>
                              </p:par>
                              <p:par>
                                <p:cTn id="29" presetID="10" presetClass="exit" presetSubtype="0" fill="hold" nodeType="withEffect">
                                  <p:stCondLst>
                                    <p:cond delay="4500"/>
                                  </p:stCondLst>
                                  <p:childTnLst>
                                    <p:animEffect transition="out" filter="fade">
                                      <p:cBhvr>
                                        <p:cTn id="30" dur="1000"/>
                                        <p:tgtEl>
                                          <p:spTgt spid="5"/>
                                        </p:tgtEl>
                                      </p:cBhvr>
                                    </p:animEffect>
                                    <p:set>
                                      <p:cBhvr>
                                        <p:cTn id="31" dur="1" fill="hold">
                                          <p:stCondLst>
                                            <p:cond delay="999"/>
                                          </p:stCondLst>
                                        </p:cTn>
                                        <p:tgtEl>
                                          <p:spTgt spid="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49" presetClass="exit" presetSubtype="0" accel="100000" fill="hold" grpId="1" nodeType="clickEffect">
                                  <p:stCondLst>
                                    <p:cond delay="0"/>
                                  </p:stCondLst>
                                  <p:childTnLst>
                                    <p:anim calcmode="lin" valueType="num">
                                      <p:cBhvr>
                                        <p:cTn id="35" dur="1000"/>
                                        <p:tgtEl>
                                          <p:spTgt spid="14"/>
                                        </p:tgtEl>
                                        <p:attrNameLst>
                                          <p:attrName>ppt_w</p:attrName>
                                        </p:attrNameLst>
                                      </p:cBhvr>
                                      <p:tavLst>
                                        <p:tav tm="0">
                                          <p:val>
                                            <p:strVal val="ppt_w"/>
                                          </p:val>
                                        </p:tav>
                                        <p:tav tm="100000">
                                          <p:val>
                                            <p:fltVal val="0"/>
                                          </p:val>
                                        </p:tav>
                                      </p:tavLst>
                                    </p:anim>
                                    <p:anim calcmode="lin" valueType="num">
                                      <p:cBhvr>
                                        <p:cTn id="36" dur="1000"/>
                                        <p:tgtEl>
                                          <p:spTgt spid="14"/>
                                        </p:tgtEl>
                                        <p:attrNameLst>
                                          <p:attrName>ppt_h</p:attrName>
                                        </p:attrNameLst>
                                      </p:cBhvr>
                                      <p:tavLst>
                                        <p:tav tm="0">
                                          <p:val>
                                            <p:strVal val="ppt_h"/>
                                          </p:val>
                                        </p:tav>
                                        <p:tav tm="100000">
                                          <p:val>
                                            <p:fltVal val="0"/>
                                          </p:val>
                                        </p:tav>
                                      </p:tavLst>
                                    </p:anim>
                                    <p:anim calcmode="lin" valueType="num">
                                      <p:cBhvr>
                                        <p:cTn id="37" dur="1000"/>
                                        <p:tgtEl>
                                          <p:spTgt spid="14"/>
                                        </p:tgtEl>
                                        <p:attrNameLst>
                                          <p:attrName>style.rotation</p:attrName>
                                        </p:attrNameLst>
                                      </p:cBhvr>
                                      <p:tavLst>
                                        <p:tav tm="0">
                                          <p:val>
                                            <p:fltVal val="0"/>
                                          </p:val>
                                        </p:tav>
                                        <p:tav tm="100000">
                                          <p:val>
                                            <p:fltVal val="360"/>
                                          </p:val>
                                        </p:tav>
                                      </p:tavLst>
                                    </p:anim>
                                    <p:animEffect transition="out" filter="fade">
                                      <p:cBhvr>
                                        <p:cTn id="38" dur="1000"/>
                                        <p:tgtEl>
                                          <p:spTgt spid="14"/>
                                        </p:tgtEl>
                                      </p:cBhvr>
                                    </p:animEffect>
                                    <p:set>
                                      <p:cBhvr>
                                        <p:cTn id="39" dur="1" fill="hold">
                                          <p:stCondLst>
                                            <p:cond delay="999"/>
                                          </p:stCondLst>
                                        </p:cTn>
                                        <p:tgtEl>
                                          <p:spTgt spid="14"/>
                                        </p:tgtEl>
                                        <p:attrNameLst>
                                          <p:attrName>style.visibility</p:attrName>
                                        </p:attrNameLst>
                                      </p:cBhvr>
                                      <p:to>
                                        <p:strVal val="hidden"/>
                                      </p:to>
                                    </p:set>
                                  </p:childTnLst>
                                </p:cTn>
                              </p:par>
                              <p:par>
                                <p:cTn id="40" presetID="49" presetClass="entr" presetSubtype="0"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360"/>
                                          </p:val>
                                        </p:tav>
                                        <p:tav tm="100000">
                                          <p:val>
                                            <p:fltVal val="0"/>
                                          </p:val>
                                        </p:tav>
                                      </p:tavLst>
                                    </p:anim>
                                    <p:animEffect transition="in" filter="fade">
                                      <p:cBhvr>
                                        <p:cTn id="45" dur="1000"/>
                                        <p:tgtEl>
                                          <p:spTgt spid="18"/>
                                        </p:tgtEl>
                                      </p:cBhvr>
                                    </p:animEffect>
                                  </p:childTnLst>
                                </p:cTn>
                              </p:par>
                            </p:childTnLst>
                          </p:cTn>
                        </p:par>
                        <p:par>
                          <p:cTn id="46" fill="hold">
                            <p:stCondLst>
                              <p:cond delay="1000"/>
                            </p:stCondLst>
                            <p:childTnLst>
                              <p:par>
                                <p:cTn id="47" presetID="22" presetClass="entr" presetSubtype="8"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left)">
                                      <p:cBhvr>
                                        <p:cTn id="49" dur="1000"/>
                                        <p:tgtEl>
                                          <p:spTgt spid="19"/>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dissolve">
                                      <p:cBhvr>
                                        <p:cTn id="5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4" grpId="1" animBg="1"/>
      <p:bldP spid="18" grpId="0" animBg="1"/>
      <p:bldP spid="19" grpId="0" animBg="1"/>
      <p:bldP spid="2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2" name="TextBox 3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1889</a:t>
            </a:r>
            <a:endParaRPr lang="en-US" sz="4800" b="1" dirty="0">
              <a:solidFill>
                <a:srgbClr val="FF0000"/>
              </a:solidFill>
              <a:effectLst>
                <a:outerShdw dist="50800" dir="5400000" algn="ctr" rotWithShape="0">
                  <a:schemeClr val="tx1"/>
                </a:outerShdw>
              </a:effectLst>
            </a:endParaRPr>
          </a:p>
        </p:txBody>
      </p:sp>
      <p:sp useBgFill="1">
        <p:nvSpPr>
          <p:cNvPr id="31" name="TextBox 30"/>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1890</a:t>
            </a:r>
            <a:endParaRPr lang="en-US" sz="4800" b="1" dirty="0">
              <a:solidFill>
                <a:srgbClr val="FF0000"/>
              </a:solidFill>
              <a:effectLst>
                <a:outerShdw dist="50800" dir="5400000" algn="ctr" rotWithShape="0">
                  <a:schemeClr val="tx1"/>
                </a:outerShdw>
              </a:effectLst>
            </a:endParaRPr>
          </a:p>
        </p:txBody>
      </p:sp>
      <p:pic>
        <p:nvPicPr>
          <p:cNvPr id="115716" name="Picture 4" descr="File:United States 1889-11-11-1890-05.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33" name="Picture 2" descr="File:United States 1890-07-10-1896-01.png"/>
          <p:cNvPicPr>
            <a:picLocks noChangeAspect="1" noChangeArrowheads="1"/>
          </p:cNvPicPr>
          <p:nvPr/>
        </p:nvPicPr>
        <p:blipFill>
          <a:blip r:embed="rId5"/>
          <a:srcRect/>
          <a:stretch>
            <a:fillRect/>
          </a:stretch>
        </p:blipFill>
        <p:spPr bwMode="auto">
          <a:xfrm>
            <a:off x="-137160" y="762000"/>
            <a:ext cx="9339702" cy="6327648"/>
          </a:xfrm>
          <a:prstGeom prst="rect">
            <a:avLst/>
          </a:prstGeom>
          <a:noFill/>
        </p:spPr>
      </p:pic>
      <p:grpSp>
        <p:nvGrpSpPr>
          <p:cNvPr id="11"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3"/>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3"/>
          <a:srcRect l="43078" t="75915" r="49579" b="19268"/>
          <a:stretch>
            <a:fillRect/>
          </a:stretch>
        </p:blipFill>
        <p:spPr bwMode="auto">
          <a:xfrm>
            <a:off x="3630168" y="4782312"/>
            <a:ext cx="609600" cy="304800"/>
          </a:xfrm>
          <a:prstGeom prst="rect">
            <a:avLst/>
          </a:prstGeom>
          <a:noFill/>
        </p:spPr>
      </p:pic>
      <p:grpSp>
        <p:nvGrpSpPr>
          <p:cNvPr id="22"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ectangle 33"/>
          <p:cNvSpPr/>
          <p:nvPr/>
        </p:nvSpPr>
        <p:spPr>
          <a:xfrm>
            <a:off x="0" y="6349425"/>
            <a:ext cx="9144000" cy="584775"/>
          </a:xfrm>
          <a:prstGeom prst="rect">
            <a:avLst/>
          </a:prstGeom>
          <a:solidFill>
            <a:schemeClr val="bg1"/>
          </a:solidFill>
        </p:spPr>
        <p:txBody>
          <a:bodyPr wrap="square">
            <a:spAutoFit/>
          </a:bodyPr>
          <a:lstStyle/>
          <a:p>
            <a:pPr algn="ctr"/>
            <a:r>
              <a:rPr lang="en-US" sz="3200" b="1" dirty="0" smtClean="0"/>
              <a:t>1890: Idaho statehood! </a:t>
            </a:r>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Rectangle 35"/>
          <p:cNvSpPr/>
          <p:nvPr/>
        </p:nvSpPr>
        <p:spPr>
          <a:xfrm>
            <a:off x="2133600" y="762000"/>
            <a:ext cx="7010400" cy="523220"/>
          </a:xfrm>
          <a:prstGeom prst="rect">
            <a:avLst/>
          </a:prstGeom>
          <a:solidFill>
            <a:schemeClr val="bg1"/>
          </a:solidFill>
        </p:spPr>
        <p:txBody>
          <a:bodyPr wrap="square">
            <a:spAutoFit/>
          </a:bodyPr>
          <a:lstStyle/>
          <a:p>
            <a:pPr algn="ctr"/>
            <a:r>
              <a:rPr lang="en-US" sz="2800" b="1" dirty="0" smtClean="0"/>
              <a:t>What’s happening to the Mayor of Puyallup? </a:t>
            </a:r>
          </a:p>
        </p:txBody>
      </p:sp>
      <p:pic>
        <p:nvPicPr>
          <p:cNvPr id="30" name="Picture 3"/>
          <p:cNvPicPr>
            <a:picLocks noChangeAspect="1" noChangeArrowheads="1"/>
          </p:cNvPicPr>
          <p:nvPr/>
        </p:nvPicPr>
        <p:blipFill>
          <a:blip r:embed="rId6" cstate="print"/>
          <a:srcRect/>
          <a:stretch>
            <a:fillRect/>
          </a:stretch>
        </p:blipFill>
        <p:spPr bwMode="auto">
          <a:xfrm>
            <a:off x="990600" y="117213"/>
            <a:ext cx="1083048" cy="1559187"/>
          </a:xfrm>
          <a:prstGeom prst="rect">
            <a:avLst/>
          </a:prstGeom>
          <a:noFill/>
          <a:ln w="9525">
            <a:noFill/>
            <a:miter lim="800000"/>
            <a:headEnd/>
            <a:tailEnd/>
          </a:ln>
          <a:effectLst/>
        </p:spPr>
      </p:pic>
      <p:grpSp>
        <p:nvGrpSpPr>
          <p:cNvPr id="39" name="Group 38"/>
          <p:cNvGrpSpPr/>
          <p:nvPr/>
        </p:nvGrpSpPr>
        <p:grpSpPr>
          <a:xfrm>
            <a:off x="7086600" y="3886200"/>
            <a:ext cx="1981200" cy="2900065"/>
            <a:chOff x="7162800" y="4267200"/>
            <a:chExt cx="1981200" cy="2900065"/>
          </a:xfrm>
        </p:grpSpPr>
        <p:pic>
          <p:nvPicPr>
            <p:cNvPr id="37" name="Picture 3"/>
            <p:cNvPicPr>
              <a:picLocks noChangeAspect="1" noChangeArrowheads="1"/>
            </p:cNvPicPr>
            <p:nvPr/>
          </p:nvPicPr>
          <p:blipFill>
            <a:blip r:embed="rId7"/>
            <a:srcRect/>
            <a:stretch>
              <a:fillRect/>
            </a:stretch>
          </p:blipFill>
          <p:spPr bwMode="auto">
            <a:xfrm>
              <a:off x="7162800" y="4267200"/>
              <a:ext cx="1981200" cy="2873375"/>
            </a:xfrm>
            <a:prstGeom prst="rect">
              <a:avLst/>
            </a:prstGeom>
            <a:noFill/>
            <a:ln w="9525">
              <a:noFill/>
              <a:miter lim="800000"/>
              <a:headEnd/>
              <a:tailEnd/>
            </a:ln>
            <a:effectLst/>
          </p:spPr>
        </p:pic>
        <p:sp>
          <p:nvSpPr>
            <p:cNvPr id="38" name="TextBox 37"/>
            <p:cNvSpPr txBox="1"/>
            <p:nvPr/>
          </p:nvSpPr>
          <p:spPr>
            <a:xfrm>
              <a:off x="7303278" y="6705600"/>
              <a:ext cx="1764522" cy="461665"/>
            </a:xfrm>
            <a:prstGeom prst="rect">
              <a:avLst/>
            </a:prstGeom>
            <a:solidFill>
              <a:schemeClr val="bg1">
                <a:lumMod val="65000"/>
              </a:schemeClr>
            </a:solidFill>
          </p:spPr>
          <p:txBody>
            <a:bodyPr wrap="none" rtlCol="0">
              <a:spAutoFit/>
            </a:bodyPr>
            <a:lstStyle/>
            <a:p>
              <a:r>
                <a:rPr lang="en-US" sz="2400" b="1" dirty="0" smtClean="0">
                  <a:solidFill>
                    <a:schemeClr val="tx1">
                      <a:lumMod val="85000"/>
                      <a:lumOff val="15000"/>
                    </a:schemeClr>
                  </a:solidFill>
                </a:rPr>
                <a:t>Ezra Meeker</a:t>
              </a:r>
              <a:endParaRPr lang="en-US" sz="2400" b="1" dirty="0">
                <a:solidFill>
                  <a:schemeClr val="tx1">
                    <a:lumMod val="85000"/>
                    <a:lumOff val="15000"/>
                  </a:schemeClr>
                </a:solidFill>
              </a:endParaRPr>
            </a:p>
          </p:txBody>
        </p:sp>
      </p:grpSp>
      <p:sp>
        <p:nvSpPr>
          <p:cNvPr id="40" name="TextBox 39"/>
          <p:cNvSpPr txBox="1"/>
          <p:nvPr/>
        </p:nvSpPr>
        <p:spPr>
          <a:xfrm>
            <a:off x="0" y="2209800"/>
            <a:ext cx="9040488" cy="584775"/>
          </a:xfrm>
          <a:prstGeom prst="rect">
            <a:avLst/>
          </a:prstGeom>
          <a:solidFill>
            <a:srgbClr val="FFBDFF"/>
          </a:solidFill>
        </p:spPr>
        <p:txBody>
          <a:bodyPr wrap="none" rtlCol="0">
            <a:spAutoFit/>
          </a:bodyPr>
          <a:lstStyle/>
          <a:p>
            <a:r>
              <a:rPr lang="en-US" sz="3200" dirty="0" smtClean="0"/>
              <a:t>REMINDER: Meeker traveled the Oregon Trail in 1852</a:t>
            </a:r>
            <a:endParaRPr lang="en-US" sz="3200" dirty="0"/>
          </a:p>
        </p:txBody>
      </p:sp>
      <p:pic>
        <p:nvPicPr>
          <p:cNvPr id="41" name="Picture 2" descr="File:United States 1853-12-1854.png"/>
          <p:cNvPicPr preferRelativeResize="0">
            <a:picLocks noChangeArrowheads="1"/>
          </p:cNvPicPr>
          <p:nvPr/>
        </p:nvPicPr>
        <p:blipFill>
          <a:blip r:embed="rId8"/>
          <a:srcRect l="38999" t="65077" r="56106" b="31310"/>
          <a:stretch>
            <a:fillRect/>
          </a:stretch>
        </p:blipFill>
        <p:spPr bwMode="auto">
          <a:xfrm rot="180000">
            <a:off x="3504494" y="4251947"/>
            <a:ext cx="438912" cy="25603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1"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 calcmode="lin" valueType="num">
                                      <p:cBhvr>
                                        <p:cTn id="9" dur="1000" fill="hold"/>
                                        <p:tgtEl>
                                          <p:spTgt spid="31"/>
                                        </p:tgtEl>
                                        <p:attrNameLst>
                                          <p:attrName>style.rotation</p:attrName>
                                        </p:attrNameLst>
                                      </p:cBhvr>
                                      <p:tavLst>
                                        <p:tav tm="0">
                                          <p:val>
                                            <p:fltVal val="360"/>
                                          </p:val>
                                        </p:tav>
                                        <p:tav tm="100000">
                                          <p:val>
                                            <p:fltVal val="0"/>
                                          </p:val>
                                        </p:tav>
                                      </p:tavLst>
                                    </p:anim>
                                    <p:animEffect transition="in" filter="fade">
                                      <p:cBhvr>
                                        <p:cTn id="10" dur="1000"/>
                                        <p:tgtEl>
                                          <p:spTgt spid="31"/>
                                        </p:tgtEl>
                                      </p:cBhvr>
                                    </p:animEffect>
                                  </p:childTnLst>
                                </p:cTn>
                              </p:par>
                              <p:par>
                                <p:cTn id="11" presetID="49" presetClass="exit" presetSubtype="0" accel="100000" fill="hold" grpId="0" nodeType="withEffect">
                                  <p:stCondLst>
                                    <p:cond delay="0"/>
                                  </p:stCondLst>
                                  <p:childTnLst>
                                    <p:anim calcmode="lin" valueType="num">
                                      <p:cBhvr>
                                        <p:cTn id="12" dur="1000"/>
                                        <p:tgtEl>
                                          <p:spTgt spid="32"/>
                                        </p:tgtEl>
                                        <p:attrNameLst>
                                          <p:attrName>ppt_w</p:attrName>
                                        </p:attrNameLst>
                                      </p:cBhvr>
                                      <p:tavLst>
                                        <p:tav tm="0">
                                          <p:val>
                                            <p:strVal val="ppt_w"/>
                                          </p:val>
                                        </p:tav>
                                        <p:tav tm="100000">
                                          <p:val>
                                            <p:fltVal val="0"/>
                                          </p:val>
                                        </p:tav>
                                      </p:tavLst>
                                    </p:anim>
                                    <p:anim calcmode="lin" valueType="num">
                                      <p:cBhvr>
                                        <p:cTn id="13" dur="1000"/>
                                        <p:tgtEl>
                                          <p:spTgt spid="32"/>
                                        </p:tgtEl>
                                        <p:attrNameLst>
                                          <p:attrName>ppt_h</p:attrName>
                                        </p:attrNameLst>
                                      </p:cBhvr>
                                      <p:tavLst>
                                        <p:tav tm="0">
                                          <p:val>
                                            <p:strVal val="ppt_h"/>
                                          </p:val>
                                        </p:tav>
                                        <p:tav tm="100000">
                                          <p:val>
                                            <p:fltVal val="0"/>
                                          </p:val>
                                        </p:tav>
                                      </p:tavLst>
                                    </p:anim>
                                    <p:anim calcmode="lin" valueType="num">
                                      <p:cBhvr>
                                        <p:cTn id="14" dur="1000"/>
                                        <p:tgtEl>
                                          <p:spTgt spid="32"/>
                                        </p:tgtEl>
                                        <p:attrNameLst>
                                          <p:attrName>style.rotation</p:attrName>
                                        </p:attrNameLst>
                                      </p:cBhvr>
                                      <p:tavLst>
                                        <p:tav tm="0">
                                          <p:val>
                                            <p:fltVal val="0"/>
                                          </p:val>
                                        </p:tav>
                                        <p:tav tm="100000">
                                          <p:val>
                                            <p:fltVal val="360"/>
                                          </p:val>
                                        </p:tav>
                                      </p:tavLst>
                                    </p:anim>
                                    <p:animEffect transition="out" filter="fade">
                                      <p:cBhvr>
                                        <p:cTn id="15" dur="1000"/>
                                        <p:tgtEl>
                                          <p:spTgt spid="32"/>
                                        </p:tgtEl>
                                      </p:cBhvr>
                                    </p:animEffect>
                                    <p:set>
                                      <p:cBhvr>
                                        <p:cTn id="16" dur="1" fill="hold">
                                          <p:stCondLst>
                                            <p:cond delay="999"/>
                                          </p:stCondLst>
                                        </p:cTn>
                                        <p:tgtEl>
                                          <p:spTgt spid="32"/>
                                        </p:tgtEl>
                                        <p:attrNameLst>
                                          <p:attrName>style.visibility</p:attrName>
                                        </p:attrNameLst>
                                      </p:cBhvr>
                                      <p:to>
                                        <p:strVal val="hidden"/>
                                      </p:to>
                                    </p:se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wipe(left)">
                                      <p:cBhvr>
                                        <p:cTn id="20" dur="1000"/>
                                        <p:tgtEl>
                                          <p:spTgt spid="3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dissolve">
                                      <p:cBhvr>
                                        <p:cTn id="25" dur="1000"/>
                                        <p:tgtEl>
                                          <p:spTgt spid="3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1000"/>
                                        <p:tgtEl>
                                          <p:spTgt spid="34"/>
                                        </p:tgtEl>
                                      </p:cBhvr>
                                    </p:animEffect>
                                    <p:set>
                                      <p:cBhvr>
                                        <p:cTn id="30" dur="1" fill="hold">
                                          <p:stCondLst>
                                            <p:cond delay="999"/>
                                          </p:stCondLst>
                                        </p:cTn>
                                        <p:tgtEl>
                                          <p:spTgt spid="34"/>
                                        </p:tgtEl>
                                        <p:attrNameLst>
                                          <p:attrName>style.visibility</p:attrName>
                                        </p:attrNameLst>
                                      </p:cBhvr>
                                      <p:to>
                                        <p:strVal val="hidden"/>
                                      </p:to>
                                    </p:set>
                                  </p:childTnLst>
                                </p:cTn>
                              </p:par>
                              <p:par>
                                <p:cTn id="31" presetID="53"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p:cTn id="33" dur="1000" fill="hold"/>
                                        <p:tgtEl>
                                          <p:spTgt spid="36"/>
                                        </p:tgtEl>
                                        <p:attrNameLst>
                                          <p:attrName>ppt_w</p:attrName>
                                        </p:attrNameLst>
                                      </p:cBhvr>
                                      <p:tavLst>
                                        <p:tav tm="0">
                                          <p:val>
                                            <p:fltVal val="0"/>
                                          </p:val>
                                        </p:tav>
                                        <p:tav tm="100000">
                                          <p:val>
                                            <p:strVal val="#ppt_w"/>
                                          </p:val>
                                        </p:tav>
                                      </p:tavLst>
                                    </p:anim>
                                    <p:anim calcmode="lin" valueType="num">
                                      <p:cBhvr>
                                        <p:cTn id="34" dur="1000" fill="hold"/>
                                        <p:tgtEl>
                                          <p:spTgt spid="36"/>
                                        </p:tgtEl>
                                        <p:attrNameLst>
                                          <p:attrName>ppt_h</p:attrName>
                                        </p:attrNameLst>
                                      </p:cBhvr>
                                      <p:tavLst>
                                        <p:tav tm="0">
                                          <p:val>
                                            <p:fltVal val="0"/>
                                          </p:val>
                                        </p:tav>
                                        <p:tav tm="100000">
                                          <p:val>
                                            <p:strVal val="#ppt_h"/>
                                          </p:val>
                                        </p:tav>
                                      </p:tavLst>
                                    </p:anim>
                                    <p:animEffect transition="in" filter="fade">
                                      <p:cBhvr>
                                        <p:cTn id="35" dur="1000"/>
                                        <p:tgtEl>
                                          <p:spTgt spid="36"/>
                                        </p:tgtEl>
                                      </p:cBhvr>
                                    </p:animEffect>
                                  </p:childTnLst>
                                </p:cTn>
                              </p:par>
                            </p:childTnLst>
                          </p:cTn>
                        </p:par>
                        <p:par>
                          <p:cTn id="36" fill="hold">
                            <p:stCondLst>
                              <p:cond delay="1000"/>
                            </p:stCondLst>
                            <p:childTnLst>
                              <p:par>
                                <p:cTn id="37" presetID="49" presetClass="entr" presetSubtype="0" decel="10000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 calcmode="lin" valueType="num">
                                      <p:cBhvr>
                                        <p:cTn id="39" dur="1000" fill="hold"/>
                                        <p:tgtEl>
                                          <p:spTgt spid="35"/>
                                        </p:tgtEl>
                                        <p:attrNameLst>
                                          <p:attrName>ppt_w</p:attrName>
                                        </p:attrNameLst>
                                      </p:cBhvr>
                                      <p:tavLst>
                                        <p:tav tm="0">
                                          <p:val>
                                            <p:fltVal val="0"/>
                                          </p:val>
                                        </p:tav>
                                        <p:tav tm="100000">
                                          <p:val>
                                            <p:strVal val="#ppt_w"/>
                                          </p:val>
                                        </p:tav>
                                      </p:tavLst>
                                    </p:anim>
                                    <p:anim calcmode="lin" valueType="num">
                                      <p:cBhvr>
                                        <p:cTn id="40" dur="1000" fill="hold"/>
                                        <p:tgtEl>
                                          <p:spTgt spid="35"/>
                                        </p:tgtEl>
                                        <p:attrNameLst>
                                          <p:attrName>ppt_h</p:attrName>
                                        </p:attrNameLst>
                                      </p:cBhvr>
                                      <p:tavLst>
                                        <p:tav tm="0">
                                          <p:val>
                                            <p:fltVal val="0"/>
                                          </p:val>
                                        </p:tav>
                                        <p:tav tm="100000">
                                          <p:val>
                                            <p:strVal val="#ppt_h"/>
                                          </p:val>
                                        </p:tav>
                                      </p:tavLst>
                                    </p:anim>
                                    <p:anim calcmode="lin" valueType="num">
                                      <p:cBhvr>
                                        <p:cTn id="41" dur="1000" fill="hold"/>
                                        <p:tgtEl>
                                          <p:spTgt spid="35"/>
                                        </p:tgtEl>
                                        <p:attrNameLst>
                                          <p:attrName>style.rotation</p:attrName>
                                        </p:attrNameLst>
                                      </p:cBhvr>
                                      <p:tavLst>
                                        <p:tav tm="0">
                                          <p:val>
                                            <p:fltVal val="360"/>
                                          </p:val>
                                        </p:tav>
                                        <p:tav tm="100000">
                                          <p:val>
                                            <p:fltVal val="0"/>
                                          </p:val>
                                        </p:tav>
                                      </p:tavLst>
                                    </p:anim>
                                    <p:animEffect transition="in" filter="fade">
                                      <p:cBhvr>
                                        <p:cTn id="42" dur="1000"/>
                                        <p:tgtEl>
                                          <p:spTgt spid="35"/>
                                        </p:tgtEl>
                                      </p:cBhvr>
                                    </p:animEffect>
                                  </p:childTnLst>
                                </p:cTn>
                              </p:par>
                              <p:par>
                                <p:cTn id="43" presetID="10" presetClass="entr" presetSubtype="0" fill="hold"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fade">
                                      <p:cBhvr>
                                        <p:cTn id="45" dur="1000"/>
                                        <p:tgtEl>
                                          <p:spTgt spid="30"/>
                                        </p:tgtEl>
                                      </p:cBhvr>
                                    </p:animEffect>
                                  </p:childTnLst>
                                </p:cTn>
                              </p:par>
                            </p:childTnLst>
                          </p:cTn>
                        </p:par>
                      </p:childTnLst>
                    </p:cTn>
                  </p:par>
                  <p:par>
                    <p:cTn id="46" fill="hold">
                      <p:stCondLst>
                        <p:cond delay="indefinite"/>
                      </p:stCondLst>
                      <p:childTnLst>
                        <p:par>
                          <p:cTn id="47" fill="hold">
                            <p:stCondLst>
                              <p:cond delay="0"/>
                            </p:stCondLst>
                            <p:childTnLst>
                              <p:par>
                                <p:cTn id="48" presetID="6" presetClass="emph" presetSubtype="0" fill="hold" nodeType="clickEffect">
                                  <p:stCondLst>
                                    <p:cond delay="0"/>
                                  </p:stCondLst>
                                  <p:childTnLst>
                                    <p:animScale>
                                      <p:cBhvr>
                                        <p:cTn id="49" dur="1000" fill="hold"/>
                                        <p:tgtEl>
                                          <p:spTgt spid="30"/>
                                        </p:tgtEl>
                                      </p:cBhvr>
                                      <p:by x="200000" y="200000"/>
                                    </p:animScale>
                                  </p:childTnLst>
                                </p:cTn>
                              </p:par>
                              <p:par>
                                <p:cTn id="50" presetID="63" presetClass="path" presetSubtype="0" accel="50000" decel="50000" fill="hold" nodeType="withEffect">
                                  <p:stCondLst>
                                    <p:cond delay="0"/>
                                  </p:stCondLst>
                                  <p:childTnLst>
                                    <p:animMotion origin="layout" path="M -4.72222E-6 2.96296E-6 L 0.72414 0.64699 " pathEditMode="relative" rAng="0" ptsTypes="AA">
                                      <p:cBhvr>
                                        <p:cTn id="51" dur="1000" fill="hold"/>
                                        <p:tgtEl>
                                          <p:spTgt spid="30"/>
                                        </p:tgtEl>
                                        <p:attrNameLst>
                                          <p:attrName>ppt_x</p:attrName>
                                          <p:attrName>ppt_y</p:attrName>
                                        </p:attrNameLst>
                                      </p:cBhvr>
                                      <p:rCtr x="362" y="323"/>
                                    </p:animMotion>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1" nodeType="clickEffect">
                                  <p:stCondLst>
                                    <p:cond delay="0"/>
                                  </p:stCondLst>
                                  <p:childTnLst>
                                    <p:animEffect transition="out" filter="fade">
                                      <p:cBhvr>
                                        <p:cTn id="55" dur="1000"/>
                                        <p:tgtEl>
                                          <p:spTgt spid="36"/>
                                        </p:tgtEl>
                                      </p:cBhvr>
                                    </p:animEffect>
                                    <p:set>
                                      <p:cBhvr>
                                        <p:cTn id="56" dur="1" fill="hold">
                                          <p:stCondLst>
                                            <p:cond delay="999"/>
                                          </p:stCondLst>
                                        </p:cTn>
                                        <p:tgtEl>
                                          <p:spTgt spid="36"/>
                                        </p:tgtEl>
                                        <p:attrNameLst>
                                          <p:attrName>style.visibility</p:attrName>
                                        </p:attrNameLst>
                                      </p:cBhvr>
                                      <p:to>
                                        <p:strVal val="hidden"/>
                                      </p:to>
                                    </p:set>
                                  </p:childTnLst>
                                </p:cTn>
                              </p:par>
                              <p:par>
                                <p:cTn id="57" presetID="9"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dissolve">
                                      <p:cBhvr>
                                        <p:cTn id="59" dur="1000"/>
                                        <p:tgtEl>
                                          <p:spTgt spid="39"/>
                                        </p:tgtEl>
                                      </p:cBhvr>
                                    </p:animEffect>
                                  </p:childTnLst>
                                </p:cTn>
                              </p:par>
                            </p:childTnLst>
                          </p:cTn>
                        </p:par>
                        <p:par>
                          <p:cTn id="60" fill="hold">
                            <p:stCondLst>
                              <p:cond delay="1000"/>
                            </p:stCondLst>
                            <p:childTnLst>
                              <p:par>
                                <p:cTn id="61" presetID="10" presetClass="exit" presetSubtype="0" fill="hold" nodeType="afterEffect">
                                  <p:stCondLst>
                                    <p:cond delay="0"/>
                                  </p:stCondLst>
                                  <p:childTnLst>
                                    <p:animEffect transition="out" filter="fade">
                                      <p:cBhvr>
                                        <p:cTn id="62" dur="1000"/>
                                        <p:tgtEl>
                                          <p:spTgt spid="30"/>
                                        </p:tgtEl>
                                      </p:cBhvr>
                                    </p:animEffect>
                                    <p:set>
                                      <p:cBhvr>
                                        <p:cTn id="63" dur="1" fill="hold">
                                          <p:stCondLst>
                                            <p:cond delay="999"/>
                                          </p:stCondLst>
                                        </p:cTn>
                                        <p:tgtEl>
                                          <p:spTgt spid="30"/>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1" grpId="1" animBg="1"/>
      <p:bldP spid="34" grpId="0" animBg="1"/>
      <p:bldP spid="34" grpId="1" animBg="1"/>
      <p:bldP spid="35" grpId="0" animBg="1"/>
      <p:bldP spid="36" grpId="0" animBg="1"/>
      <p:bldP spid="36" grpId="1" animBg="1"/>
      <p:bldP spid="40"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402300"/>
          </a:xfrm>
          <a:prstGeom prst="rect">
            <a:avLst/>
          </a:prstGeom>
        </p:spPr>
        <p:txBody>
          <a:bodyPr wrap="square">
            <a:spAutoFit/>
          </a:bodyPr>
          <a:lstStyle/>
          <a:p>
            <a:r>
              <a:rPr lang="en-US" b="1" dirty="0" smtClean="0">
                <a:hlinkClick r:id="rId3"/>
              </a:rPr>
              <a:t>https://en.wikipedia.org/wiki/Ezra_Meeker</a:t>
            </a:r>
            <a:endParaRPr lang="en-US" b="1" dirty="0" smtClean="0"/>
          </a:p>
          <a:p>
            <a:r>
              <a:rPr lang="en-US" b="1" dirty="0" smtClean="0"/>
              <a:t>	Ezra Manning Meeker</a:t>
            </a:r>
            <a:r>
              <a:rPr lang="en-US" dirty="0" smtClean="0"/>
              <a:t> (December 29, 1830 – December 3, 1928)</a:t>
            </a:r>
          </a:p>
          <a:p>
            <a:r>
              <a:rPr lang="en-US" dirty="0" smtClean="0"/>
              <a:t> was an American pioneer who traveled the Oregon Trail by ox-drawn </a:t>
            </a:r>
          </a:p>
          <a:p>
            <a:r>
              <a:rPr lang="en-US" dirty="0" smtClean="0"/>
              <a:t>wagon as a young man, migrating from Iowa to the Pacific Coast. Late in</a:t>
            </a:r>
          </a:p>
          <a:p>
            <a:r>
              <a:rPr lang="en-US" dirty="0" smtClean="0"/>
              <a:t> life he worked to memorialize the Trail, repeatedly retracing the trip of his</a:t>
            </a:r>
          </a:p>
          <a:p>
            <a:r>
              <a:rPr lang="en-US" dirty="0" smtClean="0"/>
              <a:t> youth. Once known as the "Hop King of the World", he was the first mayor</a:t>
            </a:r>
          </a:p>
          <a:p>
            <a:r>
              <a:rPr lang="en-US" dirty="0" smtClean="0"/>
              <a:t> of Puyallup, Washington.</a:t>
            </a:r>
          </a:p>
          <a:p>
            <a:r>
              <a:rPr lang="en-US" dirty="0" smtClean="0"/>
              <a:t>	Meeker was born in Butler County, Ohio, to Jacob and Phoebe</a:t>
            </a:r>
          </a:p>
          <a:p>
            <a:r>
              <a:rPr lang="en-US" dirty="0" smtClean="0"/>
              <a:t> Meeker. His family relocated to Indiana when he was a boy. He married </a:t>
            </a:r>
          </a:p>
          <a:p>
            <a:r>
              <a:rPr lang="en-US" dirty="0" smtClean="0"/>
              <a:t>Eliza Jane Sumner in 1851; the following year the couple, with Ezra's </a:t>
            </a:r>
          </a:p>
          <a:p>
            <a:r>
              <a:rPr lang="en-US" dirty="0" smtClean="0"/>
              <a:t>brother and with their newborn son, set out for the Oregon Territory, </a:t>
            </a:r>
          </a:p>
          <a:p>
            <a:r>
              <a:rPr lang="en-US" dirty="0" smtClean="0"/>
              <a:t>where land could be claimed and settled on. Although they endured </a:t>
            </a:r>
          </a:p>
          <a:p>
            <a:r>
              <a:rPr lang="en-US" dirty="0" smtClean="0"/>
              <a:t>hardships on the Trail in the journey of nearly six months, the entire party </a:t>
            </a:r>
          </a:p>
          <a:p>
            <a:r>
              <a:rPr lang="en-US" dirty="0" smtClean="0"/>
              <a:t>survived the trek. Meeker and his family briefly stayed near Portland, </a:t>
            </a:r>
          </a:p>
          <a:p>
            <a:r>
              <a:rPr lang="en-US" dirty="0" smtClean="0"/>
              <a:t>then journeyed north to live in the Puget Sound region. They settled at </a:t>
            </a:r>
          </a:p>
          <a:p>
            <a:r>
              <a:rPr lang="en-US" dirty="0" smtClean="0"/>
              <a:t>what is now Puyallup in 1862, where Meeker grew hops for use in brewing </a:t>
            </a:r>
          </a:p>
          <a:p>
            <a:r>
              <a:rPr lang="en-US" dirty="0" smtClean="0"/>
              <a:t>beer. By 1887, his business had made him wealthy, and his wife built a</a:t>
            </a:r>
          </a:p>
          <a:p>
            <a:r>
              <a:rPr lang="en-US" dirty="0" smtClean="0"/>
              <a:t> large mansion for the family. In 1891 an infestation of hop aphids </a:t>
            </a:r>
          </a:p>
          <a:p>
            <a:r>
              <a:rPr lang="en-US" dirty="0" smtClean="0"/>
              <a:t>destroyed his crops and took much of his fortune. He later tried his hand </a:t>
            </a:r>
          </a:p>
          <a:p>
            <a:r>
              <a:rPr lang="en-US" dirty="0" smtClean="0"/>
              <a:t>at a number of ventures, and made four largely unsuccessful trips to the</a:t>
            </a:r>
          </a:p>
          <a:p>
            <a:r>
              <a:rPr lang="en-US" dirty="0" smtClean="0"/>
              <a:t> Klondike, taking groceries and hoping to profit from the gold rush.</a:t>
            </a:r>
          </a:p>
          <a:p>
            <a:r>
              <a:rPr lang="en-US" dirty="0" smtClean="0"/>
              <a:t>	Meeker became convinced that the Oregon Trail was being</a:t>
            </a:r>
          </a:p>
          <a:p>
            <a:r>
              <a:rPr lang="en-US" dirty="0" smtClean="0"/>
              <a:t> forgotten, and he determined to bring it publicity so it could be marked and monuments erected. In 1906–1908, although in his late 70s, he retraced his steps along the Oregon Trail by wagon, seeking to build monuments in communities along the way. His trek reached New York, and in Washington, D.C. he met President Theodore Roosevelt. He traveled the Trail again several times in the final two decades of this life, including by oxcart in 1910–1912 and by airplane in 1924. During another such trip, in 1928, Meeker fell ill but was succored by Henry Ford. On his return to Washington state, Meeker became ill again and died there on December 3, 1928 at age 97.</a:t>
            </a:r>
            <a:endParaRPr lang="en-US" dirty="0"/>
          </a:p>
        </p:txBody>
      </p:sp>
      <p:pic>
        <p:nvPicPr>
          <p:cNvPr id="1026" name="Picture 2"/>
          <p:cNvPicPr>
            <a:picLocks noChangeAspect="1" noChangeArrowheads="1"/>
          </p:cNvPicPr>
          <p:nvPr/>
        </p:nvPicPr>
        <p:blipFill>
          <a:blip r:embed="rId4"/>
          <a:srcRect/>
          <a:stretch>
            <a:fillRect/>
          </a:stretch>
        </p:blipFill>
        <p:spPr bwMode="auto">
          <a:xfrm>
            <a:off x="7200900" y="0"/>
            <a:ext cx="1943100" cy="2797175"/>
          </a:xfrm>
          <a:prstGeom prst="rect">
            <a:avLst/>
          </a:prstGeom>
          <a:noFill/>
          <a:ln w="9525">
            <a:noFill/>
            <a:miter lim="800000"/>
            <a:headEnd/>
            <a:tailEnd/>
          </a:ln>
          <a:effectLst/>
        </p:spPr>
      </p:pic>
      <p:sp>
        <p:nvSpPr>
          <p:cNvPr id="4" name="TextBox 3"/>
          <p:cNvSpPr txBox="1"/>
          <p:nvPr/>
        </p:nvSpPr>
        <p:spPr>
          <a:xfrm>
            <a:off x="7239000" y="0"/>
            <a:ext cx="652743" cy="369332"/>
          </a:xfrm>
          <a:prstGeom prst="rect">
            <a:avLst/>
          </a:prstGeom>
          <a:noFill/>
        </p:spPr>
        <p:txBody>
          <a:bodyPr wrap="none" rtlCol="0">
            <a:spAutoFit/>
          </a:bodyPr>
          <a:lstStyle/>
          <a:p>
            <a:r>
              <a:rPr lang="en-US" dirty="0" smtClean="0"/>
              <a:t>1854</a:t>
            </a:r>
            <a:endParaRPr lang="en-US" dirty="0"/>
          </a:p>
        </p:txBody>
      </p:sp>
      <p:pic>
        <p:nvPicPr>
          <p:cNvPr id="1027" name="Picture 3"/>
          <p:cNvPicPr>
            <a:picLocks noChangeAspect="1" noChangeArrowheads="1"/>
          </p:cNvPicPr>
          <p:nvPr/>
        </p:nvPicPr>
        <p:blipFill>
          <a:blip r:embed="rId5"/>
          <a:srcRect/>
          <a:stretch>
            <a:fillRect/>
          </a:stretch>
        </p:blipFill>
        <p:spPr bwMode="auto">
          <a:xfrm>
            <a:off x="7162800" y="3048000"/>
            <a:ext cx="1981200" cy="2873375"/>
          </a:xfrm>
          <a:prstGeom prst="rect">
            <a:avLst/>
          </a:prstGeom>
          <a:noFill/>
          <a:ln w="9525">
            <a:noFill/>
            <a:miter lim="800000"/>
            <a:headEnd/>
            <a:tailEnd/>
          </a:ln>
          <a:effectLst/>
        </p:spPr>
      </p:pic>
      <p:sp>
        <p:nvSpPr>
          <p:cNvPr id="6" name="TextBox 5"/>
          <p:cNvSpPr txBox="1"/>
          <p:nvPr/>
        </p:nvSpPr>
        <p:spPr>
          <a:xfrm>
            <a:off x="7239000" y="3048000"/>
            <a:ext cx="652743" cy="369332"/>
          </a:xfrm>
          <a:prstGeom prst="rect">
            <a:avLst/>
          </a:prstGeom>
          <a:noFill/>
        </p:spPr>
        <p:txBody>
          <a:bodyPr wrap="none" rtlCol="0">
            <a:spAutoFit/>
          </a:bodyPr>
          <a:lstStyle/>
          <a:p>
            <a:r>
              <a:rPr lang="en-US" dirty="0" smtClean="0">
                <a:solidFill>
                  <a:schemeClr val="bg1"/>
                </a:solidFill>
              </a:rPr>
              <a:t>1880</a:t>
            </a:r>
            <a:endParaRPr lang="en-US" dirty="0">
              <a:solidFill>
                <a:schemeClr val="bg1"/>
              </a:solidFill>
            </a:endParaRP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1" name="TextBox 30"/>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1890</a:t>
            </a:r>
            <a:endParaRPr lang="en-US" sz="4800" b="1" dirty="0">
              <a:solidFill>
                <a:srgbClr val="FF0000"/>
              </a:solidFill>
              <a:effectLst>
                <a:outerShdw dist="50800" dir="5400000" algn="ctr" rotWithShape="0">
                  <a:schemeClr val="tx1"/>
                </a:outerShdw>
              </a:effectLst>
            </a:endParaRPr>
          </a:p>
        </p:txBody>
      </p:sp>
      <p:sp useBgFill="1">
        <p:nvSpPr>
          <p:cNvPr id="32" name="TextBox 3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pic>
        <p:nvPicPr>
          <p:cNvPr id="115716" name="Picture 4" descr="File:United States 1889-11-11-1890-05.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33" name="Picture 2" descr="File:United States 1890-07-10-1896-01.png"/>
          <p:cNvPicPr>
            <a:picLocks noChangeAspect="1" noChangeArrowheads="1"/>
          </p:cNvPicPr>
          <p:nvPr/>
        </p:nvPicPr>
        <p:blipFill>
          <a:blip r:embed="rId5"/>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3"/>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3"/>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6" name="Group 38"/>
          <p:cNvGrpSpPr/>
          <p:nvPr/>
        </p:nvGrpSpPr>
        <p:grpSpPr>
          <a:xfrm>
            <a:off x="7086600" y="3886200"/>
            <a:ext cx="1981200" cy="2900065"/>
            <a:chOff x="7162800" y="4267200"/>
            <a:chExt cx="1981200" cy="2900065"/>
          </a:xfrm>
        </p:grpSpPr>
        <p:pic>
          <p:nvPicPr>
            <p:cNvPr id="37" name="Picture 3"/>
            <p:cNvPicPr>
              <a:picLocks noChangeAspect="1" noChangeArrowheads="1"/>
            </p:cNvPicPr>
            <p:nvPr/>
          </p:nvPicPr>
          <p:blipFill>
            <a:blip r:embed="rId6"/>
            <a:srcRect/>
            <a:stretch>
              <a:fillRect/>
            </a:stretch>
          </p:blipFill>
          <p:spPr bwMode="auto">
            <a:xfrm>
              <a:off x="7162800" y="4267200"/>
              <a:ext cx="1981200" cy="2873375"/>
            </a:xfrm>
            <a:prstGeom prst="rect">
              <a:avLst/>
            </a:prstGeom>
            <a:noFill/>
            <a:ln w="9525">
              <a:noFill/>
              <a:miter lim="800000"/>
              <a:headEnd/>
              <a:tailEnd/>
            </a:ln>
            <a:effectLst/>
          </p:spPr>
        </p:pic>
        <p:sp>
          <p:nvSpPr>
            <p:cNvPr id="38" name="TextBox 37"/>
            <p:cNvSpPr txBox="1"/>
            <p:nvPr/>
          </p:nvSpPr>
          <p:spPr>
            <a:xfrm>
              <a:off x="7303278" y="6705600"/>
              <a:ext cx="1764522" cy="461665"/>
            </a:xfrm>
            <a:prstGeom prst="rect">
              <a:avLst/>
            </a:prstGeom>
            <a:solidFill>
              <a:schemeClr val="bg1">
                <a:lumMod val="65000"/>
              </a:schemeClr>
            </a:solidFill>
          </p:spPr>
          <p:txBody>
            <a:bodyPr wrap="none" rtlCol="0">
              <a:spAutoFit/>
            </a:bodyPr>
            <a:lstStyle/>
            <a:p>
              <a:pPr algn="ctr"/>
              <a:r>
                <a:rPr lang="en-US" sz="2400" b="1" dirty="0" smtClean="0">
                  <a:solidFill>
                    <a:schemeClr val="tx1">
                      <a:lumMod val="85000"/>
                      <a:lumOff val="15000"/>
                    </a:schemeClr>
                  </a:solidFill>
                </a:rPr>
                <a:t>Ezra Meeker</a:t>
              </a:r>
              <a:endParaRPr lang="en-US" sz="2400" b="1" dirty="0">
                <a:solidFill>
                  <a:schemeClr val="tx1">
                    <a:lumMod val="85000"/>
                    <a:lumOff val="15000"/>
                  </a:schemeClr>
                </a:solidFill>
              </a:endParaRPr>
            </a:p>
          </p:txBody>
        </p:sp>
      </p:grpSp>
      <p:sp>
        <p:nvSpPr>
          <p:cNvPr id="42" name="TextBox 41"/>
          <p:cNvSpPr txBox="1"/>
          <p:nvPr/>
        </p:nvSpPr>
        <p:spPr>
          <a:xfrm>
            <a:off x="0" y="5181600"/>
            <a:ext cx="7086600" cy="584775"/>
          </a:xfrm>
          <a:prstGeom prst="rect">
            <a:avLst/>
          </a:prstGeom>
          <a:solidFill>
            <a:schemeClr val="bg1"/>
          </a:solidFill>
        </p:spPr>
        <p:txBody>
          <a:bodyPr wrap="square" rtlCol="0">
            <a:spAutoFit/>
          </a:bodyPr>
          <a:lstStyle/>
          <a:p>
            <a:r>
              <a:rPr lang="en-US" sz="3200" dirty="0" smtClean="0"/>
              <a:t>1889: at 59, builds a mansion in Puyallup</a:t>
            </a:r>
            <a:endParaRPr lang="en-US" sz="3200" dirty="0"/>
          </a:p>
        </p:txBody>
      </p:sp>
      <p:sp>
        <p:nvSpPr>
          <p:cNvPr id="43" name="TextBox 42"/>
          <p:cNvSpPr txBox="1"/>
          <p:nvPr/>
        </p:nvSpPr>
        <p:spPr>
          <a:xfrm>
            <a:off x="0" y="2209800"/>
            <a:ext cx="9040488" cy="584775"/>
          </a:xfrm>
          <a:prstGeom prst="rect">
            <a:avLst/>
          </a:prstGeom>
          <a:solidFill>
            <a:srgbClr val="FFBDFF"/>
          </a:solidFill>
        </p:spPr>
        <p:txBody>
          <a:bodyPr wrap="none" rtlCol="0">
            <a:spAutoFit/>
          </a:bodyPr>
          <a:lstStyle/>
          <a:p>
            <a:r>
              <a:rPr lang="en-US" sz="3200" dirty="0" smtClean="0"/>
              <a:t>REMINDER: Meeker traveled the Oregon Trail in 1852</a:t>
            </a:r>
            <a:endParaRPr lang="en-US" sz="3200" dirty="0"/>
          </a:p>
        </p:txBody>
      </p:sp>
      <p:pic>
        <p:nvPicPr>
          <p:cNvPr id="45" name="Picture 5"/>
          <p:cNvPicPr>
            <a:picLocks noChangeAspect="1" noChangeArrowheads="1"/>
          </p:cNvPicPr>
          <p:nvPr/>
        </p:nvPicPr>
        <p:blipFill>
          <a:blip r:embed="rId7"/>
          <a:srcRect l="6761" t="44654" r="10972"/>
          <a:stretch>
            <a:fillRect/>
          </a:stretch>
        </p:blipFill>
        <p:spPr bwMode="auto">
          <a:xfrm>
            <a:off x="228600" y="746125"/>
            <a:ext cx="6587936" cy="4435475"/>
          </a:xfrm>
          <a:prstGeom prst="rect">
            <a:avLst/>
          </a:prstGeom>
          <a:noFill/>
          <a:ln w="50800">
            <a:solidFill>
              <a:schemeClr val="tx1"/>
            </a:solidFill>
            <a:miter lim="800000"/>
            <a:headEnd/>
            <a:tailEnd/>
          </a:ln>
          <a:effectLst/>
        </p:spPr>
      </p:pic>
      <p:sp>
        <p:nvSpPr>
          <p:cNvPr id="47" name="TextBox 46"/>
          <p:cNvSpPr txBox="1"/>
          <p:nvPr/>
        </p:nvSpPr>
        <p:spPr>
          <a:xfrm>
            <a:off x="-76200" y="5739825"/>
            <a:ext cx="7086600" cy="1077218"/>
          </a:xfrm>
          <a:prstGeom prst="rect">
            <a:avLst/>
          </a:prstGeom>
          <a:solidFill>
            <a:schemeClr val="bg1"/>
          </a:solidFill>
        </p:spPr>
        <p:txBody>
          <a:bodyPr wrap="square" rtlCol="0">
            <a:spAutoFit/>
          </a:bodyPr>
          <a:lstStyle/>
          <a:p>
            <a:r>
              <a:rPr lang="en-US" sz="3200" dirty="0" smtClean="0"/>
              <a:t> 1906: at 76, believing Trail is forgotten…  </a:t>
            </a:r>
          </a:p>
          <a:p>
            <a:r>
              <a:rPr lang="en-US" sz="3200" dirty="0" smtClean="0"/>
              <a:t>            he decides to mark the trail.</a:t>
            </a:r>
          </a:p>
        </p:txBody>
      </p:sp>
      <p:grpSp>
        <p:nvGrpSpPr>
          <p:cNvPr id="50" name="Group 49"/>
          <p:cNvGrpSpPr/>
          <p:nvPr/>
        </p:nvGrpSpPr>
        <p:grpSpPr>
          <a:xfrm>
            <a:off x="76200" y="762000"/>
            <a:ext cx="6687480" cy="4438650"/>
            <a:chOff x="1295400" y="1066800"/>
            <a:chExt cx="6687480" cy="4438650"/>
          </a:xfrm>
        </p:grpSpPr>
        <p:pic>
          <p:nvPicPr>
            <p:cNvPr id="51" name="Picture 4"/>
            <p:cNvPicPr>
              <a:picLocks noChangeAspect="1" noChangeArrowheads="1"/>
            </p:cNvPicPr>
            <p:nvPr/>
          </p:nvPicPr>
          <p:blipFill>
            <a:blip r:embed="rId8"/>
            <a:srcRect/>
            <a:stretch>
              <a:fillRect/>
            </a:stretch>
          </p:blipFill>
          <p:spPr bwMode="auto">
            <a:xfrm>
              <a:off x="1382713" y="1076325"/>
              <a:ext cx="6600167" cy="4429125"/>
            </a:xfrm>
            <a:prstGeom prst="rect">
              <a:avLst/>
            </a:prstGeom>
            <a:noFill/>
            <a:ln w="50800">
              <a:solidFill>
                <a:schemeClr val="tx1"/>
              </a:solidFill>
              <a:miter lim="800000"/>
              <a:headEnd/>
              <a:tailEnd/>
            </a:ln>
            <a:effectLst/>
          </p:spPr>
        </p:pic>
        <p:pic>
          <p:nvPicPr>
            <p:cNvPr id="52" name="Picture 4"/>
            <p:cNvPicPr>
              <a:picLocks noChangeAspect="1" noChangeArrowheads="1"/>
            </p:cNvPicPr>
            <p:nvPr/>
          </p:nvPicPr>
          <p:blipFill>
            <a:blip r:embed="rId8"/>
            <a:srcRect l="-1232" t="25397" r="71656" b="60091"/>
            <a:stretch>
              <a:fillRect/>
            </a:stretch>
          </p:blipFill>
          <p:spPr bwMode="auto">
            <a:xfrm flipV="1">
              <a:off x="1295400" y="1066800"/>
              <a:ext cx="1828800" cy="1219200"/>
            </a:xfrm>
            <a:prstGeom prst="rect">
              <a:avLst/>
            </a:prstGeom>
            <a:noFill/>
            <a:ln w="9525">
              <a:noFill/>
              <a:miter lim="800000"/>
              <a:headEnd/>
              <a:tailEnd/>
            </a:ln>
            <a:effectLst/>
          </p:spPr>
        </p:pic>
        <p:pic>
          <p:nvPicPr>
            <p:cNvPr id="53" name="Picture 4"/>
            <p:cNvPicPr>
              <a:picLocks noChangeAspect="1" noChangeArrowheads="1"/>
            </p:cNvPicPr>
            <p:nvPr/>
          </p:nvPicPr>
          <p:blipFill>
            <a:blip r:embed="rId8"/>
            <a:srcRect l="-1232" t="25397" r="71656" b="60091"/>
            <a:stretch>
              <a:fillRect/>
            </a:stretch>
          </p:blipFill>
          <p:spPr bwMode="auto">
            <a:xfrm flipV="1">
              <a:off x="2754313" y="1143000"/>
              <a:ext cx="914400" cy="609600"/>
            </a:xfrm>
            <a:prstGeom prst="rect">
              <a:avLst/>
            </a:prstGeom>
            <a:noFill/>
            <a:ln w="9525">
              <a:noFill/>
              <a:miter lim="800000"/>
              <a:headEnd/>
              <a:tailEnd/>
            </a:ln>
            <a:effectLst/>
          </p:spPr>
        </p:pic>
      </p:grpSp>
      <p:sp>
        <p:nvSpPr>
          <p:cNvPr id="54" name="TextBox 53"/>
          <p:cNvSpPr txBox="1"/>
          <p:nvPr/>
        </p:nvSpPr>
        <p:spPr>
          <a:xfrm rot="19087265">
            <a:off x="6265037" y="2495679"/>
            <a:ext cx="3026932" cy="523220"/>
          </a:xfrm>
          <a:prstGeom prst="rect">
            <a:avLst/>
          </a:prstGeom>
          <a:solidFill>
            <a:schemeClr val="bg1"/>
          </a:solidFill>
          <a:ln w="50800">
            <a:solidFill>
              <a:schemeClr val="tx1"/>
            </a:solidFill>
          </a:ln>
        </p:spPr>
        <p:txBody>
          <a:bodyPr wrap="square" rtlCol="0">
            <a:spAutoFit/>
          </a:bodyPr>
          <a:lstStyle/>
          <a:p>
            <a:r>
              <a:rPr lang="en-US" sz="2800" dirty="0" smtClean="0"/>
              <a:t>Oxen: Dave &amp; Twist</a:t>
            </a:r>
            <a:endParaRPr lang="en-US" sz="2800" dirty="0"/>
          </a:p>
        </p:txBody>
      </p:sp>
      <p:sp>
        <p:nvSpPr>
          <p:cNvPr id="55" name="TextBox 54"/>
          <p:cNvSpPr txBox="1"/>
          <p:nvPr/>
        </p:nvSpPr>
        <p:spPr>
          <a:xfrm rot="19028154">
            <a:off x="6364832" y="1928654"/>
            <a:ext cx="2067180" cy="523220"/>
          </a:xfrm>
          <a:prstGeom prst="rect">
            <a:avLst/>
          </a:prstGeom>
          <a:solidFill>
            <a:schemeClr val="bg1"/>
          </a:solidFill>
          <a:ln w="50800">
            <a:solidFill>
              <a:schemeClr val="tx1"/>
            </a:solidFill>
          </a:ln>
        </p:spPr>
        <p:txBody>
          <a:bodyPr wrap="square" rtlCol="0">
            <a:spAutoFit/>
          </a:bodyPr>
          <a:lstStyle/>
          <a:p>
            <a:r>
              <a:rPr lang="en-US" sz="2800" dirty="0" smtClean="0"/>
              <a:t>Jim, the dog</a:t>
            </a:r>
            <a:endParaRPr lang="en-US" sz="2800" dirty="0"/>
          </a:p>
        </p:txBody>
      </p:sp>
      <p:sp>
        <p:nvSpPr>
          <p:cNvPr id="62" name="Oval 61"/>
          <p:cNvSpPr/>
          <p:nvPr/>
        </p:nvSpPr>
        <p:spPr>
          <a:xfrm>
            <a:off x="4343400" y="3581400"/>
            <a:ext cx="533400" cy="1066800"/>
          </a:xfrm>
          <a:prstGeom prst="ellipse">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61" name="Picture 2" descr="Image result for ezra meeker"/>
          <p:cNvPicPr>
            <a:picLocks noChangeAspect="1" noChangeArrowheads="1"/>
          </p:cNvPicPr>
          <p:nvPr/>
        </p:nvPicPr>
        <p:blipFill>
          <a:blip r:embed="rId9"/>
          <a:srcRect l="9377" t="5262" r="6232"/>
          <a:stretch>
            <a:fillRect/>
          </a:stretch>
        </p:blipFill>
        <p:spPr bwMode="auto">
          <a:xfrm>
            <a:off x="3684587" y="2971800"/>
            <a:ext cx="2057400" cy="2743200"/>
          </a:xfrm>
          <a:prstGeom prst="rect">
            <a:avLst/>
          </a:prstGeom>
          <a:noFill/>
        </p:spPr>
      </p:pic>
      <p:pic>
        <p:nvPicPr>
          <p:cNvPr id="2051" name="Picture 3"/>
          <p:cNvPicPr>
            <a:picLocks noChangeAspect="1" noChangeArrowheads="1"/>
          </p:cNvPicPr>
          <p:nvPr/>
        </p:nvPicPr>
        <p:blipFill>
          <a:blip r:embed="rId10"/>
          <a:srcRect/>
          <a:stretch>
            <a:fillRect/>
          </a:stretch>
        </p:blipFill>
        <p:spPr bwMode="auto">
          <a:xfrm>
            <a:off x="4217987" y="3627437"/>
            <a:ext cx="2487613" cy="1554163"/>
          </a:xfrm>
          <a:prstGeom prst="rect">
            <a:avLst/>
          </a:prstGeom>
          <a:noFill/>
          <a:ln w="50800">
            <a:solidFill>
              <a:schemeClr val="tx1"/>
            </a:solidFill>
            <a:miter lim="800000"/>
            <a:headEnd/>
            <a:tailEnd/>
          </a:ln>
          <a:effectLst/>
        </p:spPr>
      </p:pic>
      <p:grpSp>
        <p:nvGrpSpPr>
          <p:cNvPr id="49"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9"/>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44" name="Rounded Rectangle 43"/>
          <p:cNvSpPr/>
          <p:nvPr/>
        </p:nvSpPr>
        <p:spPr>
          <a:xfrm>
            <a:off x="3276600" y="6248400"/>
            <a:ext cx="2514600" cy="557784"/>
          </a:xfrm>
          <a:prstGeom prst="roundRect">
            <a:avLst/>
          </a:prstGeom>
          <a:noFill/>
          <a:ln w="63500">
            <a:solidFill>
              <a:srgbClr val="FF0000"/>
            </a:solidFill>
          </a:ln>
          <a:effectLst>
            <a:outerShdw dist="50800" dir="8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1027" name="Picture 3"/>
          <p:cNvPicPr>
            <a:picLocks noChangeAspect="1" noChangeArrowheads="1"/>
          </p:cNvPicPr>
          <p:nvPr/>
        </p:nvPicPr>
        <p:blipFill>
          <a:blip r:embed="rId11" cstate="print"/>
          <a:srcRect/>
          <a:stretch>
            <a:fillRect/>
          </a:stretch>
        </p:blipFill>
        <p:spPr bwMode="auto">
          <a:xfrm>
            <a:off x="5094310" y="3114675"/>
            <a:ext cx="1687490" cy="206692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3"/>
                                        </p:tgtEl>
                                      </p:cBhvr>
                                    </p:animEffect>
                                    <p:set>
                                      <p:cBhvr>
                                        <p:cTn id="7" dur="1" fill="hold">
                                          <p:stCondLst>
                                            <p:cond delay="999"/>
                                          </p:stCondLst>
                                        </p:cTn>
                                        <p:tgtEl>
                                          <p:spTgt spid="43"/>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1000"/>
                                        <p:tgtEl>
                                          <p:spTgt spid="4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wipe(left)">
                                      <p:cBhvr>
                                        <p:cTn id="24" dur="1000"/>
                                        <p:tgtEl>
                                          <p:spTgt spid="44"/>
                                        </p:tgtEl>
                                      </p:cBhvr>
                                    </p:animEffect>
                                  </p:childTnLst>
                                </p:cTn>
                              </p:par>
                            </p:childTnLst>
                          </p:cTn>
                        </p:par>
                        <p:par>
                          <p:cTn id="25" fill="hold">
                            <p:stCondLst>
                              <p:cond delay="1000"/>
                            </p:stCondLst>
                            <p:childTnLst>
                              <p:par>
                                <p:cTn id="26" presetID="22" presetClass="entr" presetSubtype="4" fill="hold" nodeType="afterEffect">
                                  <p:stCondLst>
                                    <p:cond delay="0"/>
                                  </p:stCondLst>
                                  <p:childTnLst>
                                    <p:set>
                                      <p:cBhvr>
                                        <p:cTn id="27" dur="1" fill="hold">
                                          <p:stCondLst>
                                            <p:cond delay="0"/>
                                          </p:stCondLst>
                                        </p:cTn>
                                        <p:tgtEl>
                                          <p:spTgt spid="1027"/>
                                        </p:tgtEl>
                                        <p:attrNameLst>
                                          <p:attrName>style.visibility</p:attrName>
                                        </p:attrNameLst>
                                      </p:cBhvr>
                                      <p:to>
                                        <p:strVal val="visible"/>
                                      </p:to>
                                    </p:set>
                                    <p:animEffect transition="in" filter="wipe(down)">
                                      <p:cBhvr>
                                        <p:cTn id="28" dur="1000"/>
                                        <p:tgtEl>
                                          <p:spTgt spid="102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fade">
                                      <p:cBhvr>
                                        <p:cTn id="33" dur="1000"/>
                                        <p:tgtEl>
                                          <p:spTgt spid="50"/>
                                        </p:tgtEl>
                                      </p:cBhvr>
                                    </p:animEffect>
                                  </p:childTnLst>
                                </p:cTn>
                              </p:par>
                              <p:par>
                                <p:cTn id="34" presetID="10" presetClass="exit" presetSubtype="0" fill="hold" grpId="1" nodeType="withEffect">
                                  <p:stCondLst>
                                    <p:cond delay="0"/>
                                  </p:stCondLst>
                                  <p:childTnLst>
                                    <p:animEffect transition="out" filter="fade">
                                      <p:cBhvr>
                                        <p:cTn id="35" dur="1000"/>
                                        <p:tgtEl>
                                          <p:spTgt spid="44"/>
                                        </p:tgtEl>
                                      </p:cBhvr>
                                    </p:animEffect>
                                    <p:set>
                                      <p:cBhvr>
                                        <p:cTn id="36" dur="1" fill="hold">
                                          <p:stCondLst>
                                            <p:cond delay="999"/>
                                          </p:stCondLst>
                                        </p:cTn>
                                        <p:tgtEl>
                                          <p:spTgt spid="44"/>
                                        </p:tgtEl>
                                        <p:attrNameLst>
                                          <p:attrName>style.visibility</p:attrName>
                                        </p:attrNameLst>
                                      </p:cBhvr>
                                      <p:to>
                                        <p:strVal val="hidden"/>
                                      </p:to>
                                    </p:set>
                                  </p:childTnLst>
                                </p:cTn>
                              </p:par>
                              <p:par>
                                <p:cTn id="37" presetID="10" presetClass="exit" presetSubtype="0" fill="hold" nodeType="withEffect">
                                  <p:stCondLst>
                                    <p:cond delay="0"/>
                                  </p:stCondLst>
                                  <p:childTnLst>
                                    <p:animEffect transition="out" filter="fade">
                                      <p:cBhvr>
                                        <p:cTn id="38" dur="1000"/>
                                        <p:tgtEl>
                                          <p:spTgt spid="1027"/>
                                        </p:tgtEl>
                                      </p:cBhvr>
                                    </p:animEffect>
                                    <p:set>
                                      <p:cBhvr>
                                        <p:cTn id="39" dur="1" fill="hold">
                                          <p:stCondLst>
                                            <p:cond delay="999"/>
                                          </p:stCondLst>
                                        </p:cTn>
                                        <p:tgtEl>
                                          <p:spTgt spid="1027"/>
                                        </p:tgtEl>
                                        <p:attrNameLst>
                                          <p:attrName>style.visibility</p:attrName>
                                        </p:attrNameLst>
                                      </p:cBhvr>
                                      <p:to>
                                        <p:strVal val="hidden"/>
                                      </p:to>
                                    </p:set>
                                  </p:childTnLst>
                                </p:cTn>
                              </p:par>
                            </p:childTnLst>
                          </p:cTn>
                        </p:par>
                        <p:par>
                          <p:cTn id="40" fill="hold">
                            <p:stCondLst>
                              <p:cond delay="1000"/>
                            </p:stCondLst>
                            <p:childTnLst>
                              <p:par>
                                <p:cTn id="41" presetID="10" presetClass="exit" presetSubtype="0" fill="hold" nodeType="afterEffect">
                                  <p:stCondLst>
                                    <p:cond delay="0"/>
                                  </p:stCondLst>
                                  <p:childTnLst>
                                    <p:animEffect transition="out" filter="fade">
                                      <p:cBhvr>
                                        <p:cTn id="42" dur="1000"/>
                                        <p:tgtEl>
                                          <p:spTgt spid="45"/>
                                        </p:tgtEl>
                                      </p:cBhvr>
                                    </p:animEffect>
                                    <p:set>
                                      <p:cBhvr>
                                        <p:cTn id="43" dur="1" fill="hold">
                                          <p:stCondLst>
                                            <p:cond delay="999"/>
                                          </p:stCondLst>
                                        </p:cTn>
                                        <p:tgtEl>
                                          <p:spTgt spid="45"/>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left)">
                                      <p:cBhvr>
                                        <p:cTn id="48" dur="10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0" fill="hold" nodeType="click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Effect transition="in" filter="fade">
                                      <p:cBhvr>
                                        <p:cTn id="55" dur="1000"/>
                                        <p:tgtEl>
                                          <p:spTgt spid="61"/>
                                        </p:tgtEl>
                                      </p:cBhvr>
                                    </p:animEffect>
                                  </p:childTnLst>
                                </p:cTn>
                              </p:par>
                              <p:par>
                                <p:cTn id="56" presetID="63" presetClass="path" presetSubtype="0" accel="50000" decel="50000" fill="hold" nodeType="withEffect">
                                  <p:stCondLst>
                                    <p:cond delay="0"/>
                                  </p:stCondLst>
                                  <p:childTnLst>
                                    <p:animMotion origin="layout" path="M 0.00833 -3.33333E-6 L 0.35955 0.14445 " pathEditMode="relative" rAng="0" ptsTypes="AA">
                                      <p:cBhvr>
                                        <p:cTn id="57" dur="1000" fill="hold"/>
                                        <p:tgtEl>
                                          <p:spTgt spid="61"/>
                                        </p:tgtEl>
                                        <p:attrNameLst>
                                          <p:attrName>ppt_x</p:attrName>
                                          <p:attrName>ppt_y</p:attrName>
                                        </p:attrNameLst>
                                      </p:cBhvr>
                                      <p:rCtr x="176" y="72"/>
                                    </p:animMotion>
                                  </p:childTnLst>
                                </p:cTn>
                              </p:par>
                              <p:par>
                                <p:cTn id="58" presetID="10" presetClass="entr" presetSubtype="0" fill="hold" nodeType="withEffect">
                                  <p:stCondLst>
                                    <p:cond delay="5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1000"/>
                                        <p:tgtEl>
                                          <p:spTgt spid="49"/>
                                        </p:tgtEl>
                                      </p:cBhvr>
                                    </p:animEffect>
                                  </p:childTnLst>
                                </p:cTn>
                              </p:par>
                              <p:par>
                                <p:cTn id="61" presetID="10" presetClass="exit" presetSubtype="0" fill="hold" nodeType="withEffect">
                                  <p:stCondLst>
                                    <p:cond delay="1000"/>
                                  </p:stCondLst>
                                  <p:childTnLst>
                                    <p:animEffect transition="out" filter="fade">
                                      <p:cBhvr>
                                        <p:cTn id="62" dur="1000"/>
                                        <p:tgtEl>
                                          <p:spTgt spid="61"/>
                                        </p:tgtEl>
                                      </p:cBhvr>
                                    </p:animEffect>
                                    <p:set>
                                      <p:cBhvr>
                                        <p:cTn id="63" dur="1" fill="hold">
                                          <p:stCondLst>
                                            <p:cond delay="999"/>
                                          </p:stCondLst>
                                        </p:cTn>
                                        <p:tgtEl>
                                          <p:spTgt spid="61"/>
                                        </p:tgtEl>
                                        <p:attrNameLst>
                                          <p:attrName>style.visibility</p:attrName>
                                        </p:attrNameLst>
                                      </p:cBhvr>
                                      <p:to>
                                        <p:strVal val="hidden"/>
                                      </p:to>
                                    </p:set>
                                  </p:childTnLst>
                                </p:cTn>
                              </p:par>
                              <p:par>
                                <p:cTn id="64" presetID="10" presetClass="exit" presetSubtype="0" fill="hold" nodeType="withEffect">
                                  <p:stCondLst>
                                    <p:cond delay="1000"/>
                                  </p:stCondLst>
                                  <p:childTnLst>
                                    <p:animEffect transition="out" filter="fade">
                                      <p:cBhvr>
                                        <p:cTn id="65" dur="1000"/>
                                        <p:tgtEl>
                                          <p:spTgt spid="6"/>
                                        </p:tgtEl>
                                      </p:cBhvr>
                                    </p:animEffect>
                                    <p:set>
                                      <p:cBhvr>
                                        <p:cTn id="66" dur="1" fill="hold">
                                          <p:stCondLst>
                                            <p:cond delay="999"/>
                                          </p:stCondLst>
                                        </p:cTn>
                                        <p:tgtEl>
                                          <p:spTgt spid="6"/>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35" presetClass="path" presetSubtype="0" accel="50000" decel="50000" fill="hold" grpId="1" nodeType="clickEffect">
                                  <p:stCondLst>
                                    <p:cond delay="0"/>
                                  </p:stCondLst>
                                  <p:childTnLst>
                                    <p:animMotion origin="layout" path="M -3.33333E-6 1.11111E-6 L -0.1125 0.03333 " pathEditMode="relative" rAng="0" ptsTypes="AA">
                                      <p:cBhvr>
                                        <p:cTn id="70" dur="1000" fill="hold"/>
                                        <p:tgtEl>
                                          <p:spTgt spid="62"/>
                                        </p:tgtEl>
                                        <p:attrNameLst>
                                          <p:attrName>ppt_x</p:attrName>
                                          <p:attrName>ppt_y</p:attrName>
                                        </p:attrNameLst>
                                      </p:cBhvr>
                                      <p:rCtr x="-56" y="17"/>
                                    </p:animMotion>
                                  </p:childTnLst>
                                </p:cTn>
                              </p:par>
                              <p:par>
                                <p:cTn id="71" presetID="8" presetClass="emph" presetSubtype="0" fill="hold" grpId="2" nodeType="withEffect">
                                  <p:stCondLst>
                                    <p:cond delay="0"/>
                                  </p:stCondLst>
                                  <p:childTnLst>
                                    <p:animRot by="5400000">
                                      <p:cBhvr>
                                        <p:cTn id="72" dur="1000" fill="hold"/>
                                        <p:tgtEl>
                                          <p:spTgt spid="62"/>
                                        </p:tgtEl>
                                        <p:attrNameLst>
                                          <p:attrName>r</p:attrName>
                                        </p:attrNameLst>
                                      </p:cBhvr>
                                    </p:animRot>
                                  </p:childTnLst>
                                </p:cTn>
                              </p:par>
                            </p:childTnLst>
                          </p:cTn>
                        </p:par>
                        <p:par>
                          <p:cTn id="73" fill="hold">
                            <p:stCondLst>
                              <p:cond delay="1000"/>
                            </p:stCondLst>
                            <p:childTnLst>
                              <p:par>
                                <p:cTn id="74" presetID="10" presetClass="entr" presetSubtype="0" fill="hold" grpId="0" nodeType="after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1000"/>
                                        <p:tgtEl>
                                          <p:spTgt spid="54"/>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grpId="3" nodeType="clickEffect">
                                  <p:stCondLst>
                                    <p:cond delay="0"/>
                                  </p:stCondLst>
                                  <p:childTnLst>
                                    <p:animMotion origin="layout" path="M -0.1125 0.03333 L 0.07917 0.08889 " pathEditMode="relative" rAng="0" ptsTypes="AA">
                                      <p:cBhvr>
                                        <p:cTn id="80" dur="1000" fill="hold"/>
                                        <p:tgtEl>
                                          <p:spTgt spid="62"/>
                                        </p:tgtEl>
                                        <p:attrNameLst>
                                          <p:attrName>ppt_x</p:attrName>
                                          <p:attrName>ppt_y</p:attrName>
                                        </p:attrNameLst>
                                      </p:cBhvr>
                                      <p:rCtr x="96" y="28"/>
                                    </p:animMotion>
                                  </p:childTnLst>
                                </p:cTn>
                              </p:par>
                            </p:childTnLst>
                          </p:cTn>
                        </p:par>
                        <p:par>
                          <p:cTn id="81" fill="hold">
                            <p:stCondLst>
                              <p:cond delay="1000"/>
                            </p:stCondLst>
                            <p:childTnLst>
                              <p:par>
                                <p:cTn id="82" presetID="10" presetClass="entr" presetSubtype="0" fill="hold" grpId="0" nodeType="afterEffect">
                                  <p:stCondLst>
                                    <p:cond delay="0"/>
                                  </p:stCondLst>
                                  <p:childTnLst>
                                    <p:set>
                                      <p:cBhvr>
                                        <p:cTn id="83" dur="1" fill="hold">
                                          <p:stCondLst>
                                            <p:cond delay="0"/>
                                          </p:stCondLst>
                                        </p:cTn>
                                        <p:tgtEl>
                                          <p:spTgt spid="55"/>
                                        </p:tgtEl>
                                        <p:attrNameLst>
                                          <p:attrName>style.visibility</p:attrName>
                                        </p:attrNameLst>
                                      </p:cBhvr>
                                      <p:to>
                                        <p:strVal val="visible"/>
                                      </p:to>
                                    </p:set>
                                    <p:animEffect transition="in" filter="fade">
                                      <p:cBhvr>
                                        <p:cTn id="84" dur="1000"/>
                                        <p:tgtEl>
                                          <p:spTgt spid="55"/>
                                        </p:tgtEl>
                                      </p:cBhvr>
                                    </p:animEffect>
                                  </p:childTnLst>
                                </p:cTn>
                              </p:par>
                              <p:par>
                                <p:cTn id="85" presetID="53" presetClass="entr" presetSubtype="0" fill="hold" nodeType="withEffect">
                                  <p:stCondLst>
                                    <p:cond delay="0"/>
                                  </p:stCondLst>
                                  <p:childTnLst>
                                    <p:set>
                                      <p:cBhvr>
                                        <p:cTn id="86" dur="1" fill="hold">
                                          <p:stCondLst>
                                            <p:cond delay="0"/>
                                          </p:stCondLst>
                                        </p:cTn>
                                        <p:tgtEl>
                                          <p:spTgt spid="2051"/>
                                        </p:tgtEl>
                                        <p:attrNameLst>
                                          <p:attrName>style.visibility</p:attrName>
                                        </p:attrNameLst>
                                      </p:cBhvr>
                                      <p:to>
                                        <p:strVal val="visible"/>
                                      </p:to>
                                    </p:set>
                                    <p:anim calcmode="lin" valueType="num">
                                      <p:cBhvr>
                                        <p:cTn id="87" dur="1000" fill="hold"/>
                                        <p:tgtEl>
                                          <p:spTgt spid="2051"/>
                                        </p:tgtEl>
                                        <p:attrNameLst>
                                          <p:attrName>ppt_w</p:attrName>
                                        </p:attrNameLst>
                                      </p:cBhvr>
                                      <p:tavLst>
                                        <p:tav tm="0">
                                          <p:val>
                                            <p:fltVal val="0"/>
                                          </p:val>
                                        </p:tav>
                                        <p:tav tm="100000">
                                          <p:val>
                                            <p:strVal val="#ppt_w"/>
                                          </p:val>
                                        </p:tav>
                                      </p:tavLst>
                                    </p:anim>
                                    <p:anim calcmode="lin" valueType="num">
                                      <p:cBhvr>
                                        <p:cTn id="88" dur="1000" fill="hold"/>
                                        <p:tgtEl>
                                          <p:spTgt spid="2051"/>
                                        </p:tgtEl>
                                        <p:attrNameLst>
                                          <p:attrName>ppt_h</p:attrName>
                                        </p:attrNameLst>
                                      </p:cBhvr>
                                      <p:tavLst>
                                        <p:tav tm="0">
                                          <p:val>
                                            <p:fltVal val="0"/>
                                          </p:val>
                                        </p:tav>
                                        <p:tav tm="100000">
                                          <p:val>
                                            <p:strVal val="#ppt_h"/>
                                          </p:val>
                                        </p:tav>
                                      </p:tavLst>
                                    </p:anim>
                                    <p:animEffect transition="in" filter="fade">
                                      <p:cBhvr>
                                        <p:cTn id="89" dur="1000"/>
                                        <p:tgtEl>
                                          <p:spTgt spid="2051"/>
                                        </p:tgtEl>
                                      </p:cBhvr>
                                    </p:animEffect>
                                  </p:childTnLst>
                                </p:cTn>
                              </p:par>
                            </p:childTnLst>
                          </p:cTn>
                        </p:par>
                        <p:par>
                          <p:cTn id="90" fill="hold">
                            <p:stCondLst>
                              <p:cond delay="2000"/>
                            </p:stCondLst>
                            <p:childTnLst>
                              <p:par>
                                <p:cTn id="91" presetID="10" presetClass="exit" presetSubtype="0" fill="hold" grpId="4" nodeType="afterEffect">
                                  <p:stCondLst>
                                    <p:cond delay="0"/>
                                  </p:stCondLst>
                                  <p:childTnLst>
                                    <p:animEffect transition="out" filter="fade">
                                      <p:cBhvr>
                                        <p:cTn id="92" dur="1000"/>
                                        <p:tgtEl>
                                          <p:spTgt spid="62"/>
                                        </p:tgtEl>
                                      </p:cBhvr>
                                    </p:animEffect>
                                    <p:set>
                                      <p:cBhvr>
                                        <p:cTn id="93" dur="1" fill="hold">
                                          <p:stCondLst>
                                            <p:cond delay="999"/>
                                          </p:stCondLst>
                                        </p:cTn>
                                        <p:tgtEl>
                                          <p:spTgt spid="62"/>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10" presetClass="exit" presetSubtype="0" fill="hold" nodeType="clickEffect">
                                  <p:stCondLst>
                                    <p:cond delay="0"/>
                                  </p:stCondLst>
                                  <p:childTnLst>
                                    <p:animEffect transition="out" filter="fade">
                                      <p:cBhvr>
                                        <p:cTn id="97" dur="1000"/>
                                        <p:tgtEl>
                                          <p:spTgt spid="2051"/>
                                        </p:tgtEl>
                                      </p:cBhvr>
                                    </p:animEffect>
                                    <p:set>
                                      <p:cBhvr>
                                        <p:cTn id="98" dur="1" fill="hold">
                                          <p:stCondLst>
                                            <p:cond delay="999"/>
                                          </p:stCondLst>
                                        </p:cTn>
                                        <p:tgtEl>
                                          <p:spTgt spid="2051"/>
                                        </p:tgtEl>
                                        <p:attrNameLst>
                                          <p:attrName>style.visibility</p:attrName>
                                        </p:attrNameLst>
                                      </p:cBhvr>
                                      <p:to>
                                        <p:strVal val="hidden"/>
                                      </p:to>
                                    </p:set>
                                  </p:childTnLst>
                                </p:cTn>
                              </p:par>
                              <p:par>
                                <p:cTn id="99" presetID="10" presetClass="exit" presetSubtype="0" fill="hold" nodeType="withEffect">
                                  <p:stCondLst>
                                    <p:cond delay="0"/>
                                  </p:stCondLst>
                                  <p:childTnLst>
                                    <p:animEffect transition="out" filter="fade">
                                      <p:cBhvr>
                                        <p:cTn id="100" dur="1000"/>
                                        <p:tgtEl>
                                          <p:spTgt spid="50"/>
                                        </p:tgtEl>
                                      </p:cBhvr>
                                    </p:animEffect>
                                    <p:set>
                                      <p:cBhvr>
                                        <p:cTn id="101" dur="1" fill="hold">
                                          <p:stCondLst>
                                            <p:cond delay="999"/>
                                          </p:stCondLst>
                                        </p:cTn>
                                        <p:tgtEl>
                                          <p:spTgt spid="50"/>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2"/>
                                        </p:tgtEl>
                                      </p:cBhvr>
                                    </p:animEffect>
                                    <p:set>
                                      <p:cBhvr>
                                        <p:cTn id="104" dur="1" fill="hold">
                                          <p:stCondLst>
                                            <p:cond delay="999"/>
                                          </p:stCondLst>
                                        </p:cTn>
                                        <p:tgtEl>
                                          <p:spTgt spid="42"/>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7"/>
                                        </p:tgtEl>
                                      </p:cBhvr>
                                    </p:animEffect>
                                    <p:set>
                                      <p:cBhvr>
                                        <p:cTn id="107" dur="1" fill="hold">
                                          <p:stCondLst>
                                            <p:cond delay="999"/>
                                          </p:stCondLst>
                                        </p:cTn>
                                        <p:tgtEl>
                                          <p:spTgt spid="47"/>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55"/>
                                        </p:tgtEl>
                                      </p:cBhvr>
                                    </p:animEffect>
                                    <p:set>
                                      <p:cBhvr>
                                        <p:cTn id="110" dur="1" fill="hold">
                                          <p:stCondLst>
                                            <p:cond delay="999"/>
                                          </p:stCondLst>
                                        </p:cTn>
                                        <p:tgtEl>
                                          <p:spTgt spid="55"/>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54"/>
                                        </p:tgtEl>
                                      </p:cBhvr>
                                    </p:animEffect>
                                    <p:set>
                                      <p:cBhvr>
                                        <p:cTn id="113" dur="1" fill="hold">
                                          <p:stCondLst>
                                            <p:cond delay="999"/>
                                          </p:stCondLst>
                                        </p:cTn>
                                        <p:tgtEl>
                                          <p:spTgt spid="54"/>
                                        </p:tgtEl>
                                        <p:attrNameLst>
                                          <p:attrName>style.visibility</p:attrName>
                                        </p:attrNameLst>
                                      </p:cBhvr>
                                      <p:to>
                                        <p:strVal val="hidden"/>
                                      </p:to>
                                    </p:set>
                                  </p:childTnLst>
                                </p:cTn>
                              </p:par>
                            </p:childTnLst>
                          </p:cTn>
                        </p:par>
                        <p:par>
                          <p:cTn id="114" fill="hold">
                            <p:stCondLst>
                              <p:cond delay="1000"/>
                            </p:stCondLst>
                            <p:childTnLst>
                              <p:par>
                                <p:cTn id="115" presetID="49" presetClass="entr" presetSubtype="0" decel="100000" fill="hold" grpId="0" nodeType="after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1000" fill="hold"/>
                                        <p:tgtEl>
                                          <p:spTgt spid="32"/>
                                        </p:tgtEl>
                                        <p:attrNameLst>
                                          <p:attrName>ppt_w</p:attrName>
                                        </p:attrNameLst>
                                      </p:cBhvr>
                                      <p:tavLst>
                                        <p:tav tm="0">
                                          <p:val>
                                            <p:fltVal val="0"/>
                                          </p:val>
                                        </p:tav>
                                        <p:tav tm="100000">
                                          <p:val>
                                            <p:strVal val="#ppt_w"/>
                                          </p:val>
                                        </p:tav>
                                      </p:tavLst>
                                    </p:anim>
                                    <p:anim calcmode="lin" valueType="num">
                                      <p:cBhvr>
                                        <p:cTn id="118" dur="1000" fill="hold"/>
                                        <p:tgtEl>
                                          <p:spTgt spid="32"/>
                                        </p:tgtEl>
                                        <p:attrNameLst>
                                          <p:attrName>ppt_h</p:attrName>
                                        </p:attrNameLst>
                                      </p:cBhvr>
                                      <p:tavLst>
                                        <p:tav tm="0">
                                          <p:val>
                                            <p:fltVal val="0"/>
                                          </p:val>
                                        </p:tav>
                                        <p:tav tm="100000">
                                          <p:val>
                                            <p:strVal val="#ppt_h"/>
                                          </p:val>
                                        </p:tav>
                                      </p:tavLst>
                                    </p:anim>
                                    <p:anim calcmode="lin" valueType="num">
                                      <p:cBhvr>
                                        <p:cTn id="119" dur="1000" fill="hold"/>
                                        <p:tgtEl>
                                          <p:spTgt spid="32"/>
                                        </p:tgtEl>
                                        <p:attrNameLst>
                                          <p:attrName>style.rotation</p:attrName>
                                        </p:attrNameLst>
                                      </p:cBhvr>
                                      <p:tavLst>
                                        <p:tav tm="0">
                                          <p:val>
                                            <p:fltVal val="360"/>
                                          </p:val>
                                        </p:tav>
                                        <p:tav tm="100000">
                                          <p:val>
                                            <p:fltVal val="0"/>
                                          </p:val>
                                        </p:tav>
                                      </p:tavLst>
                                    </p:anim>
                                    <p:animEffect transition="in" filter="fade">
                                      <p:cBhvr>
                                        <p:cTn id="120" dur="1000"/>
                                        <p:tgtEl>
                                          <p:spTgt spid="32"/>
                                        </p:tgtEl>
                                      </p:cBhvr>
                                    </p:animEffect>
                                  </p:childTnLst>
                                </p:cTn>
                              </p:par>
                              <p:par>
                                <p:cTn id="121" presetID="49" presetClass="exit" presetSubtype="0" accel="100000" fill="hold" grpId="0" nodeType="withEffect">
                                  <p:stCondLst>
                                    <p:cond delay="0"/>
                                  </p:stCondLst>
                                  <p:childTnLst>
                                    <p:anim calcmode="lin" valueType="num">
                                      <p:cBhvr>
                                        <p:cTn id="122" dur="1000"/>
                                        <p:tgtEl>
                                          <p:spTgt spid="31"/>
                                        </p:tgtEl>
                                        <p:attrNameLst>
                                          <p:attrName>ppt_w</p:attrName>
                                        </p:attrNameLst>
                                      </p:cBhvr>
                                      <p:tavLst>
                                        <p:tav tm="0">
                                          <p:val>
                                            <p:strVal val="ppt_w"/>
                                          </p:val>
                                        </p:tav>
                                        <p:tav tm="100000">
                                          <p:val>
                                            <p:fltVal val="0"/>
                                          </p:val>
                                        </p:tav>
                                      </p:tavLst>
                                    </p:anim>
                                    <p:anim calcmode="lin" valueType="num">
                                      <p:cBhvr>
                                        <p:cTn id="123" dur="1000"/>
                                        <p:tgtEl>
                                          <p:spTgt spid="31"/>
                                        </p:tgtEl>
                                        <p:attrNameLst>
                                          <p:attrName>ppt_h</p:attrName>
                                        </p:attrNameLst>
                                      </p:cBhvr>
                                      <p:tavLst>
                                        <p:tav tm="0">
                                          <p:val>
                                            <p:strVal val="ppt_h"/>
                                          </p:val>
                                        </p:tav>
                                        <p:tav tm="100000">
                                          <p:val>
                                            <p:fltVal val="0"/>
                                          </p:val>
                                        </p:tav>
                                      </p:tavLst>
                                    </p:anim>
                                    <p:anim calcmode="lin" valueType="num">
                                      <p:cBhvr>
                                        <p:cTn id="124" dur="1000"/>
                                        <p:tgtEl>
                                          <p:spTgt spid="31"/>
                                        </p:tgtEl>
                                        <p:attrNameLst>
                                          <p:attrName>style.rotation</p:attrName>
                                        </p:attrNameLst>
                                      </p:cBhvr>
                                      <p:tavLst>
                                        <p:tav tm="0">
                                          <p:val>
                                            <p:fltVal val="0"/>
                                          </p:val>
                                        </p:tav>
                                        <p:tav tm="100000">
                                          <p:val>
                                            <p:fltVal val="360"/>
                                          </p:val>
                                        </p:tav>
                                      </p:tavLst>
                                    </p:anim>
                                    <p:animEffect transition="out" filter="fade">
                                      <p:cBhvr>
                                        <p:cTn id="125" dur="1000"/>
                                        <p:tgtEl>
                                          <p:spTgt spid="31"/>
                                        </p:tgtEl>
                                      </p:cBhvr>
                                    </p:animEffect>
                                    <p:set>
                                      <p:cBhvr>
                                        <p:cTn id="126" dur="1" fill="hold">
                                          <p:stCondLst>
                                            <p:cond delay="9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42" grpId="0" animBg="1"/>
      <p:bldP spid="42" grpId="1" animBg="1"/>
      <p:bldP spid="43" grpId="0" animBg="1"/>
      <p:bldP spid="47" grpId="0" animBg="1"/>
      <p:bldP spid="47" grpId="1" animBg="1"/>
      <p:bldP spid="54" grpId="0" animBg="1"/>
      <p:bldP spid="54" grpId="1" animBg="1"/>
      <p:bldP spid="55" grpId="0" animBg="1"/>
      <p:bldP spid="55" grpId="1" animBg="1"/>
      <p:bldP spid="62" grpId="0" animBg="1"/>
      <p:bldP spid="62" grpId="1" animBg="1"/>
      <p:bldP spid="62" grpId="2" animBg="1"/>
      <p:bldP spid="62" grpId="3" animBg="1"/>
      <p:bldP spid="62" grpId="4" animBg="1"/>
      <p:bldP spid="44" grpId="0" animBg="1"/>
      <p:bldP spid="44" grpId="1"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7487185"/>
          </a:xfrm>
          <a:prstGeom prst="rect">
            <a:avLst/>
          </a:prstGeom>
        </p:spPr>
        <p:txBody>
          <a:bodyPr wrap="square">
            <a:spAutoFit/>
          </a:bodyPr>
          <a:lstStyle/>
          <a:p>
            <a:r>
              <a:rPr lang="en-US" dirty="0" smtClean="0">
                <a:hlinkClick r:id="rId2"/>
              </a:rPr>
              <a:t>http://historylink.org/File/7746</a:t>
            </a:r>
            <a:endParaRPr lang="en-US" dirty="0" smtClean="0"/>
          </a:p>
          <a:p>
            <a:pPr fontAlgn="base"/>
            <a:r>
              <a:rPr lang="en-US" dirty="0" smtClean="0"/>
              <a:t>	In January 29, 1906, Washington pioneer hop farmer Ezra Meeker (1830-1928) departs his grand home in Puyallup on a round trip expedition retracing the old emigrant trail to Oregon. </a:t>
            </a:r>
            <a:r>
              <a:rPr lang="en-US" dirty="0" err="1" smtClean="0"/>
              <a:t>Meeker's</a:t>
            </a:r>
            <a:r>
              <a:rPr lang="en-US" dirty="0" smtClean="0"/>
              <a:t> wagon is an old-style prairie schooner of the type used by thousands of the western pioneers who made up the great overland migration to the Oregon Country/Oregon Territory between 1841 and 1870. The goal of </a:t>
            </a:r>
            <a:r>
              <a:rPr lang="en-US" dirty="0" err="1" smtClean="0"/>
              <a:t>Meeker's</a:t>
            </a:r>
            <a:r>
              <a:rPr lang="en-US" dirty="0" smtClean="0"/>
              <a:t> journey is to publicize the historical importance of the Oregon Trail and to seek federal funding for its preservation.</a:t>
            </a:r>
          </a:p>
          <a:p>
            <a:pPr fontAlgn="base"/>
            <a:r>
              <a:rPr lang="en-US" b="1" dirty="0" smtClean="0"/>
              <a:t>The Oregon Trail</a:t>
            </a:r>
            <a:endParaRPr lang="en-US" dirty="0" smtClean="0"/>
          </a:p>
          <a:p>
            <a:pPr fontAlgn="base"/>
            <a:r>
              <a:rPr lang="en-US" dirty="0" smtClean="0"/>
              <a:t>	Meeker, his wife Eliza Jane Sumner Meeker (1834-1909), and their infant son Marion traveled to Oregon Territory over the emigrant trail in 1852, ultimately settling in the Puyallup Valley and founding the town of Puyallup.</a:t>
            </a:r>
          </a:p>
          <a:p>
            <a:pPr fontAlgn="base"/>
            <a:r>
              <a:rPr lang="en-US" dirty="0" smtClean="0"/>
              <a:t>	Travel on the Oregon Trail began in 1841. The bulk of the overland emigration came abruptly to a close when the Union Pacific and Central Pacific railroads completed the nation's first transcontinental railroad line on May 10, 1869. However, anecdotal evidence suggests that some families who could not afford train tickets continued to make the trip by wagon even up until the earliest years of the twentieth century.</a:t>
            </a:r>
          </a:p>
          <a:p>
            <a:pPr fontAlgn="base"/>
            <a:r>
              <a:rPr lang="en-US" dirty="0" smtClean="0"/>
              <a:t>	By 1906 many portions of the path had been ploughed up by farmers, buried under new construction, or simply overgrown and become difficult to distinguish. Meeker planned to identify the trail's exact path and place historical markers along the way. He also hoped that one day the Oregon Trail would be commemorated by what he described in a March 18, 1906, </a:t>
            </a:r>
          </a:p>
          <a:p>
            <a:pPr fontAlgn="base"/>
            <a:r>
              <a:rPr lang="en-US" i="1" dirty="0" smtClean="0"/>
              <a:t>Seattle Post-Intelligencer</a:t>
            </a:r>
            <a:r>
              <a:rPr lang="en-US" dirty="0" smtClean="0"/>
              <a:t> article as "the monument of utility, a great 'pioneer way,' a national highway where multitudes will travel in ease and comfort in the coming passenger automobile of the future, the car without rails, track without monopoly, the people's own, untrammeled by vexatious control for gain" ("Ezra Meeker Dedicates First Monument On the Old Trail At The </a:t>
            </a:r>
            <a:r>
              <a:rPr lang="en-US" dirty="0" err="1" smtClean="0"/>
              <a:t>Dalles</a:t>
            </a:r>
            <a:r>
              <a:rPr lang="en-US" dirty="0" smtClean="0"/>
              <a:t>, Oregon").</a:t>
            </a:r>
          </a:p>
          <a:p>
            <a:pPr fontAlgn="base"/>
            <a:r>
              <a:rPr lang="en-US" b="1" dirty="0" smtClean="0"/>
              <a:t>Preparations</a:t>
            </a:r>
            <a:endParaRPr lang="en-US" dirty="0" smtClean="0"/>
          </a:p>
          <a:p>
            <a:pPr fontAlgn="base"/>
            <a:r>
              <a:rPr lang="en-US" dirty="0" smtClean="0"/>
              <a:t>	Meeker chose to travel in a replicated covered wagon. The Puyallup firm of Cline and McCoy built the wagon using mostly new wood. One wheel hub and some of the metalwork were salvaged from wagons that had originally crossed the plains in 1853. The wagon box was fashioned like a boat and could, if necessary, be detached from the wheelbase and floated across rivers. This style of wagon was known as a prairie schooner. The canvas cover was painted with a map of the Old Oregon Trail and with slogans describing </a:t>
            </a:r>
            <a:r>
              <a:rPr lang="en-US" dirty="0" err="1" smtClean="0"/>
              <a:t>Meeker's</a:t>
            </a:r>
            <a:r>
              <a:rPr lang="en-US" dirty="0" smtClean="0"/>
              <a:t> planned journey. Puyallup hardware merchant Charlie Hood supplied the wooden yoke and special ox shoes (like horse shoes but shaped for cloven hooves).</a:t>
            </a:r>
          </a:p>
          <a:p>
            <a:pPr fontAlgn="base"/>
            <a:r>
              <a:rPr lang="en-US" dirty="0" smtClean="0"/>
              <a:t>	Vandalism vexed Meeker from the start. He later recounted in </a:t>
            </a:r>
            <a:r>
              <a:rPr lang="en-US" i="1" dirty="0" smtClean="0"/>
              <a:t>Ox Team Days,</a:t>
            </a:r>
            <a:r>
              <a:rPr lang="en-US" dirty="0" smtClean="0"/>
              <a:t> "First I noticed a name or two written on the wagon bed, then a dozen or more, all stealthily placed there, until the whole was so covered that there was no room for more. Finally the vandals began carving initials on the wagon bed and cutting off pieces to carry away. Eventually I put a stop to such vandalism by employing special police, posting notices, and nabbing some offenders in the very act" (Meeker and </a:t>
            </a:r>
            <a:r>
              <a:rPr lang="en-US" dirty="0" err="1" smtClean="0"/>
              <a:t>Driggs</a:t>
            </a:r>
            <a:r>
              <a:rPr lang="en-US" dirty="0" smtClean="0"/>
              <a:t>, p. 215).</a:t>
            </a:r>
          </a:p>
          <a:p>
            <a:pPr fontAlgn="base"/>
            <a:r>
              <a:rPr lang="en-US" dirty="0" smtClean="0"/>
              <a:t>	Two oxen, seven-year-old Twist and four-year-old Dave, pulled the wagon. Meeker bought a scotch collie, Jim, to serve as a watchdog. Herman Goebel managed the oxen from Puyallup to The </a:t>
            </a:r>
            <a:r>
              <a:rPr lang="en-US" dirty="0" err="1" smtClean="0"/>
              <a:t>Dalles</a:t>
            </a:r>
            <a:r>
              <a:rPr lang="en-US" dirty="0" smtClean="0"/>
              <a:t>, where William </a:t>
            </a:r>
            <a:r>
              <a:rPr lang="en-US" dirty="0" err="1" smtClean="0"/>
              <a:t>Mardon</a:t>
            </a:r>
            <a:r>
              <a:rPr lang="en-US" dirty="0" smtClean="0"/>
              <a:t> replaced him. Twist died on the trail after pulling the wagon some 1,700 miles, possibly felled by eating poisonous weeds, and was replaced with another ox, Dandy.</a:t>
            </a:r>
          </a:p>
          <a:p>
            <a:pPr fontAlgn="base"/>
            <a:r>
              <a:rPr lang="en-US" dirty="0" smtClean="0"/>
              <a:t>	</a:t>
            </a:r>
            <a:r>
              <a:rPr lang="en-US" dirty="0" err="1" smtClean="0"/>
              <a:t>Meeker's</a:t>
            </a:r>
            <a:r>
              <a:rPr lang="en-US" dirty="0" smtClean="0"/>
              <a:t> first camp was in the yard of his mansion in Puyallup. He took the oxen on trial jaunts to accustom them to the yoke and to pulling the wagon. With flowing beard and white hair, rangy Ezra Meeker looked the part of a pioneer, although many of his neighbors and some family members tried to dissuade him from undertaking the trip at his advanced age (76). After a few days Meeker moved his camp six blocks away to the yard of Puyallup Methodist Church, built on land he had donated. He made the first of many hundreds of speeches preaching the gospel of Oregon Trail preservation while camped at this location.</a:t>
            </a:r>
          </a:p>
          <a:p>
            <a:pPr fontAlgn="base"/>
            <a:r>
              <a:rPr lang="en-US" dirty="0" smtClean="0"/>
              <a:t>	By February 4 Meeker had backtracked to Seattle to raise funds and to make photographic plates of important local structures such as the Alaska Building and the </a:t>
            </a:r>
            <a:r>
              <a:rPr lang="en-US" i="1" dirty="0" smtClean="0"/>
              <a:t>Seattle Post-Intelligencer </a:t>
            </a:r>
            <a:r>
              <a:rPr lang="en-US" dirty="0" smtClean="0"/>
              <a:t>offices. Meeker planned to have the plates made into stereopticon slides and to use these in his lectures along the trail. (A stereopticon was a handheld device for viewing images three dimensionally.)</a:t>
            </a:r>
          </a:p>
          <a:p>
            <a:pPr fontAlgn="base"/>
            <a:r>
              <a:rPr lang="en-US" dirty="0" smtClean="0"/>
              <a:t>	He parked his wagon and pitched a tent in front of the First Unitarian Church at the corner of Boylston Avenue and Olive Street, remaining there for several weeks. Then Meeker made his way to Portland, and from there shipped his rig up the Columbia River to The </a:t>
            </a:r>
            <a:r>
              <a:rPr lang="en-US" dirty="0" err="1" smtClean="0"/>
              <a:t>Dalles</a:t>
            </a:r>
            <a:r>
              <a:rPr lang="en-US" dirty="0" smtClean="0"/>
              <a:t> on the steamer </a:t>
            </a:r>
            <a:r>
              <a:rPr lang="en-US" i="1" dirty="0" smtClean="0"/>
              <a:t>Bailey </a:t>
            </a:r>
            <a:r>
              <a:rPr lang="en-US" i="1" dirty="0" err="1" smtClean="0"/>
              <a:t>Gatzert</a:t>
            </a:r>
            <a:r>
              <a:rPr lang="en-US" dirty="0" smtClean="0"/>
              <a:t>.</a:t>
            </a:r>
          </a:p>
          <a:p>
            <a:pPr fontAlgn="base"/>
            <a:r>
              <a:rPr lang="en-US" b="1" dirty="0" smtClean="0"/>
              <a:t>Monuments Along The Trail</a:t>
            </a:r>
            <a:endParaRPr lang="en-US" dirty="0" smtClean="0"/>
          </a:p>
          <a:p>
            <a:pPr fontAlgn="base"/>
            <a:r>
              <a:rPr lang="en-US" dirty="0" smtClean="0"/>
              <a:t>	Meeker personally installed monuments in Washington at Tenino (February 21, 1906); in Oregon at The </a:t>
            </a:r>
            <a:r>
              <a:rPr lang="en-US" dirty="0" err="1" smtClean="0"/>
              <a:t>Dalles</a:t>
            </a:r>
            <a:r>
              <a:rPr lang="en-US" dirty="0" smtClean="0"/>
              <a:t> (March 12, 1906), Pendleton (March 31, 1906), Meacham (April 5, 1906), </a:t>
            </a:r>
            <a:r>
              <a:rPr lang="en-US" dirty="0" err="1" smtClean="0"/>
              <a:t>LaGrande</a:t>
            </a:r>
            <a:r>
              <a:rPr lang="en-US" dirty="0" smtClean="0"/>
              <a:t> (April 11, 1906), Ladd's Canyon (April 11, 1906), Baker City (April 19, 1906), Old Mount Pleasant (April 21, 1906), </a:t>
            </a:r>
            <a:r>
              <a:rPr lang="en-US" dirty="0" err="1" smtClean="0"/>
              <a:t>Durkee</a:t>
            </a:r>
            <a:r>
              <a:rPr lang="en-US" dirty="0" smtClean="0"/>
              <a:t> (April 1906), Huntington (April 1906), and Vale (April 30, 1906); in Idaho at Fort Boise (May 1906), Boise (May 9, 1906), and American Falls (May 1906); and in Wyoming at South Pass (June 24, 1906) and Independence Rock (July 3, 1906). He arranged for local historical societies to place markers in Washington at Tumwater, Centralia, Chehalis, </a:t>
            </a:r>
            <a:r>
              <a:rPr lang="en-US" dirty="0" err="1" smtClean="0"/>
              <a:t>Claquato</a:t>
            </a:r>
            <a:r>
              <a:rPr lang="en-US" dirty="0" smtClean="0"/>
              <a:t>, Jackson Prairie, and Toledo; in Idaho at Parma, Twin Falls, Pocatello, Soda Springs, and Montpelier; in Wyoming at </a:t>
            </a:r>
            <a:r>
              <a:rPr lang="en-US" dirty="0" err="1" smtClean="0"/>
              <a:t>Cokeville</a:t>
            </a:r>
            <a:r>
              <a:rPr lang="en-US" dirty="0" smtClean="0"/>
              <a:t>, Casper, Glen Rock, and Douglas; and in Nebraska at North Platte, Gothenburg, and Grand Island. Wherever he went, he received copious newspaper coverage.</a:t>
            </a:r>
          </a:p>
          <a:p>
            <a:pPr fontAlgn="base"/>
            <a:r>
              <a:rPr lang="en-US" dirty="0" smtClean="0"/>
              <a:t>	Most of the markers cost under $100 and their dedication ceremonies attracted enormous crowds, building cumulative support for trail preservation. In Baker City, for example, 2,000 people participated in the dedication of a bronze marker on the grounds of the local high school. At nearly every Meeker appearance, crowds numbering in the thousands were commonplace.</a:t>
            </a:r>
          </a:p>
          <a:p>
            <a:pPr fontAlgn="base"/>
            <a:r>
              <a:rPr lang="en-US" dirty="0" smtClean="0"/>
              <a:t>	Meeker contacted local historical societies along the route, enlisting their help and suggesting that they raise funds to place monuments in their respective communities. Meeker spent his lunchtime break (referred to during the nineteenth century and after as "</a:t>
            </a:r>
            <a:r>
              <a:rPr lang="en-US" dirty="0" err="1" smtClean="0"/>
              <a:t>nooning</a:t>
            </a:r>
            <a:r>
              <a:rPr lang="en-US" dirty="0" smtClean="0"/>
              <a:t>") writing a book that he self-published when he reached Lincoln, Nebraska as </a:t>
            </a:r>
            <a:r>
              <a:rPr lang="en-US" i="1" dirty="0" smtClean="0"/>
              <a:t>The Ox Team or the Old Oregon Trail, 1852-1906</a:t>
            </a:r>
            <a:r>
              <a:rPr lang="en-US" dirty="0" smtClean="0"/>
              <a:t>. Meeker reprinted the volume with various additions about his trip whenever stock ran low. He shipped these books and also a set of postcard images documenting his journey to drop points along the trail and sold them to help fund his travels. Meeker, </a:t>
            </a:r>
          </a:p>
          <a:p>
            <a:pPr fontAlgn="base"/>
            <a:r>
              <a:rPr lang="en-US" dirty="0" err="1" smtClean="0"/>
              <a:t>Mardon</a:t>
            </a:r>
            <a:r>
              <a:rPr lang="en-US" dirty="0" smtClean="0"/>
              <a:t>, Jim, Twist, Dave, Dandy, and the wagon were all immortalized in these postcards that Meeker continued to sell for years after this first trail marking journey.</a:t>
            </a:r>
          </a:p>
          <a:p>
            <a:pPr fontAlgn="base"/>
            <a:r>
              <a:rPr lang="en-US" b="1" dirty="0" smtClean="0"/>
              <a:t>Making Good Copy</a:t>
            </a:r>
            <a:endParaRPr lang="en-US" dirty="0" smtClean="0"/>
          </a:p>
          <a:p>
            <a:pPr fontAlgn="base"/>
            <a:r>
              <a:rPr lang="en-US" dirty="0" smtClean="0"/>
              <a:t>	On June 25, 1906, Meeker wrote to influential newspaper publisher William Randolph Hearst (1863-1951) describing his trip so far and asking Hearst to publicize the remainder of the journey in his papers. Hearst did so. Meeker made good copy: By the time he reached the summit of South Pass in the Rocky Mountains and dedicated a monument there, 20,000 people had attended monument dedications and some 4,000 people had donated money toward monument construction. Public support for marking and preserving the trail increased rapidly.</a:t>
            </a:r>
          </a:p>
          <a:p>
            <a:pPr fontAlgn="base"/>
            <a:r>
              <a:rPr lang="en-US" dirty="0" smtClean="0"/>
              <a:t>Meeker arrived in Indianapolis on January 5, 1907, and stayed in his old hometown until March 1, 1907. He then continued his journey, no longer placing markers since he had reached the trail's end, but continuing to speak out at every opportunity in support of trail preservation. The farther east he traveled the less enthusiastic the crowds became, sometimes expecting him to reveal himself as a traveling salesman. Moving the oxen through highly populated areas was also challenging.</a:t>
            </a:r>
          </a:p>
          <a:p>
            <a:pPr fontAlgn="base"/>
            <a:r>
              <a:rPr lang="en-US" dirty="0" smtClean="0"/>
              <a:t>	In New York City public officials were at first reluctant to allow Meeker to display his wagon or sell his book and postcards, even threatening to arrest him. Eventually they suspended an ordinance forbidding the driving of cattle through city streets and Meeker was allowed to enter.</a:t>
            </a:r>
          </a:p>
          <a:p>
            <a:pPr fontAlgn="base"/>
            <a:r>
              <a:rPr lang="en-US" dirty="0" smtClean="0"/>
              <a:t>	While Meeker and his driver William </a:t>
            </a:r>
            <a:r>
              <a:rPr lang="en-US" dirty="0" err="1" smtClean="0"/>
              <a:t>Marden</a:t>
            </a:r>
            <a:r>
              <a:rPr lang="en-US" dirty="0" smtClean="0"/>
              <a:t> were in the upstate New York town of </a:t>
            </a:r>
            <a:r>
              <a:rPr lang="en-US" dirty="0" err="1" smtClean="0"/>
              <a:t>Gloverville</a:t>
            </a:r>
            <a:r>
              <a:rPr lang="en-US" dirty="0" smtClean="0"/>
              <a:t>, </a:t>
            </a:r>
            <a:r>
              <a:rPr lang="en-US" dirty="0" err="1" smtClean="0"/>
              <a:t>Marden</a:t>
            </a:r>
            <a:r>
              <a:rPr lang="en-US" dirty="0" smtClean="0"/>
              <a:t> met and one week later married Clara Miner, an employee at a hotel. Clara did the cooking on the return journey, staying in Ezra </a:t>
            </a:r>
            <a:r>
              <a:rPr lang="en-US" dirty="0" err="1" smtClean="0"/>
              <a:t>Meeker's</a:t>
            </a:r>
            <a:r>
              <a:rPr lang="en-US" dirty="0" smtClean="0"/>
              <a:t> employ along with her husband until ca. 1918.</a:t>
            </a:r>
          </a:p>
          <a:p>
            <a:pPr fontAlgn="base"/>
            <a:r>
              <a:rPr lang="en-US" b="1" dirty="0" smtClean="0"/>
              <a:t>Wooing Theodore Roosevelt</a:t>
            </a:r>
            <a:endParaRPr lang="en-US" dirty="0" smtClean="0"/>
          </a:p>
          <a:p>
            <a:pPr fontAlgn="base"/>
            <a:r>
              <a:rPr lang="en-US" dirty="0" smtClean="0"/>
              <a:t>	Meeker tried to arrange a meeting with President Roosevelt at Roosevelt's Oyster Bay, New York, home but was rebuffed. On November 29, 1907, Washington Senator Samuel Henry Piles (1858-1940) and Representative Francis Cushman (1867-1909) introduced Meeker to the president in Washington, D.C., and pled his cause. Roosevelt assured Meeker that he would sign any trail-marking bill passed by Congress, then followed Meeker onto Pennsylvania Avenue to examine the team and wagon. In 1908 House Bill 11722, also called the Humphrey Bill, earmarked $50,000 for marking the Oregon Trail and spurred Meeker on to further trail-marking plans, despite the fact that the bill failed to pass.</a:t>
            </a:r>
          </a:p>
          <a:p>
            <a:pPr fontAlgn="base"/>
            <a:r>
              <a:rPr lang="en-US" dirty="0" smtClean="0"/>
              <a:t>	Meeker departed Washington, D.C., on January 8, 1908. He stabled the oxen and settled down in Pittsburgh for the winter, making a quick train trip back to Seattle in February 1908 in order to see his family and arrange his participation in the upcoming Alaska-Yukon-Pacific Exposition. From Pittsburgh he drove the wagon to St. Louis and then on to St. Joseph, Missouri. He shipped the oxen and the wagon from St. Joseph and boarded the train, arriving in Portland on June 6, 1908. He then proceeded to Seattle, arriving on July 18, 1908. He made numerous public appearances throughout the area.</a:t>
            </a:r>
          </a:p>
          <a:p>
            <a:pPr fontAlgn="base"/>
            <a:r>
              <a:rPr lang="en-US" dirty="0" smtClean="0"/>
              <a:t>	Not convinced that he had accomplished his goal with just one trip, Ezra Meeker would travel over the trail once again by wagon, then by car, by airplane, and many times by train, publicizing trail preservation all the way. Meeker wrote, "</a:t>
            </a:r>
            <a:r>
              <a:rPr lang="en-US" dirty="0" err="1" smtClean="0"/>
              <a:t>Monumenting</a:t>
            </a:r>
            <a:r>
              <a:rPr lang="en-US" dirty="0" smtClean="0"/>
              <a:t> the Old Oregon Trail means more than the mere preservation in memory of that great highway; it means the building up of loyalty, of patriotism, as well as the teaching of our history in a form never to be forgotten" (Meeker and </a:t>
            </a:r>
            <a:r>
              <a:rPr lang="en-US" dirty="0" err="1" smtClean="0"/>
              <a:t>Driggs</a:t>
            </a:r>
            <a:r>
              <a:rPr lang="en-US" dirty="0" smtClean="0"/>
              <a:t>, p. 272).</a:t>
            </a:r>
          </a:p>
          <a:p>
            <a:pPr fontAlgn="base"/>
            <a:r>
              <a:rPr lang="en-US" b="1" dirty="0" smtClean="0"/>
              <a:t>This essay made possible by: </a:t>
            </a:r>
            <a:r>
              <a:rPr lang="en-US" dirty="0" smtClean="0"/>
              <a:t/>
            </a:r>
            <a:br>
              <a:rPr lang="en-US" dirty="0" smtClean="0"/>
            </a:br>
            <a:r>
              <a:rPr lang="en-US" dirty="0" smtClean="0"/>
              <a:t>The State of Washington, Washington State Department of Archeology and Historic Preservation</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pPr fontAlgn="base"/>
            <a:r>
              <a:rPr lang="en-US" dirty="0" smtClean="0">
                <a:hlinkClick r:id="rId2"/>
              </a:rPr>
              <a:t>http://www.historylink.org/File/7737</a:t>
            </a:r>
            <a:endParaRPr lang="en-US" dirty="0" smtClean="0"/>
          </a:p>
          <a:p>
            <a:pPr fontAlgn="base"/>
            <a:r>
              <a:rPr lang="en-US" dirty="0" smtClean="0"/>
              <a:t>	Meeker made four official Trail-promoting trips. The first lasted from January 29, 1906, until June 6, 1908. The return portion of this trip was made by rail, often shadowing the path of the Oregon Trail. </a:t>
            </a:r>
          </a:p>
          <a:p>
            <a:pPr fontAlgn="base"/>
            <a:r>
              <a:rPr lang="en-US" dirty="0" smtClean="0"/>
              <a:t>	Meeker made a second trip from March 16, 1910, until August 26, 1912. Over the course of his two wagon-journeys, Meeker placed 150 markers along the trail, usually partially funded by local subscribers, involving local historical societies wherever possible.</a:t>
            </a:r>
          </a:p>
          <a:p>
            <a:pPr fontAlgn="base"/>
            <a:r>
              <a:rPr lang="en-US" dirty="0" smtClean="0"/>
              <a:t>	Meeker made a third trip from May 12, 1916, to September 16, 1916, this time going east to west in The Pathfinder, a touring car with a wagon-like canvas shell on top. Meeker used this third trip primarily to lecture on the need for and military value of a national highway. Before departing he met with President Woodrow Wilson, who endorsed the idea of a national highway. Meeker proposed a transcontinental highway that was to be called the Pioneer Way. The highway would have covered the route of the Cumberland Road (also called the National Road) from Cumberland, Maryland, to Vandalia, Illinois, and the Oregon Trail. </a:t>
            </a:r>
          </a:p>
          <a:p>
            <a:pPr fontAlgn="base"/>
            <a:r>
              <a:rPr lang="en-US" dirty="0" smtClean="0"/>
              <a:t>	In October 1924, he flew over a portion of the trail in a single-engine, high wing Army Fokker T-2. By ox, Meeker made two miles per hour crossing the Trail. His plane flew the route at 100 miles per hour.</a:t>
            </a:r>
            <a:endParaRPr lang="en-US" dirty="0"/>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sp useBgFill="1">
        <p:nvSpPr>
          <p:cNvPr id="60" name="TextBox 59"/>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pic>
        <p:nvPicPr>
          <p:cNvPr id="33" name="Picture 2" descr="File:United States 1890-07-10-1896-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9" name="Picture 7" descr="File:United States 1898-1907.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2" descr="File:United States 1837-03-1838.png"/>
          <p:cNvPicPr>
            <a:picLocks noChangeAspect="1" noChangeArrowheads="1"/>
          </p:cNvPicPr>
          <p:nvPr/>
        </p:nvPicPr>
        <p:blipFill>
          <a:blip r:embed="rId5"/>
          <a:srcRect l="34103" t="51830" r="57738" b="39740"/>
          <a:stretch>
            <a:fillRect/>
          </a:stretch>
        </p:blipFill>
        <p:spPr bwMode="auto">
          <a:xfrm>
            <a:off x="9753600" y="3200400"/>
            <a:ext cx="762000" cy="533400"/>
          </a:xfrm>
          <a:prstGeom prst="rect">
            <a:avLst/>
          </a:prstGeom>
          <a:noFill/>
        </p:spPr>
      </p:pic>
      <p:pic>
        <p:nvPicPr>
          <p:cNvPr id="19" name="Picture 4" descr="File:United States 1889-11-11-1890-05.png"/>
          <p:cNvPicPr>
            <a:picLocks noChangeAspect="1" noChangeArrowheads="1"/>
          </p:cNvPicPr>
          <p:nvPr/>
        </p:nvPicPr>
        <p:blipFill>
          <a:blip r:embed="rId6"/>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6"/>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7"/>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2" name="Rectangle 31"/>
          <p:cNvSpPr/>
          <p:nvPr/>
        </p:nvSpPr>
        <p:spPr>
          <a:xfrm>
            <a:off x="2286000" y="762000"/>
            <a:ext cx="6705600" cy="523220"/>
          </a:xfrm>
          <a:prstGeom prst="rect">
            <a:avLst/>
          </a:prstGeom>
          <a:solidFill>
            <a:schemeClr val="bg1"/>
          </a:solidFill>
        </p:spPr>
        <p:txBody>
          <a:bodyPr wrap="square">
            <a:spAutoFit/>
          </a:bodyPr>
          <a:lstStyle/>
          <a:p>
            <a:pPr algn="r"/>
            <a:r>
              <a:rPr lang="en-US" sz="2800" b="1" dirty="0" smtClean="0"/>
              <a:t>1906-1908: wagon on the Oregon Trail   </a:t>
            </a:r>
          </a:p>
        </p:txBody>
      </p:sp>
      <p:sp>
        <p:nvSpPr>
          <p:cNvPr id="34" name="TextBox 33"/>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1000"/>
                                        <p:tgtEl>
                                          <p:spTgt spid="49"/>
                                        </p:tgtEl>
                                      </p:cBhvr>
                                    </p:animEffect>
                                  </p:childTnLst>
                                </p:cTn>
                              </p:par>
                            </p:childTnLst>
                          </p:cTn>
                        </p:par>
                        <p:par>
                          <p:cTn id="8" fill="hold">
                            <p:stCondLst>
                              <p:cond delay="1000"/>
                            </p:stCondLst>
                            <p:childTnLst>
                              <p:par>
                                <p:cTn id="9" presetID="10" presetClass="exit" presetSubtype="0" fill="hold" nodeType="afterEffect">
                                  <p:stCondLst>
                                    <p:cond delay="0"/>
                                  </p:stCondLst>
                                  <p:childTnLst>
                                    <p:animEffect transition="out" filter="fade">
                                      <p:cBhvr>
                                        <p:cTn id="10" dur="2000"/>
                                        <p:tgtEl>
                                          <p:spTgt spid="33"/>
                                        </p:tgtEl>
                                      </p:cBhvr>
                                    </p:animEffect>
                                    <p:set>
                                      <p:cBhvr>
                                        <p:cTn id="11" dur="1" fill="hold">
                                          <p:stCondLst>
                                            <p:cond delay="1999"/>
                                          </p:stCondLst>
                                        </p:cTn>
                                        <p:tgtEl>
                                          <p:spTgt spid="33"/>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10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35"/>
                                        </p:tgtEl>
                                        <p:attrNameLst>
                                          <p:attrName>r</p:attrName>
                                        </p:attrNameLst>
                                      </p:cBhvr>
                                    </p:animRot>
                                  </p:childTnLst>
                                </p:cTn>
                              </p:par>
                              <p:par>
                                <p:cTn id="21" presetID="10"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1000"/>
                                        <p:tgtEl>
                                          <p:spTgt spid="58"/>
                                        </p:tgtEl>
                                      </p:cBhvr>
                                    </p:animEffect>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wipe(left)">
                                      <p:cBhvr>
                                        <p:cTn id="27" dur="3000"/>
                                        <p:tgtEl>
                                          <p:spTgt spid="50"/>
                                        </p:tgtEl>
                                      </p:cBhvr>
                                    </p:animEffect>
                                  </p:childTnLst>
                                </p:cTn>
                              </p:par>
                            </p:childTnLst>
                          </p:cTn>
                        </p:par>
                        <p:par>
                          <p:cTn id="28" fill="hold">
                            <p:stCondLst>
                              <p:cond delay="4000"/>
                            </p:stCondLst>
                            <p:childTnLst>
                              <p:par>
                                <p:cTn id="29" presetID="49" presetClass="entr" presetSubtype="0" decel="10000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1000" fill="hold"/>
                                        <p:tgtEl>
                                          <p:spTgt spid="56"/>
                                        </p:tgtEl>
                                        <p:attrNameLst>
                                          <p:attrName>ppt_w</p:attrName>
                                        </p:attrNameLst>
                                      </p:cBhvr>
                                      <p:tavLst>
                                        <p:tav tm="0">
                                          <p:val>
                                            <p:fltVal val="0"/>
                                          </p:val>
                                        </p:tav>
                                        <p:tav tm="100000">
                                          <p:val>
                                            <p:strVal val="#ppt_w"/>
                                          </p:val>
                                        </p:tav>
                                      </p:tavLst>
                                    </p:anim>
                                    <p:anim calcmode="lin" valueType="num">
                                      <p:cBhvr>
                                        <p:cTn id="32" dur="1000" fill="hold"/>
                                        <p:tgtEl>
                                          <p:spTgt spid="56"/>
                                        </p:tgtEl>
                                        <p:attrNameLst>
                                          <p:attrName>ppt_h</p:attrName>
                                        </p:attrNameLst>
                                      </p:cBhvr>
                                      <p:tavLst>
                                        <p:tav tm="0">
                                          <p:val>
                                            <p:fltVal val="0"/>
                                          </p:val>
                                        </p:tav>
                                        <p:tav tm="100000">
                                          <p:val>
                                            <p:strVal val="#ppt_h"/>
                                          </p:val>
                                        </p:tav>
                                      </p:tavLst>
                                    </p:anim>
                                    <p:anim calcmode="lin" valueType="num">
                                      <p:cBhvr>
                                        <p:cTn id="33" dur="1000" fill="hold"/>
                                        <p:tgtEl>
                                          <p:spTgt spid="56"/>
                                        </p:tgtEl>
                                        <p:attrNameLst>
                                          <p:attrName>style.rotation</p:attrName>
                                        </p:attrNameLst>
                                      </p:cBhvr>
                                      <p:tavLst>
                                        <p:tav tm="0">
                                          <p:val>
                                            <p:fltVal val="360"/>
                                          </p:val>
                                        </p:tav>
                                        <p:tav tm="100000">
                                          <p:val>
                                            <p:fltVal val="0"/>
                                          </p:val>
                                        </p:tav>
                                      </p:tavLst>
                                    </p:anim>
                                    <p:animEffect transition="in" filter="fade">
                                      <p:cBhvr>
                                        <p:cTn id="34" dur="1000"/>
                                        <p:tgtEl>
                                          <p:spTgt spid="5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fade">
                                      <p:cBhvr>
                                        <p:cTn id="37" dur="1000"/>
                                        <p:tgtEl>
                                          <p:spTgt spid="34"/>
                                        </p:tgtEl>
                                      </p:cBhvr>
                                    </p:animEffect>
                                  </p:childTnLst>
                                </p:cTn>
                              </p:par>
                            </p:childTnLst>
                          </p:cTn>
                        </p:par>
                        <p:par>
                          <p:cTn id="38" fill="hold">
                            <p:stCondLst>
                              <p:cond delay="5000"/>
                            </p:stCondLst>
                            <p:childTnLst>
                              <p:par>
                                <p:cTn id="39" presetID="49" presetClass="exit" presetSubtype="0" accel="100000" fill="hold" grpId="0" nodeType="afterEffect">
                                  <p:stCondLst>
                                    <p:cond delay="0"/>
                                  </p:stCondLst>
                                  <p:childTnLst>
                                    <p:anim calcmode="lin" valueType="num">
                                      <p:cBhvr>
                                        <p:cTn id="40" dur="1000"/>
                                        <p:tgtEl>
                                          <p:spTgt spid="46"/>
                                        </p:tgtEl>
                                        <p:attrNameLst>
                                          <p:attrName>ppt_w</p:attrName>
                                        </p:attrNameLst>
                                      </p:cBhvr>
                                      <p:tavLst>
                                        <p:tav tm="0">
                                          <p:val>
                                            <p:strVal val="ppt_w"/>
                                          </p:val>
                                        </p:tav>
                                        <p:tav tm="100000">
                                          <p:val>
                                            <p:fltVal val="0"/>
                                          </p:val>
                                        </p:tav>
                                      </p:tavLst>
                                    </p:anim>
                                    <p:anim calcmode="lin" valueType="num">
                                      <p:cBhvr>
                                        <p:cTn id="41" dur="1000"/>
                                        <p:tgtEl>
                                          <p:spTgt spid="46"/>
                                        </p:tgtEl>
                                        <p:attrNameLst>
                                          <p:attrName>ppt_h</p:attrName>
                                        </p:attrNameLst>
                                      </p:cBhvr>
                                      <p:tavLst>
                                        <p:tav tm="0">
                                          <p:val>
                                            <p:strVal val="ppt_h"/>
                                          </p:val>
                                        </p:tav>
                                        <p:tav tm="100000">
                                          <p:val>
                                            <p:fltVal val="0"/>
                                          </p:val>
                                        </p:tav>
                                      </p:tavLst>
                                    </p:anim>
                                    <p:anim calcmode="lin" valueType="num">
                                      <p:cBhvr>
                                        <p:cTn id="42" dur="1000"/>
                                        <p:tgtEl>
                                          <p:spTgt spid="46"/>
                                        </p:tgtEl>
                                        <p:attrNameLst>
                                          <p:attrName>style.rotation</p:attrName>
                                        </p:attrNameLst>
                                      </p:cBhvr>
                                      <p:tavLst>
                                        <p:tav tm="0">
                                          <p:val>
                                            <p:fltVal val="0"/>
                                          </p:val>
                                        </p:tav>
                                        <p:tav tm="100000">
                                          <p:val>
                                            <p:fltVal val="360"/>
                                          </p:val>
                                        </p:tav>
                                      </p:tavLst>
                                    </p:anim>
                                    <p:animEffect transition="out" filter="fade">
                                      <p:cBhvr>
                                        <p:cTn id="43" dur="1000"/>
                                        <p:tgtEl>
                                          <p:spTgt spid="46"/>
                                        </p:tgtEl>
                                      </p:cBhvr>
                                    </p:animEffect>
                                    <p:set>
                                      <p:cBhvr>
                                        <p:cTn id="44" dur="1" fill="hold">
                                          <p:stCondLst>
                                            <p:cond delay="999"/>
                                          </p:stCondLst>
                                        </p:cTn>
                                        <p:tgtEl>
                                          <p:spTgt spid="46"/>
                                        </p:tgtEl>
                                        <p:attrNameLst>
                                          <p:attrName>style.visibility</p:attrName>
                                        </p:attrNameLst>
                                      </p:cBhvr>
                                      <p:to>
                                        <p:strVal val="hidden"/>
                                      </p:to>
                                    </p:set>
                                  </p:childTnLst>
                                </p:cTn>
                              </p:par>
                              <p:par>
                                <p:cTn id="45" presetID="49" presetClass="entr" presetSubtype="0" decel="10000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360"/>
                                          </p:val>
                                        </p:tav>
                                        <p:tav tm="100000">
                                          <p:val>
                                            <p:fltVal val="0"/>
                                          </p:val>
                                        </p:tav>
                                      </p:tavLst>
                                    </p:anim>
                                    <p:animEffect transition="in" filter="fade">
                                      <p:cBhvr>
                                        <p:cTn id="50"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0" grpId="0" animBg="1"/>
      <p:bldP spid="58" grpId="0" animBg="1"/>
      <p:bldP spid="35" grpId="0" animBg="1"/>
      <p:bldP spid="32" grpId="0" animBg="1"/>
      <p:bldP spid="34" grpId="0" animBg="1"/>
      <p:bldP spid="50" grpId="0" animBg="1"/>
      <p:bldP spid="5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7" descr="File:United States 1898-1907.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sp>
        <p:nvSpPr>
          <p:cNvPr id="75" name="TextBox 74"/>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useBgFill="1">
        <p:nvSpPr>
          <p:cNvPr id="60" name="TextBox 59"/>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 name="Group 2"/>
          <p:cNvGrpSpPr/>
          <p:nvPr/>
        </p:nvGrpSpPr>
        <p:grpSpPr>
          <a:xfrm>
            <a:off x="21351" y="928596"/>
            <a:ext cx="9711586" cy="6158004"/>
            <a:chOff x="21351" y="928596"/>
            <a:chExt cx="9711586" cy="6158004"/>
          </a:xfrm>
          <a:solidFill>
            <a:schemeClr val="bg1"/>
          </a:solidFill>
        </p:grpSpPr>
        <p:sp>
          <p:nvSpPr>
            <p:cNvPr id="12" name="Freeform 11"/>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4"/>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1" name="Picture 3"/>
          <p:cNvPicPr>
            <a:picLocks noChangeAspect="1" noChangeArrowheads="1"/>
          </p:cNvPicPr>
          <p:nvPr/>
        </p:nvPicPr>
        <p:blipFill>
          <a:blip r:embed="rId5"/>
          <a:srcRect r="2169" b="5543"/>
          <a:stretch>
            <a:fillRect/>
          </a:stretch>
        </p:blipFill>
        <p:spPr bwMode="auto">
          <a:xfrm flipH="1">
            <a:off x="76200" y="853881"/>
            <a:ext cx="6874476" cy="4572000"/>
          </a:xfrm>
          <a:prstGeom prst="rect">
            <a:avLst/>
          </a:prstGeom>
          <a:noFill/>
          <a:ln w="38100">
            <a:solidFill>
              <a:schemeClr val="tx1"/>
            </a:solidFill>
            <a:miter lim="800000"/>
            <a:headEnd/>
            <a:tailEnd/>
          </a:ln>
          <a:effectLst/>
        </p:spPr>
      </p:pic>
      <p:pic>
        <p:nvPicPr>
          <p:cNvPr id="62" name="Picture 5"/>
          <p:cNvPicPr>
            <a:picLocks noChangeAspect="1" noChangeArrowheads="1"/>
          </p:cNvPicPr>
          <p:nvPr/>
        </p:nvPicPr>
        <p:blipFill>
          <a:blip r:embed="rId6"/>
          <a:srcRect/>
          <a:stretch>
            <a:fillRect/>
          </a:stretch>
        </p:blipFill>
        <p:spPr bwMode="auto">
          <a:xfrm>
            <a:off x="0" y="838200"/>
            <a:ext cx="7010400" cy="4572000"/>
          </a:xfrm>
          <a:prstGeom prst="rect">
            <a:avLst/>
          </a:prstGeom>
          <a:noFill/>
          <a:ln w="38100">
            <a:solidFill>
              <a:schemeClr val="tx1"/>
            </a:solidFill>
            <a:miter lim="800000"/>
            <a:headEnd/>
            <a:tailEnd/>
          </a:ln>
          <a:effectLst/>
        </p:spPr>
      </p:pic>
      <p:grpSp>
        <p:nvGrpSpPr>
          <p:cNvPr id="63" name="Group 62"/>
          <p:cNvGrpSpPr/>
          <p:nvPr/>
        </p:nvGrpSpPr>
        <p:grpSpPr>
          <a:xfrm>
            <a:off x="0" y="838200"/>
            <a:ext cx="7010400" cy="4587681"/>
            <a:chOff x="152400" y="-15681"/>
            <a:chExt cx="7010400" cy="4587681"/>
          </a:xfrm>
        </p:grpSpPr>
        <p:pic>
          <p:nvPicPr>
            <p:cNvPr id="64" name="Picture 2"/>
            <p:cNvPicPr>
              <a:picLocks noChangeAspect="1" noChangeArrowheads="1"/>
            </p:cNvPicPr>
            <p:nvPr/>
          </p:nvPicPr>
          <p:blipFill>
            <a:blip r:embed="rId7"/>
            <a:srcRect/>
            <a:stretch>
              <a:fillRect/>
            </a:stretch>
          </p:blipFill>
          <p:spPr bwMode="auto">
            <a:xfrm>
              <a:off x="152400" y="-15681"/>
              <a:ext cx="7010400" cy="4587681"/>
            </a:xfrm>
            <a:prstGeom prst="rect">
              <a:avLst/>
            </a:prstGeom>
            <a:noFill/>
            <a:ln w="38100">
              <a:solidFill>
                <a:schemeClr val="tx1"/>
              </a:solidFill>
              <a:miter lim="800000"/>
              <a:headEnd/>
              <a:tailEnd/>
            </a:ln>
            <a:effectLst/>
          </p:spPr>
        </p:pic>
        <p:sp>
          <p:nvSpPr>
            <p:cNvPr id="65" name="Rectangle 64"/>
            <p:cNvSpPr/>
            <p:nvPr/>
          </p:nvSpPr>
          <p:spPr>
            <a:xfrm>
              <a:off x="762000" y="-15681"/>
              <a:ext cx="2523255" cy="461665"/>
            </a:xfrm>
            <a:prstGeom prst="rect">
              <a:avLst/>
            </a:prstGeom>
            <a:ln w="38100">
              <a:noFill/>
            </a:ln>
          </p:spPr>
          <p:txBody>
            <a:bodyPr wrap="none">
              <a:spAutoFit/>
            </a:bodyPr>
            <a:lstStyle/>
            <a:p>
              <a:r>
                <a:rPr lang="en-US" sz="2400" b="1" dirty="0" smtClean="0">
                  <a:solidFill>
                    <a:schemeClr val="tx1">
                      <a:lumMod val="75000"/>
                      <a:lumOff val="25000"/>
                    </a:schemeClr>
                  </a:solidFill>
                </a:rPr>
                <a:t>Snake River, Idaho</a:t>
              </a:r>
              <a:endParaRPr lang="en-US" sz="2400" b="1" dirty="0">
                <a:solidFill>
                  <a:schemeClr val="tx1">
                    <a:lumMod val="75000"/>
                    <a:lumOff val="25000"/>
                  </a:schemeClr>
                </a:solidFill>
              </a:endParaRPr>
            </a:p>
          </p:txBody>
        </p:sp>
      </p:grpSp>
      <p:pic>
        <p:nvPicPr>
          <p:cNvPr id="66" name="Picture 2"/>
          <p:cNvPicPr>
            <a:picLocks noChangeAspect="1" noChangeArrowheads="1"/>
          </p:cNvPicPr>
          <p:nvPr/>
        </p:nvPicPr>
        <p:blipFill>
          <a:blip r:embed="rId8"/>
          <a:srcRect/>
          <a:stretch>
            <a:fillRect/>
          </a:stretch>
        </p:blipFill>
        <p:spPr bwMode="auto">
          <a:xfrm>
            <a:off x="0" y="853881"/>
            <a:ext cx="7010400" cy="4572000"/>
          </a:xfrm>
          <a:prstGeom prst="rect">
            <a:avLst/>
          </a:prstGeom>
          <a:noFill/>
          <a:ln w="38100">
            <a:solidFill>
              <a:schemeClr val="tx1"/>
            </a:solidFill>
            <a:miter lim="800000"/>
            <a:headEnd/>
            <a:tailEnd/>
          </a:ln>
          <a:effectLst/>
        </p:spPr>
      </p:pic>
      <p:pic>
        <p:nvPicPr>
          <p:cNvPr id="67" name="Picture 4" descr="http://www.historylink.org/Content/Media/Photos/Small/Ezra_Meeker_Ox_Team_Days_1907.jpg"/>
          <p:cNvPicPr>
            <a:picLocks noChangeAspect="1" noChangeArrowheads="1"/>
          </p:cNvPicPr>
          <p:nvPr/>
        </p:nvPicPr>
        <p:blipFill>
          <a:blip r:embed="rId9"/>
          <a:srcRect/>
          <a:stretch>
            <a:fillRect/>
          </a:stretch>
        </p:blipFill>
        <p:spPr bwMode="auto">
          <a:xfrm rot="1554374">
            <a:off x="867799" y="2996973"/>
            <a:ext cx="2476500" cy="3495675"/>
          </a:xfrm>
          <a:prstGeom prst="rect">
            <a:avLst/>
          </a:prstGeom>
          <a:noFill/>
        </p:spPr>
      </p:pic>
      <p:grpSp>
        <p:nvGrpSpPr>
          <p:cNvPr id="68" name="Group 67"/>
          <p:cNvGrpSpPr/>
          <p:nvPr/>
        </p:nvGrpSpPr>
        <p:grpSpPr>
          <a:xfrm>
            <a:off x="76200" y="853881"/>
            <a:ext cx="6934200" cy="4495800"/>
            <a:chOff x="-5565365" y="5293179"/>
            <a:chExt cx="6808378" cy="4495800"/>
          </a:xfrm>
        </p:grpSpPr>
        <p:pic>
          <p:nvPicPr>
            <p:cNvPr id="69" name="Picture 6"/>
            <p:cNvPicPr>
              <a:picLocks noChangeAspect="1" noChangeArrowheads="1"/>
            </p:cNvPicPr>
            <p:nvPr/>
          </p:nvPicPr>
          <p:blipFill>
            <a:blip r:embed="rId10"/>
            <a:srcRect/>
            <a:stretch>
              <a:fillRect/>
            </a:stretch>
          </p:blipFill>
          <p:spPr bwMode="auto">
            <a:xfrm>
              <a:off x="-5565365" y="5293179"/>
              <a:ext cx="6808378" cy="4495800"/>
            </a:xfrm>
            <a:prstGeom prst="rect">
              <a:avLst/>
            </a:prstGeom>
            <a:noFill/>
            <a:ln w="38100">
              <a:solidFill>
                <a:schemeClr val="tx1"/>
              </a:solidFill>
              <a:miter lim="800000"/>
              <a:headEnd/>
              <a:tailEnd/>
            </a:ln>
            <a:effectLst/>
          </p:spPr>
        </p:pic>
        <p:sp>
          <p:nvSpPr>
            <p:cNvPr id="70" name="Rectangle 69"/>
            <p:cNvSpPr/>
            <p:nvPr/>
          </p:nvSpPr>
          <p:spPr>
            <a:xfrm>
              <a:off x="-5461358" y="5349233"/>
              <a:ext cx="2514600" cy="461665"/>
            </a:xfrm>
            <a:prstGeom prst="rect">
              <a:avLst/>
            </a:prstGeom>
            <a:solidFill>
              <a:schemeClr val="bg1">
                <a:lumMod val="85000"/>
              </a:schemeClr>
            </a:solidFill>
            <a:ln w="38100">
              <a:noFill/>
            </a:ln>
          </p:spPr>
          <p:txBody>
            <a:bodyPr wrap="square">
              <a:spAutoFit/>
            </a:bodyPr>
            <a:lstStyle/>
            <a:p>
              <a:r>
                <a:rPr lang="en-US" sz="2400" b="1" dirty="0" smtClean="0">
                  <a:solidFill>
                    <a:schemeClr val="tx1">
                      <a:lumMod val="75000"/>
                      <a:lumOff val="25000"/>
                    </a:schemeClr>
                  </a:solidFill>
                </a:rPr>
                <a:t>Chimney Rock</a:t>
              </a:r>
              <a:endParaRPr lang="en-US" sz="2400" b="1" dirty="0">
                <a:solidFill>
                  <a:schemeClr val="tx1">
                    <a:lumMod val="75000"/>
                    <a:lumOff val="25000"/>
                  </a:schemeClr>
                </a:solidFill>
              </a:endParaRPr>
            </a:p>
          </p:txBody>
        </p:sp>
      </p:grpSp>
      <p:grpSp>
        <p:nvGrpSpPr>
          <p:cNvPr id="71" name="Group 70"/>
          <p:cNvGrpSpPr>
            <a:grpSpLocks noChangeAspect="1"/>
          </p:cNvGrpSpPr>
          <p:nvPr/>
        </p:nvGrpSpPr>
        <p:grpSpPr>
          <a:xfrm>
            <a:off x="228600" y="2778579"/>
            <a:ext cx="4584287" cy="4079421"/>
            <a:chOff x="5672551" y="228600"/>
            <a:chExt cx="3136487" cy="3200400"/>
          </a:xfrm>
        </p:grpSpPr>
        <p:pic>
          <p:nvPicPr>
            <p:cNvPr id="72" name="Picture 71"/>
            <p:cNvPicPr>
              <a:picLocks noChangeAspect="1" noChangeArrowheads="1"/>
            </p:cNvPicPr>
            <p:nvPr/>
          </p:nvPicPr>
          <p:blipFill>
            <a:blip r:embed="rId11"/>
            <a:srcRect/>
            <a:stretch>
              <a:fillRect/>
            </a:stretch>
          </p:blipFill>
          <p:spPr bwMode="auto">
            <a:xfrm>
              <a:off x="5672551" y="228600"/>
              <a:ext cx="3136487" cy="3200400"/>
            </a:xfrm>
            <a:prstGeom prst="rect">
              <a:avLst/>
            </a:prstGeom>
            <a:noFill/>
            <a:ln w="38100">
              <a:solidFill>
                <a:schemeClr val="tx1"/>
              </a:solidFill>
              <a:miter lim="800000"/>
              <a:headEnd/>
              <a:tailEnd/>
            </a:ln>
            <a:effectLst/>
          </p:spPr>
        </p:pic>
        <p:sp>
          <p:nvSpPr>
            <p:cNvPr id="73" name="Rectangle 72"/>
            <p:cNvSpPr/>
            <p:nvPr/>
          </p:nvSpPr>
          <p:spPr>
            <a:xfrm>
              <a:off x="7577551" y="2926514"/>
              <a:ext cx="1112805" cy="461665"/>
            </a:xfrm>
            <a:prstGeom prst="rect">
              <a:avLst/>
            </a:prstGeom>
            <a:ln w="38100">
              <a:noFill/>
            </a:ln>
          </p:spPr>
          <p:txBody>
            <a:bodyPr wrap="none">
              <a:spAutoFit/>
            </a:bodyPr>
            <a:lstStyle/>
            <a:p>
              <a:r>
                <a:rPr lang="en-US" sz="2400" b="1" dirty="0" smtClean="0">
                  <a:solidFill>
                    <a:schemeClr val="bg1"/>
                  </a:solidFill>
                </a:rPr>
                <a:t>Omaha</a:t>
              </a:r>
              <a:endParaRPr lang="en-US" sz="2400" b="1" dirty="0">
                <a:solidFill>
                  <a:schemeClr val="bg1"/>
                </a:solidFill>
              </a:endParaRPr>
            </a:p>
          </p:txBody>
        </p:sp>
      </p:grpSp>
      <p:sp>
        <p:nvSpPr>
          <p:cNvPr id="74" name="Rectangle 73"/>
          <p:cNvSpPr/>
          <p:nvPr/>
        </p:nvSpPr>
        <p:spPr>
          <a:xfrm>
            <a:off x="2286000" y="762000"/>
            <a:ext cx="6705600" cy="523220"/>
          </a:xfrm>
          <a:prstGeom prst="rect">
            <a:avLst/>
          </a:prstGeom>
          <a:solidFill>
            <a:schemeClr val="bg1"/>
          </a:solidFill>
        </p:spPr>
        <p:txBody>
          <a:bodyPr wrap="square">
            <a:spAutoFit/>
          </a:bodyPr>
          <a:lstStyle/>
          <a:p>
            <a:pPr algn="r"/>
            <a:r>
              <a:rPr lang="en-US" sz="2800" b="1" dirty="0" smtClean="0"/>
              <a:t>1906-1908: wagon on the Oregon Trail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75"/>
                                        </p:tgtEl>
                                      </p:cBhvr>
                                    </p:animEffect>
                                    <p:set>
                                      <p:cBhvr>
                                        <p:cTn id="7" dur="1" fill="hold">
                                          <p:stCondLst>
                                            <p:cond delay="999"/>
                                          </p:stCondLst>
                                        </p:cTn>
                                        <p:tgtEl>
                                          <p:spTgt spid="7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74"/>
                                        </p:tgtEl>
                                      </p:cBhvr>
                                    </p:animEffect>
                                    <p:set>
                                      <p:cBhvr>
                                        <p:cTn id="10" dur="1" fill="hold">
                                          <p:stCondLst>
                                            <p:cond delay="999"/>
                                          </p:stCondLst>
                                        </p:cTn>
                                        <p:tgtEl>
                                          <p:spTgt spid="74"/>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58"/>
                                        </p:tgtEl>
                                      </p:cBhvr>
                                    </p:animEffect>
                                    <p:set>
                                      <p:cBhvr>
                                        <p:cTn id="13" dur="1" fill="hold">
                                          <p:stCondLst>
                                            <p:cond delay="999"/>
                                          </p:stCondLst>
                                        </p:cTn>
                                        <p:tgtEl>
                                          <p:spTgt spid="58"/>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1000"/>
                                        <p:tgtEl>
                                          <p:spTgt spid="6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62"/>
                                        </p:tgtEl>
                                        <p:attrNameLst>
                                          <p:attrName>style.visibility</p:attrName>
                                        </p:attrNameLst>
                                      </p:cBhvr>
                                      <p:to>
                                        <p:strVal val="visible"/>
                                      </p:to>
                                    </p:set>
                                    <p:animEffect transition="in" filter="fade">
                                      <p:cBhvr>
                                        <p:cTn id="21" dur="1000"/>
                                        <p:tgtEl>
                                          <p:spTgt spid="62"/>
                                        </p:tgtEl>
                                      </p:cBhvr>
                                    </p:animEffect>
                                  </p:childTnLst>
                                </p:cTn>
                              </p:par>
                            </p:childTnLst>
                          </p:cTn>
                        </p:par>
                        <p:par>
                          <p:cTn id="22" fill="hold">
                            <p:stCondLst>
                              <p:cond delay="1000"/>
                            </p:stCondLst>
                            <p:childTnLst>
                              <p:par>
                                <p:cTn id="23" presetID="10" presetClass="exit" presetSubtype="0" fill="hold" nodeType="afterEffect">
                                  <p:stCondLst>
                                    <p:cond delay="0"/>
                                  </p:stCondLst>
                                  <p:childTnLst>
                                    <p:animEffect transition="out" filter="fade">
                                      <p:cBhvr>
                                        <p:cTn id="24" dur="1000"/>
                                        <p:tgtEl>
                                          <p:spTgt spid="61"/>
                                        </p:tgtEl>
                                      </p:cBhvr>
                                    </p:animEffect>
                                    <p:set>
                                      <p:cBhvr>
                                        <p:cTn id="25" dur="1" fill="hold">
                                          <p:stCondLst>
                                            <p:cond delay="999"/>
                                          </p:stCondLst>
                                        </p:cTn>
                                        <p:tgtEl>
                                          <p:spTgt spid="6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1000"/>
                                        <p:tgtEl>
                                          <p:spTgt spid="63"/>
                                        </p:tgtEl>
                                      </p:cBhvr>
                                    </p:animEffect>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1000"/>
                                        <p:tgtEl>
                                          <p:spTgt spid="62"/>
                                        </p:tgtEl>
                                      </p:cBhvr>
                                    </p:animEffect>
                                    <p:set>
                                      <p:cBhvr>
                                        <p:cTn id="34" dur="1" fill="hold">
                                          <p:stCondLst>
                                            <p:cond delay="999"/>
                                          </p:stCondLst>
                                        </p:cTn>
                                        <p:tgtEl>
                                          <p:spTgt spid="6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childTnLst>
                                </p:cTn>
                              </p:par>
                            </p:childTnLst>
                          </p:cTn>
                        </p:par>
                        <p:par>
                          <p:cTn id="40" fill="hold">
                            <p:stCondLst>
                              <p:cond delay="1000"/>
                            </p:stCondLst>
                            <p:childTnLst>
                              <p:par>
                                <p:cTn id="41" presetID="10" presetClass="exit" presetSubtype="0" fill="hold" nodeType="afterEffect">
                                  <p:stCondLst>
                                    <p:cond delay="0"/>
                                  </p:stCondLst>
                                  <p:childTnLst>
                                    <p:animEffect transition="out" filter="fade">
                                      <p:cBhvr>
                                        <p:cTn id="42" dur="1000"/>
                                        <p:tgtEl>
                                          <p:spTgt spid="63"/>
                                        </p:tgtEl>
                                      </p:cBhvr>
                                    </p:animEffect>
                                    <p:set>
                                      <p:cBhvr>
                                        <p:cTn id="43" dur="1" fill="hold">
                                          <p:stCondLst>
                                            <p:cond delay="999"/>
                                          </p:stCondLst>
                                        </p:cTn>
                                        <p:tgtEl>
                                          <p:spTgt spid="63"/>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53" presetClass="entr" presetSubtype="0" fill="hold" nodeType="clickEffect">
                                  <p:stCondLst>
                                    <p:cond delay="0"/>
                                  </p:stCondLst>
                                  <p:childTnLst>
                                    <p:set>
                                      <p:cBhvr>
                                        <p:cTn id="47" dur="1" fill="hold">
                                          <p:stCondLst>
                                            <p:cond delay="0"/>
                                          </p:stCondLst>
                                        </p:cTn>
                                        <p:tgtEl>
                                          <p:spTgt spid="67"/>
                                        </p:tgtEl>
                                        <p:attrNameLst>
                                          <p:attrName>style.visibility</p:attrName>
                                        </p:attrNameLst>
                                      </p:cBhvr>
                                      <p:to>
                                        <p:strVal val="visible"/>
                                      </p:to>
                                    </p:set>
                                    <p:anim calcmode="lin" valueType="num">
                                      <p:cBhvr>
                                        <p:cTn id="48" dur="1000" fill="hold"/>
                                        <p:tgtEl>
                                          <p:spTgt spid="67"/>
                                        </p:tgtEl>
                                        <p:attrNameLst>
                                          <p:attrName>ppt_w</p:attrName>
                                        </p:attrNameLst>
                                      </p:cBhvr>
                                      <p:tavLst>
                                        <p:tav tm="0">
                                          <p:val>
                                            <p:fltVal val="0"/>
                                          </p:val>
                                        </p:tav>
                                        <p:tav tm="100000">
                                          <p:val>
                                            <p:strVal val="#ppt_w"/>
                                          </p:val>
                                        </p:tav>
                                      </p:tavLst>
                                    </p:anim>
                                    <p:anim calcmode="lin" valueType="num">
                                      <p:cBhvr>
                                        <p:cTn id="49" dur="1000" fill="hold"/>
                                        <p:tgtEl>
                                          <p:spTgt spid="67"/>
                                        </p:tgtEl>
                                        <p:attrNameLst>
                                          <p:attrName>ppt_h</p:attrName>
                                        </p:attrNameLst>
                                      </p:cBhvr>
                                      <p:tavLst>
                                        <p:tav tm="0">
                                          <p:val>
                                            <p:fltVal val="0"/>
                                          </p:val>
                                        </p:tav>
                                        <p:tav tm="100000">
                                          <p:val>
                                            <p:strVal val="#ppt_h"/>
                                          </p:val>
                                        </p:tav>
                                      </p:tavLst>
                                    </p:anim>
                                    <p:animEffect transition="in" filter="fade">
                                      <p:cBhvr>
                                        <p:cTn id="50" dur="1000"/>
                                        <p:tgtEl>
                                          <p:spTgt spid="6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1000"/>
                            </p:stCondLst>
                            <p:childTnLst>
                              <p:par>
                                <p:cTn id="57" presetID="10" presetClass="exit" presetSubtype="0" fill="hold" nodeType="afterEffect">
                                  <p:stCondLst>
                                    <p:cond delay="0"/>
                                  </p:stCondLst>
                                  <p:childTnLst>
                                    <p:animEffect transition="out" filter="fade">
                                      <p:cBhvr>
                                        <p:cTn id="58" dur="1000"/>
                                        <p:tgtEl>
                                          <p:spTgt spid="66"/>
                                        </p:tgtEl>
                                      </p:cBhvr>
                                    </p:animEffect>
                                    <p:set>
                                      <p:cBhvr>
                                        <p:cTn id="59" dur="1" fill="hold">
                                          <p:stCondLst>
                                            <p:cond delay="999"/>
                                          </p:stCondLst>
                                        </p:cTn>
                                        <p:tgtEl>
                                          <p:spTgt spid="66"/>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67"/>
                                        </p:tgtEl>
                                      </p:cBhvr>
                                    </p:animEffect>
                                    <p:set>
                                      <p:cBhvr>
                                        <p:cTn id="62" dur="1" fill="hold">
                                          <p:stCondLst>
                                            <p:cond delay="999"/>
                                          </p:stCondLst>
                                        </p:cTn>
                                        <p:tgtEl>
                                          <p:spTgt spid="6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71"/>
                                        </p:tgtEl>
                                        <p:attrNameLst>
                                          <p:attrName>style.visibility</p:attrName>
                                        </p:attrNameLst>
                                      </p:cBhvr>
                                      <p:to>
                                        <p:strVal val="visible"/>
                                      </p:to>
                                    </p:set>
                                    <p:animEffect transition="in" filter="fade">
                                      <p:cBhvr>
                                        <p:cTn id="67" dur="1000"/>
                                        <p:tgtEl>
                                          <p:spTgt spid="71"/>
                                        </p:tgtEl>
                                      </p:cBhvr>
                                    </p:animEffect>
                                  </p:childTnLst>
                                </p:cTn>
                              </p:par>
                            </p:childTnLst>
                          </p:cTn>
                        </p:par>
                        <p:par>
                          <p:cTn id="68" fill="hold">
                            <p:stCondLst>
                              <p:cond delay="1000"/>
                            </p:stCondLst>
                            <p:childTnLst>
                              <p:par>
                                <p:cTn id="69" presetID="10" presetClass="exit" presetSubtype="0" fill="hold" nodeType="afterEffect">
                                  <p:stCondLst>
                                    <p:cond delay="0"/>
                                  </p:stCondLst>
                                  <p:childTnLst>
                                    <p:animEffect transition="out" filter="fade">
                                      <p:cBhvr>
                                        <p:cTn id="70" dur="1000"/>
                                        <p:tgtEl>
                                          <p:spTgt spid="68"/>
                                        </p:tgtEl>
                                      </p:cBhvr>
                                    </p:animEffect>
                                    <p:set>
                                      <p:cBhvr>
                                        <p:cTn id="71" dur="1" fill="hold">
                                          <p:stCondLst>
                                            <p:cond delay="999"/>
                                          </p:stCondLst>
                                        </p:cTn>
                                        <p:tgtEl>
                                          <p:spTgt spid="68"/>
                                        </p:tgtEl>
                                        <p:attrNameLst>
                                          <p:attrName>style.visibility</p:attrName>
                                        </p:attrNameLst>
                                      </p:cBhvr>
                                      <p:to>
                                        <p:strVal val="hidden"/>
                                      </p:to>
                                    </p:set>
                                  </p:childTnLst>
                                </p:cTn>
                              </p:par>
                              <p:par>
                                <p:cTn id="72" presetID="10" presetClass="entr" presetSubtype="0" fill="hold" grpId="1"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childTnLst>
                                </p:cTn>
                              </p:par>
                              <p:par>
                                <p:cTn id="75" presetID="10" presetClass="entr" presetSubtype="0" fill="hold" grpId="1" nodeType="withEffect">
                                  <p:stCondLst>
                                    <p:cond delay="0"/>
                                  </p:stCondLst>
                                  <p:childTnLst>
                                    <p:set>
                                      <p:cBhvr>
                                        <p:cTn id="76" dur="1" fill="hold">
                                          <p:stCondLst>
                                            <p:cond delay="0"/>
                                          </p:stCondLst>
                                        </p:cTn>
                                        <p:tgtEl>
                                          <p:spTgt spid="74"/>
                                        </p:tgtEl>
                                        <p:attrNameLst>
                                          <p:attrName>style.visibility</p:attrName>
                                        </p:attrNameLst>
                                      </p:cBhvr>
                                      <p:to>
                                        <p:strVal val="visible"/>
                                      </p:to>
                                    </p:set>
                                    <p:animEffect transition="in" filter="fade">
                                      <p:cBhvr>
                                        <p:cTn id="77" dur="1000"/>
                                        <p:tgtEl>
                                          <p:spTgt spid="7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5"/>
                                        </p:tgtEl>
                                        <p:attrNameLst>
                                          <p:attrName>style.visibility</p:attrName>
                                        </p:attrNameLst>
                                      </p:cBhvr>
                                      <p:to>
                                        <p:strVal val="visible"/>
                                      </p:to>
                                    </p:set>
                                    <p:animEffect transition="in" filter="fade">
                                      <p:cBhvr>
                                        <p:cTn id="80" dur="10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5" grpId="1" animBg="1"/>
      <p:bldP spid="58" grpId="0" animBg="1"/>
      <p:bldP spid="58" grpId="1" animBg="1"/>
      <p:bldP spid="74" grpId="0" animBg="1"/>
      <p:bldP spid="74" grpId="1"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sp useBgFill="1">
        <p:nvSpPr>
          <p:cNvPr id="52" name="TextBox 5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1908</a:t>
            </a:r>
            <a:endParaRPr lang="en-US" sz="4800" b="1" dirty="0">
              <a:solidFill>
                <a:srgbClr val="FF0000"/>
              </a:solidFill>
              <a:effectLst>
                <a:outerShdw dist="50800" dir="5400000" algn="ctr" rotWithShape="0">
                  <a:schemeClr val="tx1"/>
                </a:outerShdw>
              </a:effectLst>
            </a:endParaRPr>
          </a:p>
        </p:txBody>
      </p:sp>
      <p:sp useBgFill="1">
        <p:nvSpPr>
          <p:cNvPr id="54" name="TextBox 53"/>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1910</a:t>
            </a:r>
            <a:endParaRPr lang="en-US" sz="4800" b="1" dirty="0">
              <a:solidFill>
                <a:srgbClr val="FF0000"/>
              </a:solidFill>
              <a:effectLst>
                <a:outerShdw dist="50800" dir="5400000" algn="ctr" rotWithShape="0">
                  <a:schemeClr val="tx1"/>
                </a:outerShdw>
              </a:effectLst>
            </a:endParaRPr>
          </a:p>
        </p:txBody>
      </p:sp>
      <p:pic>
        <p:nvPicPr>
          <p:cNvPr id="33" name="Picture 2" descr="File:United States 1890-07-10-1896-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9" name="Picture 7" descr="File:United States 1898-1907.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6"/>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Freeform 56"/>
          <p:cNvSpPr/>
          <p:nvPr/>
        </p:nvSpPr>
        <p:spPr>
          <a:xfrm>
            <a:off x="6447295" y="2921431"/>
            <a:ext cx="1689315" cy="559230"/>
          </a:xfrm>
          <a:custGeom>
            <a:avLst/>
            <a:gdLst>
              <a:gd name="connsiteX0" fmla="*/ 0 w 1689315"/>
              <a:gd name="connsiteY0" fmla="*/ 503694 h 559230"/>
              <a:gd name="connsiteX1" fmla="*/ 209227 w 1689315"/>
              <a:gd name="connsiteY1" fmla="*/ 519193 h 559230"/>
              <a:gd name="connsiteX2" fmla="*/ 340963 w 1689315"/>
              <a:gd name="connsiteY2" fmla="*/ 480447 h 559230"/>
              <a:gd name="connsiteX3" fmla="*/ 573437 w 1689315"/>
              <a:gd name="connsiteY3" fmla="*/ 495945 h 559230"/>
              <a:gd name="connsiteX4" fmla="*/ 805912 w 1689315"/>
              <a:gd name="connsiteY4" fmla="*/ 550189 h 559230"/>
              <a:gd name="connsiteX5" fmla="*/ 1053885 w 1689315"/>
              <a:gd name="connsiteY5" fmla="*/ 550189 h 559230"/>
              <a:gd name="connsiteX6" fmla="*/ 1208868 w 1689315"/>
              <a:gd name="connsiteY6" fmla="*/ 534691 h 559230"/>
              <a:gd name="connsiteX7" fmla="*/ 1263112 w 1689315"/>
              <a:gd name="connsiteY7" fmla="*/ 488196 h 559230"/>
              <a:gd name="connsiteX8" fmla="*/ 1340603 w 1689315"/>
              <a:gd name="connsiteY8" fmla="*/ 371959 h 559230"/>
              <a:gd name="connsiteX9" fmla="*/ 1425844 w 1689315"/>
              <a:gd name="connsiteY9" fmla="*/ 286718 h 559230"/>
              <a:gd name="connsiteX10" fmla="*/ 1511085 w 1689315"/>
              <a:gd name="connsiteY10" fmla="*/ 116237 h 559230"/>
              <a:gd name="connsiteX11" fmla="*/ 1573078 w 1689315"/>
              <a:gd name="connsiteY11" fmla="*/ 46494 h 559230"/>
              <a:gd name="connsiteX12" fmla="*/ 1689315 w 1689315"/>
              <a:gd name="connsiteY12" fmla="*/ 0 h 55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9315" h="559230">
                <a:moveTo>
                  <a:pt x="0" y="503694"/>
                </a:moveTo>
                <a:cubicBezTo>
                  <a:pt x="76200" y="513381"/>
                  <a:pt x="152400" y="523068"/>
                  <a:pt x="209227" y="519193"/>
                </a:cubicBezTo>
                <a:cubicBezTo>
                  <a:pt x="266054" y="515319"/>
                  <a:pt x="280261" y="484322"/>
                  <a:pt x="340963" y="480447"/>
                </a:cubicBezTo>
                <a:cubicBezTo>
                  <a:pt x="401665" y="476572"/>
                  <a:pt x="495946" y="484321"/>
                  <a:pt x="573437" y="495945"/>
                </a:cubicBezTo>
                <a:cubicBezTo>
                  <a:pt x="650929" y="507569"/>
                  <a:pt x="725837" y="541148"/>
                  <a:pt x="805912" y="550189"/>
                </a:cubicBezTo>
                <a:cubicBezTo>
                  <a:pt x="885987" y="559230"/>
                  <a:pt x="986726" y="552772"/>
                  <a:pt x="1053885" y="550189"/>
                </a:cubicBezTo>
                <a:cubicBezTo>
                  <a:pt x="1121044" y="547606"/>
                  <a:pt x="1173997" y="545023"/>
                  <a:pt x="1208868" y="534691"/>
                </a:cubicBezTo>
                <a:cubicBezTo>
                  <a:pt x="1243739" y="524359"/>
                  <a:pt x="1241156" y="515318"/>
                  <a:pt x="1263112" y="488196"/>
                </a:cubicBezTo>
                <a:cubicBezTo>
                  <a:pt x="1285068" y="461074"/>
                  <a:pt x="1313481" y="405539"/>
                  <a:pt x="1340603" y="371959"/>
                </a:cubicBezTo>
                <a:cubicBezTo>
                  <a:pt x="1367725" y="338379"/>
                  <a:pt x="1397430" y="329338"/>
                  <a:pt x="1425844" y="286718"/>
                </a:cubicBezTo>
                <a:cubicBezTo>
                  <a:pt x="1454258" y="244098"/>
                  <a:pt x="1486546" y="156274"/>
                  <a:pt x="1511085" y="116237"/>
                </a:cubicBezTo>
                <a:cubicBezTo>
                  <a:pt x="1535624" y="76200"/>
                  <a:pt x="1543373" y="65867"/>
                  <a:pt x="1573078" y="46494"/>
                </a:cubicBezTo>
                <a:cubicBezTo>
                  <a:pt x="1602783" y="27121"/>
                  <a:pt x="1646049" y="13560"/>
                  <a:pt x="1689315" y="0"/>
                </a:cubicBezTo>
              </a:path>
            </a:pathLst>
          </a:custGeom>
          <a:ln w="63500">
            <a:solidFill>
              <a:schemeClr val="tx1"/>
            </a:solidFill>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sp>
        <p:nvSpPr>
          <p:cNvPr id="59" name="TextBox 58"/>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2" name="TextBox 31"/>
          <p:cNvSpPr txBox="1"/>
          <p:nvPr/>
        </p:nvSpPr>
        <p:spPr>
          <a:xfrm rot="19145318">
            <a:off x="6100825" y="2525580"/>
            <a:ext cx="1479892" cy="461665"/>
          </a:xfrm>
          <a:prstGeom prst="rect">
            <a:avLst/>
          </a:prstGeom>
          <a:solidFill>
            <a:schemeClr val="bg1"/>
          </a:solidFill>
        </p:spPr>
        <p:txBody>
          <a:bodyPr wrap="none" rtlCol="0">
            <a:spAutoFit/>
          </a:bodyPr>
          <a:lstStyle/>
          <a:p>
            <a:r>
              <a:rPr lang="en-US" sz="2400" b="1" dirty="0" smtClean="0"/>
              <a:t>Mar 1, ‘07</a:t>
            </a:r>
            <a:endParaRPr lang="en-US" sz="2400" b="1" dirty="0"/>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5-Point Star 35"/>
          <p:cNvSpPr>
            <a:spLocks noChangeAspect="1"/>
          </p:cNvSpPr>
          <p:nvPr/>
        </p:nvSpPr>
        <p:spPr>
          <a:xfrm>
            <a:off x="7467600" y="32766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7" name="5-Point Star 36"/>
          <p:cNvSpPr>
            <a:spLocks noChangeAspect="1"/>
          </p:cNvSpPr>
          <p:nvPr/>
        </p:nvSpPr>
        <p:spPr>
          <a:xfrm>
            <a:off x="8001000" y="27432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38" name="Group 37"/>
          <p:cNvGrpSpPr>
            <a:grpSpLocks/>
          </p:cNvGrpSpPr>
          <p:nvPr/>
        </p:nvGrpSpPr>
        <p:grpSpPr>
          <a:xfrm>
            <a:off x="228600" y="2779776"/>
            <a:ext cx="4581144" cy="4078224"/>
            <a:chOff x="5672551" y="228600"/>
            <a:chExt cx="3136487" cy="3200400"/>
          </a:xfrm>
        </p:grpSpPr>
        <p:pic>
          <p:nvPicPr>
            <p:cNvPr id="39" name="Picture 38"/>
            <p:cNvPicPr>
              <a:picLocks noChangeAspect="1" noChangeArrowheads="1"/>
            </p:cNvPicPr>
            <p:nvPr/>
          </p:nvPicPr>
          <p:blipFill>
            <a:blip r:embed="rId7"/>
            <a:srcRect/>
            <a:stretch>
              <a:fillRect/>
            </a:stretch>
          </p:blipFill>
          <p:spPr bwMode="auto">
            <a:xfrm>
              <a:off x="5672551" y="228600"/>
              <a:ext cx="3136487" cy="3200400"/>
            </a:xfrm>
            <a:prstGeom prst="rect">
              <a:avLst/>
            </a:prstGeom>
            <a:noFill/>
            <a:ln w="38100">
              <a:solidFill>
                <a:schemeClr val="tx1"/>
              </a:solidFill>
              <a:miter lim="800000"/>
              <a:headEnd/>
              <a:tailEnd/>
            </a:ln>
            <a:effectLst/>
          </p:spPr>
        </p:pic>
        <p:sp>
          <p:nvSpPr>
            <p:cNvPr id="40" name="Rectangle 39"/>
            <p:cNvSpPr/>
            <p:nvPr/>
          </p:nvSpPr>
          <p:spPr>
            <a:xfrm>
              <a:off x="7577551" y="2926514"/>
              <a:ext cx="1112805" cy="461665"/>
            </a:xfrm>
            <a:prstGeom prst="rect">
              <a:avLst/>
            </a:prstGeom>
            <a:ln w="38100">
              <a:noFill/>
            </a:ln>
          </p:spPr>
          <p:txBody>
            <a:bodyPr wrap="none">
              <a:spAutoFit/>
            </a:bodyPr>
            <a:lstStyle/>
            <a:p>
              <a:r>
                <a:rPr lang="en-US" sz="2400" b="1" dirty="0" smtClean="0">
                  <a:solidFill>
                    <a:schemeClr val="bg1"/>
                  </a:solidFill>
                </a:rPr>
                <a:t>Omaha</a:t>
              </a:r>
              <a:endParaRPr lang="en-US" sz="2400" b="1" dirty="0">
                <a:solidFill>
                  <a:schemeClr val="bg1"/>
                </a:solidFill>
              </a:endParaRPr>
            </a:p>
          </p:txBody>
        </p:sp>
      </p:grpSp>
      <p:sp>
        <p:nvSpPr>
          <p:cNvPr id="41" name="TextBox 40"/>
          <p:cNvSpPr txBox="1"/>
          <p:nvPr/>
        </p:nvSpPr>
        <p:spPr>
          <a:xfrm rot="19145318">
            <a:off x="7215326" y="2492535"/>
            <a:ext cx="1156792" cy="461665"/>
          </a:xfrm>
          <a:prstGeom prst="rect">
            <a:avLst/>
          </a:prstGeom>
          <a:solidFill>
            <a:schemeClr val="bg1"/>
          </a:solidFill>
        </p:spPr>
        <p:txBody>
          <a:bodyPr wrap="none" rtlCol="0">
            <a:spAutoFit/>
          </a:bodyPr>
          <a:lstStyle/>
          <a:p>
            <a:r>
              <a:rPr lang="en-US" sz="2400" b="1" dirty="0" smtClean="0"/>
              <a:t>Nov ‘07</a:t>
            </a:r>
            <a:endParaRPr lang="en-US" sz="2400" b="1" dirty="0"/>
          </a:p>
        </p:txBody>
      </p:sp>
      <p:grpSp>
        <p:nvGrpSpPr>
          <p:cNvPr id="45" name="Group 44"/>
          <p:cNvGrpSpPr/>
          <p:nvPr/>
        </p:nvGrpSpPr>
        <p:grpSpPr>
          <a:xfrm>
            <a:off x="228600" y="2133600"/>
            <a:ext cx="6694714" cy="4555671"/>
            <a:chOff x="2133600" y="457200"/>
            <a:chExt cx="5975254" cy="3783687"/>
          </a:xfrm>
        </p:grpSpPr>
        <p:pic>
          <p:nvPicPr>
            <p:cNvPr id="47" name="Picture 4"/>
            <p:cNvPicPr>
              <a:picLocks noChangeAspect="1" noChangeArrowheads="1"/>
            </p:cNvPicPr>
            <p:nvPr/>
          </p:nvPicPr>
          <p:blipFill>
            <a:blip r:embed="rId8"/>
            <a:srcRect/>
            <a:stretch>
              <a:fillRect/>
            </a:stretch>
          </p:blipFill>
          <p:spPr bwMode="auto">
            <a:xfrm>
              <a:off x="2133600" y="457200"/>
              <a:ext cx="5975254" cy="3770831"/>
            </a:xfrm>
            <a:prstGeom prst="rect">
              <a:avLst/>
            </a:prstGeom>
            <a:noFill/>
            <a:ln w="50800">
              <a:solidFill>
                <a:schemeClr val="tx1"/>
              </a:solidFill>
              <a:miter lim="800000"/>
              <a:headEnd/>
              <a:tailEnd/>
            </a:ln>
            <a:effectLst/>
          </p:spPr>
        </p:pic>
        <p:sp>
          <p:nvSpPr>
            <p:cNvPr id="51" name="Rectangle 50"/>
            <p:cNvSpPr/>
            <p:nvPr/>
          </p:nvSpPr>
          <p:spPr>
            <a:xfrm>
              <a:off x="4876800" y="3810000"/>
              <a:ext cx="3224792" cy="430887"/>
            </a:xfrm>
            <a:prstGeom prst="rect">
              <a:avLst/>
            </a:prstGeom>
            <a:solidFill>
              <a:schemeClr val="tx1">
                <a:lumMod val="85000"/>
                <a:lumOff val="15000"/>
              </a:schemeClr>
            </a:solidFill>
          </p:spPr>
          <p:txBody>
            <a:bodyPr wrap="square">
              <a:spAutoFit/>
            </a:bodyPr>
            <a:lstStyle/>
            <a:p>
              <a:pPr algn="r"/>
              <a:r>
                <a:rPr lang="en-US" sz="2200" b="1" dirty="0" smtClean="0">
                  <a:solidFill>
                    <a:schemeClr val="bg1"/>
                  </a:solidFill>
                </a:rPr>
                <a:t>w/President Roosevelt</a:t>
              </a:r>
              <a:endParaRPr lang="en-US" sz="2200" b="1" dirty="0">
                <a:solidFill>
                  <a:schemeClr val="bg1"/>
                </a:solidFill>
              </a:endParaRPr>
            </a:p>
          </p:txBody>
        </p:sp>
      </p:grpSp>
      <p:grpSp>
        <p:nvGrpSpPr>
          <p:cNvPr id="42" name="Group 41"/>
          <p:cNvGrpSpPr/>
          <p:nvPr/>
        </p:nvGrpSpPr>
        <p:grpSpPr>
          <a:xfrm>
            <a:off x="228600" y="2133600"/>
            <a:ext cx="6705600" cy="4876800"/>
            <a:chOff x="1186543" y="219635"/>
            <a:chExt cx="5747657" cy="3400805"/>
          </a:xfrm>
        </p:grpSpPr>
        <p:pic>
          <p:nvPicPr>
            <p:cNvPr id="43" name="Picture 5"/>
            <p:cNvPicPr>
              <a:picLocks noChangeAspect="1" noChangeArrowheads="1"/>
            </p:cNvPicPr>
            <p:nvPr/>
          </p:nvPicPr>
          <p:blipFill>
            <a:blip r:embed="rId9"/>
            <a:srcRect r="399" b="8149"/>
            <a:stretch>
              <a:fillRect/>
            </a:stretch>
          </p:blipFill>
          <p:spPr bwMode="auto">
            <a:xfrm>
              <a:off x="1186543" y="219635"/>
              <a:ext cx="5747657" cy="3294529"/>
            </a:xfrm>
            <a:prstGeom prst="rect">
              <a:avLst/>
            </a:prstGeom>
            <a:noFill/>
            <a:ln w="50800">
              <a:solidFill>
                <a:schemeClr val="tx1"/>
              </a:solidFill>
              <a:miter lim="800000"/>
              <a:headEnd/>
              <a:tailEnd/>
            </a:ln>
            <a:effectLst/>
          </p:spPr>
        </p:pic>
        <p:sp>
          <p:nvSpPr>
            <p:cNvPr id="44" name="Rectangle 43"/>
            <p:cNvSpPr/>
            <p:nvPr/>
          </p:nvSpPr>
          <p:spPr>
            <a:xfrm>
              <a:off x="2819400" y="3158775"/>
              <a:ext cx="1599477" cy="461665"/>
            </a:xfrm>
            <a:prstGeom prst="rect">
              <a:avLst/>
            </a:prstGeom>
          </p:spPr>
          <p:txBody>
            <a:bodyPr wrap="none">
              <a:spAutoFit/>
            </a:bodyPr>
            <a:lstStyle/>
            <a:p>
              <a:r>
                <a:rPr lang="en-US" sz="2400" b="1" dirty="0" smtClean="0">
                  <a:solidFill>
                    <a:schemeClr val="bg1"/>
                  </a:solidFill>
                </a:rPr>
                <a:t>Wall Street</a:t>
              </a:r>
              <a:endParaRPr lang="en-US" sz="2400" b="1" dirty="0">
                <a:solidFill>
                  <a:schemeClr val="bg1"/>
                </a:solidFill>
              </a:endParaRPr>
            </a:p>
          </p:txBody>
        </p:sp>
      </p:grpSp>
      <p:sp>
        <p:nvSpPr>
          <p:cNvPr id="53" name="Rectangle 52"/>
          <p:cNvSpPr/>
          <p:nvPr/>
        </p:nvSpPr>
        <p:spPr>
          <a:xfrm>
            <a:off x="3124200" y="762000"/>
            <a:ext cx="5867400" cy="523220"/>
          </a:xfrm>
          <a:prstGeom prst="rect">
            <a:avLst/>
          </a:prstGeom>
          <a:solidFill>
            <a:schemeClr val="bg1"/>
          </a:solidFill>
        </p:spPr>
        <p:txBody>
          <a:bodyPr wrap="square">
            <a:spAutoFit/>
          </a:bodyPr>
          <a:lstStyle/>
          <a:p>
            <a:pPr algn="r"/>
            <a:r>
              <a:rPr lang="en-US" sz="2800" b="1" dirty="0" smtClean="0"/>
              <a:t>1906-1908: wagon on the Oregon Trail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58"/>
                                        </p:tgtEl>
                                      </p:cBhvr>
                                    </p:animEffect>
                                    <p:set>
                                      <p:cBhvr>
                                        <p:cTn id="10" dur="1" fill="hold">
                                          <p:stCondLst>
                                            <p:cond delay="999"/>
                                          </p:stCondLst>
                                        </p:cTn>
                                        <p:tgtEl>
                                          <p:spTgt spid="58"/>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1000"/>
                                        <p:tgtEl>
                                          <p:spTgt spid="32"/>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left)">
                                      <p:cBhvr>
                                        <p:cTn id="17" dur="2000"/>
                                        <p:tgtEl>
                                          <p:spTgt spid="57"/>
                                        </p:tgtEl>
                                      </p:cBhvr>
                                    </p:animEffect>
                                  </p:childTnLst>
                                </p:cTn>
                              </p:par>
                              <p:par>
                                <p:cTn id="18" presetID="10" presetClass="exit" presetSubtype="0" fill="hold" grpId="0" nodeType="withEffect">
                                  <p:stCondLst>
                                    <p:cond delay="500"/>
                                  </p:stCondLst>
                                  <p:childTnLst>
                                    <p:animEffect transition="out" filter="fade">
                                      <p:cBhvr>
                                        <p:cTn id="19" dur="1000"/>
                                        <p:tgtEl>
                                          <p:spTgt spid="59"/>
                                        </p:tgtEl>
                                      </p:cBhvr>
                                    </p:animEffect>
                                    <p:set>
                                      <p:cBhvr>
                                        <p:cTn id="20" dur="1" fill="hold">
                                          <p:stCondLst>
                                            <p:cond delay="999"/>
                                          </p:stCondLst>
                                        </p:cTn>
                                        <p:tgtEl>
                                          <p:spTgt spid="59"/>
                                        </p:tgtEl>
                                        <p:attrNameLst>
                                          <p:attrName>style.visibility</p:attrName>
                                        </p:attrNameLst>
                                      </p:cBhvr>
                                      <p:to>
                                        <p:strVal val="hidden"/>
                                      </p:to>
                                    </p:set>
                                  </p:childTnLst>
                                </p:cTn>
                              </p:par>
                              <p:par>
                                <p:cTn id="21" presetID="49" presetClass="entr" presetSubtype="0" decel="100000" fill="hold" grpId="0" nodeType="withEffect">
                                  <p:stCondLst>
                                    <p:cond delay="1000"/>
                                  </p:stCondLst>
                                  <p:childTnLst>
                                    <p:set>
                                      <p:cBhvr>
                                        <p:cTn id="22" dur="1" fill="hold">
                                          <p:stCondLst>
                                            <p:cond delay="0"/>
                                          </p:stCondLst>
                                        </p:cTn>
                                        <p:tgtEl>
                                          <p:spTgt spid="36"/>
                                        </p:tgtEl>
                                        <p:attrNameLst>
                                          <p:attrName>style.visibility</p:attrName>
                                        </p:attrNameLst>
                                      </p:cBhvr>
                                      <p:to>
                                        <p:strVal val="visible"/>
                                      </p:to>
                                    </p:set>
                                    <p:anim calcmode="lin" valueType="num">
                                      <p:cBhvr>
                                        <p:cTn id="23" dur="1000" fill="hold"/>
                                        <p:tgtEl>
                                          <p:spTgt spid="36"/>
                                        </p:tgtEl>
                                        <p:attrNameLst>
                                          <p:attrName>ppt_w</p:attrName>
                                        </p:attrNameLst>
                                      </p:cBhvr>
                                      <p:tavLst>
                                        <p:tav tm="0">
                                          <p:val>
                                            <p:fltVal val="0"/>
                                          </p:val>
                                        </p:tav>
                                        <p:tav tm="100000">
                                          <p:val>
                                            <p:strVal val="#ppt_w"/>
                                          </p:val>
                                        </p:tav>
                                      </p:tavLst>
                                    </p:anim>
                                    <p:anim calcmode="lin" valueType="num">
                                      <p:cBhvr>
                                        <p:cTn id="24" dur="1000" fill="hold"/>
                                        <p:tgtEl>
                                          <p:spTgt spid="36"/>
                                        </p:tgtEl>
                                        <p:attrNameLst>
                                          <p:attrName>ppt_h</p:attrName>
                                        </p:attrNameLst>
                                      </p:cBhvr>
                                      <p:tavLst>
                                        <p:tav tm="0">
                                          <p:val>
                                            <p:fltVal val="0"/>
                                          </p:val>
                                        </p:tav>
                                        <p:tav tm="100000">
                                          <p:val>
                                            <p:strVal val="#ppt_h"/>
                                          </p:val>
                                        </p:tav>
                                      </p:tavLst>
                                    </p:anim>
                                    <p:anim calcmode="lin" valueType="num">
                                      <p:cBhvr>
                                        <p:cTn id="25" dur="1000" fill="hold"/>
                                        <p:tgtEl>
                                          <p:spTgt spid="36"/>
                                        </p:tgtEl>
                                        <p:attrNameLst>
                                          <p:attrName>style.rotation</p:attrName>
                                        </p:attrNameLst>
                                      </p:cBhvr>
                                      <p:tavLst>
                                        <p:tav tm="0">
                                          <p:val>
                                            <p:fltVal val="360"/>
                                          </p:val>
                                        </p:tav>
                                        <p:tav tm="100000">
                                          <p:val>
                                            <p:fltVal val="0"/>
                                          </p:val>
                                        </p:tav>
                                      </p:tavLst>
                                    </p:anim>
                                    <p:animEffect transition="in" filter="fade">
                                      <p:cBhvr>
                                        <p:cTn id="26" dur="1000"/>
                                        <p:tgtEl>
                                          <p:spTgt spid="36"/>
                                        </p:tgtEl>
                                      </p:cBhvr>
                                    </p:animEffect>
                                  </p:childTnLst>
                                </p:cTn>
                              </p:par>
                              <p:par>
                                <p:cTn id="27" presetID="49" presetClass="entr" presetSubtype="0" decel="100000" fill="hold" grpId="0" nodeType="withEffect">
                                  <p:stCondLst>
                                    <p:cond delay="2000"/>
                                  </p:stCondLst>
                                  <p:childTnLst>
                                    <p:set>
                                      <p:cBhvr>
                                        <p:cTn id="28" dur="1" fill="hold">
                                          <p:stCondLst>
                                            <p:cond delay="0"/>
                                          </p:stCondLst>
                                        </p:cTn>
                                        <p:tgtEl>
                                          <p:spTgt spid="37"/>
                                        </p:tgtEl>
                                        <p:attrNameLst>
                                          <p:attrName>style.visibility</p:attrName>
                                        </p:attrNameLst>
                                      </p:cBhvr>
                                      <p:to>
                                        <p:strVal val="visible"/>
                                      </p:to>
                                    </p:set>
                                    <p:anim calcmode="lin" valueType="num">
                                      <p:cBhvr>
                                        <p:cTn id="29" dur="1000" fill="hold"/>
                                        <p:tgtEl>
                                          <p:spTgt spid="37"/>
                                        </p:tgtEl>
                                        <p:attrNameLst>
                                          <p:attrName>ppt_w</p:attrName>
                                        </p:attrNameLst>
                                      </p:cBhvr>
                                      <p:tavLst>
                                        <p:tav tm="0">
                                          <p:val>
                                            <p:fltVal val="0"/>
                                          </p:val>
                                        </p:tav>
                                        <p:tav tm="100000">
                                          <p:val>
                                            <p:strVal val="#ppt_w"/>
                                          </p:val>
                                        </p:tav>
                                      </p:tavLst>
                                    </p:anim>
                                    <p:anim calcmode="lin" valueType="num">
                                      <p:cBhvr>
                                        <p:cTn id="30" dur="1000" fill="hold"/>
                                        <p:tgtEl>
                                          <p:spTgt spid="37"/>
                                        </p:tgtEl>
                                        <p:attrNameLst>
                                          <p:attrName>ppt_h</p:attrName>
                                        </p:attrNameLst>
                                      </p:cBhvr>
                                      <p:tavLst>
                                        <p:tav tm="0">
                                          <p:val>
                                            <p:fltVal val="0"/>
                                          </p:val>
                                        </p:tav>
                                        <p:tav tm="100000">
                                          <p:val>
                                            <p:strVal val="#ppt_h"/>
                                          </p:val>
                                        </p:tav>
                                      </p:tavLst>
                                    </p:anim>
                                    <p:anim calcmode="lin" valueType="num">
                                      <p:cBhvr>
                                        <p:cTn id="31" dur="1000" fill="hold"/>
                                        <p:tgtEl>
                                          <p:spTgt spid="37"/>
                                        </p:tgtEl>
                                        <p:attrNameLst>
                                          <p:attrName>style.rotation</p:attrName>
                                        </p:attrNameLst>
                                      </p:cBhvr>
                                      <p:tavLst>
                                        <p:tav tm="0">
                                          <p:val>
                                            <p:fltVal val="360"/>
                                          </p:val>
                                        </p:tav>
                                        <p:tav tm="100000">
                                          <p:val>
                                            <p:fltVal val="0"/>
                                          </p:val>
                                        </p:tav>
                                      </p:tavLst>
                                    </p:anim>
                                    <p:animEffect transition="in" filter="fade">
                                      <p:cBhvr>
                                        <p:cTn id="32" dur="1000"/>
                                        <p:tgtEl>
                                          <p:spTgt spid="37"/>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1000"/>
                                        <p:tgtEl>
                                          <p:spTgt spid="4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1000"/>
                                        <p:tgtEl>
                                          <p:spTgt spid="45"/>
                                        </p:tgtEl>
                                      </p:cBhvr>
                                    </p:animEffect>
                                  </p:childTnLst>
                                </p:cTn>
                              </p:par>
                              <p:par>
                                <p:cTn id="41" presetID="10" presetClass="exit" presetSubtype="0" fill="hold" grpId="1" nodeType="withEffect">
                                  <p:stCondLst>
                                    <p:cond delay="0"/>
                                  </p:stCondLst>
                                  <p:childTnLst>
                                    <p:animEffect transition="out" filter="fade">
                                      <p:cBhvr>
                                        <p:cTn id="42" dur="1000"/>
                                        <p:tgtEl>
                                          <p:spTgt spid="32"/>
                                        </p:tgtEl>
                                      </p:cBhvr>
                                    </p:animEffect>
                                    <p:set>
                                      <p:cBhvr>
                                        <p:cTn id="43" dur="1" fill="hold">
                                          <p:stCondLst>
                                            <p:cond delay="999"/>
                                          </p:stCondLst>
                                        </p:cTn>
                                        <p:tgtEl>
                                          <p:spTgt spid="3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fade">
                                      <p:cBhvr>
                                        <p:cTn id="48" dur="1000"/>
                                        <p:tgtEl>
                                          <p:spTgt spid="42"/>
                                        </p:tgtEl>
                                      </p:cBhvr>
                                    </p:animEffect>
                                  </p:childTnLst>
                                </p:cTn>
                              </p:par>
                            </p:childTnLst>
                          </p:cTn>
                        </p:par>
                        <p:par>
                          <p:cTn id="49" fill="hold">
                            <p:stCondLst>
                              <p:cond delay="1000"/>
                            </p:stCondLst>
                            <p:childTnLst>
                              <p:par>
                                <p:cTn id="50" presetID="10" presetClass="exit" presetSubtype="0" fill="hold" nodeType="afterEffect">
                                  <p:stCondLst>
                                    <p:cond delay="0"/>
                                  </p:stCondLst>
                                  <p:childTnLst>
                                    <p:animEffect transition="out" filter="fade">
                                      <p:cBhvr>
                                        <p:cTn id="51" dur="1000"/>
                                        <p:tgtEl>
                                          <p:spTgt spid="45"/>
                                        </p:tgtEl>
                                      </p:cBhvr>
                                    </p:animEffect>
                                    <p:set>
                                      <p:cBhvr>
                                        <p:cTn id="52" dur="1" fill="hold">
                                          <p:stCondLst>
                                            <p:cond delay="999"/>
                                          </p:stCondLst>
                                        </p:cTn>
                                        <p:tgtEl>
                                          <p:spTgt spid="4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1000"/>
                                        <p:tgtEl>
                                          <p:spTgt spid="42"/>
                                        </p:tgtEl>
                                      </p:cBhvr>
                                    </p:animEffect>
                                    <p:set>
                                      <p:cBhvr>
                                        <p:cTn id="57" dur="1" fill="hold">
                                          <p:stCondLst>
                                            <p:cond delay="999"/>
                                          </p:stCondLst>
                                        </p:cTn>
                                        <p:tgtEl>
                                          <p:spTgt spid="42"/>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41"/>
                                        </p:tgtEl>
                                      </p:cBhvr>
                                    </p:animEffect>
                                    <p:set>
                                      <p:cBhvr>
                                        <p:cTn id="60" dur="1" fill="hold">
                                          <p:stCondLst>
                                            <p:cond delay="999"/>
                                          </p:stCondLst>
                                        </p:cTn>
                                        <p:tgtEl>
                                          <p:spTgt spid="41"/>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37"/>
                                        </p:tgtEl>
                                      </p:cBhvr>
                                    </p:animEffect>
                                    <p:set>
                                      <p:cBhvr>
                                        <p:cTn id="63" dur="1" fill="hold">
                                          <p:stCondLst>
                                            <p:cond delay="999"/>
                                          </p:stCondLst>
                                        </p:cTn>
                                        <p:tgtEl>
                                          <p:spTgt spid="37"/>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36"/>
                                        </p:tgtEl>
                                      </p:cBhvr>
                                    </p:animEffect>
                                    <p:set>
                                      <p:cBhvr>
                                        <p:cTn id="66" dur="1" fill="hold">
                                          <p:stCondLst>
                                            <p:cond delay="999"/>
                                          </p:stCondLst>
                                        </p:cTn>
                                        <p:tgtEl>
                                          <p:spTgt spid="36"/>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57"/>
                                        </p:tgtEl>
                                      </p:cBhvr>
                                    </p:animEffect>
                                    <p:set>
                                      <p:cBhvr>
                                        <p:cTn id="69" dur="1" fill="hold">
                                          <p:stCondLst>
                                            <p:cond delay="999"/>
                                          </p:stCondLst>
                                        </p:cTn>
                                        <p:tgtEl>
                                          <p:spTgt spid="57"/>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00"/>
                                        <p:tgtEl>
                                          <p:spTgt spid="50"/>
                                        </p:tgtEl>
                                      </p:cBhvr>
                                    </p:animEffect>
                                    <p:set>
                                      <p:cBhvr>
                                        <p:cTn id="72" dur="1" fill="hold">
                                          <p:stCondLst>
                                            <p:cond delay="999"/>
                                          </p:stCondLst>
                                        </p:cTn>
                                        <p:tgtEl>
                                          <p:spTgt spid="50"/>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56"/>
                                        </p:tgtEl>
                                      </p:cBhvr>
                                    </p:animEffect>
                                    <p:set>
                                      <p:cBhvr>
                                        <p:cTn id="75" dur="1" fill="hold">
                                          <p:stCondLst>
                                            <p:cond delay="999"/>
                                          </p:stCondLst>
                                        </p:cTn>
                                        <p:tgtEl>
                                          <p:spTgt spid="56"/>
                                        </p:tgtEl>
                                        <p:attrNameLst>
                                          <p:attrName>style.visibility</p:attrName>
                                        </p:attrNameLst>
                                      </p:cBhvr>
                                      <p:to>
                                        <p:strVal val="hidden"/>
                                      </p:to>
                                    </p:set>
                                  </p:childTnLst>
                                </p:cTn>
                              </p:par>
                            </p:childTnLst>
                          </p:cTn>
                        </p:par>
                        <p:par>
                          <p:cTn id="76" fill="hold">
                            <p:stCondLst>
                              <p:cond delay="1000"/>
                            </p:stCondLst>
                            <p:childTnLst>
                              <p:par>
                                <p:cTn id="77" presetID="49" presetClass="exit" presetSubtype="0" accel="100000" fill="hold" grpId="0" nodeType="afterEffect">
                                  <p:stCondLst>
                                    <p:cond delay="0"/>
                                  </p:stCondLst>
                                  <p:childTnLst>
                                    <p:anim calcmode="lin" valueType="num">
                                      <p:cBhvr>
                                        <p:cTn id="78" dur="1000"/>
                                        <p:tgtEl>
                                          <p:spTgt spid="46"/>
                                        </p:tgtEl>
                                        <p:attrNameLst>
                                          <p:attrName>ppt_w</p:attrName>
                                        </p:attrNameLst>
                                      </p:cBhvr>
                                      <p:tavLst>
                                        <p:tav tm="0">
                                          <p:val>
                                            <p:strVal val="ppt_w"/>
                                          </p:val>
                                        </p:tav>
                                        <p:tav tm="100000">
                                          <p:val>
                                            <p:fltVal val="0"/>
                                          </p:val>
                                        </p:tav>
                                      </p:tavLst>
                                    </p:anim>
                                    <p:anim calcmode="lin" valueType="num">
                                      <p:cBhvr>
                                        <p:cTn id="79" dur="1000"/>
                                        <p:tgtEl>
                                          <p:spTgt spid="46"/>
                                        </p:tgtEl>
                                        <p:attrNameLst>
                                          <p:attrName>ppt_h</p:attrName>
                                        </p:attrNameLst>
                                      </p:cBhvr>
                                      <p:tavLst>
                                        <p:tav tm="0">
                                          <p:val>
                                            <p:strVal val="ppt_h"/>
                                          </p:val>
                                        </p:tav>
                                        <p:tav tm="100000">
                                          <p:val>
                                            <p:fltVal val="0"/>
                                          </p:val>
                                        </p:tav>
                                      </p:tavLst>
                                    </p:anim>
                                    <p:anim calcmode="lin" valueType="num">
                                      <p:cBhvr>
                                        <p:cTn id="80" dur="1000"/>
                                        <p:tgtEl>
                                          <p:spTgt spid="46"/>
                                        </p:tgtEl>
                                        <p:attrNameLst>
                                          <p:attrName>style.rotation</p:attrName>
                                        </p:attrNameLst>
                                      </p:cBhvr>
                                      <p:tavLst>
                                        <p:tav tm="0">
                                          <p:val>
                                            <p:fltVal val="0"/>
                                          </p:val>
                                        </p:tav>
                                        <p:tav tm="100000">
                                          <p:val>
                                            <p:fltVal val="360"/>
                                          </p:val>
                                        </p:tav>
                                      </p:tavLst>
                                    </p:anim>
                                    <p:animEffect transition="out" filter="fade">
                                      <p:cBhvr>
                                        <p:cTn id="81" dur="1000"/>
                                        <p:tgtEl>
                                          <p:spTgt spid="46"/>
                                        </p:tgtEl>
                                      </p:cBhvr>
                                    </p:animEffect>
                                    <p:set>
                                      <p:cBhvr>
                                        <p:cTn id="82" dur="1" fill="hold">
                                          <p:stCondLst>
                                            <p:cond delay="999"/>
                                          </p:stCondLst>
                                        </p:cTn>
                                        <p:tgtEl>
                                          <p:spTgt spid="46"/>
                                        </p:tgtEl>
                                        <p:attrNameLst>
                                          <p:attrName>style.visibility</p:attrName>
                                        </p:attrNameLst>
                                      </p:cBhvr>
                                      <p:to>
                                        <p:strVal val="hidden"/>
                                      </p:to>
                                    </p:set>
                                  </p:childTnLst>
                                </p:cTn>
                              </p:par>
                              <p:par>
                                <p:cTn id="83" presetID="49" presetClass="entr" presetSubtype="0" decel="100000" fill="hold" grpId="0" nodeType="withEffect">
                                  <p:stCondLst>
                                    <p:cond delay="0"/>
                                  </p:stCondLst>
                                  <p:childTnLst>
                                    <p:set>
                                      <p:cBhvr>
                                        <p:cTn id="84" dur="1" fill="hold">
                                          <p:stCondLst>
                                            <p:cond delay="0"/>
                                          </p:stCondLst>
                                        </p:cTn>
                                        <p:tgtEl>
                                          <p:spTgt spid="52"/>
                                        </p:tgtEl>
                                        <p:attrNameLst>
                                          <p:attrName>style.visibility</p:attrName>
                                        </p:attrNameLst>
                                      </p:cBhvr>
                                      <p:to>
                                        <p:strVal val="visible"/>
                                      </p:to>
                                    </p:set>
                                    <p:anim calcmode="lin" valueType="num">
                                      <p:cBhvr>
                                        <p:cTn id="85" dur="1000" fill="hold"/>
                                        <p:tgtEl>
                                          <p:spTgt spid="52"/>
                                        </p:tgtEl>
                                        <p:attrNameLst>
                                          <p:attrName>ppt_w</p:attrName>
                                        </p:attrNameLst>
                                      </p:cBhvr>
                                      <p:tavLst>
                                        <p:tav tm="0">
                                          <p:val>
                                            <p:fltVal val="0"/>
                                          </p:val>
                                        </p:tav>
                                        <p:tav tm="100000">
                                          <p:val>
                                            <p:strVal val="#ppt_w"/>
                                          </p:val>
                                        </p:tav>
                                      </p:tavLst>
                                    </p:anim>
                                    <p:anim calcmode="lin" valueType="num">
                                      <p:cBhvr>
                                        <p:cTn id="86" dur="1000" fill="hold"/>
                                        <p:tgtEl>
                                          <p:spTgt spid="52"/>
                                        </p:tgtEl>
                                        <p:attrNameLst>
                                          <p:attrName>ppt_h</p:attrName>
                                        </p:attrNameLst>
                                      </p:cBhvr>
                                      <p:tavLst>
                                        <p:tav tm="0">
                                          <p:val>
                                            <p:fltVal val="0"/>
                                          </p:val>
                                        </p:tav>
                                        <p:tav tm="100000">
                                          <p:val>
                                            <p:strVal val="#ppt_h"/>
                                          </p:val>
                                        </p:tav>
                                      </p:tavLst>
                                    </p:anim>
                                    <p:anim calcmode="lin" valueType="num">
                                      <p:cBhvr>
                                        <p:cTn id="87" dur="1000" fill="hold"/>
                                        <p:tgtEl>
                                          <p:spTgt spid="52"/>
                                        </p:tgtEl>
                                        <p:attrNameLst>
                                          <p:attrName>style.rotation</p:attrName>
                                        </p:attrNameLst>
                                      </p:cBhvr>
                                      <p:tavLst>
                                        <p:tav tm="0">
                                          <p:val>
                                            <p:fltVal val="360"/>
                                          </p:val>
                                        </p:tav>
                                        <p:tav tm="100000">
                                          <p:val>
                                            <p:fltVal val="0"/>
                                          </p:val>
                                        </p:tav>
                                      </p:tavLst>
                                    </p:anim>
                                    <p:animEffect transition="in" filter="fade">
                                      <p:cBhvr>
                                        <p:cTn id="88" dur="1000"/>
                                        <p:tgtEl>
                                          <p:spTgt spid="52"/>
                                        </p:tgtEl>
                                      </p:cBhvr>
                                    </p:animEffect>
                                  </p:childTnLst>
                                </p:cTn>
                              </p:par>
                            </p:childTnLst>
                          </p:cTn>
                        </p:par>
                        <p:par>
                          <p:cTn id="89" fill="hold">
                            <p:stCondLst>
                              <p:cond delay="2000"/>
                            </p:stCondLst>
                            <p:childTnLst>
                              <p:par>
                                <p:cTn id="90" presetID="8" presetClass="emph" presetSubtype="0" fill="hold" grpId="0" nodeType="afterEffect">
                                  <p:stCondLst>
                                    <p:cond delay="0"/>
                                  </p:stCondLst>
                                  <p:childTnLst>
                                    <p:animRot by="21600000">
                                      <p:cBhvr>
                                        <p:cTn id="91" dur="1000" fill="hold"/>
                                        <p:tgtEl>
                                          <p:spTgt spid="35"/>
                                        </p:tgtEl>
                                        <p:attrNameLst>
                                          <p:attrName>r</p:attrName>
                                        </p:attrNameLst>
                                      </p:cBhvr>
                                    </p:animRot>
                                  </p:childTnLst>
                                </p:cTn>
                              </p:par>
                            </p:childTnLst>
                          </p:cTn>
                        </p:par>
                        <p:par>
                          <p:cTn id="92" fill="hold">
                            <p:stCondLst>
                              <p:cond delay="3000"/>
                            </p:stCondLst>
                            <p:childTnLst>
                              <p:par>
                                <p:cTn id="93" presetID="6" presetClass="emph" presetSubtype="0" fill="hold" grpId="0" nodeType="afterEffect">
                                  <p:stCondLst>
                                    <p:cond delay="0"/>
                                  </p:stCondLst>
                                  <p:childTnLst>
                                    <p:animScale>
                                      <p:cBhvr>
                                        <p:cTn id="94" dur="1000" fill="hold"/>
                                        <p:tgtEl>
                                          <p:spTgt spid="53"/>
                                        </p:tgtEl>
                                      </p:cBhvr>
                                      <p:by x="130000" y="130000"/>
                                    </p:animScale>
                                  </p:childTnLst>
                                </p:cTn>
                              </p:par>
                              <p:par>
                                <p:cTn id="95" presetID="35" presetClass="path" presetSubtype="0" accel="50000" decel="50000" fill="hold" grpId="1" nodeType="withEffect">
                                  <p:stCondLst>
                                    <p:cond delay="0"/>
                                  </p:stCondLst>
                                  <p:childTnLst>
                                    <p:animMotion origin="layout" path="M 1.11022E-16 4.44444E-6 L -0.09583 0.02847 " pathEditMode="relative" rAng="0" ptsTypes="AA">
                                      <p:cBhvr>
                                        <p:cTn id="96" dur="1000" fill="hold"/>
                                        <p:tgtEl>
                                          <p:spTgt spid="53"/>
                                        </p:tgtEl>
                                        <p:attrNameLst>
                                          <p:attrName>ppt_x</p:attrName>
                                          <p:attrName>ppt_y</p:attrName>
                                        </p:attrNameLst>
                                      </p:cBhvr>
                                      <p:rCtr x="-48" y="14"/>
                                    </p:animMotion>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2" nodeType="clickEffect">
                                  <p:stCondLst>
                                    <p:cond delay="0"/>
                                  </p:stCondLst>
                                  <p:childTnLst>
                                    <p:animEffect transition="out" filter="fade">
                                      <p:cBhvr>
                                        <p:cTn id="100" dur="1000"/>
                                        <p:tgtEl>
                                          <p:spTgt spid="53"/>
                                        </p:tgtEl>
                                      </p:cBhvr>
                                    </p:animEffect>
                                    <p:set>
                                      <p:cBhvr>
                                        <p:cTn id="101" dur="1" fill="hold">
                                          <p:stCondLst>
                                            <p:cond delay="999"/>
                                          </p:stCondLst>
                                        </p:cTn>
                                        <p:tgtEl>
                                          <p:spTgt spid="53"/>
                                        </p:tgtEl>
                                        <p:attrNameLst>
                                          <p:attrName>style.visibility</p:attrName>
                                        </p:attrNameLst>
                                      </p:cBhvr>
                                      <p:to>
                                        <p:strVal val="hidden"/>
                                      </p:to>
                                    </p:set>
                                  </p:childTnLst>
                                </p:cTn>
                              </p:par>
                              <p:par>
                                <p:cTn id="102" presetID="49" presetClass="entr" presetSubtype="0" decel="100000" fill="hold" grpId="0" nodeType="withEffect">
                                  <p:stCondLst>
                                    <p:cond delay="0"/>
                                  </p:stCondLst>
                                  <p:childTnLst>
                                    <p:set>
                                      <p:cBhvr>
                                        <p:cTn id="103" dur="1" fill="hold">
                                          <p:stCondLst>
                                            <p:cond delay="0"/>
                                          </p:stCondLst>
                                        </p:cTn>
                                        <p:tgtEl>
                                          <p:spTgt spid="54"/>
                                        </p:tgtEl>
                                        <p:attrNameLst>
                                          <p:attrName>style.visibility</p:attrName>
                                        </p:attrNameLst>
                                      </p:cBhvr>
                                      <p:to>
                                        <p:strVal val="visible"/>
                                      </p:to>
                                    </p:set>
                                    <p:anim calcmode="lin" valueType="num">
                                      <p:cBhvr>
                                        <p:cTn id="104" dur="1000" fill="hold"/>
                                        <p:tgtEl>
                                          <p:spTgt spid="54"/>
                                        </p:tgtEl>
                                        <p:attrNameLst>
                                          <p:attrName>ppt_w</p:attrName>
                                        </p:attrNameLst>
                                      </p:cBhvr>
                                      <p:tavLst>
                                        <p:tav tm="0">
                                          <p:val>
                                            <p:fltVal val="0"/>
                                          </p:val>
                                        </p:tav>
                                        <p:tav tm="100000">
                                          <p:val>
                                            <p:strVal val="#ppt_w"/>
                                          </p:val>
                                        </p:tav>
                                      </p:tavLst>
                                    </p:anim>
                                    <p:anim calcmode="lin" valueType="num">
                                      <p:cBhvr>
                                        <p:cTn id="105" dur="1000" fill="hold"/>
                                        <p:tgtEl>
                                          <p:spTgt spid="54"/>
                                        </p:tgtEl>
                                        <p:attrNameLst>
                                          <p:attrName>ppt_h</p:attrName>
                                        </p:attrNameLst>
                                      </p:cBhvr>
                                      <p:tavLst>
                                        <p:tav tm="0">
                                          <p:val>
                                            <p:fltVal val="0"/>
                                          </p:val>
                                        </p:tav>
                                        <p:tav tm="100000">
                                          <p:val>
                                            <p:strVal val="#ppt_h"/>
                                          </p:val>
                                        </p:tav>
                                      </p:tavLst>
                                    </p:anim>
                                    <p:anim calcmode="lin" valueType="num">
                                      <p:cBhvr>
                                        <p:cTn id="106" dur="1000" fill="hold"/>
                                        <p:tgtEl>
                                          <p:spTgt spid="54"/>
                                        </p:tgtEl>
                                        <p:attrNameLst>
                                          <p:attrName>style.rotation</p:attrName>
                                        </p:attrNameLst>
                                      </p:cBhvr>
                                      <p:tavLst>
                                        <p:tav tm="0">
                                          <p:val>
                                            <p:fltVal val="360"/>
                                          </p:val>
                                        </p:tav>
                                        <p:tav tm="100000">
                                          <p:val>
                                            <p:fltVal val="0"/>
                                          </p:val>
                                        </p:tav>
                                      </p:tavLst>
                                    </p:anim>
                                    <p:animEffect transition="in" filter="fade">
                                      <p:cBhvr>
                                        <p:cTn id="107" dur="1000"/>
                                        <p:tgtEl>
                                          <p:spTgt spid="54"/>
                                        </p:tgtEl>
                                      </p:cBhvr>
                                    </p:animEffect>
                                  </p:childTnLst>
                                </p:cTn>
                              </p:par>
                              <p:par>
                                <p:cTn id="108" presetID="49" presetClass="exit" presetSubtype="0" accel="100000" fill="hold" grpId="1" nodeType="withEffect">
                                  <p:stCondLst>
                                    <p:cond delay="0"/>
                                  </p:stCondLst>
                                  <p:childTnLst>
                                    <p:anim calcmode="lin" valueType="num">
                                      <p:cBhvr>
                                        <p:cTn id="109" dur="1000"/>
                                        <p:tgtEl>
                                          <p:spTgt spid="52"/>
                                        </p:tgtEl>
                                        <p:attrNameLst>
                                          <p:attrName>ppt_w</p:attrName>
                                        </p:attrNameLst>
                                      </p:cBhvr>
                                      <p:tavLst>
                                        <p:tav tm="0">
                                          <p:val>
                                            <p:strVal val="ppt_w"/>
                                          </p:val>
                                        </p:tav>
                                        <p:tav tm="100000">
                                          <p:val>
                                            <p:fltVal val="0"/>
                                          </p:val>
                                        </p:tav>
                                      </p:tavLst>
                                    </p:anim>
                                    <p:anim calcmode="lin" valueType="num">
                                      <p:cBhvr>
                                        <p:cTn id="110" dur="1000"/>
                                        <p:tgtEl>
                                          <p:spTgt spid="52"/>
                                        </p:tgtEl>
                                        <p:attrNameLst>
                                          <p:attrName>ppt_h</p:attrName>
                                        </p:attrNameLst>
                                      </p:cBhvr>
                                      <p:tavLst>
                                        <p:tav tm="0">
                                          <p:val>
                                            <p:strVal val="ppt_h"/>
                                          </p:val>
                                        </p:tav>
                                        <p:tav tm="100000">
                                          <p:val>
                                            <p:fltVal val="0"/>
                                          </p:val>
                                        </p:tav>
                                      </p:tavLst>
                                    </p:anim>
                                    <p:anim calcmode="lin" valueType="num">
                                      <p:cBhvr>
                                        <p:cTn id="111" dur="1000"/>
                                        <p:tgtEl>
                                          <p:spTgt spid="52"/>
                                        </p:tgtEl>
                                        <p:attrNameLst>
                                          <p:attrName>style.rotation</p:attrName>
                                        </p:attrNameLst>
                                      </p:cBhvr>
                                      <p:tavLst>
                                        <p:tav tm="0">
                                          <p:val>
                                            <p:fltVal val="0"/>
                                          </p:val>
                                        </p:tav>
                                        <p:tav tm="100000">
                                          <p:val>
                                            <p:fltVal val="360"/>
                                          </p:val>
                                        </p:tav>
                                      </p:tavLst>
                                    </p:anim>
                                    <p:animEffect transition="out" filter="fade">
                                      <p:cBhvr>
                                        <p:cTn id="112" dur="1000"/>
                                        <p:tgtEl>
                                          <p:spTgt spid="52"/>
                                        </p:tgtEl>
                                      </p:cBhvr>
                                    </p:animEffect>
                                    <p:set>
                                      <p:cBhvr>
                                        <p:cTn id="113" dur="1" fill="hold">
                                          <p:stCondLst>
                                            <p:cond delay="999"/>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2" grpId="0" animBg="1"/>
      <p:bldP spid="52" grpId="1" animBg="1"/>
      <p:bldP spid="54" grpId="0" animBg="1"/>
      <p:bldP spid="50" grpId="0" animBg="1"/>
      <p:bldP spid="57" grpId="0" animBg="1"/>
      <p:bldP spid="57" grpId="1" animBg="1"/>
      <p:bldP spid="58" grpId="0" animBg="1"/>
      <p:bldP spid="59" grpId="0" animBg="1"/>
      <p:bldP spid="35" grpId="0" animBg="1"/>
      <p:bldP spid="32" grpId="0" animBg="1"/>
      <p:bldP spid="32" grpId="1" animBg="1"/>
      <p:bldP spid="56" grpId="0" animBg="1"/>
      <p:bldP spid="36" grpId="0" animBg="1"/>
      <p:bldP spid="36" grpId="1" animBg="1"/>
      <p:bldP spid="37" grpId="0" animBg="1"/>
      <p:bldP spid="37" grpId="1" animBg="1"/>
      <p:bldP spid="41" grpId="0" animBg="1"/>
      <p:bldP spid="41" grpId="1" animBg="1"/>
      <p:bldP spid="53" grpId="0" animBg="1"/>
      <p:bldP spid="53" grpId="1" animBg="1"/>
      <p:bldP spid="53" grpId="2"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3203" y="3048000"/>
            <a:ext cx="8232803" cy="3810000"/>
            <a:chOff x="-3203" y="3048000"/>
            <a:chExt cx="8232803" cy="3810000"/>
          </a:xfrm>
        </p:grpSpPr>
        <p:sp useBgFill="1">
          <p:nvSpPr>
            <p:cNvPr id="17" name="TextBox 16"/>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18"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15"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4"/>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useBgFill="1">
        <p:nvSpPr>
          <p:cNvPr id="22" name="Rectangle 21"/>
          <p:cNvSpPr/>
          <p:nvPr/>
        </p:nvSpPr>
        <p:spPr>
          <a:xfrm>
            <a:off x="7772400" y="3810000"/>
            <a:ext cx="457200" cy="3063240"/>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23" name="Rectangle 22"/>
          <p:cNvSpPr/>
          <p:nvPr/>
        </p:nvSpPr>
        <p:spPr>
          <a:xfrm>
            <a:off x="8229600" y="3200400"/>
            <a:ext cx="457200" cy="3657600"/>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24" name="Rectangle 23"/>
          <p:cNvSpPr/>
          <p:nvPr/>
        </p:nvSpPr>
        <p:spPr>
          <a:xfrm>
            <a:off x="8686800" y="0"/>
            <a:ext cx="457200" cy="6858000"/>
          </a:xfrm>
          <a:prstGeom prst="rect">
            <a:avLst/>
          </a:prstGeom>
        </p:spPr>
        <p:txBody>
          <a:bodyPr wrap="square" rtlCol="0" anchor="ctr">
            <a:spAutoFit/>
          </a:bodyPr>
          <a:lstStyle/>
          <a:p>
            <a:pPr algn="ctr"/>
            <a:endParaRPr lang="en-US" sz="2200" b="1" dirty="0" smtClean="0">
              <a:solidFill>
                <a:schemeClr val="bg1"/>
              </a:solidFill>
            </a:endParaRPr>
          </a:p>
        </p:txBody>
      </p:sp>
      <p:sp>
        <p:nvSpPr>
          <p:cNvPr id="25" name="TextBox 24"/>
          <p:cNvSpPr txBox="1"/>
          <p:nvPr/>
        </p:nvSpPr>
        <p:spPr>
          <a:xfrm>
            <a:off x="612648" y="914400"/>
            <a:ext cx="5371983"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26" name="TextBox 25"/>
          <p:cNvSpPr txBox="1"/>
          <p:nvPr/>
        </p:nvSpPr>
        <p:spPr>
          <a:xfrm>
            <a:off x="3813048" y="1524000"/>
            <a:ext cx="4360489" cy="584775"/>
          </a:xfrm>
          <a:prstGeom prst="rect">
            <a:avLst/>
          </a:prstGeom>
          <a:noFill/>
          <a:ln w="50800">
            <a:noFill/>
          </a:ln>
        </p:spPr>
        <p:txBody>
          <a:bodyPr wrap="none" rtlCol="0">
            <a:spAutoFit/>
          </a:bodyPr>
          <a:lstStyle/>
          <a:p>
            <a:r>
              <a:rPr lang="en-US" sz="3200" b="1" dirty="0" smtClean="0">
                <a:latin typeface="Arial Black" pitchFamily="34" charset="0"/>
              </a:rPr>
              <a:t>400,000 – 500,000 </a:t>
            </a:r>
            <a:endParaRPr lang="en-US" sz="3200" b="1" dirty="0">
              <a:latin typeface="Arial Black" pitchFamily="34" charset="0"/>
            </a:endParaRPr>
          </a:p>
        </p:txBody>
      </p:sp>
      <p:sp>
        <p:nvSpPr>
          <p:cNvPr id="27" name="TextBox 26"/>
          <p:cNvSpPr txBox="1"/>
          <p:nvPr/>
        </p:nvSpPr>
        <p:spPr>
          <a:xfrm>
            <a:off x="530352" y="2130552"/>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nodeType="withEffect">
                                  <p:stCondLst>
                                    <p:cond delay="0"/>
                                  </p:stCondLst>
                                  <p:childTnLst>
                                    <p:anim calcmode="lin" valueType="num">
                                      <p:cBhvr>
                                        <p:cTn id="6" dur="1000"/>
                                        <p:tgtEl>
                                          <p:spTgt spid="16"/>
                                        </p:tgtEl>
                                        <p:attrNameLst>
                                          <p:attrName>ppt_w</p:attrName>
                                        </p:attrNameLst>
                                      </p:cBhvr>
                                      <p:tavLst>
                                        <p:tav tm="0">
                                          <p:val>
                                            <p:strVal val="ppt_w"/>
                                          </p:val>
                                        </p:tav>
                                        <p:tav tm="100000">
                                          <p:val>
                                            <p:fltVal val="0"/>
                                          </p:val>
                                        </p:tav>
                                      </p:tavLst>
                                    </p:anim>
                                    <p:anim calcmode="lin" valueType="num">
                                      <p:cBhvr>
                                        <p:cTn id="7" dur="1000"/>
                                        <p:tgtEl>
                                          <p:spTgt spid="16"/>
                                        </p:tgtEl>
                                        <p:attrNameLst>
                                          <p:attrName>ppt_h</p:attrName>
                                        </p:attrNameLst>
                                      </p:cBhvr>
                                      <p:tavLst>
                                        <p:tav tm="0">
                                          <p:val>
                                            <p:strVal val="ppt_h"/>
                                          </p:val>
                                        </p:tav>
                                        <p:tav tm="100000">
                                          <p:val>
                                            <p:fltVal val="0"/>
                                          </p:val>
                                        </p:tav>
                                      </p:tavLst>
                                    </p:anim>
                                    <p:animEffect transition="out" filter="fade">
                                      <p:cBhvr>
                                        <p:cTn id="8" dur="1000"/>
                                        <p:tgtEl>
                                          <p:spTgt spid="16"/>
                                        </p:tgtEl>
                                      </p:cBhvr>
                                    </p:animEffect>
                                    <p:set>
                                      <p:cBhvr>
                                        <p:cTn id="9" dur="1" fill="hold">
                                          <p:stCondLst>
                                            <p:cond delay="999"/>
                                          </p:stCondLst>
                                        </p:cTn>
                                        <p:tgtEl>
                                          <p:spTgt spid="16"/>
                                        </p:tgtEl>
                                        <p:attrNameLst>
                                          <p:attrName>style.visibility</p:attrName>
                                        </p:attrNameLst>
                                      </p:cBhvr>
                                      <p:to>
                                        <p:strVal val="hidden"/>
                                      </p:to>
                                    </p:set>
                                  </p:childTnLst>
                                </p:cTn>
                              </p:par>
                              <p:par>
                                <p:cTn id="10" presetID="8" presetClass="emph" presetSubtype="0" fill="hold" nodeType="withEffect">
                                  <p:stCondLst>
                                    <p:cond delay="0"/>
                                  </p:stCondLst>
                                  <p:childTnLst>
                                    <p:animRot by="-900000">
                                      <p:cBhvr>
                                        <p:cTn id="11" dur="1000" fill="hold"/>
                                        <p:tgtEl>
                                          <p:spTgt spid="16"/>
                                        </p:tgtEl>
                                        <p:attrNameLst>
                                          <p:attrName>r</p:attrName>
                                        </p:attrNameLst>
                                      </p:cBhvr>
                                    </p:animRot>
                                  </p:childTnLst>
                                </p:cTn>
                              </p:par>
                              <p:par>
                                <p:cTn id="12" presetID="63" presetClass="path" presetSubtype="0" accel="50000" decel="50000" fill="hold" nodeType="withEffect">
                                  <p:stCondLst>
                                    <p:cond delay="0"/>
                                  </p:stCondLst>
                                  <p:childTnLst>
                                    <p:animMotion origin="layout" path="M 3.61111E-6 2.71676E-6 L 0.05017 0.23306 " pathEditMode="relative" rAng="0" ptsTypes="AA">
                                      <p:cBhvr>
                                        <p:cTn id="13" dur="1000" fill="hold"/>
                                        <p:tgtEl>
                                          <p:spTgt spid="16"/>
                                        </p:tgtEl>
                                        <p:attrNameLst>
                                          <p:attrName>ppt_x</p:attrName>
                                          <p:attrName>ppt_y</p:attrName>
                                        </p:attrNameLst>
                                      </p:cBhvr>
                                      <p:rCtr x="25" y="117"/>
                                    </p:animMotion>
                                  </p:childTnLst>
                                </p:cTn>
                              </p:par>
                              <p:par>
                                <p:cTn id="14" presetID="10" presetClass="entr" presetSubtype="0" fill="hold" nodeType="withEffect">
                                  <p:stCondLst>
                                    <p:cond delay="0"/>
                                  </p:stCondLst>
                                  <p:childTnLst>
                                    <p:set>
                                      <p:cBhvr>
                                        <p:cTn id="15" dur="1" fill="hold">
                                          <p:stCondLst>
                                            <p:cond delay="0"/>
                                          </p:stCondLst>
                                        </p:cTn>
                                        <p:tgtEl>
                                          <p:spTgt spid="1027"/>
                                        </p:tgtEl>
                                        <p:attrNameLst>
                                          <p:attrName>style.visibility</p:attrName>
                                        </p:attrNameLst>
                                      </p:cBhvr>
                                      <p:to>
                                        <p:strVal val="visible"/>
                                      </p:to>
                                    </p:set>
                                    <p:animEffect transition="in" filter="fade">
                                      <p:cBhvr>
                                        <p:cTn id="16" dur="1000"/>
                                        <p:tgtEl>
                                          <p:spTgt spid="102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xit" presetSubtype="4" fill="hold" grpId="0" nodeType="clickEffect">
                                  <p:stCondLst>
                                    <p:cond delay="0"/>
                                  </p:stCondLst>
                                  <p:childTnLst>
                                    <p:animEffect transition="out" filter="wipe(down)">
                                      <p:cBhvr>
                                        <p:cTn id="20" dur="1000"/>
                                        <p:tgtEl>
                                          <p:spTgt spid="22"/>
                                        </p:tgtEl>
                                      </p:cBhvr>
                                    </p:animEffect>
                                    <p:set>
                                      <p:cBhvr>
                                        <p:cTn id="21" dur="1" fill="hold">
                                          <p:stCondLst>
                                            <p:cond delay="999"/>
                                          </p:stCondLst>
                                        </p:cTn>
                                        <p:tgtEl>
                                          <p:spTgt spid="22"/>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2" presetClass="exit" presetSubtype="4" fill="hold" grpId="0" nodeType="clickEffect">
                                  <p:stCondLst>
                                    <p:cond delay="0"/>
                                  </p:stCondLst>
                                  <p:childTnLst>
                                    <p:animEffect transition="out" filter="wipe(down)">
                                      <p:cBhvr>
                                        <p:cTn id="25" dur="1000"/>
                                        <p:tgtEl>
                                          <p:spTgt spid="23"/>
                                        </p:tgtEl>
                                      </p:cBhvr>
                                    </p:animEffect>
                                    <p:set>
                                      <p:cBhvr>
                                        <p:cTn id="26" dur="1" fill="hold">
                                          <p:stCondLst>
                                            <p:cond delay="999"/>
                                          </p:stCondLst>
                                        </p:cTn>
                                        <p:tgtEl>
                                          <p:spTgt spid="23"/>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grpId="0" nodeType="clickEffect">
                                  <p:stCondLst>
                                    <p:cond delay="0"/>
                                  </p:stCondLst>
                                  <p:childTnLst>
                                    <p:animEffect transition="out" filter="wipe(down)">
                                      <p:cBhvr>
                                        <p:cTn id="30" dur="1000"/>
                                        <p:tgtEl>
                                          <p:spTgt spid="24"/>
                                        </p:tgtEl>
                                      </p:cBhvr>
                                    </p:animEffect>
                                    <p:set>
                                      <p:cBhvr>
                                        <p:cTn id="31" dur="1" fill="hold">
                                          <p:stCondLst>
                                            <p:cond delay="999"/>
                                          </p:stCondLst>
                                        </p:cTn>
                                        <p:tgtEl>
                                          <p:spTgt spid="24"/>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left)">
                                      <p:cBhvr>
                                        <p:cTn id="36" dur="10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6" grpId="0"/>
      <p:bldP spid="2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1910</a:t>
            </a:r>
            <a:endParaRPr lang="en-US" sz="4800" b="1" dirty="0">
              <a:solidFill>
                <a:srgbClr val="FF0000"/>
              </a:solidFill>
              <a:effectLst>
                <a:outerShdw dist="50800" dir="5400000" algn="ctr" rotWithShape="0">
                  <a:schemeClr val="tx1"/>
                </a:outerShdw>
              </a:effectLst>
            </a:endParaRPr>
          </a:p>
        </p:txBody>
      </p:sp>
      <p:sp useBgFill="1">
        <p:nvSpPr>
          <p:cNvPr id="68" name="TextBox 67"/>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1916</a:t>
            </a:r>
            <a:endParaRPr lang="en-US" sz="4800" b="1" dirty="0">
              <a:solidFill>
                <a:srgbClr val="FF0000"/>
              </a:solidFill>
              <a:effectLst>
                <a:outerShdw dist="50800" dir="5400000" algn="ctr" rotWithShape="0">
                  <a:schemeClr val="tx1"/>
                </a:outerShdw>
              </a:effectLst>
            </a:endParaRPr>
          </a:p>
        </p:txBody>
      </p:sp>
      <p:pic>
        <p:nvPicPr>
          <p:cNvPr id="49" name="Picture 7" descr="File:United States 1898-1907.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5" name="Picture 2" descr="File:United States 1907-1912-01.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3" name="Rectangle 52"/>
          <p:cNvSpPr/>
          <p:nvPr/>
        </p:nvSpPr>
        <p:spPr>
          <a:xfrm>
            <a:off x="2057400" y="762000"/>
            <a:ext cx="7086600" cy="523220"/>
          </a:xfrm>
          <a:prstGeom prst="rect">
            <a:avLst/>
          </a:prstGeom>
          <a:solidFill>
            <a:schemeClr val="bg1"/>
          </a:solidFill>
        </p:spPr>
        <p:txBody>
          <a:bodyPr wrap="square">
            <a:spAutoFit/>
          </a:bodyPr>
          <a:lstStyle/>
          <a:p>
            <a:pPr algn="r"/>
            <a:r>
              <a:rPr lang="en-US" sz="2800" b="1" dirty="0" smtClean="0"/>
              <a:t>1910-1912: age 80, ox-cart on the Oregon Trail   </a:t>
            </a:r>
          </a:p>
        </p:txBody>
      </p:sp>
      <p:grpSp>
        <p:nvGrpSpPr>
          <p:cNvPr id="60" name="Group 59"/>
          <p:cNvGrpSpPr/>
          <p:nvPr/>
        </p:nvGrpSpPr>
        <p:grpSpPr>
          <a:xfrm>
            <a:off x="762001" y="1752599"/>
            <a:ext cx="7374609" cy="1728062"/>
            <a:chOff x="762001" y="1752599"/>
            <a:chExt cx="7374609" cy="1728062"/>
          </a:xfrm>
        </p:grpSpPr>
        <p:sp>
          <p:nvSpPr>
            <p:cNvPr id="54" name="Freeform 53"/>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Freeform 54"/>
            <p:cNvSpPr/>
            <p:nvPr/>
          </p:nvSpPr>
          <p:spPr>
            <a:xfrm>
              <a:off x="6447295" y="2921431"/>
              <a:ext cx="1689315" cy="559230"/>
            </a:xfrm>
            <a:custGeom>
              <a:avLst/>
              <a:gdLst>
                <a:gd name="connsiteX0" fmla="*/ 0 w 1689315"/>
                <a:gd name="connsiteY0" fmla="*/ 503694 h 559230"/>
                <a:gd name="connsiteX1" fmla="*/ 209227 w 1689315"/>
                <a:gd name="connsiteY1" fmla="*/ 519193 h 559230"/>
                <a:gd name="connsiteX2" fmla="*/ 340963 w 1689315"/>
                <a:gd name="connsiteY2" fmla="*/ 480447 h 559230"/>
                <a:gd name="connsiteX3" fmla="*/ 573437 w 1689315"/>
                <a:gd name="connsiteY3" fmla="*/ 495945 h 559230"/>
                <a:gd name="connsiteX4" fmla="*/ 805912 w 1689315"/>
                <a:gd name="connsiteY4" fmla="*/ 550189 h 559230"/>
                <a:gd name="connsiteX5" fmla="*/ 1053885 w 1689315"/>
                <a:gd name="connsiteY5" fmla="*/ 550189 h 559230"/>
                <a:gd name="connsiteX6" fmla="*/ 1208868 w 1689315"/>
                <a:gd name="connsiteY6" fmla="*/ 534691 h 559230"/>
                <a:gd name="connsiteX7" fmla="*/ 1263112 w 1689315"/>
                <a:gd name="connsiteY7" fmla="*/ 488196 h 559230"/>
                <a:gd name="connsiteX8" fmla="*/ 1340603 w 1689315"/>
                <a:gd name="connsiteY8" fmla="*/ 371959 h 559230"/>
                <a:gd name="connsiteX9" fmla="*/ 1425844 w 1689315"/>
                <a:gd name="connsiteY9" fmla="*/ 286718 h 559230"/>
                <a:gd name="connsiteX10" fmla="*/ 1511085 w 1689315"/>
                <a:gd name="connsiteY10" fmla="*/ 116237 h 559230"/>
                <a:gd name="connsiteX11" fmla="*/ 1573078 w 1689315"/>
                <a:gd name="connsiteY11" fmla="*/ 46494 h 559230"/>
                <a:gd name="connsiteX12" fmla="*/ 1689315 w 1689315"/>
                <a:gd name="connsiteY12" fmla="*/ 0 h 55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9315" h="559230">
                  <a:moveTo>
                    <a:pt x="0" y="503694"/>
                  </a:moveTo>
                  <a:cubicBezTo>
                    <a:pt x="76200" y="513381"/>
                    <a:pt x="152400" y="523068"/>
                    <a:pt x="209227" y="519193"/>
                  </a:cubicBezTo>
                  <a:cubicBezTo>
                    <a:pt x="266054" y="515319"/>
                    <a:pt x="280261" y="484322"/>
                    <a:pt x="340963" y="480447"/>
                  </a:cubicBezTo>
                  <a:cubicBezTo>
                    <a:pt x="401665" y="476572"/>
                    <a:pt x="495946" y="484321"/>
                    <a:pt x="573437" y="495945"/>
                  </a:cubicBezTo>
                  <a:cubicBezTo>
                    <a:pt x="650929" y="507569"/>
                    <a:pt x="725837" y="541148"/>
                    <a:pt x="805912" y="550189"/>
                  </a:cubicBezTo>
                  <a:cubicBezTo>
                    <a:pt x="885987" y="559230"/>
                    <a:pt x="986726" y="552772"/>
                    <a:pt x="1053885" y="550189"/>
                  </a:cubicBezTo>
                  <a:cubicBezTo>
                    <a:pt x="1121044" y="547606"/>
                    <a:pt x="1173997" y="545023"/>
                    <a:pt x="1208868" y="534691"/>
                  </a:cubicBezTo>
                  <a:cubicBezTo>
                    <a:pt x="1243739" y="524359"/>
                    <a:pt x="1241156" y="515318"/>
                    <a:pt x="1263112" y="488196"/>
                  </a:cubicBezTo>
                  <a:cubicBezTo>
                    <a:pt x="1285068" y="461074"/>
                    <a:pt x="1313481" y="405539"/>
                    <a:pt x="1340603" y="371959"/>
                  </a:cubicBezTo>
                  <a:cubicBezTo>
                    <a:pt x="1367725" y="338379"/>
                    <a:pt x="1397430" y="329338"/>
                    <a:pt x="1425844" y="286718"/>
                  </a:cubicBezTo>
                  <a:cubicBezTo>
                    <a:pt x="1454258" y="244098"/>
                    <a:pt x="1486546" y="156274"/>
                    <a:pt x="1511085" y="116237"/>
                  </a:cubicBezTo>
                  <a:cubicBezTo>
                    <a:pt x="1535624" y="76200"/>
                    <a:pt x="1543373" y="65867"/>
                    <a:pt x="1573078" y="46494"/>
                  </a:cubicBezTo>
                  <a:cubicBezTo>
                    <a:pt x="1602783" y="27121"/>
                    <a:pt x="1646049" y="13560"/>
                    <a:pt x="1689315" y="0"/>
                  </a:cubicBezTo>
                </a:path>
              </a:pathLst>
            </a:custGeom>
            <a:ln w="63500">
              <a:solidFill>
                <a:schemeClr val="tx1"/>
              </a:solidFill>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2" name="5-Point Star 61"/>
          <p:cNvSpPr/>
          <p:nvPr/>
        </p:nvSpPr>
        <p:spPr>
          <a:xfrm>
            <a:off x="8153400" y="24384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3" name="Picture 2" descr="Image result for ezra meeker's route map"/>
          <p:cNvPicPr>
            <a:picLocks noChangeAspect="1" noChangeArrowheads="1"/>
          </p:cNvPicPr>
          <p:nvPr/>
        </p:nvPicPr>
        <p:blipFill>
          <a:blip r:embed="rId6"/>
          <a:srcRect/>
          <a:stretch>
            <a:fillRect/>
          </a:stretch>
        </p:blipFill>
        <p:spPr bwMode="auto">
          <a:xfrm flipH="1">
            <a:off x="76200" y="2286000"/>
            <a:ext cx="6832600" cy="4480561"/>
          </a:xfrm>
          <a:prstGeom prst="rect">
            <a:avLst/>
          </a:prstGeom>
          <a:noFill/>
          <a:ln w="50800">
            <a:solidFill>
              <a:schemeClr val="tx1"/>
            </a:solidFill>
          </a:ln>
        </p:spPr>
      </p:pic>
      <p:sp>
        <p:nvSpPr>
          <p:cNvPr id="52" name="5-Point Star 51"/>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4" name="Picture 4" descr="Image result for ezra meeker airplane"/>
          <p:cNvPicPr>
            <a:picLocks noChangeAspect="1" noChangeArrowheads="1"/>
          </p:cNvPicPr>
          <p:nvPr/>
        </p:nvPicPr>
        <p:blipFill>
          <a:blip r:embed="rId7"/>
          <a:srcRect r="16461" b="11401"/>
          <a:stretch>
            <a:fillRect/>
          </a:stretch>
        </p:blipFill>
        <p:spPr bwMode="auto">
          <a:xfrm>
            <a:off x="66675" y="1243689"/>
            <a:ext cx="6285139" cy="5614311"/>
          </a:xfrm>
          <a:prstGeom prst="rect">
            <a:avLst/>
          </a:prstGeom>
          <a:noFill/>
          <a:ln w="50800">
            <a:solidFill>
              <a:schemeClr val="tx1"/>
            </a:solidFill>
          </a:ln>
        </p:spPr>
      </p:pic>
      <p:pic>
        <p:nvPicPr>
          <p:cNvPr id="65" name="Picture 2" descr="Image result for ezra meeker airplane"/>
          <p:cNvPicPr>
            <a:picLocks noChangeAspect="1" noChangeArrowheads="1"/>
          </p:cNvPicPr>
          <p:nvPr/>
        </p:nvPicPr>
        <p:blipFill>
          <a:blip r:embed="rId8"/>
          <a:srcRect/>
          <a:stretch>
            <a:fillRect/>
          </a:stretch>
        </p:blipFill>
        <p:spPr bwMode="auto">
          <a:xfrm>
            <a:off x="76200" y="1269999"/>
            <a:ext cx="6705600" cy="5588001"/>
          </a:xfrm>
          <a:prstGeom prst="rect">
            <a:avLst/>
          </a:prstGeom>
          <a:noFill/>
          <a:ln w="50800">
            <a:solidFill>
              <a:schemeClr val="tx1"/>
            </a:solidFill>
          </a:ln>
        </p:spPr>
      </p:pic>
      <p:pic>
        <p:nvPicPr>
          <p:cNvPr id="66" name="Picture 2" descr="Ezra Meeker's ox cart"/>
          <p:cNvPicPr>
            <a:picLocks noChangeAspect="1" noChangeArrowheads="1"/>
          </p:cNvPicPr>
          <p:nvPr/>
        </p:nvPicPr>
        <p:blipFill>
          <a:blip r:embed="rId9"/>
          <a:srcRect l="20851" t="1003" r="19890" b="5351"/>
          <a:stretch>
            <a:fillRect/>
          </a:stretch>
        </p:blipFill>
        <p:spPr bwMode="auto">
          <a:xfrm>
            <a:off x="1143000" y="1227667"/>
            <a:ext cx="4343400" cy="5630333"/>
          </a:xfrm>
          <a:prstGeom prst="rect">
            <a:avLst/>
          </a:prstGeom>
          <a:noFill/>
          <a:ln w="50800">
            <a:solidFill>
              <a:schemeClr val="tx1"/>
            </a:solidFill>
          </a:ln>
        </p:spPr>
      </p:pic>
      <p:pic>
        <p:nvPicPr>
          <p:cNvPr id="67" name="Picture 1"/>
          <p:cNvPicPr>
            <a:picLocks noChangeAspect="1" noChangeArrowheads="1"/>
          </p:cNvPicPr>
          <p:nvPr/>
        </p:nvPicPr>
        <p:blipFill>
          <a:blip r:embed="rId10"/>
          <a:srcRect l="33382" t="17188" r="33236" b="6250"/>
          <a:stretch>
            <a:fillRect/>
          </a:stretch>
        </p:blipFill>
        <p:spPr bwMode="auto">
          <a:xfrm>
            <a:off x="1371600" y="2502568"/>
            <a:ext cx="3200400" cy="4126832"/>
          </a:xfrm>
          <a:prstGeom prst="rect">
            <a:avLst/>
          </a:prstGeom>
          <a:noFill/>
          <a:ln w="50800">
            <a:solidFill>
              <a:schemeClr val="tx1"/>
            </a:solidFill>
            <a:miter lim="800000"/>
            <a:headEnd/>
            <a:tailEnd/>
          </a:ln>
          <a:effectLst/>
        </p:spPr>
      </p:pic>
      <p:pic>
        <p:nvPicPr>
          <p:cNvPr id="1029" name="Picture 5"/>
          <p:cNvPicPr>
            <a:picLocks noChangeAspect="1" noChangeArrowheads="1"/>
          </p:cNvPicPr>
          <p:nvPr/>
        </p:nvPicPr>
        <p:blipFill>
          <a:blip r:embed="rId11" cstate="print"/>
          <a:srcRect/>
          <a:stretch>
            <a:fillRect/>
          </a:stretch>
        </p:blipFill>
        <p:spPr bwMode="auto">
          <a:xfrm>
            <a:off x="1371600" y="4038600"/>
            <a:ext cx="2273474" cy="2292350"/>
          </a:xfrm>
          <a:prstGeom prst="rect">
            <a:avLst/>
          </a:prstGeom>
          <a:noFill/>
          <a:ln w="9525">
            <a:noFill/>
            <a:miter lim="800000"/>
            <a:headEnd/>
            <a:tailEnd/>
          </a:ln>
          <a:effectLst/>
        </p:spPr>
      </p:pic>
      <p:pic>
        <p:nvPicPr>
          <p:cNvPr id="39" name="Picture 4" descr="http://www.historylink.org/Content/Media/Photos/Small/Ezra_Meeker_Ox_Team_Days_1907.jpg"/>
          <p:cNvPicPr>
            <a:picLocks noChangeAspect="1" noChangeArrowheads="1"/>
          </p:cNvPicPr>
          <p:nvPr/>
        </p:nvPicPr>
        <p:blipFill>
          <a:blip r:embed="rId12"/>
          <a:srcRect/>
          <a:stretch>
            <a:fillRect/>
          </a:stretch>
        </p:blipFill>
        <p:spPr bwMode="auto">
          <a:xfrm rot="20305816">
            <a:off x="4943637" y="4247561"/>
            <a:ext cx="1688588" cy="23835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2000"/>
                                        <p:tgtEl>
                                          <p:spTgt spid="45"/>
                                        </p:tgtEl>
                                      </p:cBhvr>
                                    </p:animEffect>
                                  </p:childTnLst>
                                </p:cTn>
                              </p:par>
                            </p:childTnLst>
                          </p:cTn>
                        </p:par>
                        <p:par>
                          <p:cTn id="8" fill="hold">
                            <p:stCondLst>
                              <p:cond delay="2000"/>
                            </p:stCondLst>
                            <p:childTnLst>
                              <p:par>
                                <p:cTn id="9" presetID="10" presetClass="exit" presetSubtype="0" fill="hold" nodeType="afterEffect">
                                  <p:stCondLst>
                                    <p:cond delay="0"/>
                                  </p:stCondLst>
                                  <p:childTnLst>
                                    <p:animEffect transition="out" filter="fade">
                                      <p:cBhvr>
                                        <p:cTn id="10" dur="1000"/>
                                        <p:tgtEl>
                                          <p:spTgt spid="49"/>
                                        </p:tgtEl>
                                      </p:cBhvr>
                                    </p:animEffect>
                                    <p:set>
                                      <p:cBhvr>
                                        <p:cTn id="11" dur="1" fill="hold">
                                          <p:stCondLst>
                                            <p:cond delay="999"/>
                                          </p:stCondLst>
                                        </p:cTn>
                                        <p:tgtEl>
                                          <p:spTgt spid="49"/>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wipe(left)">
                                      <p:cBhvr>
                                        <p:cTn id="16" dur="1000"/>
                                        <p:tgtEl>
                                          <p:spTgt spid="53"/>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52"/>
                                        </p:tgtEl>
                                        <p:attrNameLst>
                                          <p:attrName>r</p:attrName>
                                        </p:attrNameLst>
                                      </p:cBhvr>
                                    </p:animRot>
                                  </p:childTnLst>
                                </p:cTn>
                              </p:par>
                            </p:childTnLst>
                          </p:cTn>
                        </p:par>
                        <p:par>
                          <p:cTn id="21" fill="hold">
                            <p:stCondLst>
                              <p:cond delay="1000"/>
                            </p:stCondLst>
                            <p:childTnLst>
                              <p:par>
                                <p:cTn id="22" presetID="22" presetClass="entr" presetSubtype="8" fill="hold" nodeType="afterEffect">
                                  <p:stCondLst>
                                    <p:cond delay="0"/>
                                  </p:stCondLst>
                                  <p:childTnLst>
                                    <p:set>
                                      <p:cBhvr>
                                        <p:cTn id="23" dur="1" fill="hold">
                                          <p:stCondLst>
                                            <p:cond delay="0"/>
                                          </p:stCondLst>
                                        </p:cTn>
                                        <p:tgtEl>
                                          <p:spTgt spid="60"/>
                                        </p:tgtEl>
                                        <p:attrNameLst>
                                          <p:attrName>style.visibility</p:attrName>
                                        </p:attrNameLst>
                                      </p:cBhvr>
                                      <p:to>
                                        <p:strVal val="visible"/>
                                      </p:to>
                                    </p:set>
                                    <p:animEffect transition="in" filter="wipe(left)">
                                      <p:cBhvr>
                                        <p:cTn id="24" dur="1000"/>
                                        <p:tgtEl>
                                          <p:spTgt spid="60"/>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62"/>
                                        </p:tgtEl>
                                        <p:attrNameLst>
                                          <p:attrName>style.visibility</p:attrName>
                                        </p:attrNameLst>
                                      </p:cBhvr>
                                      <p:to>
                                        <p:strVal val="visible"/>
                                      </p:to>
                                    </p:set>
                                    <p:anim calcmode="lin" valueType="num">
                                      <p:cBhvr>
                                        <p:cTn id="28" dur="1000" fill="hold"/>
                                        <p:tgtEl>
                                          <p:spTgt spid="62"/>
                                        </p:tgtEl>
                                        <p:attrNameLst>
                                          <p:attrName>ppt_w</p:attrName>
                                        </p:attrNameLst>
                                      </p:cBhvr>
                                      <p:tavLst>
                                        <p:tav tm="0">
                                          <p:val>
                                            <p:fltVal val="0"/>
                                          </p:val>
                                        </p:tav>
                                        <p:tav tm="100000">
                                          <p:val>
                                            <p:strVal val="#ppt_w"/>
                                          </p:val>
                                        </p:tav>
                                      </p:tavLst>
                                    </p:anim>
                                    <p:anim calcmode="lin" valueType="num">
                                      <p:cBhvr>
                                        <p:cTn id="29" dur="1000" fill="hold"/>
                                        <p:tgtEl>
                                          <p:spTgt spid="62"/>
                                        </p:tgtEl>
                                        <p:attrNameLst>
                                          <p:attrName>ppt_h</p:attrName>
                                        </p:attrNameLst>
                                      </p:cBhvr>
                                      <p:tavLst>
                                        <p:tav tm="0">
                                          <p:val>
                                            <p:fltVal val="0"/>
                                          </p:val>
                                        </p:tav>
                                        <p:tav tm="100000">
                                          <p:val>
                                            <p:strVal val="#ppt_h"/>
                                          </p:val>
                                        </p:tav>
                                      </p:tavLst>
                                    </p:anim>
                                    <p:anim calcmode="lin" valueType="num">
                                      <p:cBhvr>
                                        <p:cTn id="30" dur="1000" fill="hold"/>
                                        <p:tgtEl>
                                          <p:spTgt spid="62"/>
                                        </p:tgtEl>
                                        <p:attrNameLst>
                                          <p:attrName>style.rotation</p:attrName>
                                        </p:attrNameLst>
                                      </p:cBhvr>
                                      <p:tavLst>
                                        <p:tav tm="0">
                                          <p:val>
                                            <p:fltVal val="360"/>
                                          </p:val>
                                        </p:tav>
                                        <p:tav tm="100000">
                                          <p:val>
                                            <p:fltVal val="0"/>
                                          </p:val>
                                        </p:tav>
                                      </p:tavLst>
                                    </p:anim>
                                    <p:animEffect transition="in" filter="fade">
                                      <p:cBhvr>
                                        <p:cTn id="31" dur="1000"/>
                                        <p:tgtEl>
                                          <p:spTgt spid="6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63"/>
                                        </p:tgtEl>
                                        <p:attrNameLst>
                                          <p:attrName>style.visibility</p:attrName>
                                        </p:attrNameLst>
                                      </p:cBhvr>
                                      <p:to>
                                        <p:strVal val="visible"/>
                                      </p:to>
                                    </p:set>
                                    <p:animEffect transition="in" filter="fade">
                                      <p:cBhvr>
                                        <p:cTn id="36" dur="1000"/>
                                        <p:tgtEl>
                                          <p:spTgt spid="6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1000"/>
                                        <p:tgtEl>
                                          <p:spTgt spid="64"/>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1000"/>
                                        <p:tgtEl>
                                          <p:spTgt spid="63"/>
                                        </p:tgtEl>
                                      </p:cBhvr>
                                    </p:animEffect>
                                    <p:set>
                                      <p:cBhvr>
                                        <p:cTn id="45" dur="1" fill="hold">
                                          <p:stCondLst>
                                            <p:cond delay="999"/>
                                          </p:stCondLst>
                                        </p:cTn>
                                        <p:tgtEl>
                                          <p:spTgt spid="6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1000"/>
                                        <p:tgtEl>
                                          <p:spTgt spid="65"/>
                                        </p:tgtEl>
                                      </p:cBhvr>
                                    </p:animEffect>
                                  </p:childTnLst>
                                </p:cTn>
                              </p:par>
                            </p:childTnLst>
                          </p:cTn>
                        </p:par>
                        <p:par>
                          <p:cTn id="51" fill="hold">
                            <p:stCondLst>
                              <p:cond delay="1000"/>
                            </p:stCondLst>
                            <p:childTnLst>
                              <p:par>
                                <p:cTn id="52" presetID="10" presetClass="exit" presetSubtype="0" fill="hold" nodeType="afterEffect">
                                  <p:stCondLst>
                                    <p:cond delay="0"/>
                                  </p:stCondLst>
                                  <p:childTnLst>
                                    <p:animEffect transition="out" filter="fade">
                                      <p:cBhvr>
                                        <p:cTn id="53" dur="1000"/>
                                        <p:tgtEl>
                                          <p:spTgt spid="64"/>
                                        </p:tgtEl>
                                      </p:cBhvr>
                                    </p:animEffect>
                                    <p:set>
                                      <p:cBhvr>
                                        <p:cTn id="54" dur="1" fill="hold">
                                          <p:stCondLst>
                                            <p:cond delay="999"/>
                                          </p:stCondLst>
                                        </p:cTn>
                                        <p:tgtEl>
                                          <p:spTgt spid="64"/>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1000"/>
                                        <p:tgtEl>
                                          <p:spTgt spid="66"/>
                                        </p:tgtEl>
                                      </p:cBhvr>
                                    </p:animEffect>
                                  </p:childTnLst>
                                </p:cTn>
                              </p:par>
                            </p:childTnLst>
                          </p:cTn>
                        </p:par>
                        <p:par>
                          <p:cTn id="60" fill="hold">
                            <p:stCondLst>
                              <p:cond delay="1000"/>
                            </p:stCondLst>
                            <p:childTnLst>
                              <p:par>
                                <p:cTn id="61" presetID="10" presetClass="exit" presetSubtype="0" fill="hold" nodeType="afterEffect">
                                  <p:stCondLst>
                                    <p:cond delay="0"/>
                                  </p:stCondLst>
                                  <p:childTnLst>
                                    <p:animEffect transition="out" filter="fade">
                                      <p:cBhvr>
                                        <p:cTn id="62" dur="1000"/>
                                        <p:tgtEl>
                                          <p:spTgt spid="65"/>
                                        </p:tgtEl>
                                      </p:cBhvr>
                                    </p:animEffect>
                                    <p:set>
                                      <p:cBhvr>
                                        <p:cTn id="63" dur="1" fill="hold">
                                          <p:stCondLst>
                                            <p:cond delay="999"/>
                                          </p:stCondLst>
                                        </p:cTn>
                                        <p:tgtEl>
                                          <p:spTgt spid="65"/>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1000"/>
                                        <p:tgtEl>
                                          <p:spTgt spid="67"/>
                                        </p:tgtEl>
                                      </p:cBhvr>
                                    </p:animEffect>
                                  </p:childTnLst>
                                </p:cTn>
                              </p:par>
                            </p:childTnLst>
                          </p:cTn>
                        </p:par>
                        <p:par>
                          <p:cTn id="69" fill="hold">
                            <p:stCondLst>
                              <p:cond delay="1000"/>
                            </p:stCondLst>
                            <p:childTnLst>
                              <p:par>
                                <p:cTn id="70" presetID="10" presetClass="exit" presetSubtype="0" fill="hold" nodeType="afterEffect">
                                  <p:stCondLst>
                                    <p:cond delay="0"/>
                                  </p:stCondLst>
                                  <p:childTnLst>
                                    <p:animEffect transition="out" filter="fade">
                                      <p:cBhvr>
                                        <p:cTn id="71" dur="1000"/>
                                        <p:tgtEl>
                                          <p:spTgt spid="66"/>
                                        </p:tgtEl>
                                      </p:cBhvr>
                                    </p:animEffect>
                                    <p:set>
                                      <p:cBhvr>
                                        <p:cTn id="72" dur="1" fill="hold">
                                          <p:stCondLst>
                                            <p:cond delay="999"/>
                                          </p:stCondLst>
                                        </p:cTn>
                                        <p:tgtEl>
                                          <p:spTgt spid="6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nodeType="clickEffect">
                                  <p:stCondLst>
                                    <p:cond delay="0"/>
                                  </p:stCondLst>
                                  <p:iterate type="lt">
                                    <p:tmPct val="5000"/>
                                  </p:iterate>
                                  <p:childTnLst>
                                    <p:set>
                                      <p:cBhvr>
                                        <p:cTn id="76" dur="1" fill="hold">
                                          <p:stCondLst>
                                            <p:cond delay="0"/>
                                          </p:stCondLst>
                                        </p:cTn>
                                        <p:tgtEl>
                                          <p:spTgt spid="39"/>
                                        </p:tgtEl>
                                        <p:attrNameLst>
                                          <p:attrName>style.visibility</p:attrName>
                                        </p:attrNameLst>
                                      </p:cBhvr>
                                      <p:to>
                                        <p:strVal val="visible"/>
                                      </p:to>
                                    </p:set>
                                    <p:anim calcmode="lin" valueType="num">
                                      <p:cBhvr>
                                        <p:cTn id="77" dur="1000" fill="hold"/>
                                        <p:tgtEl>
                                          <p:spTgt spid="39"/>
                                        </p:tgtEl>
                                        <p:attrNameLst>
                                          <p:attrName>ppt_w</p:attrName>
                                        </p:attrNameLst>
                                      </p:cBhvr>
                                      <p:tavLst>
                                        <p:tav tm="0">
                                          <p:val>
                                            <p:fltVal val="0"/>
                                          </p:val>
                                        </p:tav>
                                        <p:tav tm="100000">
                                          <p:val>
                                            <p:strVal val="#ppt_w"/>
                                          </p:val>
                                        </p:tav>
                                      </p:tavLst>
                                    </p:anim>
                                    <p:anim calcmode="lin" valueType="num">
                                      <p:cBhvr>
                                        <p:cTn id="78" dur="1000" fill="hold"/>
                                        <p:tgtEl>
                                          <p:spTgt spid="39"/>
                                        </p:tgtEl>
                                        <p:attrNameLst>
                                          <p:attrName>ppt_h</p:attrName>
                                        </p:attrNameLst>
                                      </p:cBhvr>
                                      <p:tavLst>
                                        <p:tav tm="0">
                                          <p:val>
                                            <p:fltVal val="0"/>
                                          </p:val>
                                        </p:tav>
                                        <p:tav tm="100000">
                                          <p:val>
                                            <p:strVal val="#ppt_h"/>
                                          </p:val>
                                        </p:tav>
                                      </p:tavLst>
                                    </p:anim>
                                    <p:anim calcmode="lin" valueType="num">
                                      <p:cBhvr>
                                        <p:cTn id="79" dur="1000" fill="hold"/>
                                        <p:tgtEl>
                                          <p:spTgt spid="39"/>
                                        </p:tgtEl>
                                        <p:attrNameLst>
                                          <p:attrName>style.rotation</p:attrName>
                                        </p:attrNameLst>
                                      </p:cBhvr>
                                      <p:tavLst>
                                        <p:tav tm="0">
                                          <p:val>
                                            <p:fltVal val="90"/>
                                          </p:val>
                                        </p:tav>
                                        <p:tav tm="100000">
                                          <p:val>
                                            <p:fltVal val="0"/>
                                          </p:val>
                                        </p:tav>
                                      </p:tavLst>
                                    </p:anim>
                                    <p:animEffect transition="in" filter="fade">
                                      <p:cBhvr>
                                        <p:cTn id="80" dur="1000"/>
                                        <p:tgtEl>
                                          <p:spTgt spid="39"/>
                                        </p:tgtEl>
                                      </p:cBhvr>
                                    </p:animEffect>
                                  </p:childTnLst>
                                </p:cTn>
                              </p:par>
                            </p:childTnLst>
                          </p:cTn>
                        </p:par>
                        <p:par>
                          <p:cTn id="81" fill="hold">
                            <p:stCondLst>
                              <p:cond delay="1000"/>
                            </p:stCondLst>
                            <p:childTnLst>
                              <p:par>
                                <p:cTn id="82" presetID="6" presetClass="emph" presetSubtype="0" fill="hold" nodeType="afterEffect">
                                  <p:stCondLst>
                                    <p:cond delay="0"/>
                                  </p:stCondLst>
                                  <p:childTnLst>
                                    <p:animScale>
                                      <p:cBhvr>
                                        <p:cTn id="83" dur="1000" fill="hold"/>
                                        <p:tgtEl>
                                          <p:spTgt spid="67"/>
                                        </p:tgtEl>
                                      </p:cBhvr>
                                      <p:by x="150000" y="150000"/>
                                    </p:animScale>
                                  </p:childTnLst>
                                </p:cTn>
                              </p:par>
                              <p:par>
                                <p:cTn id="84" presetID="6" presetClass="emph" presetSubtype="0" fill="hold" grpId="1" nodeType="withEffect">
                                  <p:stCondLst>
                                    <p:cond delay="0"/>
                                  </p:stCondLst>
                                  <p:childTnLst>
                                    <p:animScale>
                                      <p:cBhvr>
                                        <p:cTn id="85" dur="1000" fill="hold"/>
                                        <p:tgtEl>
                                          <p:spTgt spid="53"/>
                                        </p:tgtEl>
                                      </p:cBhvr>
                                      <p:by x="130000" y="130000"/>
                                    </p:animScale>
                                  </p:childTnLst>
                                </p:cTn>
                              </p:par>
                              <p:par>
                                <p:cTn id="86" presetID="53" presetClass="entr" presetSubtype="0" fill="hold" nodeType="withEffect">
                                  <p:stCondLst>
                                    <p:cond delay="0"/>
                                  </p:stCondLst>
                                  <p:childTnLst>
                                    <p:set>
                                      <p:cBhvr>
                                        <p:cTn id="87" dur="1" fill="hold">
                                          <p:stCondLst>
                                            <p:cond delay="0"/>
                                          </p:stCondLst>
                                        </p:cTn>
                                        <p:tgtEl>
                                          <p:spTgt spid="1029"/>
                                        </p:tgtEl>
                                        <p:attrNameLst>
                                          <p:attrName>style.visibility</p:attrName>
                                        </p:attrNameLst>
                                      </p:cBhvr>
                                      <p:to>
                                        <p:strVal val="visible"/>
                                      </p:to>
                                    </p:set>
                                    <p:anim calcmode="lin" valueType="num">
                                      <p:cBhvr>
                                        <p:cTn id="88" dur="1000" fill="hold"/>
                                        <p:tgtEl>
                                          <p:spTgt spid="1029"/>
                                        </p:tgtEl>
                                        <p:attrNameLst>
                                          <p:attrName>ppt_w</p:attrName>
                                        </p:attrNameLst>
                                      </p:cBhvr>
                                      <p:tavLst>
                                        <p:tav tm="0">
                                          <p:val>
                                            <p:fltVal val="0"/>
                                          </p:val>
                                        </p:tav>
                                        <p:tav tm="100000">
                                          <p:val>
                                            <p:strVal val="#ppt_w"/>
                                          </p:val>
                                        </p:tav>
                                      </p:tavLst>
                                    </p:anim>
                                    <p:anim calcmode="lin" valueType="num">
                                      <p:cBhvr>
                                        <p:cTn id="89" dur="1000" fill="hold"/>
                                        <p:tgtEl>
                                          <p:spTgt spid="1029"/>
                                        </p:tgtEl>
                                        <p:attrNameLst>
                                          <p:attrName>ppt_h</p:attrName>
                                        </p:attrNameLst>
                                      </p:cBhvr>
                                      <p:tavLst>
                                        <p:tav tm="0">
                                          <p:val>
                                            <p:fltVal val="0"/>
                                          </p:val>
                                        </p:tav>
                                        <p:tav tm="100000">
                                          <p:val>
                                            <p:strVal val="#ppt_h"/>
                                          </p:val>
                                        </p:tav>
                                      </p:tavLst>
                                    </p:anim>
                                    <p:animEffect transition="in" filter="fade">
                                      <p:cBhvr>
                                        <p:cTn id="90" dur="1000"/>
                                        <p:tgtEl>
                                          <p:spTgt spid="1029"/>
                                        </p:tgtEl>
                                      </p:cBhvr>
                                    </p:animEffect>
                                  </p:childTnLst>
                                </p:cTn>
                              </p:par>
                              <p:par>
                                <p:cTn id="91" presetID="63" presetClass="path" presetSubtype="0" accel="50000" decel="50000" fill="hold" nodeType="withEffect">
                                  <p:stCondLst>
                                    <p:cond delay="0"/>
                                  </p:stCondLst>
                                  <p:childTnLst>
                                    <p:animMotion origin="layout" path="M 4.44444E-6 1.48148E-6 L 0.47569 -0.38935 " pathEditMode="relative" rAng="0" ptsTypes="AA">
                                      <p:cBhvr>
                                        <p:cTn id="92" dur="1000" fill="hold"/>
                                        <p:tgtEl>
                                          <p:spTgt spid="1029"/>
                                        </p:tgtEl>
                                        <p:attrNameLst>
                                          <p:attrName>ppt_x</p:attrName>
                                          <p:attrName>ppt_y</p:attrName>
                                        </p:attrNameLst>
                                      </p:cBhvr>
                                      <p:rCtr x="238" y="-195"/>
                                    </p:animMotion>
                                  </p:childTnLst>
                                </p:cTn>
                              </p:par>
                              <p:par>
                                <p:cTn id="93" presetID="35" presetClass="path" presetSubtype="0" accel="50000" decel="50000" fill="hold" grpId="2" nodeType="withEffect">
                                  <p:stCondLst>
                                    <p:cond delay="0"/>
                                  </p:stCondLst>
                                  <p:childTnLst>
                                    <p:animMotion origin="layout" path="M 0 -4.44444E-6 L -0.10417 0.01737 " pathEditMode="relative" rAng="0" ptsTypes="AA">
                                      <p:cBhvr>
                                        <p:cTn id="94" dur="1000" fill="hold"/>
                                        <p:tgtEl>
                                          <p:spTgt spid="53"/>
                                        </p:tgtEl>
                                        <p:attrNameLst>
                                          <p:attrName>ppt_x</p:attrName>
                                          <p:attrName>ppt_y</p:attrName>
                                        </p:attrNameLst>
                                      </p:cBhvr>
                                      <p:rCtr x="-52" y="9"/>
                                    </p:animMotion>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nodeType="clickEffect">
                                  <p:stCondLst>
                                    <p:cond delay="0"/>
                                  </p:stCondLst>
                                  <p:childTnLst>
                                    <p:animEffect transition="out" filter="fade">
                                      <p:cBhvr>
                                        <p:cTn id="98" dur="1000"/>
                                        <p:tgtEl>
                                          <p:spTgt spid="67"/>
                                        </p:tgtEl>
                                      </p:cBhvr>
                                    </p:animEffect>
                                    <p:set>
                                      <p:cBhvr>
                                        <p:cTn id="99" dur="1" fill="hold">
                                          <p:stCondLst>
                                            <p:cond delay="999"/>
                                          </p:stCondLst>
                                        </p:cTn>
                                        <p:tgtEl>
                                          <p:spTgt spid="67"/>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62"/>
                                        </p:tgtEl>
                                      </p:cBhvr>
                                    </p:animEffect>
                                    <p:set>
                                      <p:cBhvr>
                                        <p:cTn id="102" dur="1" fill="hold">
                                          <p:stCondLst>
                                            <p:cond delay="999"/>
                                          </p:stCondLst>
                                        </p:cTn>
                                        <p:tgtEl>
                                          <p:spTgt spid="62"/>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1000"/>
                                        <p:tgtEl>
                                          <p:spTgt spid="60"/>
                                        </p:tgtEl>
                                      </p:cBhvr>
                                    </p:animEffect>
                                    <p:set>
                                      <p:cBhvr>
                                        <p:cTn id="105" dur="1" fill="hold">
                                          <p:stCondLst>
                                            <p:cond delay="999"/>
                                          </p:stCondLst>
                                        </p:cTn>
                                        <p:tgtEl>
                                          <p:spTgt spid="60"/>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00"/>
                                        <p:tgtEl>
                                          <p:spTgt spid="60"/>
                                        </p:tgtEl>
                                      </p:cBhvr>
                                    </p:animEffect>
                                    <p:set>
                                      <p:cBhvr>
                                        <p:cTn id="108" dur="1" fill="hold">
                                          <p:stCondLst>
                                            <p:cond delay="999"/>
                                          </p:stCondLst>
                                        </p:cTn>
                                        <p:tgtEl>
                                          <p:spTgt spid="60"/>
                                        </p:tgtEl>
                                        <p:attrNameLst>
                                          <p:attrName>style.visibility</p:attrName>
                                        </p:attrNameLst>
                                      </p:cBhvr>
                                      <p:to>
                                        <p:strVal val="hidden"/>
                                      </p:to>
                                    </p:set>
                                  </p:childTnLst>
                                </p:cTn>
                              </p:par>
                              <p:par>
                                <p:cTn id="109" presetID="10" presetClass="exit" presetSubtype="0" fill="hold" grpId="2" nodeType="withEffect">
                                  <p:stCondLst>
                                    <p:cond delay="0"/>
                                  </p:stCondLst>
                                  <p:childTnLst>
                                    <p:animEffect transition="out" filter="fade">
                                      <p:cBhvr>
                                        <p:cTn id="110" dur="1000"/>
                                        <p:tgtEl>
                                          <p:spTgt spid="62"/>
                                        </p:tgtEl>
                                      </p:cBhvr>
                                    </p:animEffect>
                                    <p:set>
                                      <p:cBhvr>
                                        <p:cTn id="111" dur="1" fill="hold">
                                          <p:stCondLst>
                                            <p:cond delay="999"/>
                                          </p:stCondLst>
                                        </p:cTn>
                                        <p:tgtEl>
                                          <p:spTgt spid="62"/>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00"/>
                                        <p:tgtEl>
                                          <p:spTgt spid="1029"/>
                                        </p:tgtEl>
                                      </p:cBhvr>
                                    </p:animEffect>
                                    <p:set>
                                      <p:cBhvr>
                                        <p:cTn id="114" dur="1" fill="hold">
                                          <p:stCondLst>
                                            <p:cond delay="999"/>
                                          </p:stCondLst>
                                        </p:cTn>
                                        <p:tgtEl>
                                          <p:spTgt spid="1029"/>
                                        </p:tgtEl>
                                        <p:attrNameLst>
                                          <p:attrName>style.visibility</p:attrName>
                                        </p:attrNameLst>
                                      </p:cBhvr>
                                      <p:to>
                                        <p:strVal val="hidden"/>
                                      </p:to>
                                    </p:set>
                                  </p:childTnLst>
                                </p:cTn>
                              </p:par>
                              <p:par>
                                <p:cTn id="115" presetID="10" presetClass="exit" presetSubtype="0" fill="hold" nodeType="withEffect">
                                  <p:stCondLst>
                                    <p:cond delay="0"/>
                                  </p:stCondLst>
                                  <p:iterate type="lt">
                                    <p:tmPct val="0"/>
                                  </p:iterate>
                                  <p:childTnLst>
                                    <p:animEffect transition="out" filter="fade">
                                      <p:cBhvr>
                                        <p:cTn id="116" dur="1000"/>
                                        <p:tgtEl>
                                          <p:spTgt spid="39"/>
                                        </p:tgtEl>
                                      </p:cBhvr>
                                    </p:animEffect>
                                    <p:set>
                                      <p:cBhvr>
                                        <p:cTn id="117" dur="1" fill="hold">
                                          <p:stCondLst>
                                            <p:cond delay="999"/>
                                          </p:stCondLst>
                                        </p:cTn>
                                        <p:tgtEl>
                                          <p:spTgt spid="39"/>
                                        </p:tgtEl>
                                        <p:attrNameLst>
                                          <p:attrName>style.visibility</p:attrName>
                                        </p:attrNameLst>
                                      </p:cBhvr>
                                      <p:to>
                                        <p:strVal val="hidden"/>
                                      </p:to>
                                    </p:set>
                                  </p:childTnLst>
                                </p:cTn>
                              </p:par>
                              <p:par>
                                <p:cTn id="118" presetID="10" presetClass="exit" presetSubtype="0" fill="hold" grpId="3" nodeType="withEffect">
                                  <p:stCondLst>
                                    <p:cond delay="0"/>
                                  </p:stCondLst>
                                  <p:childTnLst>
                                    <p:animEffect transition="out" filter="fade">
                                      <p:cBhvr>
                                        <p:cTn id="119" dur="1000"/>
                                        <p:tgtEl>
                                          <p:spTgt spid="53"/>
                                        </p:tgtEl>
                                      </p:cBhvr>
                                    </p:animEffect>
                                    <p:set>
                                      <p:cBhvr>
                                        <p:cTn id="120" dur="1" fill="hold">
                                          <p:stCondLst>
                                            <p:cond delay="999"/>
                                          </p:stCondLst>
                                        </p:cTn>
                                        <p:tgtEl>
                                          <p:spTgt spid="53"/>
                                        </p:tgtEl>
                                        <p:attrNameLst>
                                          <p:attrName>style.visibility</p:attrName>
                                        </p:attrNameLst>
                                      </p:cBhvr>
                                      <p:to>
                                        <p:strVal val="hidden"/>
                                      </p:to>
                                    </p:set>
                                  </p:childTnLst>
                                </p:cTn>
                              </p:par>
                            </p:childTnLst>
                          </p:cTn>
                        </p:par>
                        <p:par>
                          <p:cTn id="121" fill="hold">
                            <p:stCondLst>
                              <p:cond delay="1000"/>
                            </p:stCondLst>
                            <p:childTnLst>
                              <p:par>
                                <p:cTn id="122" presetID="8" presetClass="emph" presetSubtype="0" fill="hold" grpId="1" nodeType="afterEffect">
                                  <p:stCondLst>
                                    <p:cond delay="0"/>
                                  </p:stCondLst>
                                  <p:childTnLst>
                                    <p:animRot by="21600000">
                                      <p:cBhvr>
                                        <p:cTn id="123" dur="1000" fill="hold"/>
                                        <p:tgtEl>
                                          <p:spTgt spid="52"/>
                                        </p:tgtEl>
                                        <p:attrNameLst>
                                          <p:attrName>r</p:attrName>
                                        </p:attrNameLst>
                                      </p:cBhvr>
                                    </p:animRot>
                                  </p:childTnLst>
                                </p:cTn>
                              </p:par>
                            </p:childTnLst>
                          </p:cTn>
                        </p:par>
                      </p:childTnLst>
                    </p:cTn>
                  </p:par>
                  <p:par>
                    <p:cTn id="124" fill="hold">
                      <p:stCondLst>
                        <p:cond delay="indefinite"/>
                      </p:stCondLst>
                      <p:childTnLst>
                        <p:par>
                          <p:cTn id="125" fill="hold">
                            <p:stCondLst>
                              <p:cond delay="0"/>
                            </p:stCondLst>
                            <p:childTnLst>
                              <p:par>
                                <p:cTn id="126" presetID="49" presetClass="exit" presetSubtype="0" accel="100000" fill="hold" grpId="0" nodeType="clickEffect">
                                  <p:stCondLst>
                                    <p:cond delay="0"/>
                                  </p:stCondLst>
                                  <p:childTnLst>
                                    <p:anim calcmode="lin" valueType="num">
                                      <p:cBhvr>
                                        <p:cTn id="127" dur="1000"/>
                                        <p:tgtEl>
                                          <p:spTgt spid="46"/>
                                        </p:tgtEl>
                                        <p:attrNameLst>
                                          <p:attrName>ppt_w</p:attrName>
                                        </p:attrNameLst>
                                      </p:cBhvr>
                                      <p:tavLst>
                                        <p:tav tm="0">
                                          <p:val>
                                            <p:strVal val="ppt_w"/>
                                          </p:val>
                                        </p:tav>
                                        <p:tav tm="100000">
                                          <p:val>
                                            <p:fltVal val="0"/>
                                          </p:val>
                                        </p:tav>
                                      </p:tavLst>
                                    </p:anim>
                                    <p:anim calcmode="lin" valueType="num">
                                      <p:cBhvr>
                                        <p:cTn id="128" dur="1000"/>
                                        <p:tgtEl>
                                          <p:spTgt spid="46"/>
                                        </p:tgtEl>
                                        <p:attrNameLst>
                                          <p:attrName>ppt_h</p:attrName>
                                        </p:attrNameLst>
                                      </p:cBhvr>
                                      <p:tavLst>
                                        <p:tav tm="0">
                                          <p:val>
                                            <p:strVal val="ppt_h"/>
                                          </p:val>
                                        </p:tav>
                                        <p:tav tm="100000">
                                          <p:val>
                                            <p:fltVal val="0"/>
                                          </p:val>
                                        </p:tav>
                                      </p:tavLst>
                                    </p:anim>
                                    <p:anim calcmode="lin" valueType="num">
                                      <p:cBhvr>
                                        <p:cTn id="129" dur="1000"/>
                                        <p:tgtEl>
                                          <p:spTgt spid="46"/>
                                        </p:tgtEl>
                                        <p:attrNameLst>
                                          <p:attrName>style.rotation</p:attrName>
                                        </p:attrNameLst>
                                      </p:cBhvr>
                                      <p:tavLst>
                                        <p:tav tm="0">
                                          <p:val>
                                            <p:fltVal val="0"/>
                                          </p:val>
                                        </p:tav>
                                        <p:tav tm="100000">
                                          <p:val>
                                            <p:fltVal val="360"/>
                                          </p:val>
                                        </p:tav>
                                      </p:tavLst>
                                    </p:anim>
                                    <p:animEffect transition="out" filter="fade">
                                      <p:cBhvr>
                                        <p:cTn id="130" dur="1000"/>
                                        <p:tgtEl>
                                          <p:spTgt spid="46"/>
                                        </p:tgtEl>
                                      </p:cBhvr>
                                    </p:animEffect>
                                    <p:set>
                                      <p:cBhvr>
                                        <p:cTn id="131" dur="1" fill="hold">
                                          <p:stCondLst>
                                            <p:cond delay="999"/>
                                          </p:stCondLst>
                                        </p:cTn>
                                        <p:tgtEl>
                                          <p:spTgt spid="46"/>
                                        </p:tgtEl>
                                        <p:attrNameLst>
                                          <p:attrName>style.visibility</p:attrName>
                                        </p:attrNameLst>
                                      </p:cBhvr>
                                      <p:to>
                                        <p:strVal val="hidden"/>
                                      </p:to>
                                    </p:set>
                                  </p:childTnLst>
                                </p:cTn>
                              </p:par>
                              <p:par>
                                <p:cTn id="132" presetID="49" presetClass="entr" presetSubtype="0" decel="100000" fill="hold" grpId="0" nodeType="withEffect">
                                  <p:stCondLst>
                                    <p:cond delay="0"/>
                                  </p:stCondLst>
                                  <p:childTnLst>
                                    <p:set>
                                      <p:cBhvr>
                                        <p:cTn id="133" dur="1" fill="hold">
                                          <p:stCondLst>
                                            <p:cond delay="0"/>
                                          </p:stCondLst>
                                        </p:cTn>
                                        <p:tgtEl>
                                          <p:spTgt spid="68"/>
                                        </p:tgtEl>
                                        <p:attrNameLst>
                                          <p:attrName>style.visibility</p:attrName>
                                        </p:attrNameLst>
                                      </p:cBhvr>
                                      <p:to>
                                        <p:strVal val="visible"/>
                                      </p:to>
                                    </p:set>
                                    <p:anim calcmode="lin" valueType="num">
                                      <p:cBhvr>
                                        <p:cTn id="134" dur="1000" fill="hold"/>
                                        <p:tgtEl>
                                          <p:spTgt spid="68"/>
                                        </p:tgtEl>
                                        <p:attrNameLst>
                                          <p:attrName>ppt_w</p:attrName>
                                        </p:attrNameLst>
                                      </p:cBhvr>
                                      <p:tavLst>
                                        <p:tav tm="0">
                                          <p:val>
                                            <p:fltVal val="0"/>
                                          </p:val>
                                        </p:tav>
                                        <p:tav tm="100000">
                                          <p:val>
                                            <p:strVal val="#ppt_w"/>
                                          </p:val>
                                        </p:tav>
                                      </p:tavLst>
                                    </p:anim>
                                    <p:anim calcmode="lin" valueType="num">
                                      <p:cBhvr>
                                        <p:cTn id="135" dur="1000" fill="hold"/>
                                        <p:tgtEl>
                                          <p:spTgt spid="68"/>
                                        </p:tgtEl>
                                        <p:attrNameLst>
                                          <p:attrName>ppt_h</p:attrName>
                                        </p:attrNameLst>
                                      </p:cBhvr>
                                      <p:tavLst>
                                        <p:tav tm="0">
                                          <p:val>
                                            <p:fltVal val="0"/>
                                          </p:val>
                                        </p:tav>
                                        <p:tav tm="100000">
                                          <p:val>
                                            <p:strVal val="#ppt_h"/>
                                          </p:val>
                                        </p:tav>
                                      </p:tavLst>
                                    </p:anim>
                                    <p:anim calcmode="lin" valueType="num">
                                      <p:cBhvr>
                                        <p:cTn id="136" dur="1000" fill="hold"/>
                                        <p:tgtEl>
                                          <p:spTgt spid="68"/>
                                        </p:tgtEl>
                                        <p:attrNameLst>
                                          <p:attrName>style.rotation</p:attrName>
                                        </p:attrNameLst>
                                      </p:cBhvr>
                                      <p:tavLst>
                                        <p:tav tm="0">
                                          <p:val>
                                            <p:fltVal val="360"/>
                                          </p:val>
                                        </p:tav>
                                        <p:tav tm="100000">
                                          <p:val>
                                            <p:fltVal val="0"/>
                                          </p:val>
                                        </p:tav>
                                      </p:tavLst>
                                    </p:anim>
                                    <p:animEffect transition="in" filter="fade">
                                      <p:cBhvr>
                                        <p:cTn id="137"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8" grpId="0" animBg="1"/>
      <p:bldP spid="53" grpId="0" animBg="1"/>
      <p:bldP spid="53" grpId="1" animBg="1"/>
      <p:bldP spid="53" grpId="2" animBg="1"/>
      <p:bldP spid="53" grpId="3" animBg="1"/>
      <p:bldP spid="62" grpId="0" animBg="1"/>
      <p:bldP spid="62" grpId="1" animBg="1"/>
      <p:bldP spid="62" grpId="2" animBg="1"/>
      <p:bldP spid="52" grpId="0" animBg="1"/>
      <p:bldP spid="52" grpId="1"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1916</a:t>
            </a:r>
            <a:endParaRPr lang="en-US" sz="4800" b="1" dirty="0">
              <a:solidFill>
                <a:srgbClr val="FF0000"/>
              </a:solidFill>
              <a:effectLst>
                <a:outerShdw dist="50800" dir="5400000" algn="ctr" rotWithShape="0">
                  <a:schemeClr val="tx1"/>
                </a:outerShdw>
              </a:effectLst>
            </a:endParaRPr>
          </a:p>
        </p:txBody>
      </p:sp>
      <p:sp useBgFill="1">
        <p:nvSpPr>
          <p:cNvPr id="40" name="TextBox 39"/>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1924</a:t>
            </a:r>
            <a:endParaRPr lang="en-US" sz="4800" b="1" dirty="0">
              <a:solidFill>
                <a:srgbClr val="FF0000"/>
              </a:solidFill>
              <a:effectLst>
                <a:outerShdw dist="50800" dir="5400000" algn="ctr" rotWithShape="0">
                  <a:schemeClr val="tx1"/>
                </a:outerShdw>
              </a:effectLst>
            </a:endParaRPr>
          </a:p>
        </p:txBody>
      </p:sp>
      <p:pic>
        <p:nvPicPr>
          <p:cNvPr id="45" name="Picture 2" descr="File:United States 1907-1912-01.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5" name="Picture 2" descr="File:United States 1912-08-1959-01.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sp>
        <p:nvSpPr>
          <p:cNvPr id="36" name="Freeform 35"/>
          <p:cNvSpPr/>
          <p:nvPr/>
        </p:nvSpPr>
        <p:spPr>
          <a:xfrm>
            <a:off x="685800" y="1447800"/>
            <a:ext cx="7315200" cy="2085703"/>
          </a:xfrm>
          <a:custGeom>
            <a:avLst/>
            <a:gdLst>
              <a:gd name="connsiteX0" fmla="*/ 0 w 6332220"/>
              <a:gd name="connsiteY0" fmla="*/ 0 h 1927860"/>
              <a:gd name="connsiteX1" fmla="*/ 845820 w 6332220"/>
              <a:gd name="connsiteY1" fmla="*/ 502920 h 1927860"/>
              <a:gd name="connsiteX2" fmla="*/ 2834640 w 6332220"/>
              <a:gd name="connsiteY2" fmla="*/ 1303020 h 1927860"/>
              <a:gd name="connsiteX3" fmla="*/ 5097780 w 6332220"/>
              <a:gd name="connsiteY3" fmla="*/ 1851660 h 1927860"/>
              <a:gd name="connsiteX4" fmla="*/ 6332220 w 6332220"/>
              <a:gd name="connsiteY4" fmla="*/ 1760220 h 19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220" h="1927860">
                <a:moveTo>
                  <a:pt x="0" y="0"/>
                </a:moveTo>
                <a:cubicBezTo>
                  <a:pt x="186690" y="142875"/>
                  <a:pt x="373380" y="285750"/>
                  <a:pt x="845820" y="502920"/>
                </a:cubicBezTo>
                <a:cubicBezTo>
                  <a:pt x="1318260" y="720090"/>
                  <a:pt x="2125980" y="1078230"/>
                  <a:pt x="2834640" y="1303020"/>
                </a:cubicBezTo>
                <a:cubicBezTo>
                  <a:pt x="3543300" y="1527810"/>
                  <a:pt x="4514850" y="1775460"/>
                  <a:pt x="5097780" y="1851660"/>
                </a:cubicBezTo>
                <a:cubicBezTo>
                  <a:pt x="5680710" y="1927860"/>
                  <a:pt x="6006465" y="1844040"/>
                  <a:pt x="6332220" y="1760220"/>
                </a:cubicBezTo>
              </a:path>
            </a:pathLst>
          </a:custGeom>
          <a:ln w="152400">
            <a:solidFill>
              <a:schemeClr val="tx1"/>
            </a:solidFill>
            <a:tailEnd type="triangle" w="med" len="med"/>
          </a:ln>
          <a:effectLst>
            <a:outerShdw dist="50800" dir="4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3" name="Rectangle 52"/>
          <p:cNvSpPr/>
          <p:nvPr/>
        </p:nvSpPr>
        <p:spPr>
          <a:xfrm>
            <a:off x="2667000" y="762001"/>
            <a:ext cx="6324600" cy="523220"/>
          </a:xfrm>
          <a:prstGeom prst="rect">
            <a:avLst/>
          </a:prstGeom>
          <a:solidFill>
            <a:schemeClr val="bg1"/>
          </a:solidFill>
        </p:spPr>
        <p:txBody>
          <a:bodyPr wrap="square">
            <a:spAutoFit/>
          </a:bodyPr>
          <a:lstStyle/>
          <a:p>
            <a:pPr algn="r"/>
            <a:r>
              <a:rPr lang="en-US" sz="2800" b="1" dirty="0" smtClean="0"/>
              <a:t>1916: age 86, touring car along the Trail</a:t>
            </a:r>
          </a:p>
        </p:txBody>
      </p:sp>
      <p:sp>
        <p:nvSpPr>
          <p:cNvPr id="52" name="5-Point Star 51"/>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37" name="Picture 3"/>
          <p:cNvPicPr>
            <a:picLocks noChangeAspect="1" noChangeArrowheads="1"/>
          </p:cNvPicPr>
          <p:nvPr/>
        </p:nvPicPr>
        <p:blipFill>
          <a:blip r:embed="rId6"/>
          <a:srcRect/>
          <a:stretch>
            <a:fillRect/>
          </a:stretch>
        </p:blipFill>
        <p:spPr bwMode="auto">
          <a:xfrm>
            <a:off x="152401" y="2286000"/>
            <a:ext cx="6689900" cy="4612699"/>
          </a:xfrm>
          <a:prstGeom prst="rect">
            <a:avLst/>
          </a:prstGeom>
          <a:noFill/>
          <a:ln w="50800">
            <a:solidFill>
              <a:schemeClr val="tx1"/>
            </a:solidFill>
            <a:miter lim="800000"/>
            <a:headEnd/>
            <a:tailEnd/>
          </a:ln>
          <a:effectLst/>
        </p:spPr>
      </p:pic>
      <p:pic>
        <p:nvPicPr>
          <p:cNvPr id="38" name="Picture 4"/>
          <p:cNvPicPr>
            <a:picLocks noChangeAspect="1" noChangeArrowheads="1"/>
          </p:cNvPicPr>
          <p:nvPr/>
        </p:nvPicPr>
        <p:blipFill>
          <a:blip r:embed="rId7"/>
          <a:srcRect t="2620" r="5470"/>
          <a:stretch>
            <a:fillRect/>
          </a:stretch>
        </p:blipFill>
        <p:spPr bwMode="auto">
          <a:xfrm>
            <a:off x="76200" y="2398734"/>
            <a:ext cx="6781800" cy="4459266"/>
          </a:xfrm>
          <a:prstGeom prst="rect">
            <a:avLst/>
          </a:prstGeom>
          <a:noFill/>
          <a:ln w="50800">
            <a:solidFill>
              <a:schemeClr val="tx1"/>
            </a:solidFill>
            <a:miter lim="800000"/>
            <a:headEnd/>
            <a:tailEnd/>
          </a:ln>
          <a:effectLst/>
        </p:spPr>
      </p:pic>
      <p:pic>
        <p:nvPicPr>
          <p:cNvPr id="39" name="Picture 2"/>
          <p:cNvPicPr>
            <a:picLocks noChangeAspect="1" noChangeArrowheads="1"/>
          </p:cNvPicPr>
          <p:nvPr/>
        </p:nvPicPr>
        <p:blipFill>
          <a:blip r:embed="rId8"/>
          <a:srcRect r="1798" b="4610"/>
          <a:stretch>
            <a:fillRect/>
          </a:stretch>
        </p:blipFill>
        <p:spPr bwMode="auto">
          <a:xfrm>
            <a:off x="0" y="2033649"/>
            <a:ext cx="6858000" cy="4824351"/>
          </a:xfrm>
          <a:prstGeom prst="rect">
            <a:avLst/>
          </a:prstGeom>
          <a:noFill/>
          <a:ln w="50800">
            <a:solidFill>
              <a:schemeClr val="tx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dissolve">
                                      <p:cBhvr>
                                        <p:cTn id="7" dur="2000"/>
                                        <p:tgtEl>
                                          <p:spTgt spid="35"/>
                                        </p:tgtEl>
                                      </p:cBhvr>
                                    </p:animEffect>
                                  </p:childTnLst>
                                </p:cTn>
                              </p:par>
                            </p:childTnLst>
                          </p:cTn>
                        </p:par>
                        <p:par>
                          <p:cTn id="8" fill="hold">
                            <p:stCondLst>
                              <p:cond delay="2000"/>
                            </p:stCondLst>
                            <p:childTnLst>
                              <p:par>
                                <p:cTn id="9" presetID="10" presetClass="exit" presetSubtype="0" fill="hold" nodeType="afterEffect">
                                  <p:stCondLst>
                                    <p:cond delay="0"/>
                                  </p:stCondLst>
                                  <p:childTnLst>
                                    <p:animEffect transition="out" filter="fade">
                                      <p:cBhvr>
                                        <p:cTn id="10" dur="1000"/>
                                        <p:tgtEl>
                                          <p:spTgt spid="45"/>
                                        </p:tgtEl>
                                      </p:cBhvr>
                                    </p:animEffect>
                                    <p:set>
                                      <p:cBhvr>
                                        <p:cTn id="11" dur="1" fill="hold">
                                          <p:stCondLst>
                                            <p:cond delay="999"/>
                                          </p:stCondLst>
                                        </p:cTn>
                                        <p:tgtEl>
                                          <p:spTgt spid="45"/>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wipe(left)">
                                      <p:cBhvr>
                                        <p:cTn id="16" dur="1000"/>
                                        <p:tgtEl>
                                          <p:spTgt spid="53"/>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52"/>
                                        </p:tgtEl>
                                        <p:attrNameLst>
                                          <p:attrName>r</p:attrName>
                                        </p:attrNameLst>
                                      </p:cBhvr>
                                    </p:animRo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left)">
                                      <p:cBhvr>
                                        <p:cTn id="24" dur="2000"/>
                                        <p:tgtEl>
                                          <p:spTgt spid="3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0"/>
                                        <p:tgtEl>
                                          <p:spTgt spid="3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childTnLst>
                                </p:cTn>
                              </p:par>
                            </p:childTnLst>
                          </p:cTn>
                        </p:par>
                        <p:par>
                          <p:cTn id="35" fill="hold">
                            <p:stCondLst>
                              <p:cond delay="1000"/>
                            </p:stCondLst>
                            <p:childTnLst>
                              <p:par>
                                <p:cTn id="36" presetID="10" presetClass="exit" presetSubtype="0" fill="hold" nodeType="afterEffect">
                                  <p:stCondLst>
                                    <p:cond delay="0"/>
                                  </p:stCondLst>
                                  <p:childTnLst>
                                    <p:animEffect transition="out" filter="fade">
                                      <p:cBhvr>
                                        <p:cTn id="37" dur="1000"/>
                                        <p:tgtEl>
                                          <p:spTgt spid="37"/>
                                        </p:tgtEl>
                                      </p:cBhvr>
                                    </p:animEffect>
                                    <p:set>
                                      <p:cBhvr>
                                        <p:cTn id="38" dur="1" fill="hold">
                                          <p:stCondLst>
                                            <p:cond delay="999"/>
                                          </p:stCondLst>
                                        </p:cTn>
                                        <p:tgtEl>
                                          <p:spTgt spid="3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1000"/>
                                        <p:tgtEl>
                                          <p:spTgt spid="39"/>
                                        </p:tgtEl>
                                      </p:cBhvr>
                                    </p:animEffect>
                                  </p:childTnLst>
                                </p:cTn>
                              </p:par>
                            </p:childTnLst>
                          </p:cTn>
                        </p:par>
                        <p:par>
                          <p:cTn id="44" fill="hold">
                            <p:stCondLst>
                              <p:cond delay="1000"/>
                            </p:stCondLst>
                            <p:childTnLst>
                              <p:par>
                                <p:cTn id="45" presetID="10" presetClass="exit" presetSubtype="0" fill="hold" nodeType="afterEffect">
                                  <p:stCondLst>
                                    <p:cond delay="0"/>
                                  </p:stCondLst>
                                  <p:childTnLst>
                                    <p:animEffect transition="out" filter="fade">
                                      <p:cBhvr>
                                        <p:cTn id="46" dur="1000"/>
                                        <p:tgtEl>
                                          <p:spTgt spid="38"/>
                                        </p:tgtEl>
                                      </p:cBhvr>
                                    </p:animEffect>
                                    <p:set>
                                      <p:cBhvr>
                                        <p:cTn id="47" dur="1" fill="hold">
                                          <p:stCondLst>
                                            <p:cond delay="999"/>
                                          </p:stCondLst>
                                        </p:cTn>
                                        <p:tgtEl>
                                          <p:spTgt spid="3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39"/>
                                        </p:tgtEl>
                                      </p:cBhvr>
                                    </p:animEffect>
                                    <p:set>
                                      <p:cBhvr>
                                        <p:cTn id="52" dur="1" fill="hold">
                                          <p:stCondLst>
                                            <p:cond delay="999"/>
                                          </p:stCondLst>
                                        </p:cTn>
                                        <p:tgtEl>
                                          <p:spTgt spid="3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36"/>
                                        </p:tgtEl>
                                      </p:cBhvr>
                                    </p:animEffect>
                                    <p:set>
                                      <p:cBhvr>
                                        <p:cTn id="55" dur="1" fill="hold">
                                          <p:stCondLst>
                                            <p:cond delay="999"/>
                                          </p:stCondLst>
                                        </p:cTn>
                                        <p:tgtEl>
                                          <p:spTgt spid="36"/>
                                        </p:tgtEl>
                                        <p:attrNameLst>
                                          <p:attrName>style.visibility</p:attrName>
                                        </p:attrNameLst>
                                      </p:cBhvr>
                                      <p:to>
                                        <p:strVal val="hidden"/>
                                      </p:to>
                                    </p:set>
                                  </p:childTnLst>
                                </p:cTn>
                              </p:par>
                            </p:childTnLst>
                          </p:cTn>
                        </p:par>
                        <p:par>
                          <p:cTn id="56" fill="hold">
                            <p:stCondLst>
                              <p:cond delay="1000"/>
                            </p:stCondLst>
                            <p:childTnLst>
                              <p:par>
                                <p:cTn id="57" presetID="6" presetClass="emph" presetSubtype="0" fill="hold" grpId="2" nodeType="afterEffect">
                                  <p:stCondLst>
                                    <p:cond delay="0"/>
                                  </p:stCondLst>
                                  <p:childTnLst>
                                    <p:animScale>
                                      <p:cBhvr>
                                        <p:cTn id="58" dur="1000" fill="hold"/>
                                        <p:tgtEl>
                                          <p:spTgt spid="53"/>
                                        </p:tgtEl>
                                      </p:cBhvr>
                                      <p:by x="130000" y="130000"/>
                                    </p:animScale>
                                  </p:childTnLst>
                                </p:cTn>
                              </p:par>
                              <p:par>
                                <p:cTn id="59" presetID="35" presetClass="path" presetSubtype="0" accel="50000" decel="50000" fill="hold" grpId="3" nodeType="withEffect">
                                  <p:stCondLst>
                                    <p:cond delay="0"/>
                                  </p:stCondLst>
                                  <p:childTnLst>
                                    <p:animMotion origin="layout" path="M 0 2.22222E-6 L -0.1125 0.02222 " pathEditMode="relative" rAng="0" ptsTypes="AA">
                                      <p:cBhvr>
                                        <p:cTn id="60" dur="1000" fill="hold"/>
                                        <p:tgtEl>
                                          <p:spTgt spid="53"/>
                                        </p:tgtEl>
                                        <p:attrNameLst>
                                          <p:attrName>ppt_x</p:attrName>
                                          <p:attrName>ppt_y</p:attrName>
                                        </p:attrNameLst>
                                      </p:cBhvr>
                                      <p:rCtr x="-56" y="11"/>
                                    </p:animMotion>
                                  </p:childTnLst>
                                </p:cTn>
                              </p:par>
                              <p:par>
                                <p:cTn id="61" presetID="8" presetClass="emph" presetSubtype="0" fill="hold" grpId="1" nodeType="withEffect">
                                  <p:stCondLst>
                                    <p:cond delay="0"/>
                                  </p:stCondLst>
                                  <p:childTnLst>
                                    <p:animRot by="21600000">
                                      <p:cBhvr>
                                        <p:cTn id="62" dur="1000" fill="hold"/>
                                        <p:tgtEl>
                                          <p:spTgt spid="52"/>
                                        </p:tgtEl>
                                        <p:attrNameLst>
                                          <p:attrName>r</p:attrName>
                                        </p:attrNameLst>
                                      </p:cBhvr>
                                    </p:animRot>
                                  </p:childTnLst>
                                </p:cTn>
                              </p:par>
                            </p:childTnLst>
                          </p:cTn>
                        </p:par>
                      </p:childTnLst>
                    </p:cTn>
                  </p:par>
                  <p:par>
                    <p:cTn id="63" fill="hold">
                      <p:stCondLst>
                        <p:cond delay="indefinite"/>
                      </p:stCondLst>
                      <p:childTnLst>
                        <p:par>
                          <p:cTn id="64" fill="hold">
                            <p:stCondLst>
                              <p:cond delay="0"/>
                            </p:stCondLst>
                            <p:childTnLst>
                              <p:par>
                                <p:cTn id="65" presetID="49" presetClass="exit" presetSubtype="0" accel="100000" fill="hold" grpId="0" nodeType="clickEffect">
                                  <p:stCondLst>
                                    <p:cond delay="0"/>
                                  </p:stCondLst>
                                  <p:childTnLst>
                                    <p:anim calcmode="lin" valueType="num">
                                      <p:cBhvr>
                                        <p:cTn id="66" dur="1000"/>
                                        <p:tgtEl>
                                          <p:spTgt spid="46"/>
                                        </p:tgtEl>
                                        <p:attrNameLst>
                                          <p:attrName>ppt_w</p:attrName>
                                        </p:attrNameLst>
                                      </p:cBhvr>
                                      <p:tavLst>
                                        <p:tav tm="0">
                                          <p:val>
                                            <p:strVal val="ppt_w"/>
                                          </p:val>
                                        </p:tav>
                                        <p:tav tm="100000">
                                          <p:val>
                                            <p:fltVal val="0"/>
                                          </p:val>
                                        </p:tav>
                                      </p:tavLst>
                                    </p:anim>
                                    <p:anim calcmode="lin" valueType="num">
                                      <p:cBhvr>
                                        <p:cTn id="67" dur="1000"/>
                                        <p:tgtEl>
                                          <p:spTgt spid="46"/>
                                        </p:tgtEl>
                                        <p:attrNameLst>
                                          <p:attrName>ppt_h</p:attrName>
                                        </p:attrNameLst>
                                      </p:cBhvr>
                                      <p:tavLst>
                                        <p:tav tm="0">
                                          <p:val>
                                            <p:strVal val="ppt_h"/>
                                          </p:val>
                                        </p:tav>
                                        <p:tav tm="100000">
                                          <p:val>
                                            <p:fltVal val="0"/>
                                          </p:val>
                                        </p:tav>
                                      </p:tavLst>
                                    </p:anim>
                                    <p:anim calcmode="lin" valueType="num">
                                      <p:cBhvr>
                                        <p:cTn id="68" dur="1000"/>
                                        <p:tgtEl>
                                          <p:spTgt spid="46"/>
                                        </p:tgtEl>
                                        <p:attrNameLst>
                                          <p:attrName>style.rotation</p:attrName>
                                        </p:attrNameLst>
                                      </p:cBhvr>
                                      <p:tavLst>
                                        <p:tav tm="0">
                                          <p:val>
                                            <p:fltVal val="0"/>
                                          </p:val>
                                        </p:tav>
                                        <p:tav tm="100000">
                                          <p:val>
                                            <p:fltVal val="360"/>
                                          </p:val>
                                        </p:tav>
                                      </p:tavLst>
                                    </p:anim>
                                    <p:animEffect transition="out" filter="fade">
                                      <p:cBhvr>
                                        <p:cTn id="69" dur="1000"/>
                                        <p:tgtEl>
                                          <p:spTgt spid="46"/>
                                        </p:tgtEl>
                                      </p:cBhvr>
                                    </p:animEffect>
                                    <p:set>
                                      <p:cBhvr>
                                        <p:cTn id="70" dur="1" fill="hold">
                                          <p:stCondLst>
                                            <p:cond delay="999"/>
                                          </p:stCondLst>
                                        </p:cTn>
                                        <p:tgtEl>
                                          <p:spTgt spid="46"/>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53"/>
                                        </p:tgtEl>
                                      </p:cBhvr>
                                    </p:animEffect>
                                    <p:set>
                                      <p:cBhvr>
                                        <p:cTn id="73" dur="1" fill="hold">
                                          <p:stCondLst>
                                            <p:cond delay="999"/>
                                          </p:stCondLst>
                                        </p:cTn>
                                        <p:tgtEl>
                                          <p:spTgt spid="53"/>
                                        </p:tgtEl>
                                        <p:attrNameLst>
                                          <p:attrName>style.visibility</p:attrName>
                                        </p:attrNameLst>
                                      </p:cBhvr>
                                      <p:to>
                                        <p:strVal val="hidden"/>
                                      </p:to>
                                    </p:set>
                                  </p:childTnLst>
                                </p:cTn>
                              </p:par>
                              <p:par>
                                <p:cTn id="74" presetID="49" presetClass="entr" presetSubtype="0" decel="100000" fill="hold" grpId="0" nodeType="withEffect">
                                  <p:stCondLst>
                                    <p:cond delay="0"/>
                                  </p:stCondLst>
                                  <p:childTnLst>
                                    <p:set>
                                      <p:cBhvr>
                                        <p:cTn id="75" dur="1" fill="hold">
                                          <p:stCondLst>
                                            <p:cond delay="0"/>
                                          </p:stCondLst>
                                        </p:cTn>
                                        <p:tgtEl>
                                          <p:spTgt spid="40"/>
                                        </p:tgtEl>
                                        <p:attrNameLst>
                                          <p:attrName>style.visibility</p:attrName>
                                        </p:attrNameLst>
                                      </p:cBhvr>
                                      <p:to>
                                        <p:strVal val="visible"/>
                                      </p:to>
                                    </p:set>
                                    <p:anim calcmode="lin" valueType="num">
                                      <p:cBhvr>
                                        <p:cTn id="76" dur="1000" fill="hold"/>
                                        <p:tgtEl>
                                          <p:spTgt spid="40"/>
                                        </p:tgtEl>
                                        <p:attrNameLst>
                                          <p:attrName>ppt_w</p:attrName>
                                        </p:attrNameLst>
                                      </p:cBhvr>
                                      <p:tavLst>
                                        <p:tav tm="0">
                                          <p:val>
                                            <p:fltVal val="0"/>
                                          </p:val>
                                        </p:tav>
                                        <p:tav tm="100000">
                                          <p:val>
                                            <p:strVal val="#ppt_w"/>
                                          </p:val>
                                        </p:tav>
                                      </p:tavLst>
                                    </p:anim>
                                    <p:anim calcmode="lin" valueType="num">
                                      <p:cBhvr>
                                        <p:cTn id="77" dur="1000" fill="hold"/>
                                        <p:tgtEl>
                                          <p:spTgt spid="40"/>
                                        </p:tgtEl>
                                        <p:attrNameLst>
                                          <p:attrName>ppt_h</p:attrName>
                                        </p:attrNameLst>
                                      </p:cBhvr>
                                      <p:tavLst>
                                        <p:tav tm="0">
                                          <p:val>
                                            <p:fltVal val="0"/>
                                          </p:val>
                                        </p:tav>
                                        <p:tav tm="100000">
                                          <p:val>
                                            <p:strVal val="#ppt_h"/>
                                          </p:val>
                                        </p:tav>
                                      </p:tavLst>
                                    </p:anim>
                                    <p:anim calcmode="lin" valueType="num">
                                      <p:cBhvr>
                                        <p:cTn id="78" dur="1000" fill="hold"/>
                                        <p:tgtEl>
                                          <p:spTgt spid="40"/>
                                        </p:tgtEl>
                                        <p:attrNameLst>
                                          <p:attrName>style.rotation</p:attrName>
                                        </p:attrNameLst>
                                      </p:cBhvr>
                                      <p:tavLst>
                                        <p:tav tm="0">
                                          <p:val>
                                            <p:fltVal val="360"/>
                                          </p:val>
                                        </p:tav>
                                        <p:tav tm="100000">
                                          <p:val>
                                            <p:fltVal val="0"/>
                                          </p:val>
                                        </p:tav>
                                      </p:tavLst>
                                    </p:anim>
                                    <p:animEffect transition="in" filter="fade">
                                      <p:cBhvr>
                                        <p:cTn id="79"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0" grpId="0" animBg="1"/>
      <p:bldP spid="36" grpId="0" animBg="1"/>
      <p:bldP spid="36" grpId="1" animBg="1"/>
      <p:bldP spid="53" grpId="0" animBg="1"/>
      <p:bldP spid="53" grpId="1" animBg="1"/>
      <p:bldP spid="53" grpId="2" animBg="1"/>
      <p:bldP spid="53" grpId="3" animBg="1"/>
      <p:bldP spid="52" grpId="0" animBg="1"/>
      <p:bldP spid="52"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1924</a:t>
            </a:r>
            <a:endParaRPr lang="en-US" sz="4800" b="1" dirty="0">
              <a:solidFill>
                <a:srgbClr val="FF0000"/>
              </a:solidFill>
              <a:effectLst>
                <a:outerShdw dist="50800" dir="5400000" algn="ctr" rotWithShape="0">
                  <a:schemeClr val="tx1"/>
                </a:outerShdw>
              </a:effectLst>
            </a:endParaRPr>
          </a:p>
        </p:txBody>
      </p:sp>
      <p:sp>
        <p:nvSpPr>
          <p:cNvPr id="178177" name="Rectangle 1"/>
          <p:cNvSpPr>
            <a:spLocks noChangeArrowheads="1"/>
          </p:cNvSpPr>
          <p:nvPr/>
        </p:nvSpPr>
        <p:spPr bwMode="auto">
          <a:xfrm>
            <a:off x="0" y="0"/>
            <a:ext cx="936625" cy="0"/>
          </a:xfrm>
          <a:prstGeom prst="rect">
            <a:avLst/>
          </a:prstGeom>
          <a:solidFill>
            <a:srgbClr val="F2F0F1"/>
          </a:solidFill>
          <a:ln w="9525">
            <a:noFill/>
            <a:miter lim="800000"/>
            <a:headEnd/>
            <a:tailEnd/>
          </a:ln>
          <a:effectLst/>
        </p:spPr>
        <p:txBody>
          <a:bodyPr vert="horz" wrap="none" lIns="0" tIns="0" rIns="0" bIns="88872"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r>
            <a:br>
              <a:rPr kumimoji="0" lang="en-US" sz="900" b="0" i="0" u="none" strike="noStrike" cap="none" normalizeH="0" baseline="0" smtClean="0">
                <a:ln>
                  <a:noFill/>
                </a:ln>
                <a:solidFill>
                  <a:srgbClr val="5F5C4A"/>
                </a:solidFill>
                <a:effectLst/>
                <a:latin typeface="helvetica"/>
                <a:cs typeface="Arial" pitchFamily="34" charset="0"/>
              </a:rPr>
            </a:br>
            <a:r>
              <a:rPr kumimoji="0" lang="en-US" sz="900" b="0" i="0" u="none" strike="noStrike" cap="none" normalizeH="0" baseline="0" smtClean="0">
                <a:ln>
                  <a:noFill/>
                </a:ln>
                <a:solidFill>
                  <a:srgbClr val="5F5C4A"/>
                </a:solidFill>
                <a:effectLst/>
                <a:latin typeface="helvetica"/>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t>
            </a:r>
            <a:endParaRPr kumimoji="0" lang="en-US"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1500" b="1" i="0" u="none" strike="noStrike" cap="none" normalizeH="0" baseline="0" smtClean="0">
                <a:ln>
                  <a:noFill/>
                </a:ln>
                <a:solidFill>
                  <a:srgbClr val="5F5C4A"/>
                </a:solidFill>
                <a:effectLst/>
                <a:latin typeface="FuturaBT-MediumCondensed"/>
                <a:cs typeface="Arial" pitchFamily="34" charset="0"/>
              </a:rPr>
              <a:t>Relat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1200" b="0" i="0" u="none" strike="noStrike" cap="none" normalizeH="0" baseline="0" smtClean="0">
              <a:ln>
                <a:noFill/>
              </a:ln>
              <a:solidFill>
                <a:srgbClr val="5F5C4A"/>
              </a:solidFill>
              <a:effectLst/>
              <a:latin typeface="helvetica"/>
              <a:cs typeface="Arial" pitchFamily="34" charset="0"/>
            </a:endParaRPr>
          </a:p>
        </p:txBody>
      </p:sp>
      <p:pic>
        <p:nvPicPr>
          <p:cNvPr id="178179" name="Picture 3" descr="http://www.washingtonhistory.org/img/dropshadow/nw.png"/>
          <p:cNvPicPr>
            <a:picLocks noChangeAspect="1" noChangeArrowheads="1"/>
          </p:cNvPicPr>
          <p:nvPr/>
        </p:nvPicPr>
        <p:blipFill>
          <a:blip r:embed="rId2"/>
          <a:srcRect/>
          <a:stretch>
            <a:fillRect/>
          </a:stretch>
        </p:blipFill>
        <p:spPr bwMode="auto">
          <a:xfrm>
            <a:off x="31750" y="-1773238"/>
            <a:ext cx="152400" cy="152400"/>
          </a:xfrm>
          <a:prstGeom prst="rect">
            <a:avLst/>
          </a:prstGeom>
          <a:noFill/>
        </p:spPr>
      </p:pic>
      <p:pic>
        <p:nvPicPr>
          <p:cNvPr id="178180" name="Picture 4" descr="http://www.washingtonhistory.org/img/dropshadow/ne.png"/>
          <p:cNvPicPr>
            <a:picLocks noChangeAspect="1" noChangeArrowheads="1"/>
          </p:cNvPicPr>
          <p:nvPr/>
        </p:nvPicPr>
        <p:blipFill>
          <a:blip r:embed="rId3"/>
          <a:srcRect/>
          <a:stretch>
            <a:fillRect/>
          </a:stretch>
        </p:blipFill>
        <p:spPr bwMode="auto">
          <a:xfrm>
            <a:off x="95250" y="-1773238"/>
            <a:ext cx="152400" cy="152400"/>
          </a:xfrm>
          <a:prstGeom prst="rect">
            <a:avLst/>
          </a:prstGeom>
          <a:noFill/>
        </p:spPr>
      </p:pic>
      <p:pic>
        <p:nvPicPr>
          <p:cNvPr id="178181" name="Picture 5" descr="http://www.washingtonhistory.org/img/dropshadow/sw.png"/>
          <p:cNvPicPr>
            <a:picLocks noChangeAspect="1" noChangeArrowheads="1"/>
          </p:cNvPicPr>
          <p:nvPr/>
        </p:nvPicPr>
        <p:blipFill>
          <a:blip r:embed="rId4"/>
          <a:srcRect/>
          <a:stretch>
            <a:fillRect/>
          </a:stretch>
        </p:blipFill>
        <p:spPr bwMode="auto">
          <a:xfrm>
            <a:off x="158750" y="-1773238"/>
            <a:ext cx="152400" cy="152400"/>
          </a:xfrm>
          <a:prstGeom prst="rect">
            <a:avLst/>
          </a:prstGeom>
          <a:noFill/>
        </p:spPr>
      </p:pic>
      <p:pic>
        <p:nvPicPr>
          <p:cNvPr id="178182" name="Picture 6" descr="http://www.washingtonhistory.org/img/dropshadow/se.png"/>
          <p:cNvPicPr>
            <a:picLocks noChangeAspect="1" noChangeArrowheads="1"/>
          </p:cNvPicPr>
          <p:nvPr/>
        </p:nvPicPr>
        <p:blipFill>
          <a:blip r:embed="rId5"/>
          <a:srcRect/>
          <a:stretch>
            <a:fillRect/>
          </a:stretch>
        </p:blipFill>
        <p:spPr bwMode="auto">
          <a:xfrm>
            <a:off x="222250" y="-1773238"/>
            <a:ext cx="152400" cy="152400"/>
          </a:xfrm>
          <a:prstGeom prst="rect">
            <a:avLst/>
          </a:prstGeom>
          <a:noFill/>
        </p:spPr>
      </p:pic>
      <p:pic>
        <p:nvPicPr>
          <p:cNvPr id="178183" name="Picture 7" descr="http://www.washingtonhistory.org/img/dropshadow/n.png"/>
          <p:cNvPicPr>
            <a:picLocks noChangeAspect="1" noChangeArrowheads="1"/>
          </p:cNvPicPr>
          <p:nvPr/>
        </p:nvPicPr>
        <p:blipFill>
          <a:blip r:embed="rId6"/>
          <a:srcRect/>
          <a:stretch>
            <a:fillRect/>
          </a:stretch>
        </p:blipFill>
        <p:spPr bwMode="auto">
          <a:xfrm>
            <a:off x="285750" y="-1773238"/>
            <a:ext cx="152400" cy="152400"/>
          </a:xfrm>
          <a:prstGeom prst="rect">
            <a:avLst/>
          </a:prstGeom>
          <a:noFill/>
        </p:spPr>
      </p:pic>
      <p:pic>
        <p:nvPicPr>
          <p:cNvPr id="178184" name="Picture 8" descr="http://www.washingtonhistory.org/img/dropshadow/w.png"/>
          <p:cNvPicPr>
            <a:picLocks noChangeAspect="1" noChangeArrowheads="1"/>
          </p:cNvPicPr>
          <p:nvPr/>
        </p:nvPicPr>
        <p:blipFill>
          <a:blip r:embed="rId7"/>
          <a:srcRect/>
          <a:stretch>
            <a:fillRect/>
          </a:stretch>
        </p:blipFill>
        <p:spPr bwMode="auto">
          <a:xfrm>
            <a:off x="349250" y="-1773238"/>
            <a:ext cx="152400" cy="152400"/>
          </a:xfrm>
          <a:prstGeom prst="rect">
            <a:avLst/>
          </a:prstGeom>
          <a:noFill/>
        </p:spPr>
      </p:pic>
      <p:pic>
        <p:nvPicPr>
          <p:cNvPr id="178185" name="Picture 9" descr="http://www.washingtonhistory.org/img/dropshadow/e.png"/>
          <p:cNvPicPr>
            <a:picLocks noChangeAspect="1" noChangeArrowheads="1"/>
          </p:cNvPicPr>
          <p:nvPr/>
        </p:nvPicPr>
        <p:blipFill>
          <a:blip r:embed="rId8"/>
          <a:srcRect/>
          <a:stretch>
            <a:fillRect/>
          </a:stretch>
        </p:blipFill>
        <p:spPr bwMode="auto">
          <a:xfrm>
            <a:off x="412750" y="-1773238"/>
            <a:ext cx="152400" cy="152400"/>
          </a:xfrm>
          <a:prstGeom prst="rect">
            <a:avLst/>
          </a:prstGeom>
          <a:noFill/>
        </p:spPr>
      </p:pic>
      <p:pic>
        <p:nvPicPr>
          <p:cNvPr id="178186" name="Picture 10" descr="http://www.washingtonhistory.org/img/dropshadow/s.png"/>
          <p:cNvPicPr>
            <a:picLocks noChangeAspect="1" noChangeArrowheads="1"/>
          </p:cNvPicPr>
          <p:nvPr/>
        </p:nvPicPr>
        <p:blipFill>
          <a:blip r:embed="rId9"/>
          <a:srcRect/>
          <a:stretch>
            <a:fillRect/>
          </a:stretch>
        </p:blipFill>
        <p:spPr bwMode="auto">
          <a:xfrm>
            <a:off x="476250" y="-1773238"/>
            <a:ext cx="152400" cy="152400"/>
          </a:xfrm>
          <a:prstGeom prst="rect">
            <a:avLst/>
          </a:prstGeom>
          <a:noFill/>
        </p:spPr>
      </p:pic>
      <p:pic>
        <p:nvPicPr>
          <p:cNvPr id="17" name="Picture 2" descr="File:United States 1912-08-1959-01.png"/>
          <p:cNvPicPr>
            <a:picLocks noChangeAspect="1" noChangeArrowheads="1"/>
          </p:cNvPicPr>
          <p:nvPr/>
        </p:nvPicPr>
        <p:blipFill>
          <a:blip r:embed="rId10"/>
          <a:srcRect/>
          <a:stretch>
            <a:fillRect/>
          </a:stretch>
        </p:blipFill>
        <p:spPr bwMode="auto">
          <a:xfrm>
            <a:off x="-137160" y="762000"/>
            <a:ext cx="9339702" cy="6327648"/>
          </a:xfrm>
          <a:prstGeom prst="rect">
            <a:avLst/>
          </a:prstGeom>
          <a:noFill/>
        </p:spPr>
      </p:pic>
      <p:grpSp>
        <p:nvGrpSpPr>
          <p:cNvPr id="18" name="Group 2"/>
          <p:cNvGrpSpPr/>
          <p:nvPr/>
        </p:nvGrpSpPr>
        <p:grpSpPr>
          <a:xfrm>
            <a:off x="21351" y="928596"/>
            <a:ext cx="9711586" cy="6207449"/>
            <a:chOff x="21351" y="928596"/>
            <a:chExt cx="9711586" cy="6207449"/>
          </a:xfrm>
          <a:solidFill>
            <a:schemeClr val="bg1"/>
          </a:solidFill>
        </p:grpSpPr>
        <p:sp>
          <p:nvSpPr>
            <p:cNvPr id="19" name="Freeform 18"/>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48"/>
          <p:cNvGrpSpPr/>
          <p:nvPr/>
        </p:nvGrpSpPr>
        <p:grpSpPr>
          <a:xfrm>
            <a:off x="7010400" y="3886200"/>
            <a:ext cx="2057400" cy="2900065"/>
            <a:chOff x="7010400" y="3886200"/>
            <a:chExt cx="2057400" cy="2900065"/>
          </a:xfrm>
        </p:grpSpPr>
        <p:pic>
          <p:nvPicPr>
            <p:cNvPr id="28" name="Picture 2" descr="Image result for ezra meeker"/>
            <p:cNvPicPr>
              <a:picLocks noChangeAspect="1" noChangeArrowheads="1"/>
            </p:cNvPicPr>
            <p:nvPr/>
          </p:nvPicPr>
          <p:blipFill>
            <a:blip r:embed="rId11"/>
            <a:srcRect l="9377" t="5262" r="6232"/>
            <a:stretch>
              <a:fillRect/>
            </a:stretch>
          </p:blipFill>
          <p:spPr bwMode="auto">
            <a:xfrm>
              <a:off x="7010400" y="3886200"/>
              <a:ext cx="2057400" cy="2743200"/>
            </a:xfrm>
            <a:prstGeom prst="rect">
              <a:avLst/>
            </a:prstGeom>
            <a:noFill/>
          </p:spPr>
        </p:pic>
        <p:sp>
          <p:nvSpPr>
            <p:cNvPr id="29" name="TextBox 28"/>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pic>
        <p:nvPicPr>
          <p:cNvPr id="182277" name="Picture 5"/>
          <p:cNvPicPr>
            <a:picLocks noChangeAspect="1" noChangeArrowheads="1"/>
          </p:cNvPicPr>
          <p:nvPr/>
        </p:nvPicPr>
        <p:blipFill>
          <a:blip r:embed="rId12"/>
          <a:srcRect/>
          <a:stretch>
            <a:fillRect/>
          </a:stretch>
        </p:blipFill>
        <p:spPr bwMode="auto">
          <a:xfrm>
            <a:off x="381000" y="2819400"/>
            <a:ext cx="6397302" cy="4038600"/>
          </a:xfrm>
          <a:prstGeom prst="rect">
            <a:avLst/>
          </a:prstGeom>
          <a:noFill/>
          <a:ln w="50800">
            <a:solidFill>
              <a:schemeClr val="tx1"/>
            </a:solidFill>
            <a:miter lim="800000"/>
            <a:headEnd/>
            <a:tailEnd/>
          </a:ln>
          <a:effectLst/>
        </p:spPr>
      </p:pic>
      <p:grpSp>
        <p:nvGrpSpPr>
          <p:cNvPr id="34" name="Group 33"/>
          <p:cNvGrpSpPr/>
          <p:nvPr/>
        </p:nvGrpSpPr>
        <p:grpSpPr>
          <a:xfrm>
            <a:off x="381000" y="2362201"/>
            <a:ext cx="5486400" cy="4495800"/>
            <a:chOff x="4191000" y="1513936"/>
            <a:chExt cx="4876800" cy="4053129"/>
          </a:xfrm>
        </p:grpSpPr>
        <p:pic>
          <p:nvPicPr>
            <p:cNvPr id="35" name="Picture 4" descr="Related image"/>
            <p:cNvPicPr>
              <a:picLocks noChangeAspect="1" noChangeArrowheads="1"/>
            </p:cNvPicPr>
            <p:nvPr/>
          </p:nvPicPr>
          <p:blipFill>
            <a:blip r:embed="rId13"/>
            <a:srcRect l="9627" t="7805" r="5339" b="6341"/>
            <a:stretch>
              <a:fillRect/>
            </a:stretch>
          </p:blipFill>
          <p:spPr bwMode="auto">
            <a:xfrm>
              <a:off x="4191000" y="1513936"/>
              <a:ext cx="4876800" cy="4048664"/>
            </a:xfrm>
            <a:prstGeom prst="rect">
              <a:avLst/>
            </a:prstGeom>
            <a:noFill/>
            <a:ln w="50800">
              <a:solidFill>
                <a:schemeClr val="tx1"/>
              </a:solidFill>
            </a:ln>
          </p:spPr>
        </p:pic>
        <p:sp>
          <p:nvSpPr>
            <p:cNvPr id="36" name="TextBox 35"/>
            <p:cNvSpPr txBox="1"/>
            <p:nvPr/>
          </p:nvSpPr>
          <p:spPr>
            <a:xfrm>
              <a:off x="5562600" y="5105400"/>
              <a:ext cx="2716449" cy="461665"/>
            </a:xfrm>
            <a:prstGeom prst="rect">
              <a:avLst/>
            </a:prstGeom>
            <a:noFill/>
          </p:spPr>
          <p:txBody>
            <a:bodyPr wrap="none" rtlCol="0">
              <a:spAutoFit/>
            </a:bodyPr>
            <a:lstStyle/>
            <a:p>
              <a:r>
                <a:rPr lang="en-US" sz="2400" dirty="0" smtClean="0">
                  <a:solidFill>
                    <a:schemeClr val="bg1"/>
                  </a:solidFill>
                </a:rPr>
                <a:t>with Calvin Coolidge</a:t>
              </a:r>
              <a:endParaRPr lang="en-US" sz="2400" dirty="0">
                <a:solidFill>
                  <a:schemeClr val="bg1"/>
                </a:solidFill>
              </a:endParaRPr>
            </a:p>
          </p:txBody>
        </p:sp>
      </p:grpSp>
      <p:sp>
        <p:nvSpPr>
          <p:cNvPr id="37" name="Freeform 36"/>
          <p:cNvSpPr/>
          <p:nvPr/>
        </p:nvSpPr>
        <p:spPr>
          <a:xfrm>
            <a:off x="734786" y="1205593"/>
            <a:ext cx="7298871" cy="1864178"/>
          </a:xfrm>
          <a:custGeom>
            <a:avLst/>
            <a:gdLst>
              <a:gd name="connsiteX0" fmla="*/ 0 w 7298871"/>
              <a:gd name="connsiteY0" fmla="*/ 410936 h 1864178"/>
              <a:gd name="connsiteX1" fmla="*/ 1551214 w 7298871"/>
              <a:gd name="connsiteY1" fmla="*/ 117021 h 1864178"/>
              <a:gd name="connsiteX2" fmla="*/ 2416628 w 7298871"/>
              <a:gd name="connsiteY2" fmla="*/ 1113064 h 1864178"/>
              <a:gd name="connsiteX3" fmla="*/ 3347357 w 7298871"/>
              <a:gd name="connsiteY3" fmla="*/ 1243693 h 1864178"/>
              <a:gd name="connsiteX4" fmla="*/ 4229100 w 7298871"/>
              <a:gd name="connsiteY4" fmla="*/ 819150 h 1864178"/>
              <a:gd name="connsiteX5" fmla="*/ 5192485 w 7298871"/>
              <a:gd name="connsiteY5" fmla="*/ 1439636 h 1864178"/>
              <a:gd name="connsiteX6" fmla="*/ 6139543 w 7298871"/>
              <a:gd name="connsiteY6" fmla="*/ 1570264 h 1864178"/>
              <a:gd name="connsiteX7" fmla="*/ 6531428 w 7298871"/>
              <a:gd name="connsiteY7" fmla="*/ 1406978 h 1864178"/>
              <a:gd name="connsiteX8" fmla="*/ 7298871 w 7298871"/>
              <a:gd name="connsiteY8" fmla="*/ 1864178 h 186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98871" h="1864178">
                <a:moveTo>
                  <a:pt x="0" y="410936"/>
                </a:moveTo>
                <a:cubicBezTo>
                  <a:pt x="574221" y="205468"/>
                  <a:pt x="1148443" y="0"/>
                  <a:pt x="1551214" y="117021"/>
                </a:cubicBezTo>
                <a:cubicBezTo>
                  <a:pt x="1953985" y="234042"/>
                  <a:pt x="2117271" y="925285"/>
                  <a:pt x="2416628" y="1113064"/>
                </a:cubicBezTo>
                <a:cubicBezTo>
                  <a:pt x="2715985" y="1300843"/>
                  <a:pt x="3045278" y="1292679"/>
                  <a:pt x="3347357" y="1243693"/>
                </a:cubicBezTo>
                <a:cubicBezTo>
                  <a:pt x="3649436" y="1194707"/>
                  <a:pt x="3921579" y="786493"/>
                  <a:pt x="4229100" y="819150"/>
                </a:cubicBezTo>
                <a:cubicBezTo>
                  <a:pt x="4536621" y="851807"/>
                  <a:pt x="4874078" y="1314450"/>
                  <a:pt x="5192485" y="1439636"/>
                </a:cubicBezTo>
                <a:cubicBezTo>
                  <a:pt x="5510892" y="1564822"/>
                  <a:pt x="5916386" y="1575707"/>
                  <a:pt x="6139543" y="1570264"/>
                </a:cubicBezTo>
                <a:cubicBezTo>
                  <a:pt x="6362700" y="1564821"/>
                  <a:pt x="6338207" y="1357992"/>
                  <a:pt x="6531428" y="1406978"/>
                </a:cubicBezTo>
                <a:cubicBezTo>
                  <a:pt x="6724649" y="1455964"/>
                  <a:pt x="7011760" y="1660071"/>
                  <a:pt x="7298871" y="1864178"/>
                </a:cubicBezTo>
              </a:path>
            </a:pathLst>
          </a:custGeom>
          <a:ln w="508000"/>
          <a:effectLst>
            <a:outerShdw blurRad="165100" dist="152400" dir="5400000" algn="ctr" rotWithShape="0">
              <a:schemeClr val="bg1"/>
            </a:outerShdw>
            <a:softEdge rad="127000"/>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5-Point Star 29"/>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3" name="Rectangle 32"/>
          <p:cNvSpPr/>
          <p:nvPr/>
        </p:nvSpPr>
        <p:spPr>
          <a:xfrm>
            <a:off x="2971800" y="762000"/>
            <a:ext cx="2680447" cy="523220"/>
          </a:xfrm>
          <a:prstGeom prst="rect">
            <a:avLst/>
          </a:prstGeom>
          <a:solidFill>
            <a:schemeClr val="bg1"/>
          </a:solidFill>
        </p:spPr>
        <p:txBody>
          <a:bodyPr wrap="square">
            <a:spAutoFit/>
          </a:bodyPr>
          <a:lstStyle/>
          <a:p>
            <a:r>
              <a:rPr lang="en-US" sz="2800" b="1" dirty="0" smtClean="0"/>
              <a:t>1924: age 94 . . .</a:t>
            </a:r>
          </a:p>
        </p:txBody>
      </p:sp>
      <p:sp>
        <p:nvSpPr>
          <p:cNvPr id="31" name="Rectangle 30"/>
          <p:cNvSpPr/>
          <p:nvPr/>
        </p:nvSpPr>
        <p:spPr>
          <a:xfrm>
            <a:off x="5562600" y="762000"/>
            <a:ext cx="3581400" cy="523220"/>
          </a:xfrm>
          <a:prstGeom prst="rect">
            <a:avLst/>
          </a:prstGeom>
          <a:solidFill>
            <a:schemeClr val="bg1"/>
          </a:solidFill>
        </p:spPr>
        <p:txBody>
          <a:bodyPr wrap="square">
            <a:spAutoFit/>
          </a:bodyPr>
          <a:lstStyle/>
          <a:p>
            <a:r>
              <a:rPr lang="en-US" sz="2800" b="1" dirty="0" smtClean="0"/>
              <a:t>cross-country airplane </a:t>
            </a:r>
          </a:p>
        </p:txBody>
      </p:sp>
      <p:sp>
        <p:nvSpPr>
          <p:cNvPr id="32" name="Rectangle 31"/>
          <p:cNvSpPr/>
          <p:nvPr/>
        </p:nvSpPr>
        <p:spPr>
          <a:xfrm>
            <a:off x="4876800" y="8382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Where are the markers?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par>
                                <p:cTn id="8" presetID="8" presetClass="emph" presetSubtype="0" fill="hold" grpId="0" nodeType="withEffect">
                                  <p:stCondLst>
                                    <p:cond delay="0"/>
                                  </p:stCondLst>
                                  <p:childTnLst>
                                    <p:animRot by="21600000">
                                      <p:cBhvr>
                                        <p:cTn id="9" dur="1000" fill="hold"/>
                                        <p:tgtEl>
                                          <p:spTgt spid="30"/>
                                        </p:tgtEl>
                                        <p:attrNameLst>
                                          <p:attrName>r</p:attrName>
                                        </p:attrNameLst>
                                      </p:cBhvr>
                                    </p:animRo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wipe(left)">
                                      <p:cBhvr>
                                        <p:cTn id="20" dur="2000"/>
                                        <p:tgtEl>
                                          <p:spTgt spid="3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82277"/>
                                        </p:tgtEl>
                                        <p:attrNameLst>
                                          <p:attrName>style.visibility</p:attrName>
                                        </p:attrNameLst>
                                      </p:cBhvr>
                                      <p:to>
                                        <p:strVal val="visible"/>
                                      </p:to>
                                    </p:set>
                                    <p:animEffect transition="in" filter="fade">
                                      <p:cBhvr>
                                        <p:cTn id="25" dur="1000"/>
                                        <p:tgtEl>
                                          <p:spTgt spid="182277"/>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fade">
                                      <p:cBhvr>
                                        <p:cTn id="30" dur="1000"/>
                                        <p:tgtEl>
                                          <p:spTgt spid="34"/>
                                        </p:tgtEl>
                                      </p:cBhvr>
                                    </p:animEffect>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1000"/>
                                        <p:tgtEl>
                                          <p:spTgt spid="182277"/>
                                        </p:tgtEl>
                                      </p:cBhvr>
                                    </p:animEffect>
                                    <p:set>
                                      <p:cBhvr>
                                        <p:cTn id="34" dur="1" fill="hold">
                                          <p:stCondLst>
                                            <p:cond delay="999"/>
                                          </p:stCondLst>
                                        </p:cTn>
                                        <p:tgtEl>
                                          <p:spTgt spid="18227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nodeType="clickEffect">
                                  <p:stCondLst>
                                    <p:cond delay="0"/>
                                  </p:stCondLst>
                                  <p:childTnLst>
                                    <p:animEffect transition="out" filter="fade">
                                      <p:cBhvr>
                                        <p:cTn id="38" dur="1000"/>
                                        <p:tgtEl>
                                          <p:spTgt spid="34"/>
                                        </p:tgtEl>
                                      </p:cBhvr>
                                    </p:animEffect>
                                    <p:set>
                                      <p:cBhvr>
                                        <p:cTn id="39" dur="1" fill="hold">
                                          <p:stCondLst>
                                            <p:cond delay="999"/>
                                          </p:stCondLst>
                                        </p:cTn>
                                        <p:tgtEl>
                                          <p:spTgt spid="34"/>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37"/>
                                        </p:tgtEl>
                                      </p:cBhvr>
                                    </p:animEffect>
                                    <p:set>
                                      <p:cBhvr>
                                        <p:cTn id="42" dur="1" fill="hold">
                                          <p:stCondLst>
                                            <p:cond delay="999"/>
                                          </p:stCondLst>
                                        </p:cTn>
                                        <p:tgtEl>
                                          <p:spTgt spid="37"/>
                                        </p:tgtEl>
                                        <p:attrNameLst>
                                          <p:attrName>style.visibility</p:attrName>
                                        </p:attrNameLst>
                                      </p:cBhvr>
                                      <p:to>
                                        <p:strVal val="hidden"/>
                                      </p:to>
                                    </p:set>
                                  </p:childTnLst>
                                </p:cTn>
                              </p:par>
                            </p:childTnLst>
                          </p:cTn>
                        </p:par>
                        <p:par>
                          <p:cTn id="43" fill="hold">
                            <p:stCondLst>
                              <p:cond delay="1000"/>
                            </p:stCondLst>
                            <p:childTnLst>
                              <p:par>
                                <p:cTn id="44" presetID="6" presetClass="emph" presetSubtype="0" fill="hold" grpId="2" nodeType="afterEffect">
                                  <p:stCondLst>
                                    <p:cond delay="0"/>
                                  </p:stCondLst>
                                  <p:childTnLst>
                                    <p:animScale>
                                      <p:cBhvr>
                                        <p:cTn id="45" dur="1000" fill="hold"/>
                                        <p:tgtEl>
                                          <p:spTgt spid="31"/>
                                        </p:tgtEl>
                                      </p:cBhvr>
                                      <p:by x="130000" y="130000"/>
                                    </p:animScale>
                                  </p:childTnLst>
                                </p:cTn>
                              </p:par>
                              <p:par>
                                <p:cTn id="46" presetID="35" presetClass="path" presetSubtype="0" accel="50000" decel="50000" fill="hold" grpId="3" nodeType="withEffect">
                                  <p:stCondLst>
                                    <p:cond delay="0"/>
                                  </p:stCondLst>
                                  <p:childTnLst>
                                    <p:animMotion origin="layout" path="M 0.00416 0.01111 L -0.05 0.01736 " pathEditMode="relative" rAng="0" ptsTypes="AA">
                                      <p:cBhvr>
                                        <p:cTn id="47" dur="1000" fill="hold"/>
                                        <p:tgtEl>
                                          <p:spTgt spid="31"/>
                                        </p:tgtEl>
                                        <p:attrNameLst>
                                          <p:attrName>ppt_x</p:attrName>
                                          <p:attrName>ppt_y</p:attrName>
                                        </p:attrNameLst>
                                      </p:cBhvr>
                                      <p:rCtr x="-27" y="3"/>
                                    </p:animMotion>
                                  </p:childTnLst>
                                </p:cTn>
                              </p:par>
                              <p:par>
                                <p:cTn id="48" presetID="8" presetClass="emph" presetSubtype="0" fill="hold" grpId="1" nodeType="withEffect">
                                  <p:stCondLst>
                                    <p:cond delay="0"/>
                                  </p:stCondLst>
                                  <p:childTnLst>
                                    <p:animRot by="21600000">
                                      <p:cBhvr>
                                        <p:cTn id="49" dur="1000" fill="hold"/>
                                        <p:tgtEl>
                                          <p:spTgt spid="30"/>
                                        </p:tgtEl>
                                        <p:attrNameLst>
                                          <p:attrName>r</p:attrName>
                                        </p:attrNameLst>
                                      </p:cBhvr>
                                    </p:animRot>
                                  </p:childTnLst>
                                </p:cTn>
                              </p:par>
                              <p:par>
                                <p:cTn id="50" presetID="6" presetClass="emph" presetSubtype="0" fill="hold" grpId="2" nodeType="withEffect">
                                  <p:stCondLst>
                                    <p:cond delay="0"/>
                                  </p:stCondLst>
                                  <p:childTnLst>
                                    <p:animScale>
                                      <p:cBhvr>
                                        <p:cTn id="51" dur="1000" fill="hold"/>
                                        <p:tgtEl>
                                          <p:spTgt spid="33"/>
                                        </p:tgtEl>
                                      </p:cBhvr>
                                      <p:by x="130000" y="130000"/>
                                    </p:animScale>
                                  </p:childTnLst>
                                </p:cTn>
                              </p:par>
                              <p:par>
                                <p:cTn id="52" presetID="35" presetClass="path" presetSubtype="0" accel="50000" decel="50000" fill="hold" grpId="3" nodeType="withEffect">
                                  <p:stCondLst>
                                    <p:cond delay="0"/>
                                  </p:stCondLst>
                                  <p:childTnLst>
                                    <p:animMotion origin="layout" path="M 2.22222E-6 4.44444E-6 L -0.1132 0.01736 " pathEditMode="relative" rAng="0" ptsTypes="AA">
                                      <p:cBhvr>
                                        <p:cTn id="53" dur="1000" fill="hold"/>
                                        <p:tgtEl>
                                          <p:spTgt spid="33"/>
                                        </p:tgtEl>
                                        <p:attrNameLst>
                                          <p:attrName>ppt_x</p:attrName>
                                          <p:attrName>ppt_y</p:attrName>
                                        </p:attrNameLst>
                                      </p:cBhvr>
                                      <p:rCtr x="-57" y="9"/>
                                    </p:animMotion>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grpId="1" nodeType="clickEffect">
                                  <p:stCondLst>
                                    <p:cond delay="0"/>
                                  </p:stCondLst>
                                  <p:childTnLst>
                                    <p:animEffect transition="out" filter="fade">
                                      <p:cBhvr>
                                        <p:cTn id="57" dur="1000"/>
                                        <p:tgtEl>
                                          <p:spTgt spid="31"/>
                                        </p:tgtEl>
                                      </p:cBhvr>
                                    </p:animEffect>
                                    <p:set>
                                      <p:cBhvr>
                                        <p:cTn id="58" dur="1" fill="hold">
                                          <p:stCondLst>
                                            <p:cond delay="999"/>
                                          </p:stCondLst>
                                        </p:cTn>
                                        <p:tgtEl>
                                          <p:spTgt spid="31"/>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33"/>
                                        </p:tgtEl>
                                      </p:cBhvr>
                                    </p:animEffect>
                                    <p:set>
                                      <p:cBhvr>
                                        <p:cTn id="61" dur="1" fill="hold">
                                          <p:stCondLst>
                                            <p:cond delay="999"/>
                                          </p:stCondLst>
                                        </p:cTn>
                                        <p:tgtEl>
                                          <p:spTgt spid="33"/>
                                        </p:tgtEl>
                                        <p:attrNameLst>
                                          <p:attrName>style.visibility</p:attrName>
                                        </p:attrNameLst>
                                      </p:cBhvr>
                                      <p:to>
                                        <p:strVal val="hidden"/>
                                      </p:to>
                                    </p:set>
                                  </p:childTnLst>
                                </p:cTn>
                              </p:par>
                              <p:par>
                                <p:cTn id="62" presetID="10" presetClass="exit" presetSubtype="0" fill="hold" grpId="2" nodeType="withEffect">
                                  <p:stCondLst>
                                    <p:cond delay="0"/>
                                  </p:stCondLst>
                                  <p:childTnLst>
                                    <p:animEffect transition="out" filter="fade">
                                      <p:cBhvr>
                                        <p:cTn id="63" dur="1000"/>
                                        <p:tgtEl>
                                          <p:spTgt spid="30"/>
                                        </p:tgtEl>
                                      </p:cBhvr>
                                    </p:animEffect>
                                    <p:set>
                                      <p:cBhvr>
                                        <p:cTn id="64" dur="1" fill="hold">
                                          <p:stCondLst>
                                            <p:cond delay="999"/>
                                          </p:stCondLst>
                                        </p:cTn>
                                        <p:tgtEl>
                                          <p:spTgt spid="30"/>
                                        </p:tgtEl>
                                        <p:attrNameLst>
                                          <p:attrName>style.visibility</p:attrName>
                                        </p:attrNameLst>
                                      </p:cBhvr>
                                      <p:to>
                                        <p:strVal val="hidden"/>
                                      </p:to>
                                    </p:set>
                                  </p:childTnLst>
                                </p:cTn>
                              </p:par>
                              <p:par>
                                <p:cTn id="65" presetID="10" presetClass="exit" presetSubtype="0" fill="hold" grpId="0" nodeType="withEffect">
                                  <p:stCondLst>
                                    <p:cond delay="0"/>
                                  </p:stCondLst>
                                  <p:childTnLst>
                                    <p:animEffect transition="out" filter="fade">
                                      <p:cBhvr>
                                        <p:cTn id="66" dur="1000"/>
                                        <p:tgtEl>
                                          <p:spTgt spid="26"/>
                                        </p:tgtEl>
                                      </p:cBhvr>
                                    </p:animEffect>
                                    <p:set>
                                      <p:cBhvr>
                                        <p:cTn id="67" dur="1" fill="hold">
                                          <p:stCondLst>
                                            <p:cond delay="999"/>
                                          </p:stCondLst>
                                        </p:cTn>
                                        <p:tgtEl>
                                          <p:spTgt spid="26"/>
                                        </p:tgtEl>
                                        <p:attrNameLst>
                                          <p:attrName>style.visibility</p:attrName>
                                        </p:attrNameLst>
                                      </p:cBhvr>
                                      <p:to>
                                        <p:strVal val="hidden"/>
                                      </p:to>
                                    </p:set>
                                  </p:childTnLst>
                                </p:cTn>
                              </p:par>
                            </p:childTnLst>
                          </p:cTn>
                        </p:par>
                        <p:par>
                          <p:cTn id="68" fill="hold">
                            <p:stCondLst>
                              <p:cond delay="1000"/>
                            </p:stCondLst>
                            <p:childTnLst>
                              <p:par>
                                <p:cTn id="69" presetID="53" presetClass="entr" presetSubtype="0"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1000" fill="hold"/>
                                        <p:tgtEl>
                                          <p:spTgt spid="32"/>
                                        </p:tgtEl>
                                        <p:attrNameLst>
                                          <p:attrName>ppt_w</p:attrName>
                                        </p:attrNameLst>
                                      </p:cBhvr>
                                      <p:tavLst>
                                        <p:tav tm="0">
                                          <p:val>
                                            <p:fltVal val="0"/>
                                          </p:val>
                                        </p:tav>
                                        <p:tav tm="100000">
                                          <p:val>
                                            <p:strVal val="#ppt_w"/>
                                          </p:val>
                                        </p:tav>
                                      </p:tavLst>
                                    </p:anim>
                                    <p:anim calcmode="lin" valueType="num">
                                      <p:cBhvr>
                                        <p:cTn id="72" dur="1000" fill="hold"/>
                                        <p:tgtEl>
                                          <p:spTgt spid="32"/>
                                        </p:tgtEl>
                                        <p:attrNameLst>
                                          <p:attrName>ppt_h</p:attrName>
                                        </p:attrNameLst>
                                      </p:cBhvr>
                                      <p:tavLst>
                                        <p:tav tm="0">
                                          <p:val>
                                            <p:fltVal val="0"/>
                                          </p:val>
                                        </p:tav>
                                        <p:tav tm="100000">
                                          <p:val>
                                            <p:strVal val="#ppt_h"/>
                                          </p:val>
                                        </p:tav>
                                      </p:tavLst>
                                    </p:anim>
                                    <p:animEffect transition="in" filter="fade">
                                      <p:cBhvr>
                                        <p:cTn id="73"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7" grpId="0" animBg="1"/>
      <p:bldP spid="37" grpId="1" animBg="1"/>
      <p:bldP spid="30" grpId="0" animBg="1"/>
      <p:bldP spid="30" grpId="1" animBg="1"/>
      <p:bldP spid="30" grpId="2" animBg="1"/>
      <p:bldP spid="33" grpId="0" animBg="1"/>
      <p:bldP spid="33" grpId="1" animBg="1"/>
      <p:bldP spid="33" grpId="2" animBg="1"/>
      <p:bldP spid="33" grpId="3" animBg="1"/>
      <p:bldP spid="31" grpId="0" animBg="1"/>
      <p:bldP spid="31" grpId="1" animBg="1"/>
      <p:bldP spid="31" grpId="2" animBg="1"/>
      <p:bldP spid="31" grpId="3" animBg="1"/>
      <p:bldP spid="3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Picture 2" descr="File:United States 1912-08-1959-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2" descr="File:United States 1837-03-1838.png"/>
          <p:cNvPicPr>
            <a:picLocks noChangeAspect="1" noChangeArrowheads="1"/>
          </p:cNvPicPr>
          <p:nvPr/>
        </p:nvPicPr>
        <p:blipFill>
          <a:blip r:embed="rId4"/>
          <a:srcRect l="34103" t="51830" r="57738" b="39740"/>
          <a:stretch>
            <a:fillRect/>
          </a:stretch>
        </p:blipFill>
        <p:spPr bwMode="auto">
          <a:xfrm>
            <a:off x="9753600" y="3200400"/>
            <a:ext cx="762000" cy="533400"/>
          </a:xfrm>
          <a:prstGeom prst="rect">
            <a:avLst/>
          </a:prstGeom>
          <a:noFill/>
        </p:spPr>
      </p:pic>
      <p:pic>
        <p:nvPicPr>
          <p:cNvPr id="19"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6"/>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 name="Group 52"/>
          <p:cNvGrpSpPr/>
          <p:nvPr/>
        </p:nvGrpSpPr>
        <p:grpSpPr>
          <a:xfrm>
            <a:off x="152400" y="5791200"/>
            <a:ext cx="3048000" cy="830997"/>
            <a:chOff x="152400" y="5562600"/>
            <a:chExt cx="3048000" cy="830997"/>
          </a:xfrm>
        </p:grpSpPr>
        <p:sp>
          <p:nvSpPr>
            <p:cNvPr id="45" name="TextBox 44"/>
            <p:cNvSpPr txBox="1"/>
            <p:nvPr/>
          </p:nvSpPr>
          <p:spPr>
            <a:xfrm>
              <a:off x="152400" y="5562600"/>
              <a:ext cx="3048000" cy="830997"/>
            </a:xfrm>
            <a:prstGeom prst="rect">
              <a:avLst/>
            </a:prstGeom>
            <a:noFill/>
            <a:ln w="38100">
              <a:solidFill>
                <a:schemeClr val="tx1"/>
              </a:solidFill>
            </a:ln>
          </p:spPr>
          <p:txBody>
            <a:bodyPr wrap="square" rtlCol="0">
              <a:spAutoFit/>
            </a:bodyPr>
            <a:lstStyle/>
            <a:p>
              <a:r>
                <a:rPr lang="en-US" sz="2400" dirty="0" smtClean="0"/>
                <a:t>      Meeker installation</a:t>
              </a:r>
            </a:p>
            <a:p>
              <a:r>
                <a:rPr lang="en-US" sz="2400" dirty="0" smtClean="0"/>
                <a:t>      Historical Society</a:t>
              </a:r>
              <a:endParaRPr lang="en-US" sz="2400" dirty="0"/>
            </a:p>
          </p:txBody>
        </p:sp>
        <p:sp>
          <p:nvSpPr>
            <p:cNvPr id="47" name="Oval 46"/>
            <p:cNvSpPr/>
            <p:nvPr/>
          </p:nvSpPr>
          <p:spPr>
            <a:xfrm>
              <a:off x="228600" y="56388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p:nvPr/>
          </p:nvSpPr>
          <p:spPr>
            <a:xfrm>
              <a:off x="228600" y="6096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grpSp>
      <p:sp>
        <p:nvSpPr>
          <p:cNvPr id="52" name="Oval 51"/>
          <p:cNvSpPr/>
          <p:nvPr/>
        </p:nvSpPr>
        <p:spPr>
          <a:xfrm>
            <a:off x="685800" y="1600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p:nvPr/>
        </p:nvSpPr>
        <p:spPr>
          <a:xfrm>
            <a:off x="914400" y="16764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Oval 53"/>
          <p:cNvSpPr/>
          <p:nvPr/>
        </p:nvSpPr>
        <p:spPr>
          <a:xfrm>
            <a:off x="12192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5" name="Oval 54"/>
          <p:cNvSpPr/>
          <p:nvPr/>
        </p:nvSpPr>
        <p:spPr>
          <a:xfrm>
            <a:off x="1295400" y="1981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7" name="Oval 56"/>
          <p:cNvSpPr/>
          <p:nvPr/>
        </p:nvSpPr>
        <p:spPr>
          <a:xfrm>
            <a:off x="1371600" y="2133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1" name="Oval 60"/>
          <p:cNvSpPr/>
          <p:nvPr/>
        </p:nvSpPr>
        <p:spPr>
          <a:xfrm>
            <a:off x="1524000" y="2362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2" name="Oval 61"/>
          <p:cNvSpPr/>
          <p:nvPr/>
        </p:nvSpPr>
        <p:spPr>
          <a:xfrm>
            <a:off x="1905000" y="2514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3" name="Oval 62"/>
          <p:cNvSpPr/>
          <p:nvPr/>
        </p:nvSpPr>
        <p:spPr>
          <a:xfrm>
            <a:off x="1676400" y="2514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4" name="Oval 63"/>
          <p:cNvSpPr/>
          <p:nvPr/>
        </p:nvSpPr>
        <p:spPr>
          <a:xfrm>
            <a:off x="2133600" y="24384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5" name="Oval 64"/>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6" name="Oval 65"/>
          <p:cNvSpPr/>
          <p:nvPr/>
        </p:nvSpPr>
        <p:spPr>
          <a:xfrm>
            <a:off x="2971800" y="2667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7" name="Oval 66"/>
          <p:cNvSpPr/>
          <p:nvPr/>
        </p:nvSpPr>
        <p:spPr>
          <a:xfrm>
            <a:off x="838200" y="1676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8" name="Oval 67"/>
          <p:cNvSpPr/>
          <p:nvPr/>
        </p:nvSpPr>
        <p:spPr>
          <a:xfrm>
            <a:off x="1371600" y="21336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9" name="Oval 68"/>
          <p:cNvSpPr/>
          <p:nvPr/>
        </p:nvSpPr>
        <p:spPr>
          <a:xfrm>
            <a:off x="1676400" y="2438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0" name="Oval 69"/>
          <p:cNvSpPr/>
          <p:nvPr/>
        </p:nvSpPr>
        <p:spPr>
          <a:xfrm>
            <a:off x="2133600" y="25146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1" name="Oval 70"/>
          <p:cNvSpPr/>
          <p:nvPr/>
        </p:nvSpPr>
        <p:spPr>
          <a:xfrm>
            <a:off x="22860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2" name="Oval 71"/>
          <p:cNvSpPr/>
          <p:nvPr/>
        </p:nvSpPr>
        <p:spPr>
          <a:xfrm>
            <a:off x="2438400" y="2819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3" name="Oval 72"/>
          <p:cNvSpPr/>
          <p:nvPr/>
        </p:nvSpPr>
        <p:spPr>
          <a:xfrm>
            <a:off x="27432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4" name="Oval 73"/>
          <p:cNvSpPr/>
          <p:nvPr/>
        </p:nvSpPr>
        <p:spPr>
          <a:xfrm>
            <a:off x="31242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5" name="Oval 74"/>
          <p:cNvSpPr/>
          <p:nvPr/>
        </p:nvSpPr>
        <p:spPr>
          <a:xfrm>
            <a:off x="3581400" y="29718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6" name="Oval 75"/>
          <p:cNvSpPr/>
          <p:nvPr/>
        </p:nvSpPr>
        <p:spPr>
          <a:xfrm>
            <a:off x="4191000" y="3048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7" name="Oval 76"/>
          <p:cNvSpPr/>
          <p:nvPr/>
        </p:nvSpPr>
        <p:spPr>
          <a:xfrm>
            <a:off x="3886200" y="3048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8" name="Rounded Rectangle 77"/>
          <p:cNvSpPr/>
          <p:nvPr/>
        </p:nvSpPr>
        <p:spPr>
          <a:xfrm>
            <a:off x="533400" y="5791200"/>
            <a:ext cx="2667000" cy="457200"/>
          </a:xfrm>
          <a:prstGeom prst="roundRect">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9" name="Rectangle 78"/>
          <p:cNvSpPr/>
          <p:nvPr/>
        </p:nvSpPr>
        <p:spPr>
          <a:xfrm>
            <a:off x="0" y="3886200"/>
            <a:ext cx="5029200" cy="14050744"/>
          </a:xfrm>
          <a:prstGeom prst="rect">
            <a:avLst/>
          </a:prstGeom>
          <a:solidFill>
            <a:srgbClr val="FFBDFF"/>
          </a:solidFill>
        </p:spPr>
        <p:txBody>
          <a:bodyPr wrap="square">
            <a:spAutoFit/>
          </a:bodyPr>
          <a:lstStyle/>
          <a:p>
            <a:pPr fontAlgn="base"/>
            <a:r>
              <a:rPr lang="en-US" sz="2400" u="sng" dirty="0" smtClean="0"/>
              <a:t>MEEKER INSTALLATIONS</a:t>
            </a:r>
          </a:p>
          <a:p>
            <a:pPr fontAlgn="base"/>
            <a:r>
              <a:rPr lang="en-US" sz="2400" dirty="0" smtClean="0"/>
              <a:t>	Tenino WA </a:t>
            </a:r>
          </a:p>
          <a:p>
            <a:pPr fontAlgn="base"/>
            <a:r>
              <a:rPr lang="en-US" sz="2400" dirty="0" smtClean="0"/>
              <a:t>	The </a:t>
            </a:r>
            <a:r>
              <a:rPr lang="en-US" sz="2400" dirty="0" err="1" smtClean="0"/>
              <a:t>Dalles</a:t>
            </a:r>
            <a:r>
              <a:rPr lang="en-US" sz="2400" dirty="0" smtClean="0"/>
              <a:t> OR </a:t>
            </a:r>
          </a:p>
          <a:p>
            <a:pPr fontAlgn="base"/>
            <a:r>
              <a:rPr lang="en-US" sz="2400" dirty="0" smtClean="0"/>
              <a:t>	Pendleton OR</a:t>
            </a:r>
          </a:p>
          <a:p>
            <a:pPr fontAlgn="base"/>
            <a:r>
              <a:rPr lang="en-US" sz="2400" dirty="0" smtClean="0"/>
              <a:t>	Meacham OR </a:t>
            </a:r>
          </a:p>
          <a:p>
            <a:pPr fontAlgn="base"/>
            <a:r>
              <a:rPr lang="en-US" sz="2400" dirty="0" smtClean="0"/>
              <a:t>	</a:t>
            </a:r>
            <a:r>
              <a:rPr lang="en-US" sz="2400" dirty="0" err="1" smtClean="0"/>
              <a:t>LaGrande</a:t>
            </a:r>
            <a:r>
              <a:rPr lang="en-US" sz="2400" dirty="0" smtClean="0"/>
              <a:t>  OR</a:t>
            </a:r>
          </a:p>
          <a:p>
            <a:pPr fontAlgn="base"/>
            <a:r>
              <a:rPr lang="en-US" sz="2400" dirty="0" smtClean="0"/>
              <a:t>	Ladd's Canyon OR</a:t>
            </a:r>
          </a:p>
          <a:p>
            <a:pPr fontAlgn="base"/>
            <a:r>
              <a:rPr lang="en-US" sz="2400" dirty="0" smtClean="0"/>
              <a:t>	Baker City OR</a:t>
            </a:r>
          </a:p>
          <a:p>
            <a:pPr fontAlgn="base"/>
            <a:r>
              <a:rPr lang="en-US" sz="2400" dirty="0" smtClean="0"/>
              <a:t>	Old Mount Pleasant OR </a:t>
            </a:r>
          </a:p>
          <a:p>
            <a:pPr fontAlgn="base"/>
            <a:r>
              <a:rPr lang="en-US" sz="2400" dirty="0" smtClean="0"/>
              <a:t>	</a:t>
            </a:r>
            <a:r>
              <a:rPr lang="en-US" sz="2400" dirty="0" err="1" smtClean="0"/>
              <a:t>Durkee</a:t>
            </a:r>
            <a:r>
              <a:rPr lang="en-US" sz="2400" dirty="0" smtClean="0"/>
              <a:t> OR </a:t>
            </a:r>
          </a:p>
          <a:p>
            <a:pPr fontAlgn="base"/>
            <a:r>
              <a:rPr lang="en-US" sz="2400" dirty="0" smtClean="0"/>
              <a:t>	Huntington OR</a:t>
            </a:r>
          </a:p>
          <a:p>
            <a:pPr fontAlgn="base"/>
            <a:r>
              <a:rPr lang="en-US" sz="2400" dirty="0" smtClean="0"/>
              <a:t>	Vale OR</a:t>
            </a:r>
          </a:p>
          <a:p>
            <a:pPr fontAlgn="base"/>
            <a:r>
              <a:rPr lang="en-US" sz="2400" dirty="0" smtClean="0"/>
              <a:t>	Fort Boise ID</a:t>
            </a:r>
          </a:p>
          <a:p>
            <a:pPr fontAlgn="base"/>
            <a:r>
              <a:rPr lang="en-US" sz="2400" dirty="0" smtClean="0"/>
              <a:t>	Boise ID</a:t>
            </a:r>
          </a:p>
          <a:p>
            <a:pPr fontAlgn="base"/>
            <a:r>
              <a:rPr lang="en-US" sz="2400" dirty="0" smtClean="0"/>
              <a:t>	American Falls ID</a:t>
            </a:r>
          </a:p>
          <a:p>
            <a:pPr fontAlgn="base"/>
            <a:r>
              <a:rPr lang="en-US" sz="2400" dirty="0" smtClean="0"/>
              <a:t>	South Pass WY </a:t>
            </a:r>
          </a:p>
          <a:p>
            <a:pPr fontAlgn="base"/>
            <a:r>
              <a:rPr lang="en-US" sz="2400" dirty="0" smtClean="0"/>
              <a:t>	Independence Rock WY </a:t>
            </a:r>
          </a:p>
          <a:p>
            <a:pPr fontAlgn="base"/>
            <a:endParaRPr lang="en-US" sz="2400" dirty="0" smtClean="0"/>
          </a:p>
          <a:p>
            <a:pPr fontAlgn="base"/>
            <a:r>
              <a:rPr lang="en-US" sz="2400" u="sng" dirty="0" smtClean="0"/>
              <a:t>HISTORICAL SOCIETIES INSTALLATIONS</a:t>
            </a:r>
          </a:p>
          <a:p>
            <a:pPr fontAlgn="base"/>
            <a:r>
              <a:rPr lang="en-US" sz="2400" dirty="0" smtClean="0"/>
              <a:t>	Tumwater WA</a:t>
            </a:r>
          </a:p>
          <a:p>
            <a:pPr fontAlgn="base"/>
            <a:r>
              <a:rPr lang="en-US" sz="2400" dirty="0" smtClean="0"/>
              <a:t>	Centralia WA</a:t>
            </a:r>
          </a:p>
          <a:p>
            <a:pPr fontAlgn="base"/>
            <a:r>
              <a:rPr lang="en-US" sz="2400" dirty="0" smtClean="0"/>
              <a:t>	Chehalis WA </a:t>
            </a:r>
          </a:p>
          <a:p>
            <a:pPr fontAlgn="base"/>
            <a:r>
              <a:rPr lang="en-US" sz="2400" dirty="0" smtClean="0"/>
              <a:t>	</a:t>
            </a:r>
            <a:r>
              <a:rPr lang="en-US" sz="2400" dirty="0" err="1" smtClean="0"/>
              <a:t>Claquato</a:t>
            </a:r>
            <a:r>
              <a:rPr lang="en-US" sz="2400" dirty="0" smtClean="0"/>
              <a:t> WA</a:t>
            </a:r>
          </a:p>
          <a:p>
            <a:pPr fontAlgn="base"/>
            <a:r>
              <a:rPr lang="en-US" sz="2400" dirty="0" smtClean="0"/>
              <a:t>	Jackson Prairie WA</a:t>
            </a:r>
          </a:p>
          <a:p>
            <a:pPr fontAlgn="base"/>
            <a:r>
              <a:rPr lang="en-US" sz="2400" dirty="0" smtClean="0"/>
              <a:t>	Toledo WA</a:t>
            </a:r>
          </a:p>
          <a:p>
            <a:pPr fontAlgn="base"/>
            <a:r>
              <a:rPr lang="en-US" sz="2400" dirty="0" smtClean="0"/>
              <a:t>	Parma ID </a:t>
            </a:r>
          </a:p>
          <a:p>
            <a:pPr fontAlgn="base"/>
            <a:r>
              <a:rPr lang="en-US" sz="2400" dirty="0" smtClean="0"/>
              <a:t>	Twin Falls ID</a:t>
            </a:r>
          </a:p>
          <a:p>
            <a:pPr fontAlgn="base"/>
            <a:r>
              <a:rPr lang="en-US" sz="2400" dirty="0" smtClean="0"/>
              <a:t>	Pocatello ID </a:t>
            </a:r>
          </a:p>
          <a:p>
            <a:pPr fontAlgn="base"/>
            <a:r>
              <a:rPr lang="en-US" sz="2400" dirty="0" smtClean="0"/>
              <a:t>	Soda Springs ID </a:t>
            </a:r>
          </a:p>
          <a:p>
            <a:pPr fontAlgn="base"/>
            <a:r>
              <a:rPr lang="en-US" sz="2400" dirty="0" smtClean="0"/>
              <a:t>	Montpelier ID </a:t>
            </a:r>
          </a:p>
          <a:p>
            <a:pPr fontAlgn="base"/>
            <a:r>
              <a:rPr lang="en-US" sz="2400" dirty="0" smtClean="0"/>
              <a:t>	</a:t>
            </a:r>
            <a:r>
              <a:rPr lang="en-US" sz="2400" dirty="0" err="1" smtClean="0"/>
              <a:t>Cokeville</a:t>
            </a:r>
            <a:r>
              <a:rPr lang="en-US" sz="2400" dirty="0" smtClean="0"/>
              <a:t> WY </a:t>
            </a:r>
          </a:p>
          <a:p>
            <a:pPr fontAlgn="base"/>
            <a:r>
              <a:rPr lang="en-US" sz="2400" dirty="0" smtClean="0"/>
              <a:t>	Casper WY </a:t>
            </a:r>
          </a:p>
          <a:p>
            <a:pPr fontAlgn="base"/>
            <a:r>
              <a:rPr lang="en-US" sz="2400" dirty="0" smtClean="0"/>
              <a:t>	Glen Rock WY</a:t>
            </a:r>
          </a:p>
          <a:p>
            <a:pPr fontAlgn="base"/>
            <a:r>
              <a:rPr lang="en-US" sz="2400" dirty="0" smtClean="0"/>
              <a:t>	Douglas WY</a:t>
            </a:r>
          </a:p>
          <a:p>
            <a:pPr fontAlgn="base"/>
            <a:r>
              <a:rPr lang="en-US" sz="2400" dirty="0" smtClean="0"/>
              <a:t>	North Platte NE </a:t>
            </a:r>
          </a:p>
          <a:p>
            <a:pPr fontAlgn="base"/>
            <a:r>
              <a:rPr lang="en-US" sz="2400" dirty="0" smtClean="0"/>
              <a:t>	Gothenburg NE</a:t>
            </a:r>
          </a:p>
          <a:p>
            <a:pPr fontAlgn="base"/>
            <a:r>
              <a:rPr lang="en-US" sz="2400" dirty="0" smtClean="0"/>
              <a:t>	Grand Island NE  </a:t>
            </a:r>
          </a:p>
        </p:txBody>
      </p:sp>
      <p:sp>
        <p:nvSpPr>
          <p:cNvPr id="86" name="Rectangle 85"/>
          <p:cNvSpPr/>
          <p:nvPr/>
        </p:nvSpPr>
        <p:spPr>
          <a:xfrm>
            <a:off x="4876800" y="8382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Where are the markers?</a:t>
            </a:r>
          </a:p>
        </p:txBody>
      </p:sp>
      <p:grpSp>
        <p:nvGrpSpPr>
          <p:cNvPr id="58" name="Group 57"/>
          <p:cNvGrpSpPr/>
          <p:nvPr/>
        </p:nvGrpSpPr>
        <p:grpSpPr>
          <a:xfrm>
            <a:off x="0" y="0"/>
            <a:ext cx="9144000" cy="830997"/>
            <a:chOff x="0" y="0"/>
            <a:chExt cx="9144000" cy="830997"/>
          </a:xfrm>
        </p:grpSpPr>
        <p:sp useBgFill="1">
          <p:nvSpPr>
            <p:cNvPr id="56" name="Rectangle 55"/>
            <p:cNvSpPr/>
            <p:nvPr/>
          </p:nvSpPr>
          <p:spPr>
            <a:xfrm>
              <a:off x="0" y="0"/>
              <a:ext cx="9144000" cy="762000"/>
            </a:xfrm>
            <a:prstGeom prst="rect">
              <a:avLst/>
            </a:prstGeom>
            <a:ln>
              <a:noFill/>
            </a:ln>
          </p:spPr>
          <p:txBody>
            <a:bodyPr wrap="square" rtlCol="0" anchor="ctr">
              <a:spAutoFit/>
            </a:bodyPr>
            <a:lstStyle/>
            <a:p>
              <a:pPr algn="ctr"/>
              <a:endParaRPr lang="en-US" sz="2200" b="1" dirty="0" smtClean="0">
                <a:solidFill>
                  <a:schemeClr val="bg1"/>
                </a:solidFill>
              </a:endParaRPr>
            </a:p>
          </p:txBody>
        </p:sp>
        <p:sp>
          <p:nvSpPr>
            <p:cNvPr id="29" name="Rectangle 2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1000"/>
                                        <p:tgtEl>
                                          <p:spTgt spid="50"/>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78"/>
                                        </p:tgtEl>
                                        <p:attrNameLst>
                                          <p:attrName>style.visibility</p:attrName>
                                        </p:attrNameLst>
                                      </p:cBhvr>
                                      <p:to>
                                        <p:strVal val="visible"/>
                                      </p:to>
                                    </p:set>
                                    <p:animEffect transition="in" filter="wipe(left)">
                                      <p:cBhvr>
                                        <p:cTn id="14" dur="1000"/>
                                        <p:tgtEl>
                                          <p:spTgt spid="78"/>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fade">
                                      <p:cBhvr>
                                        <p:cTn id="19" dur="500"/>
                                        <p:tgtEl>
                                          <p:spTgt spid="52"/>
                                        </p:tgtEl>
                                      </p:cBhvr>
                                    </p:animEffect>
                                    <p:anim calcmode="lin" valueType="num">
                                      <p:cBhvr>
                                        <p:cTn id="20" dur="500" fill="hold"/>
                                        <p:tgtEl>
                                          <p:spTgt spid="52"/>
                                        </p:tgtEl>
                                        <p:attrNameLst>
                                          <p:attrName>ppt_x</p:attrName>
                                        </p:attrNameLst>
                                      </p:cBhvr>
                                      <p:tavLst>
                                        <p:tav tm="0">
                                          <p:val>
                                            <p:strVal val="#ppt_x"/>
                                          </p:val>
                                        </p:tav>
                                        <p:tav tm="100000">
                                          <p:val>
                                            <p:strVal val="#ppt_x"/>
                                          </p:val>
                                        </p:tav>
                                      </p:tavLst>
                                    </p:anim>
                                    <p:anim calcmode="lin" valueType="num">
                                      <p:cBhvr>
                                        <p:cTn id="21" dur="500" fill="hold"/>
                                        <p:tgtEl>
                                          <p:spTgt spid="52"/>
                                        </p:tgtEl>
                                        <p:attrNameLst>
                                          <p:attrName>ppt_y</p:attrName>
                                        </p:attrNameLst>
                                      </p:cBhvr>
                                      <p:tavLst>
                                        <p:tav tm="0">
                                          <p:val>
                                            <p:strVal val="#ppt_y-.1"/>
                                          </p:val>
                                        </p:tav>
                                        <p:tav tm="100000">
                                          <p:val>
                                            <p:strVal val="#ppt_y"/>
                                          </p:val>
                                        </p:tav>
                                      </p:tavLst>
                                    </p:anim>
                                  </p:childTnLst>
                                </p:cTn>
                              </p:par>
                            </p:childTnLst>
                          </p:cTn>
                        </p:par>
                        <p:par>
                          <p:cTn id="22" fill="hold">
                            <p:stCondLst>
                              <p:cond delay="500"/>
                            </p:stCondLst>
                            <p:childTnLst>
                              <p:par>
                                <p:cTn id="23" presetID="47" presetClass="entr" presetSubtype="0" fill="hold" grpId="0" nodeType="after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anim calcmode="lin" valueType="num">
                                      <p:cBhvr>
                                        <p:cTn id="26" dur="500" fill="hold"/>
                                        <p:tgtEl>
                                          <p:spTgt spid="53"/>
                                        </p:tgtEl>
                                        <p:attrNameLst>
                                          <p:attrName>ppt_x</p:attrName>
                                        </p:attrNameLst>
                                      </p:cBhvr>
                                      <p:tavLst>
                                        <p:tav tm="0">
                                          <p:val>
                                            <p:strVal val="#ppt_x"/>
                                          </p:val>
                                        </p:tav>
                                        <p:tav tm="100000">
                                          <p:val>
                                            <p:strVal val="#ppt_x"/>
                                          </p:val>
                                        </p:tav>
                                      </p:tavLst>
                                    </p:anim>
                                    <p:anim calcmode="lin" valueType="num">
                                      <p:cBhvr>
                                        <p:cTn id="27" dur="500" fill="hold"/>
                                        <p:tgtEl>
                                          <p:spTgt spid="53"/>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47" presetClass="entr" presetSubtype="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500"/>
                                        <p:tgtEl>
                                          <p:spTgt spid="54"/>
                                        </p:tgtEl>
                                      </p:cBhvr>
                                    </p:animEffect>
                                    <p:anim calcmode="lin" valueType="num">
                                      <p:cBhvr>
                                        <p:cTn id="32" dur="500" fill="hold"/>
                                        <p:tgtEl>
                                          <p:spTgt spid="54"/>
                                        </p:tgtEl>
                                        <p:attrNameLst>
                                          <p:attrName>ppt_x</p:attrName>
                                        </p:attrNameLst>
                                      </p:cBhvr>
                                      <p:tavLst>
                                        <p:tav tm="0">
                                          <p:val>
                                            <p:strVal val="#ppt_x"/>
                                          </p:val>
                                        </p:tav>
                                        <p:tav tm="100000">
                                          <p:val>
                                            <p:strVal val="#ppt_x"/>
                                          </p:val>
                                        </p:tav>
                                      </p:tavLst>
                                    </p:anim>
                                    <p:anim calcmode="lin" valueType="num">
                                      <p:cBhvr>
                                        <p:cTn id="33" dur="500" fill="hold"/>
                                        <p:tgtEl>
                                          <p:spTgt spid="54"/>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47"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anim calcmode="lin" valueType="num">
                                      <p:cBhvr>
                                        <p:cTn id="38" dur="500" fill="hold"/>
                                        <p:tgtEl>
                                          <p:spTgt spid="55"/>
                                        </p:tgtEl>
                                        <p:attrNameLst>
                                          <p:attrName>ppt_x</p:attrName>
                                        </p:attrNameLst>
                                      </p:cBhvr>
                                      <p:tavLst>
                                        <p:tav tm="0">
                                          <p:val>
                                            <p:strVal val="#ppt_x"/>
                                          </p:val>
                                        </p:tav>
                                        <p:tav tm="100000">
                                          <p:val>
                                            <p:strVal val="#ppt_x"/>
                                          </p:val>
                                        </p:tav>
                                      </p:tavLst>
                                    </p:anim>
                                    <p:anim calcmode="lin" valueType="num">
                                      <p:cBhvr>
                                        <p:cTn id="39" dur="500" fill="hold"/>
                                        <p:tgtEl>
                                          <p:spTgt spid="55"/>
                                        </p:tgtEl>
                                        <p:attrNameLst>
                                          <p:attrName>ppt_y</p:attrName>
                                        </p:attrNameLst>
                                      </p:cBhvr>
                                      <p:tavLst>
                                        <p:tav tm="0">
                                          <p:val>
                                            <p:strVal val="#ppt_y-.1"/>
                                          </p:val>
                                        </p:tav>
                                        <p:tav tm="100000">
                                          <p:val>
                                            <p:strVal val="#ppt_y"/>
                                          </p:val>
                                        </p:tav>
                                      </p:tavLst>
                                    </p:anim>
                                  </p:childTnLst>
                                </p:cTn>
                              </p:par>
                            </p:childTnLst>
                          </p:cTn>
                        </p:par>
                        <p:par>
                          <p:cTn id="40" fill="hold">
                            <p:stCondLst>
                              <p:cond delay="2000"/>
                            </p:stCondLst>
                            <p:childTnLst>
                              <p:par>
                                <p:cTn id="41" presetID="47" presetClass="entr" presetSubtype="0" fill="hold" grpId="0"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500"/>
                                        <p:tgtEl>
                                          <p:spTgt spid="57"/>
                                        </p:tgtEl>
                                      </p:cBhvr>
                                    </p:animEffect>
                                    <p:anim calcmode="lin" valueType="num">
                                      <p:cBhvr>
                                        <p:cTn id="44" dur="500" fill="hold"/>
                                        <p:tgtEl>
                                          <p:spTgt spid="57"/>
                                        </p:tgtEl>
                                        <p:attrNameLst>
                                          <p:attrName>ppt_x</p:attrName>
                                        </p:attrNameLst>
                                      </p:cBhvr>
                                      <p:tavLst>
                                        <p:tav tm="0">
                                          <p:val>
                                            <p:strVal val="#ppt_x"/>
                                          </p:val>
                                        </p:tav>
                                        <p:tav tm="100000">
                                          <p:val>
                                            <p:strVal val="#ppt_x"/>
                                          </p:val>
                                        </p:tav>
                                      </p:tavLst>
                                    </p:anim>
                                    <p:anim calcmode="lin" valueType="num">
                                      <p:cBhvr>
                                        <p:cTn id="45" dur="500" fill="hold"/>
                                        <p:tgtEl>
                                          <p:spTgt spid="57"/>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47" presetClass="entr" presetSubtype="0" fill="hold" grpId="0" nodeType="afterEffect">
                                  <p:stCondLst>
                                    <p:cond delay="0"/>
                                  </p:stCondLst>
                                  <p:childTnLst>
                                    <p:set>
                                      <p:cBhvr>
                                        <p:cTn id="48" dur="1" fill="hold">
                                          <p:stCondLst>
                                            <p:cond delay="0"/>
                                          </p:stCondLst>
                                        </p:cTn>
                                        <p:tgtEl>
                                          <p:spTgt spid="61"/>
                                        </p:tgtEl>
                                        <p:attrNameLst>
                                          <p:attrName>style.visibility</p:attrName>
                                        </p:attrNameLst>
                                      </p:cBhvr>
                                      <p:to>
                                        <p:strVal val="visible"/>
                                      </p:to>
                                    </p:set>
                                    <p:animEffect transition="in" filter="fade">
                                      <p:cBhvr>
                                        <p:cTn id="49" dur="500"/>
                                        <p:tgtEl>
                                          <p:spTgt spid="61"/>
                                        </p:tgtEl>
                                      </p:cBhvr>
                                    </p:animEffect>
                                    <p:anim calcmode="lin" valueType="num">
                                      <p:cBhvr>
                                        <p:cTn id="50" dur="500" fill="hold"/>
                                        <p:tgtEl>
                                          <p:spTgt spid="61"/>
                                        </p:tgtEl>
                                        <p:attrNameLst>
                                          <p:attrName>ppt_x</p:attrName>
                                        </p:attrNameLst>
                                      </p:cBhvr>
                                      <p:tavLst>
                                        <p:tav tm="0">
                                          <p:val>
                                            <p:strVal val="#ppt_x"/>
                                          </p:val>
                                        </p:tav>
                                        <p:tav tm="100000">
                                          <p:val>
                                            <p:strVal val="#ppt_x"/>
                                          </p:val>
                                        </p:tav>
                                      </p:tavLst>
                                    </p:anim>
                                    <p:anim calcmode="lin" valueType="num">
                                      <p:cBhvr>
                                        <p:cTn id="51" dur="500" fill="hold"/>
                                        <p:tgtEl>
                                          <p:spTgt spid="61"/>
                                        </p:tgtEl>
                                        <p:attrNameLst>
                                          <p:attrName>ppt_y</p:attrName>
                                        </p:attrNameLst>
                                      </p:cBhvr>
                                      <p:tavLst>
                                        <p:tav tm="0">
                                          <p:val>
                                            <p:strVal val="#ppt_y-.1"/>
                                          </p:val>
                                        </p:tav>
                                        <p:tav tm="100000">
                                          <p:val>
                                            <p:strVal val="#ppt_y"/>
                                          </p:val>
                                        </p:tav>
                                      </p:tavLst>
                                    </p:anim>
                                  </p:childTnLst>
                                </p:cTn>
                              </p:par>
                            </p:childTnLst>
                          </p:cTn>
                        </p:par>
                        <p:par>
                          <p:cTn id="52" fill="hold">
                            <p:stCondLst>
                              <p:cond delay="3000"/>
                            </p:stCondLst>
                            <p:childTnLst>
                              <p:par>
                                <p:cTn id="53" presetID="47" presetClass="entr" presetSubtype="0" fill="hold" grpId="0" nodeType="after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500"/>
                                        <p:tgtEl>
                                          <p:spTgt spid="63"/>
                                        </p:tgtEl>
                                      </p:cBhvr>
                                    </p:animEffect>
                                    <p:anim calcmode="lin" valueType="num">
                                      <p:cBhvr>
                                        <p:cTn id="56" dur="500" fill="hold"/>
                                        <p:tgtEl>
                                          <p:spTgt spid="63"/>
                                        </p:tgtEl>
                                        <p:attrNameLst>
                                          <p:attrName>ppt_x</p:attrName>
                                        </p:attrNameLst>
                                      </p:cBhvr>
                                      <p:tavLst>
                                        <p:tav tm="0">
                                          <p:val>
                                            <p:strVal val="#ppt_x"/>
                                          </p:val>
                                        </p:tav>
                                        <p:tav tm="100000">
                                          <p:val>
                                            <p:strVal val="#ppt_x"/>
                                          </p:val>
                                        </p:tav>
                                      </p:tavLst>
                                    </p:anim>
                                    <p:anim calcmode="lin" valueType="num">
                                      <p:cBhvr>
                                        <p:cTn id="57" dur="500" fill="hold"/>
                                        <p:tgtEl>
                                          <p:spTgt spid="63"/>
                                        </p:tgtEl>
                                        <p:attrNameLst>
                                          <p:attrName>ppt_y</p:attrName>
                                        </p:attrNameLst>
                                      </p:cBhvr>
                                      <p:tavLst>
                                        <p:tav tm="0">
                                          <p:val>
                                            <p:strVal val="#ppt_y-.1"/>
                                          </p:val>
                                        </p:tav>
                                        <p:tav tm="100000">
                                          <p:val>
                                            <p:strVal val="#ppt_y"/>
                                          </p:val>
                                        </p:tav>
                                      </p:tavLst>
                                    </p:anim>
                                  </p:childTnLst>
                                </p:cTn>
                              </p:par>
                            </p:childTnLst>
                          </p:cTn>
                        </p:par>
                        <p:par>
                          <p:cTn id="58" fill="hold">
                            <p:stCondLst>
                              <p:cond delay="3500"/>
                            </p:stCondLst>
                            <p:childTnLst>
                              <p:par>
                                <p:cTn id="59" presetID="47" presetClass="entr" presetSubtype="0" fill="hold" grpId="0" nodeType="afterEffect">
                                  <p:stCondLst>
                                    <p:cond delay="0"/>
                                  </p:stCondLst>
                                  <p:childTnLst>
                                    <p:set>
                                      <p:cBhvr>
                                        <p:cTn id="60" dur="1" fill="hold">
                                          <p:stCondLst>
                                            <p:cond delay="0"/>
                                          </p:stCondLst>
                                        </p:cTn>
                                        <p:tgtEl>
                                          <p:spTgt spid="62"/>
                                        </p:tgtEl>
                                        <p:attrNameLst>
                                          <p:attrName>style.visibility</p:attrName>
                                        </p:attrNameLst>
                                      </p:cBhvr>
                                      <p:to>
                                        <p:strVal val="visible"/>
                                      </p:to>
                                    </p:set>
                                    <p:animEffect transition="in" filter="fade">
                                      <p:cBhvr>
                                        <p:cTn id="61" dur="500"/>
                                        <p:tgtEl>
                                          <p:spTgt spid="62"/>
                                        </p:tgtEl>
                                      </p:cBhvr>
                                    </p:animEffect>
                                    <p:anim calcmode="lin" valueType="num">
                                      <p:cBhvr>
                                        <p:cTn id="62" dur="500" fill="hold"/>
                                        <p:tgtEl>
                                          <p:spTgt spid="62"/>
                                        </p:tgtEl>
                                        <p:attrNameLst>
                                          <p:attrName>ppt_x</p:attrName>
                                        </p:attrNameLst>
                                      </p:cBhvr>
                                      <p:tavLst>
                                        <p:tav tm="0">
                                          <p:val>
                                            <p:strVal val="#ppt_x"/>
                                          </p:val>
                                        </p:tav>
                                        <p:tav tm="100000">
                                          <p:val>
                                            <p:strVal val="#ppt_x"/>
                                          </p:val>
                                        </p:tav>
                                      </p:tavLst>
                                    </p:anim>
                                    <p:anim calcmode="lin" valueType="num">
                                      <p:cBhvr>
                                        <p:cTn id="63" dur="500" fill="hold"/>
                                        <p:tgtEl>
                                          <p:spTgt spid="62"/>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47" presetClass="entr" presetSubtype="0"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anim calcmode="lin" valueType="num">
                                      <p:cBhvr>
                                        <p:cTn id="68" dur="500" fill="hold"/>
                                        <p:tgtEl>
                                          <p:spTgt spid="64"/>
                                        </p:tgtEl>
                                        <p:attrNameLst>
                                          <p:attrName>ppt_x</p:attrName>
                                        </p:attrNameLst>
                                      </p:cBhvr>
                                      <p:tavLst>
                                        <p:tav tm="0">
                                          <p:val>
                                            <p:strVal val="#ppt_x"/>
                                          </p:val>
                                        </p:tav>
                                        <p:tav tm="100000">
                                          <p:val>
                                            <p:strVal val="#ppt_x"/>
                                          </p:val>
                                        </p:tav>
                                      </p:tavLst>
                                    </p:anim>
                                    <p:anim calcmode="lin" valueType="num">
                                      <p:cBhvr>
                                        <p:cTn id="69" dur="500" fill="hold"/>
                                        <p:tgtEl>
                                          <p:spTgt spid="64"/>
                                        </p:tgtEl>
                                        <p:attrNameLst>
                                          <p:attrName>ppt_y</p:attrName>
                                        </p:attrNameLst>
                                      </p:cBhvr>
                                      <p:tavLst>
                                        <p:tav tm="0">
                                          <p:val>
                                            <p:strVal val="#ppt_y-.1"/>
                                          </p:val>
                                        </p:tav>
                                        <p:tav tm="100000">
                                          <p:val>
                                            <p:strVal val="#ppt_y"/>
                                          </p:val>
                                        </p:tav>
                                      </p:tavLst>
                                    </p:anim>
                                  </p:childTnLst>
                                </p:cTn>
                              </p:par>
                            </p:childTnLst>
                          </p:cTn>
                        </p:par>
                        <p:par>
                          <p:cTn id="70" fill="hold">
                            <p:stCondLst>
                              <p:cond delay="4500"/>
                            </p:stCondLst>
                            <p:childTnLst>
                              <p:par>
                                <p:cTn id="71" presetID="47" presetClass="entr" presetSubtype="0" fill="hold" grpId="0" nodeType="afterEffect">
                                  <p:stCondLst>
                                    <p:cond delay="0"/>
                                  </p:stCondLst>
                                  <p:childTnLst>
                                    <p:set>
                                      <p:cBhvr>
                                        <p:cTn id="72" dur="1" fill="hold">
                                          <p:stCondLst>
                                            <p:cond delay="0"/>
                                          </p:stCondLst>
                                        </p:cTn>
                                        <p:tgtEl>
                                          <p:spTgt spid="65"/>
                                        </p:tgtEl>
                                        <p:attrNameLst>
                                          <p:attrName>style.visibility</p:attrName>
                                        </p:attrNameLst>
                                      </p:cBhvr>
                                      <p:to>
                                        <p:strVal val="visible"/>
                                      </p:to>
                                    </p:set>
                                    <p:animEffect transition="in" filter="fade">
                                      <p:cBhvr>
                                        <p:cTn id="73" dur="500"/>
                                        <p:tgtEl>
                                          <p:spTgt spid="65"/>
                                        </p:tgtEl>
                                      </p:cBhvr>
                                    </p:animEffect>
                                    <p:anim calcmode="lin" valueType="num">
                                      <p:cBhvr>
                                        <p:cTn id="74" dur="500" fill="hold"/>
                                        <p:tgtEl>
                                          <p:spTgt spid="65"/>
                                        </p:tgtEl>
                                        <p:attrNameLst>
                                          <p:attrName>ppt_x</p:attrName>
                                        </p:attrNameLst>
                                      </p:cBhvr>
                                      <p:tavLst>
                                        <p:tav tm="0">
                                          <p:val>
                                            <p:strVal val="#ppt_x"/>
                                          </p:val>
                                        </p:tav>
                                        <p:tav tm="100000">
                                          <p:val>
                                            <p:strVal val="#ppt_x"/>
                                          </p:val>
                                        </p:tav>
                                      </p:tavLst>
                                    </p:anim>
                                    <p:anim calcmode="lin" valueType="num">
                                      <p:cBhvr>
                                        <p:cTn id="75" dur="500" fill="hold"/>
                                        <p:tgtEl>
                                          <p:spTgt spid="65"/>
                                        </p:tgtEl>
                                        <p:attrNameLst>
                                          <p:attrName>ppt_y</p:attrName>
                                        </p:attrNameLst>
                                      </p:cBhvr>
                                      <p:tavLst>
                                        <p:tav tm="0">
                                          <p:val>
                                            <p:strVal val="#ppt_y-.1"/>
                                          </p:val>
                                        </p:tav>
                                        <p:tav tm="100000">
                                          <p:val>
                                            <p:strVal val="#ppt_y"/>
                                          </p:val>
                                        </p:tav>
                                      </p:tavLst>
                                    </p:anim>
                                  </p:childTnLst>
                                </p:cTn>
                              </p:par>
                            </p:childTnLst>
                          </p:cTn>
                        </p:par>
                        <p:par>
                          <p:cTn id="76" fill="hold">
                            <p:stCondLst>
                              <p:cond delay="5000"/>
                            </p:stCondLst>
                            <p:childTnLst>
                              <p:par>
                                <p:cTn id="77" presetID="47" presetClass="entr" presetSubtype="0"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fade">
                                      <p:cBhvr>
                                        <p:cTn id="79" dur="500"/>
                                        <p:tgtEl>
                                          <p:spTgt spid="66"/>
                                        </p:tgtEl>
                                      </p:cBhvr>
                                    </p:animEffect>
                                    <p:anim calcmode="lin" valueType="num">
                                      <p:cBhvr>
                                        <p:cTn id="80" dur="500" fill="hold"/>
                                        <p:tgtEl>
                                          <p:spTgt spid="66"/>
                                        </p:tgtEl>
                                        <p:attrNameLst>
                                          <p:attrName>ppt_x</p:attrName>
                                        </p:attrNameLst>
                                      </p:cBhvr>
                                      <p:tavLst>
                                        <p:tav tm="0">
                                          <p:val>
                                            <p:strVal val="#ppt_x"/>
                                          </p:val>
                                        </p:tav>
                                        <p:tav tm="100000">
                                          <p:val>
                                            <p:strVal val="#ppt_x"/>
                                          </p:val>
                                        </p:tav>
                                      </p:tavLst>
                                    </p:anim>
                                    <p:anim calcmode="lin" valueType="num">
                                      <p:cBhvr>
                                        <p:cTn id="81" dur="5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7" presetClass="emph" presetSubtype="2" fill="hold" nodeType="clickEffect">
                                  <p:stCondLst>
                                    <p:cond delay="0"/>
                                  </p:stCondLst>
                                  <p:childTnLst>
                                    <p:animClr clrSpc="rgb">
                                      <p:cBhvr>
                                        <p:cTn id="85" dur="1000" fill="hold"/>
                                        <p:tgtEl>
                                          <p:spTgt spid="78"/>
                                        </p:tgtEl>
                                        <p:attrNameLst>
                                          <p:attrName>stroke.color</p:attrName>
                                        </p:attrNameLst>
                                      </p:cBhvr>
                                      <p:to>
                                        <a:schemeClr val="hlink"/>
                                      </p:to>
                                    </p:animClr>
                                    <p:set>
                                      <p:cBhvr>
                                        <p:cTn id="86" dur="1000" fill="hold"/>
                                        <p:tgtEl>
                                          <p:spTgt spid="78"/>
                                        </p:tgtEl>
                                        <p:attrNameLst>
                                          <p:attrName>stroke.on</p:attrName>
                                        </p:attrNameLst>
                                      </p:cBhvr>
                                      <p:to>
                                        <p:strVal val="true"/>
                                      </p:to>
                                    </p:set>
                                  </p:childTnLst>
                                </p:cTn>
                              </p:par>
                              <p:par>
                                <p:cTn id="87" presetID="42" presetClass="path" presetSubtype="0" accel="50000" decel="50000" fill="hold" grpId="1" nodeType="withEffect">
                                  <p:stCondLst>
                                    <p:cond delay="0"/>
                                  </p:stCondLst>
                                  <p:childTnLst>
                                    <p:animMotion origin="layout" path="M 0.00416 2.22222E-6 L 3.33333E-6 0.05555 " pathEditMode="relative" rAng="0" ptsTypes="AA">
                                      <p:cBhvr>
                                        <p:cTn id="88" dur="1000" fill="hold"/>
                                        <p:tgtEl>
                                          <p:spTgt spid="78"/>
                                        </p:tgtEl>
                                        <p:attrNameLst>
                                          <p:attrName>ppt_x</p:attrName>
                                          <p:attrName>ppt_y</p:attrName>
                                        </p:attrNameLst>
                                      </p:cBhvr>
                                      <p:rCtr x="-2" y="28"/>
                                    </p:animMotion>
                                  </p:childTnLst>
                                </p:cTn>
                              </p:par>
                            </p:childTnLst>
                          </p:cTn>
                        </p:par>
                      </p:childTnLst>
                    </p:cTn>
                  </p:par>
                  <p:par>
                    <p:cTn id="89" fill="hold">
                      <p:stCondLst>
                        <p:cond delay="indefinite"/>
                      </p:stCondLst>
                      <p:childTnLst>
                        <p:par>
                          <p:cTn id="90" fill="hold">
                            <p:stCondLst>
                              <p:cond delay="0"/>
                            </p:stCondLst>
                            <p:childTnLst>
                              <p:par>
                                <p:cTn id="91" presetID="47" presetClass="entr" presetSubtype="0" fill="hold" grpId="0" nodeType="clickEffect">
                                  <p:stCondLst>
                                    <p:cond delay="0"/>
                                  </p:stCondLst>
                                  <p:childTnLst>
                                    <p:set>
                                      <p:cBhvr>
                                        <p:cTn id="92" dur="1" fill="hold">
                                          <p:stCondLst>
                                            <p:cond delay="0"/>
                                          </p:stCondLst>
                                        </p:cTn>
                                        <p:tgtEl>
                                          <p:spTgt spid="67"/>
                                        </p:tgtEl>
                                        <p:attrNameLst>
                                          <p:attrName>style.visibility</p:attrName>
                                        </p:attrNameLst>
                                      </p:cBhvr>
                                      <p:to>
                                        <p:strVal val="visible"/>
                                      </p:to>
                                    </p:set>
                                    <p:animEffect transition="in" filter="fade">
                                      <p:cBhvr>
                                        <p:cTn id="93" dur="500"/>
                                        <p:tgtEl>
                                          <p:spTgt spid="67"/>
                                        </p:tgtEl>
                                      </p:cBhvr>
                                    </p:animEffect>
                                    <p:anim calcmode="lin" valueType="num">
                                      <p:cBhvr>
                                        <p:cTn id="94" dur="500" fill="hold"/>
                                        <p:tgtEl>
                                          <p:spTgt spid="67"/>
                                        </p:tgtEl>
                                        <p:attrNameLst>
                                          <p:attrName>ppt_x</p:attrName>
                                        </p:attrNameLst>
                                      </p:cBhvr>
                                      <p:tavLst>
                                        <p:tav tm="0">
                                          <p:val>
                                            <p:strVal val="#ppt_x"/>
                                          </p:val>
                                        </p:tav>
                                        <p:tav tm="100000">
                                          <p:val>
                                            <p:strVal val="#ppt_x"/>
                                          </p:val>
                                        </p:tav>
                                      </p:tavLst>
                                    </p:anim>
                                    <p:anim calcmode="lin" valueType="num">
                                      <p:cBhvr>
                                        <p:cTn id="95" dur="500" fill="hold"/>
                                        <p:tgtEl>
                                          <p:spTgt spid="67"/>
                                        </p:tgtEl>
                                        <p:attrNameLst>
                                          <p:attrName>ppt_y</p:attrName>
                                        </p:attrNameLst>
                                      </p:cBhvr>
                                      <p:tavLst>
                                        <p:tav tm="0">
                                          <p:val>
                                            <p:strVal val="#ppt_y-.1"/>
                                          </p:val>
                                        </p:tav>
                                        <p:tav tm="100000">
                                          <p:val>
                                            <p:strVal val="#ppt_y"/>
                                          </p:val>
                                        </p:tav>
                                      </p:tavLst>
                                    </p:anim>
                                  </p:childTnLst>
                                </p:cTn>
                              </p:par>
                            </p:childTnLst>
                          </p:cTn>
                        </p:par>
                        <p:par>
                          <p:cTn id="96" fill="hold">
                            <p:stCondLst>
                              <p:cond delay="500"/>
                            </p:stCondLst>
                            <p:childTnLst>
                              <p:par>
                                <p:cTn id="97" presetID="47" presetClass="entr" presetSubtype="0" fill="hold" grpId="0" nodeType="after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fade">
                                      <p:cBhvr>
                                        <p:cTn id="99" dur="500"/>
                                        <p:tgtEl>
                                          <p:spTgt spid="68"/>
                                        </p:tgtEl>
                                      </p:cBhvr>
                                    </p:animEffect>
                                    <p:anim calcmode="lin" valueType="num">
                                      <p:cBhvr>
                                        <p:cTn id="100" dur="500" fill="hold"/>
                                        <p:tgtEl>
                                          <p:spTgt spid="68"/>
                                        </p:tgtEl>
                                        <p:attrNameLst>
                                          <p:attrName>ppt_x</p:attrName>
                                        </p:attrNameLst>
                                      </p:cBhvr>
                                      <p:tavLst>
                                        <p:tav tm="0">
                                          <p:val>
                                            <p:strVal val="#ppt_x"/>
                                          </p:val>
                                        </p:tav>
                                        <p:tav tm="100000">
                                          <p:val>
                                            <p:strVal val="#ppt_x"/>
                                          </p:val>
                                        </p:tav>
                                      </p:tavLst>
                                    </p:anim>
                                    <p:anim calcmode="lin" valueType="num">
                                      <p:cBhvr>
                                        <p:cTn id="101" dur="500" fill="hold"/>
                                        <p:tgtEl>
                                          <p:spTgt spid="68"/>
                                        </p:tgtEl>
                                        <p:attrNameLst>
                                          <p:attrName>ppt_y</p:attrName>
                                        </p:attrNameLst>
                                      </p:cBhvr>
                                      <p:tavLst>
                                        <p:tav tm="0">
                                          <p:val>
                                            <p:strVal val="#ppt_y-.1"/>
                                          </p:val>
                                        </p:tav>
                                        <p:tav tm="100000">
                                          <p:val>
                                            <p:strVal val="#ppt_y"/>
                                          </p:val>
                                        </p:tav>
                                      </p:tavLst>
                                    </p:anim>
                                  </p:childTnLst>
                                </p:cTn>
                              </p:par>
                            </p:childTnLst>
                          </p:cTn>
                        </p:par>
                        <p:par>
                          <p:cTn id="102" fill="hold">
                            <p:stCondLst>
                              <p:cond delay="1000"/>
                            </p:stCondLst>
                            <p:childTnLst>
                              <p:par>
                                <p:cTn id="103" presetID="47" presetClass="entr" presetSubtype="0" fill="hold" grpId="0" nodeType="afterEffect">
                                  <p:stCondLst>
                                    <p:cond delay="0"/>
                                  </p:stCondLst>
                                  <p:childTnLst>
                                    <p:set>
                                      <p:cBhvr>
                                        <p:cTn id="104" dur="1" fill="hold">
                                          <p:stCondLst>
                                            <p:cond delay="0"/>
                                          </p:stCondLst>
                                        </p:cTn>
                                        <p:tgtEl>
                                          <p:spTgt spid="69"/>
                                        </p:tgtEl>
                                        <p:attrNameLst>
                                          <p:attrName>style.visibility</p:attrName>
                                        </p:attrNameLst>
                                      </p:cBhvr>
                                      <p:to>
                                        <p:strVal val="visible"/>
                                      </p:to>
                                    </p:set>
                                    <p:animEffect transition="in" filter="fade">
                                      <p:cBhvr>
                                        <p:cTn id="105" dur="500"/>
                                        <p:tgtEl>
                                          <p:spTgt spid="69"/>
                                        </p:tgtEl>
                                      </p:cBhvr>
                                    </p:animEffect>
                                    <p:anim calcmode="lin" valueType="num">
                                      <p:cBhvr>
                                        <p:cTn id="106" dur="500" fill="hold"/>
                                        <p:tgtEl>
                                          <p:spTgt spid="69"/>
                                        </p:tgtEl>
                                        <p:attrNameLst>
                                          <p:attrName>ppt_x</p:attrName>
                                        </p:attrNameLst>
                                      </p:cBhvr>
                                      <p:tavLst>
                                        <p:tav tm="0">
                                          <p:val>
                                            <p:strVal val="#ppt_x"/>
                                          </p:val>
                                        </p:tav>
                                        <p:tav tm="100000">
                                          <p:val>
                                            <p:strVal val="#ppt_x"/>
                                          </p:val>
                                        </p:tav>
                                      </p:tavLst>
                                    </p:anim>
                                    <p:anim calcmode="lin" valueType="num">
                                      <p:cBhvr>
                                        <p:cTn id="107" dur="500" fill="hold"/>
                                        <p:tgtEl>
                                          <p:spTgt spid="69"/>
                                        </p:tgtEl>
                                        <p:attrNameLst>
                                          <p:attrName>ppt_y</p:attrName>
                                        </p:attrNameLst>
                                      </p:cBhvr>
                                      <p:tavLst>
                                        <p:tav tm="0">
                                          <p:val>
                                            <p:strVal val="#ppt_y-.1"/>
                                          </p:val>
                                        </p:tav>
                                        <p:tav tm="100000">
                                          <p:val>
                                            <p:strVal val="#ppt_y"/>
                                          </p:val>
                                        </p:tav>
                                      </p:tavLst>
                                    </p:anim>
                                  </p:childTnLst>
                                </p:cTn>
                              </p:par>
                            </p:childTnLst>
                          </p:cTn>
                        </p:par>
                        <p:par>
                          <p:cTn id="108" fill="hold">
                            <p:stCondLst>
                              <p:cond delay="1500"/>
                            </p:stCondLst>
                            <p:childTnLst>
                              <p:par>
                                <p:cTn id="109" presetID="47" presetClass="entr" presetSubtype="0" fill="hold" grpId="0" nodeType="afterEffect">
                                  <p:stCondLst>
                                    <p:cond delay="0"/>
                                  </p:stCondLst>
                                  <p:childTnLst>
                                    <p:set>
                                      <p:cBhvr>
                                        <p:cTn id="110" dur="1" fill="hold">
                                          <p:stCondLst>
                                            <p:cond delay="0"/>
                                          </p:stCondLst>
                                        </p:cTn>
                                        <p:tgtEl>
                                          <p:spTgt spid="70"/>
                                        </p:tgtEl>
                                        <p:attrNameLst>
                                          <p:attrName>style.visibility</p:attrName>
                                        </p:attrNameLst>
                                      </p:cBhvr>
                                      <p:to>
                                        <p:strVal val="visible"/>
                                      </p:to>
                                    </p:set>
                                    <p:animEffect transition="in" filter="fade">
                                      <p:cBhvr>
                                        <p:cTn id="111" dur="500"/>
                                        <p:tgtEl>
                                          <p:spTgt spid="70"/>
                                        </p:tgtEl>
                                      </p:cBhvr>
                                    </p:animEffect>
                                    <p:anim calcmode="lin" valueType="num">
                                      <p:cBhvr>
                                        <p:cTn id="112" dur="500" fill="hold"/>
                                        <p:tgtEl>
                                          <p:spTgt spid="70"/>
                                        </p:tgtEl>
                                        <p:attrNameLst>
                                          <p:attrName>ppt_x</p:attrName>
                                        </p:attrNameLst>
                                      </p:cBhvr>
                                      <p:tavLst>
                                        <p:tav tm="0">
                                          <p:val>
                                            <p:strVal val="#ppt_x"/>
                                          </p:val>
                                        </p:tav>
                                        <p:tav tm="100000">
                                          <p:val>
                                            <p:strVal val="#ppt_x"/>
                                          </p:val>
                                        </p:tav>
                                      </p:tavLst>
                                    </p:anim>
                                    <p:anim calcmode="lin" valueType="num">
                                      <p:cBhvr>
                                        <p:cTn id="113" dur="500" fill="hold"/>
                                        <p:tgtEl>
                                          <p:spTgt spid="70"/>
                                        </p:tgtEl>
                                        <p:attrNameLst>
                                          <p:attrName>ppt_y</p:attrName>
                                        </p:attrNameLst>
                                      </p:cBhvr>
                                      <p:tavLst>
                                        <p:tav tm="0">
                                          <p:val>
                                            <p:strVal val="#ppt_y-.1"/>
                                          </p:val>
                                        </p:tav>
                                        <p:tav tm="100000">
                                          <p:val>
                                            <p:strVal val="#ppt_y"/>
                                          </p:val>
                                        </p:tav>
                                      </p:tavLst>
                                    </p:anim>
                                  </p:childTnLst>
                                </p:cTn>
                              </p:par>
                            </p:childTnLst>
                          </p:cTn>
                        </p:par>
                        <p:par>
                          <p:cTn id="114" fill="hold">
                            <p:stCondLst>
                              <p:cond delay="2000"/>
                            </p:stCondLst>
                            <p:childTnLst>
                              <p:par>
                                <p:cTn id="115" presetID="47" presetClass="entr" presetSubtype="0"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Effect transition="in" filter="fade">
                                      <p:cBhvr>
                                        <p:cTn id="117" dur="500"/>
                                        <p:tgtEl>
                                          <p:spTgt spid="71"/>
                                        </p:tgtEl>
                                      </p:cBhvr>
                                    </p:animEffect>
                                    <p:anim calcmode="lin" valueType="num">
                                      <p:cBhvr>
                                        <p:cTn id="118" dur="500" fill="hold"/>
                                        <p:tgtEl>
                                          <p:spTgt spid="71"/>
                                        </p:tgtEl>
                                        <p:attrNameLst>
                                          <p:attrName>ppt_x</p:attrName>
                                        </p:attrNameLst>
                                      </p:cBhvr>
                                      <p:tavLst>
                                        <p:tav tm="0">
                                          <p:val>
                                            <p:strVal val="#ppt_x"/>
                                          </p:val>
                                        </p:tav>
                                        <p:tav tm="100000">
                                          <p:val>
                                            <p:strVal val="#ppt_x"/>
                                          </p:val>
                                        </p:tav>
                                      </p:tavLst>
                                    </p:anim>
                                    <p:anim calcmode="lin" valueType="num">
                                      <p:cBhvr>
                                        <p:cTn id="119" dur="500" fill="hold"/>
                                        <p:tgtEl>
                                          <p:spTgt spid="71"/>
                                        </p:tgtEl>
                                        <p:attrNameLst>
                                          <p:attrName>ppt_y</p:attrName>
                                        </p:attrNameLst>
                                      </p:cBhvr>
                                      <p:tavLst>
                                        <p:tav tm="0">
                                          <p:val>
                                            <p:strVal val="#ppt_y-.1"/>
                                          </p:val>
                                        </p:tav>
                                        <p:tav tm="100000">
                                          <p:val>
                                            <p:strVal val="#ppt_y"/>
                                          </p:val>
                                        </p:tav>
                                      </p:tavLst>
                                    </p:anim>
                                  </p:childTnLst>
                                </p:cTn>
                              </p:par>
                            </p:childTnLst>
                          </p:cTn>
                        </p:par>
                        <p:par>
                          <p:cTn id="120" fill="hold">
                            <p:stCondLst>
                              <p:cond delay="2500"/>
                            </p:stCondLst>
                            <p:childTnLst>
                              <p:par>
                                <p:cTn id="121" presetID="47" presetClass="entr" presetSubtype="0" fill="hold" grpId="0" nodeType="afterEffect">
                                  <p:stCondLst>
                                    <p:cond delay="0"/>
                                  </p:stCondLst>
                                  <p:childTnLst>
                                    <p:set>
                                      <p:cBhvr>
                                        <p:cTn id="122" dur="1" fill="hold">
                                          <p:stCondLst>
                                            <p:cond delay="0"/>
                                          </p:stCondLst>
                                        </p:cTn>
                                        <p:tgtEl>
                                          <p:spTgt spid="72"/>
                                        </p:tgtEl>
                                        <p:attrNameLst>
                                          <p:attrName>style.visibility</p:attrName>
                                        </p:attrNameLst>
                                      </p:cBhvr>
                                      <p:to>
                                        <p:strVal val="visible"/>
                                      </p:to>
                                    </p:set>
                                    <p:animEffect transition="in" filter="fade">
                                      <p:cBhvr>
                                        <p:cTn id="123" dur="500"/>
                                        <p:tgtEl>
                                          <p:spTgt spid="72"/>
                                        </p:tgtEl>
                                      </p:cBhvr>
                                    </p:animEffect>
                                    <p:anim calcmode="lin" valueType="num">
                                      <p:cBhvr>
                                        <p:cTn id="124" dur="500" fill="hold"/>
                                        <p:tgtEl>
                                          <p:spTgt spid="72"/>
                                        </p:tgtEl>
                                        <p:attrNameLst>
                                          <p:attrName>ppt_x</p:attrName>
                                        </p:attrNameLst>
                                      </p:cBhvr>
                                      <p:tavLst>
                                        <p:tav tm="0">
                                          <p:val>
                                            <p:strVal val="#ppt_x"/>
                                          </p:val>
                                        </p:tav>
                                        <p:tav tm="100000">
                                          <p:val>
                                            <p:strVal val="#ppt_x"/>
                                          </p:val>
                                        </p:tav>
                                      </p:tavLst>
                                    </p:anim>
                                    <p:anim calcmode="lin" valueType="num">
                                      <p:cBhvr>
                                        <p:cTn id="125" dur="500" fill="hold"/>
                                        <p:tgtEl>
                                          <p:spTgt spid="72"/>
                                        </p:tgtEl>
                                        <p:attrNameLst>
                                          <p:attrName>ppt_y</p:attrName>
                                        </p:attrNameLst>
                                      </p:cBhvr>
                                      <p:tavLst>
                                        <p:tav tm="0">
                                          <p:val>
                                            <p:strVal val="#ppt_y-.1"/>
                                          </p:val>
                                        </p:tav>
                                        <p:tav tm="100000">
                                          <p:val>
                                            <p:strVal val="#ppt_y"/>
                                          </p:val>
                                        </p:tav>
                                      </p:tavLst>
                                    </p:anim>
                                  </p:childTnLst>
                                </p:cTn>
                              </p:par>
                            </p:childTnLst>
                          </p:cTn>
                        </p:par>
                        <p:par>
                          <p:cTn id="126" fill="hold">
                            <p:stCondLst>
                              <p:cond delay="3000"/>
                            </p:stCondLst>
                            <p:childTnLst>
                              <p:par>
                                <p:cTn id="127" presetID="47"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500"/>
                                        <p:tgtEl>
                                          <p:spTgt spid="73"/>
                                        </p:tgtEl>
                                      </p:cBhvr>
                                    </p:animEffect>
                                    <p:anim calcmode="lin" valueType="num">
                                      <p:cBhvr>
                                        <p:cTn id="130" dur="500" fill="hold"/>
                                        <p:tgtEl>
                                          <p:spTgt spid="73"/>
                                        </p:tgtEl>
                                        <p:attrNameLst>
                                          <p:attrName>ppt_x</p:attrName>
                                        </p:attrNameLst>
                                      </p:cBhvr>
                                      <p:tavLst>
                                        <p:tav tm="0">
                                          <p:val>
                                            <p:strVal val="#ppt_x"/>
                                          </p:val>
                                        </p:tav>
                                        <p:tav tm="100000">
                                          <p:val>
                                            <p:strVal val="#ppt_x"/>
                                          </p:val>
                                        </p:tav>
                                      </p:tavLst>
                                    </p:anim>
                                    <p:anim calcmode="lin" valueType="num">
                                      <p:cBhvr>
                                        <p:cTn id="131" dur="500" fill="hold"/>
                                        <p:tgtEl>
                                          <p:spTgt spid="73"/>
                                        </p:tgtEl>
                                        <p:attrNameLst>
                                          <p:attrName>ppt_y</p:attrName>
                                        </p:attrNameLst>
                                      </p:cBhvr>
                                      <p:tavLst>
                                        <p:tav tm="0">
                                          <p:val>
                                            <p:strVal val="#ppt_y-.1"/>
                                          </p:val>
                                        </p:tav>
                                        <p:tav tm="100000">
                                          <p:val>
                                            <p:strVal val="#ppt_y"/>
                                          </p:val>
                                        </p:tav>
                                      </p:tavLst>
                                    </p:anim>
                                  </p:childTnLst>
                                </p:cTn>
                              </p:par>
                            </p:childTnLst>
                          </p:cTn>
                        </p:par>
                        <p:par>
                          <p:cTn id="132" fill="hold">
                            <p:stCondLst>
                              <p:cond delay="3500"/>
                            </p:stCondLst>
                            <p:childTnLst>
                              <p:par>
                                <p:cTn id="133" presetID="47" presetClass="entr" presetSubtype="0" fill="hold" grpId="0" nodeType="afterEffect">
                                  <p:stCondLst>
                                    <p:cond delay="0"/>
                                  </p:stCondLst>
                                  <p:childTnLst>
                                    <p:set>
                                      <p:cBhvr>
                                        <p:cTn id="134" dur="1" fill="hold">
                                          <p:stCondLst>
                                            <p:cond delay="0"/>
                                          </p:stCondLst>
                                        </p:cTn>
                                        <p:tgtEl>
                                          <p:spTgt spid="74"/>
                                        </p:tgtEl>
                                        <p:attrNameLst>
                                          <p:attrName>style.visibility</p:attrName>
                                        </p:attrNameLst>
                                      </p:cBhvr>
                                      <p:to>
                                        <p:strVal val="visible"/>
                                      </p:to>
                                    </p:set>
                                    <p:animEffect transition="in" filter="fade">
                                      <p:cBhvr>
                                        <p:cTn id="135" dur="500"/>
                                        <p:tgtEl>
                                          <p:spTgt spid="74"/>
                                        </p:tgtEl>
                                      </p:cBhvr>
                                    </p:animEffect>
                                    <p:anim calcmode="lin" valueType="num">
                                      <p:cBhvr>
                                        <p:cTn id="136" dur="500" fill="hold"/>
                                        <p:tgtEl>
                                          <p:spTgt spid="74"/>
                                        </p:tgtEl>
                                        <p:attrNameLst>
                                          <p:attrName>ppt_x</p:attrName>
                                        </p:attrNameLst>
                                      </p:cBhvr>
                                      <p:tavLst>
                                        <p:tav tm="0">
                                          <p:val>
                                            <p:strVal val="#ppt_x"/>
                                          </p:val>
                                        </p:tav>
                                        <p:tav tm="100000">
                                          <p:val>
                                            <p:strVal val="#ppt_x"/>
                                          </p:val>
                                        </p:tav>
                                      </p:tavLst>
                                    </p:anim>
                                    <p:anim calcmode="lin" valueType="num">
                                      <p:cBhvr>
                                        <p:cTn id="137" dur="500" fill="hold"/>
                                        <p:tgtEl>
                                          <p:spTgt spid="74"/>
                                        </p:tgtEl>
                                        <p:attrNameLst>
                                          <p:attrName>ppt_y</p:attrName>
                                        </p:attrNameLst>
                                      </p:cBhvr>
                                      <p:tavLst>
                                        <p:tav tm="0">
                                          <p:val>
                                            <p:strVal val="#ppt_y-.1"/>
                                          </p:val>
                                        </p:tav>
                                        <p:tav tm="100000">
                                          <p:val>
                                            <p:strVal val="#ppt_y"/>
                                          </p:val>
                                        </p:tav>
                                      </p:tavLst>
                                    </p:anim>
                                  </p:childTnLst>
                                </p:cTn>
                              </p:par>
                            </p:childTnLst>
                          </p:cTn>
                        </p:par>
                        <p:par>
                          <p:cTn id="138" fill="hold">
                            <p:stCondLst>
                              <p:cond delay="4000"/>
                            </p:stCondLst>
                            <p:childTnLst>
                              <p:par>
                                <p:cTn id="139" presetID="47" presetClass="entr" presetSubtype="0" fill="hold" grpId="0" nodeType="afterEffect">
                                  <p:stCondLst>
                                    <p:cond delay="0"/>
                                  </p:stCondLst>
                                  <p:childTnLst>
                                    <p:set>
                                      <p:cBhvr>
                                        <p:cTn id="140" dur="1" fill="hold">
                                          <p:stCondLst>
                                            <p:cond delay="0"/>
                                          </p:stCondLst>
                                        </p:cTn>
                                        <p:tgtEl>
                                          <p:spTgt spid="75"/>
                                        </p:tgtEl>
                                        <p:attrNameLst>
                                          <p:attrName>style.visibility</p:attrName>
                                        </p:attrNameLst>
                                      </p:cBhvr>
                                      <p:to>
                                        <p:strVal val="visible"/>
                                      </p:to>
                                    </p:set>
                                    <p:animEffect transition="in" filter="fade">
                                      <p:cBhvr>
                                        <p:cTn id="141" dur="500"/>
                                        <p:tgtEl>
                                          <p:spTgt spid="75"/>
                                        </p:tgtEl>
                                      </p:cBhvr>
                                    </p:animEffect>
                                    <p:anim calcmode="lin" valueType="num">
                                      <p:cBhvr>
                                        <p:cTn id="142" dur="500" fill="hold"/>
                                        <p:tgtEl>
                                          <p:spTgt spid="75"/>
                                        </p:tgtEl>
                                        <p:attrNameLst>
                                          <p:attrName>ppt_x</p:attrName>
                                        </p:attrNameLst>
                                      </p:cBhvr>
                                      <p:tavLst>
                                        <p:tav tm="0">
                                          <p:val>
                                            <p:strVal val="#ppt_x"/>
                                          </p:val>
                                        </p:tav>
                                        <p:tav tm="100000">
                                          <p:val>
                                            <p:strVal val="#ppt_x"/>
                                          </p:val>
                                        </p:tav>
                                      </p:tavLst>
                                    </p:anim>
                                    <p:anim calcmode="lin" valueType="num">
                                      <p:cBhvr>
                                        <p:cTn id="143" dur="500" fill="hold"/>
                                        <p:tgtEl>
                                          <p:spTgt spid="75"/>
                                        </p:tgtEl>
                                        <p:attrNameLst>
                                          <p:attrName>ppt_y</p:attrName>
                                        </p:attrNameLst>
                                      </p:cBhvr>
                                      <p:tavLst>
                                        <p:tav tm="0">
                                          <p:val>
                                            <p:strVal val="#ppt_y-.1"/>
                                          </p:val>
                                        </p:tav>
                                        <p:tav tm="100000">
                                          <p:val>
                                            <p:strVal val="#ppt_y"/>
                                          </p:val>
                                        </p:tav>
                                      </p:tavLst>
                                    </p:anim>
                                  </p:childTnLst>
                                </p:cTn>
                              </p:par>
                            </p:childTnLst>
                          </p:cTn>
                        </p:par>
                        <p:par>
                          <p:cTn id="144" fill="hold">
                            <p:stCondLst>
                              <p:cond delay="4500"/>
                            </p:stCondLst>
                            <p:childTnLst>
                              <p:par>
                                <p:cTn id="145" presetID="47" presetClass="entr" presetSubtype="0" fill="hold" grpId="0" nodeType="afterEffect">
                                  <p:stCondLst>
                                    <p:cond delay="0"/>
                                  </p:stCondLst>
                                  <p:childTnLst>
                                    <p:set>
                                      <p:cBhvr>
                                        <p:cTn id="146" dur="1" fill="hold">
                                          <p:stCondLst>
                                            <p:cond delay="0"/>
                                          </p:stCondLst>
                                        </p:cTn>
                                        <p:tgtEl>
                                          <p:spTgt spid="77"/>
                                        </p:tgtEl>
                                        <p:attrNameLst>
                                          <p:attrName>style.visibility</p:attrName>
                                        </p:attrNameLst>
                                      </p:cBhvr>
                                      <p:to>
                                        <p:strVal val="visible"/>
                                      </p:to>
                                    </p:set>
                                    <p:animEffect transition="in" filter="fade">
                                      <p:cBhvr>
                                        <p:cTn id="147" dur="500"/>
                                        <p:tgtEl>
                                          <p:spTgt spid="77"/>
                                        </p:tgtEl>
                                      </p:cBhvr>
                                    </p:animEffect>
                                    <p:anim calcmode="lin" valueType="num">
                                      <p:cBhvr>
                                        <p:cTn id="148" dur="500" fill="hold"/>
                                        <p:tgtEl>
                                          <p:spTgt spid="77"/>
                                        </p:tgtEl>
                                        <p:attrNameLst>
                                          <p:attrName>ppt_x</p:attrName>
                                        </p:attrNameLst>
                                      </p:cBhvr>
                                      <p:tavLst>
                                        <p:tav tm="0">
                                          <p:val>
                                            <p:strVal val="#ppt_x"/>
                                          </p:val>
                                        </p:tav>
                                        <p:tav tm="100000">
                                          <p:val>
                                            <p:strVal val="#ppt_x"/>
                                          </p:val>
                                        </p:tav>
                                      </p:tavLst>
                                    </p:anim>
                                    <p:anim calcmode="lin" valueType="num">
                                      <p:cBhvr>
                                        <p:cTn id="149" dur="500" fill="hold"/>
                                        <p:tgtEl>
                                          <p:spTgt spid="77"/>
                                        </p:tgtEl>
                                        <p:attrNameLst>
                                          <p:attrName>ppt_y</p:attrName>
                                        </p:attrNameLst>
                                      </p:cBhvr>
                                      <p:tavLst>
                                        <p:tav tm="0">
                                          <p:val>
                                            <p:strVal val="#ppt_y-.1"/>
                                          </p:val>
                                        </p:tav>
                                        <p:tav tm="100000">
                                          <p:val>
                                            <p:strVal val="#ppt_y"/>
                                          </p:val>
                                        </p:tav>
                                      </p:tavLst>
                                    </p:anim>
                                  </p:childTnLst>
                                </p:cTn>
                              </p:par>
                            </p:childTnLst>
                          </p:cTn>
                        </p:par>
                        <p:par>
                          <p:cTn id="150" fill="hold">
                            <p:stCondLst>
                              <p:cond delay="5000"/>
                            </p:stCondLst>
                            <p:childTnLst>
                              <p:par>
                                <p:cTn id="151" presetID="47" presetClass="entr" presetSubtype="0" fill="hold" grpId="0" nodeType="afterEffect">
                                  <p:stCondLst>
                                    <p:cond delay="0"/>
                                  </p:stCondLst>
                                  <p:childTnLst>
                                    <p:set>
                                      <p:cBhvr>
                                        <p:cTn id="152" dur="1" fill="hold">
                                          <p:stCondLst>
                                            <p:cond delay="0"/>
                                          </p:stCondLst>
                                        </p:cTn>
                                        <p:tgtEl>
                                          <p:spTgt spid="76"/>
                                        </p:tgtEl>
                                        <p:attrNameLst>
                                          <p:attrName>style.visibility</p:attrName>
                                        </p:attrNameLst>
                                      </p:cBhvr>
                                      <p:to>
                                        <p:strVal val="visible"/>
                                      </p:to>
                                    </p:set>
                                    <p:animEffect transition="in" filter="fade">
                                      <p:cBhvr>
                                        <p:cTn id="153" dur="500"/>
                                        <p:tgtEl>
                                          <p:spTgt spid="76"/>
                                        </p:tgtEl>
                                      </p:cBhvr>
                                    </p:animEffect>
                                    <p:anim calcmode="lin" valueType="num">
                                      <p:cBhvr>
                                        <p:cTn id="154" dur="500" fill="hold"/>
                                        <p:tgtEl>
                                          <p:spTgt spid="76"/>
                                        </p:tgtEl>
                                        <p:attrNameLst>
                                          <p:attrName>ppt_x</p:attrName>
                                        </p:attrNameLst>
                                      </p:cBhvr>
                                      <p:tavLst>
                                        <p:tav tm="0">
                                          <p:val>
                                            <p:strVal val="#ppt_x"/>
                                          </p:val>
                                        </p:tav>
                                        <p:tav tm="100000">
                                          <p:val>
                                            <p:strVal val="#ppt_x"/>
                                          </p:val>
                                        </p:tav>
                                      </p:tavLst>
                                    </p:anim>
                                    <p:anim calcmode="lin" valueType="num">
                                      <p:cBhvr>
                                        <p:cTn id="155" dur="500" fill="hold"/>
                                        <p:tgtEl>
                                          <p:spTgt spid="76"/>
                                        </p:tgtEl>
                                        <p:attrNameLst>
                                          <p:attrName>ppt_y</p:attrName>
                                        </p:attrNameLst>
                                      </p:cBhvr>
                                      <p:tavLst>
                                        <p:tav tm="0">
                                          <p:val>
                                            <p:strVal val="#ppt_y-.1"/>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10" presetClass="entr" presetSubtype="0" fill="hold" grpId="0" nodeType="click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childTnLst>
                                </p:cTn>
                              </p:par>
                            </p:childTnLst>
                          </p:cTn>
                        </p:par>
                        <p:par>
                          <p:cTn id="161" fill="hold">
                            <p:stCondLst>
                              <p:cond delay="1000"/>
                            </p:stCondLst>
                            <p:childTnLst>
                              <p:par>
                                <p:cTn id="162" presetID="64" presetClass="path" presetSubtype="0" accel="50000" fill="hold" grpId="1" nodeType="afterEffect">
                                  <p:stCondLst>
                                    <p:cond delay="0"/>
                                  </p:stCondLst>
                                  <p:childTnLst>
                                    <p:animMotion origin="layout" path="M 3.33333E-6 4.00738E-6 L 3.33333E-6 -1.58474 " pathEditMode="relative" rAng="0" ptsTypes="AA">
                                      <p:cBhvr>
                                        <p:cTn id="163" dur="10000" fill="hold"/>
                                        <p:tgtEl>
                                          <p:spTgt spid="79"/>
                                        </p:tgtEl>
                                        <p:attrNameLst>
                                          <p:attrName>ppt_x</p:attrName>
                                          <p:attrName>ppt_y</p:attrName>
                                        </p:attrNameLst>
                                      </p:cBhvr>
                                      <p:rCtr x="0" y="-792"/>
                                    </p:animMotion>
                                  </p:childTnLst>
                                </p:cTn>
                              </p:par>
                              <p:par>
                                <p:cTn id="164" presetID="10" presetClass="exit" presetSubtype="0" fill="hold" grpId="2" nodeType="withEffect">
                                  <p:stCondLst>
                                    <p:cond delay="2000"/>
                                  </p:stCondLst>
                                  <p:childTnLst>
                                    <p:animEffect transition="out" filter="fade">
                                      <p:cBhvr>
                                        <p:cTn id="165" dur="1000"/>
                                        <p:tgtEl>
                                          <p:spTgt spid="78"/>
                                        </p:tgtEl>
                                      </p:cBhvr>
                                    </p:animEffect>
                                    <p:set>
                                      <p:cBhvr>
                                        <p:cTn id="166" dur="1" fill="hold">
                                          <p:stCondLst>
                                            <p:cond delay="999"/>
                                          </p:stCondLst>
                                        </p:cTn>
                                        <p:tgtEl>
                                          <p:spTgt spid="78"/>
                                        </p:tgtEl>
                                        <p:attrNameLst>
                                          <p:attrName>style.visibility</p:attrName>
                                        </p:attrNameLst>
                                      </p:cBhvr>
                                      <p:to>
                                        <p:strVal val="hidden"/>
                                      </p:to>
                                    </p:set>
                                  </p:childTnLst>
                                </p:cTn>
                              </p:par>
                              <p:par>
                                <p:cTn id="167" presetID="10" presetClass="exit" presetSubtype="0" fill="hold" grpId="1" nodeType="withEffect">
                                  <p:stCondLst>
                                    <p:cond delay="2000"/>
                                  </p:stCondLst>
                                  <p:childTnLst>
                                    <p:animEffect transition="out" filter="fade">
                                      <p:cBhvr>
                                        <p:cTn id="168" dur="1000"/>
                                        <p:tgtEl>
                                          <p:spTgt spid="52"/>
                                        </p:tgtEl>
                                      </p:cBhvr>
                                    </p:animEffect>
                                    <p:set>
                                      <p:cBhvr>
                                        <p:cTn id="169" dur="1" fill="hold">
                                          <p:stCondLst>
                                            <p:cond delay="999"/>
                                          </p:stCondLst>
                                        </p:cTn>
                                        <p:tgtEl>
                                          <p:spTgt spid="52"/>
                                        </p:tgtEl>
                                        <p:attrNameLst>
                                          <p:attrName>style.visibility</p:attrName>
                                        </p:attrNameLst>
                                      </p:cBhvr>
                                      <p:to>
                                        <p:strVal val="hidden"/>
                                      </p:to>
                                    </p:set>
                                  </p:childTnLst>
                                </p:cTn>
                              </p:par>
                              <p:par>
                                <p:cTn id="170" presetID="10" presetClass="exit" presetSubtype="0" fill="hold" grpId="1" nodeType="withEffect">
                                  <p:stCondLst>
                                    <p:cond delay="2000"/>
                                  </p:stCondLst>
                                  <p:childTnLst>
                                    <p:animEffect transition="out" filter="fade">
                                      <p:cBhvr>
                                        <p:cTn id="171" dur="1000"/>
                                        <p:tgtEl>
                                          <p:spTgt spid="53"/>
                                        </p:tgtEl>
                                      </p:cBhvr>
                                    </p:animEffect>
                                    <p:set>
                                      <p:cBhvr>
                                        <p:cTn id="172" dur="1" fill="hold">
                                          <p:stCondLst>
                                            <p:cond delay="999"/>
                                          </p:stCondLst>
                                        </p:cTn>
                                        <p:tgtEl>
                                          <p:spTgt spid="53"/>
                                        </p:tgtEl>
                                        <p:attrNameLst>
                                          <p:attrName>style.visibility</p:attrName>
                                        </p:attrNameLst>
                                      </p:cBhvr>
                                      <p:to>
                                        <p:strVal val="hidden"/>
                                      </p:to>
                                    </p:set>
                                  </p:childTnLst>
                                </p:cTn>
                              </p:par>
                              <p:par>
                                <p:cTn id="173" presetID="10" presetClass="exit" presetSubtype="0" fill="hold" grpId="1" nodeType="withEffect">
                                  <p:stCondLst>
                                    <p:cond delay="2000"/>
                                  </p:stCondLst>
                                  <p:childTnLst>
                                    <p:animEffect transition="out" filter="fade">
                                      <p:cBhvr>
                                        <p:cTn id="174" dur="1000"/>
                                        <p:tgtEl>
                                          <p:spTgt spid="54"/>
                                        </p:tgtEl>
                                      </p:cBhvr>
                                    </p:animEffect>
                                    <p:set>
                                      <p:cBhvr>
                                        <p:cTn id="175" dur="1" fill="hold">
                                          <p:stCondLst>
                                            <p:cond delay="999"/>
                                          </p:stCondLst>
                                        </p:cTn>
                                        <p:tgtEl>
                                          <p:spTgt spid="54"/>
                                        </p:tgtEl>
                                        <p:attrNameLst>
                                          <p:attrName>style.visibility</p:attrName>
                                        </p:attrNameLst>
                                      </p:cBhvr>
                                      <p:to>
                                        <p:strVal val="hidden"/>
                                      </p:to>
                                    </p:set>
                                  </p:childTnLst>
                                </p:cTn>
                              </p:par>
                              <p:par>
                                <p:cTn id="176" presetID="10" presetClass="exit" presetSubtype="0" fill="hold" grpId="1" nodeType="withEffect">
                                  <p:stCondLst>
                                    <p:cond delay="2000"/>
                                  </p:stCondLst>
                                  <p:childTnLst>
                                    <p:animEffect transition="out" filter="fade">
                                      <p:cBhvr>
                                        <p:cTn id="177" dur="1000"/>
                                        <p:tgtEl>
                                          <p:spTgt spid="55"/>
                                        </p:tgtEl>
                                      </p:cBhvr>
                                    </p:animEffect>
                                    <p:set>
                                      <p:cBhvr>
                                        <p:cTn id="178" dur="1" fill="hold">
                                          <p:stCondLst>
                                            <p:cond delay="999"/>
                                          </p:stCondLst>
                                        </p:cTn>
                                        <p:tgtEl>
                                          <p:spTgt spid="55"/>
                                        </p:tgtEl>
                                        <p:attrNameLst>
                                          <p:attrName>style.visibility</p:attrName>
                                        </p:attrNameLst>
                                      </p:cBhvr>
                                      <p:to>
                                        <p:strVal val="hidden"/>
                                      </p:to>
                                    </p:set>
                                  </p:childTnLst>
                                </p:cTn>
                              </p:par>
                              <p:par>
                                <p:cTn id="179" presetID="10" presetClass="exit" presetSubtype="0" fill="hold" grpId="1" nodeType="withEffect">
                                  <p:stCondLst>
                                    <p:cond delay="2000"/>
                                  </p:stCondLst>
                                  <p:childTnLst>
                                    <p:animEffect transition="out" filter="fade">
                                      <p:cBhvr>
                                        <p:cTn id="180" dur="1000"/>
                                        <p:tgtEl>
                                          <p:spTgt spid="57"/>
                                        </p:tgtEl>
                                      </p:cBhvr>
                                    </p:animEffect>
                                    <p:set>
                                      <p:cBhvr>
                                        <p:cTn id="181" dur="1" fill="hold">
                                          <p:stCondLst>
                                            <p:cond delay="999"/>
                                          </p:stCondLst>
                                        </p:cTn>
                                        <p:tgtEl>
                                          <p:spTgt spid="57"/>
                                        </p:tgtEl>
                                        <p:attrNameLst>
                                          <p:attrName>style.visibility</p:attrName>
                                        </p:attrNameLst>
                                      </p:cBhvr>
                                      <p:to>
                                        <p:strVal val="hidden"/>
                                      </p:to>
                                    </p:set>
                                  </p:childTnLst>
                                </p:cTn>
                              </p:par>
                              <p:par>
                                <p:cTn id="182" presetID="10" presetClass="exit" presetSubtype="0" fill="hold" grpId="1" nodeType="withEffect">
                                  <p:stCondLst>
                                    <p:cond delay="2000"/>
                                  </p:stCondLst>
                                  <p:childTnLst>
                                    <p:animEffect transition="out" filter="fade">
                                      <p:cBhvr>
                                        <p:cTn id="183" dur="1000"/>
                                        <p:tgtEl>
                                          <p:spTgt spid="61"/>
                                        </p:tgtEl>
                                      </p:cBhvr>
                                    </p:animEffect>
                                    <p:set>
                                      <p:cBhvr>
                                        <p:cTn id="184" dur="1" fill="hold">
                                          <p:stCondLst>
                                            <p:cond delay="999"/>
                                          </p:stCondLst>
                                        </p:cTn>
                                        <p:tgtEl>
                                          <p:spTgt spid="61"/>
                                        </p:tgtEl>
                                        <p:attrNameLst>
                                          <p:attrName>style.visibility</p:attrName>
                                        </p:attrNameLst>
                                      </p:cBhvr>
                                      <p:to>
                                        <p:strVal val="hidden"/>
                                      </p:to>
                                    </p:set>
                                  </p:childTnLst>
                                </p:cTn>
                              </p:par>
                              <p:par>
                                <p:cTn id="185" presetID="10" presetClass="exit" presetSubtype="0" fill="hold" grpId="1" nodeType="withEffect">
                                  <p:stCondLst>
                                    <p:cond delay="2000"/>
                                  </p:stCondLst>
                                  <p:childTnLst>
                                    <p:animEffect transition="out" filter="fade">
                                      <p:cBhvr>
                                        <p:cTn id="186" dur="1000"/>
                                        <p:tgtEl>
                                          <p:spTgt spid="62"/>
                                        </p:tgtEl>
                                      </p:cBhvr>
                                    </p:animEffect>
                                    <p:set>
                                      <p:cBhvr>
                                        <p:cTn id="187" dur="1" fill="hold">
                                          <p:stCondLst>
                                            <p:cond delay="999"/>
                                          </p:stCondLst>
                                        </p:cTn>
                                        <p:tgtEl>
                                          <p:spTgt spid="62"/>
                                        </p:tgtEl>
                                        <p:attrNameLst>
                                          <p:attrName>style.visibility</p:attrName>
                                        </p:attrNameLst>
                                      </p:cBhvr>
                                      <p:to>
                                        <p:strVal val="hidden"/>
                                      </p:to>
                                    </p:set>
                                  </p:childTnLst>
                                </p:cTn>
                              </p:par>
                              <p:par>
                                <p:cTn id="188" presetID="10" presetClass="exit" presetSubtype="0" fill="hold" grpId="1" nodeType="withEffect">
                                  <p:stCondLst>
                                    <p:cond delay="2000"/>
                                  </p:stCondLst>
                                  <p:childTnLst>
                                    <p:animEffect transition="out" filter="fade">
                                      <p:cBhvr>
                                        <p:cTn id="189" dur="1000"/>
                                        <p:tgtEl>
                                          <p:spTgt spid="63"/>
                                        </p:tgtEl>
                                      </p:cBhvr>
                                    </p:animEffect>
                                    <p:set>
                                      <p:cBhvr>
                                        <p:cTn id="190" dur="1" fill="hold">
                                          <p:stCondLst>
                                            <p:cond delay="999"/>
                                          </p:stCondLst>
                                        </p:cTn>
                                        <p:tgtEl>
                                          <p:spTgt spid="63"/>
                                        </p:tgtEl>
                                        <p:attrNameLst>
                                          <p:attrName>style.visibility</p:attrName>
                                        </p:attrNameLst>
                                      </p:cBhvr>
                                      <p:to>
                                        <p:strVal val="hidden"/>
                                      </p:to>
                                    </p:set>
                                  </p:childTnLst>
                                </p:cTn>
                              </p:par>
                              <p:par>
                                <p:cTn id="191" presetID="10" presetClass="exit" presetSubtype="0" fill="hold" grpId="1" nodeType="withEffect">
                                  <p:stCondLst>
                                    <p:cond delay="2000"/>
                                  </p:stCondLst>
                                  <p:childTnLst>
                                    <p:animEffect transition="out" filter="fade">
                                      <p:cBhvr>
                                        <p:cTn id="192" dur="1000"/>
                                        <p:tgtEl>
                                          <p:spTgt spid="64"/>
                                        </p:tgtEl>
                                      </p:cBhvr>
                                    </p:animEffect>
                                    <p:set>
                                      <p:cBhvr>
                                        <p:cTn id="193" dur="1" fill="hold">
                                          <p:stCondLst>
                                            <p:cond delay="999"/>
                                          </p:stCondLst>
                                        </p:cTn>
                                        <p:tgtEl>
                                          <p:spTgt spid="64"/>
                                        </p:tgtEl>
                                        <p:attrNameLst>
                                          <p:attrName>style.visibility</p:attrName>
                                        </p:attrNameLst>
                                      </p:cBhvr>
                                      <p:to>
                                        <p:strVal val="hidden"/>
                                      </p:to>
                                    </p:set>
                                  </p:childTnLst>
                                </p:cTn>
                              </p:par>
                              <p:par>
                                <p:cTn id="194" presetID="10" presetClass="exit" presetSubtype="0" fill="hold" grpId="1" nodeType="withEffect">
                                  <p:stCondLst>
                                    <p:cond delay="2000"/>
                                  </p:stCondLst>
                                  <p:childTnLst>
                                    <p:animEffect transition="out" filter="fade">
                                      <p:cBhvr>
                                        <p:cTn id="195" dur="1000"/>
                                        <p:tgtEl>
                                          <p:spTgt spid="65"/>
                                        </p:tgtEl>
                                      </p:cBhvr>
                                    </p:animEffect>
                                    <p:set>
                                      <p:cBhvr>
                                        <p:cTn id="196" dur="1" fill="hold">
                                          <p:stCondLst>
                                            <p:cond delay="999"/>
                                          </p:stCondLst>
                                        </p:cTn>
                                        <p:tgtEl>
                                          <p:spTgt spid="65"/>
                                        </p:tgtEl>
                                        <p:attrNameLst>
                                          <p:attrName>style.visibility</p:attrName>
                                        </p:attrNameLst>
                                      </p:cBhvr>
                                      <p:to>
                                        <p:strVal val="hidden"/>
                                      </p:to>
                                    </p:set>
                                  </p:childTnLst>
                                </p:cTn>
                              </p:par>
                              <p:par>
                                <p:cTn id="197" presetID="10" presetClass="exit" presetSubtype="0" fill="hold" grpId="1" nodeType="withEffect">
                                  <p:stCondLst>
                                    <p:cond delay="2000"/>
                                  </p:stCondLst>
                                  <p:childTnLst>
                                    <p:animEffect transition="out" filter="fade">
                                      <p:cBhvr>
                                        <p:cTn id="198" dur="1000"/>
                                        <p:tgtEl>
                                          <p:spTgt spid="66"/>
                                        </p:tgtEl>
                                      </p:cBhvr>
                                    </p:animEffect>
                                    <p:set>
                                      <p:cBhvr>
                                        <p:cTn id="199" dur="1" fill="hold">
                                          <p:stCondLst>
                                            <p:cond delay="999"/>
                                          </p:stCondLst>
                                        </p:cTn>
                                        <p:tgtEl>
                                          <p:spTgt spid="66"/>
                                        </p:tgtEl>
                                        <p:attrNameLst>
                                          <p:attrName>style.visibility</p:attrName>
                                        </p:attrNameLst>
                                      </p:cBhvr>
                                      <p:to>
                                        <p:strVal val="hidden"/>
                                      </p:to>
                                    </p:set>
                                  </p:childTnLst>
                                </p:cTn>
                              </p:par>
                              <p:par>
                                <p:cTn id="200" presetID="10" presetClass="exit" presetSubtype="0" fill="hold" grpId="1" nodeType="withEffect">
                                  <p:stCondLst>
                                    <p:cond delay="2000"/>
                                  </p:stCondLst>
                                  <p:childTnLst>
                                    <p:animEffect transition="out" filter="fade">
                                      <p:cBhvr>
                                        <p:cTn id="201" dur="1000"/>
                                        <p:tgtEl>
                                          <p:spTgt spid="67"/>
                                        </p:tgtEl>
                                      </p:cBhvr>
                                    </p:animEffect>
                                    <p:set>
                                      <p:cBhvr>
                                        <p:cTn id="202" dur="1" fill="hold">
                                          <p:stCondLst>
                                            <p:cond delay="999"/>
                                          </p:stCondLst>
                                        </p:cTn>
                                        <p:tgtEl>
                                          <p:spTgt spid="67"/>
                                        </p:tgtEl>
                                        <p:attrNameLst>
                                          <p:attrName>style.visibility</p:attrName>
                                        </p:attrNameLst>
                                      </p:cBhvr>
                                      <p:to>
                                        <p:strVal val="hidden"/>
                                      </p:to>
                                    </p:set>
                                  </p:childTnLst>
                                </p:cTn>
                              </p:par>
                              <p:par>
                                <p:cTn id="203" presetID="10" presetClass="exit" presetSubtype="0" fill="hold" grpId="1" nodeType="withEffect">
                                  <p:stCondLst>
                                    <p:cond delay="2000"/>
                                  </p:stCondLst>
                                  <p:childTnLst>
                                    <p:animEffect transition="out" filter="fade">
                                      <p:cBhvr>
                                        <p:cTn id="204" dur="1000"/>
                                        <p:tgtEl>
                                          <p:spTgt spid="68"/>
                                        </p:tgtEl>
                                      </p:cBhvr>
                                    </p:animEffect>
                                    <p:set>
                                      <p:cBhvr>
                                        <p:cTn id="205" dur="1" fill="hold">
                                          <p:stCondLst>
                                            <p:cond delay="999"/>
                                          </p:stCondLst>
                                        </p:cTn>
                                        <p:tgtEl>
                                          <p:spTgt spid="68"/>
                                        </p:tgtEl>
                                        <p:attrNameLst>
                                          <p:attrName>style.visibility</p:attrName>
                                        </p:attrNameLst>
                                      </p:cBhvr>
                                      <p:to>
                                        <p:strVal val="hidden"/>
                                      </p:to>
                                    </p:set>
                                  </p:childTnLst>
                                </p:cTn>
                              </p:par>
                              <p:par>
                                <p:cTn id="206" presetID="10" presetClass="exit" presetSubtype="0" fill="hold" grpId="1" nodeType="withEffect">
                                  <p:stCondLst>
                                    <p:cond delay="2000"/>
                                  </p:stCondLst>
                                  <p:childTnLst>
                                    <p:animEffect transition="out" filter="fade">
                                      <p:cBhvr>
                                        <p:cTn id="207" dur="1000"/>
                                        <p:tgtEl>
                                          <p:spTgt spid="69"/>
                                        </p:tgtEl>
                                      </p:cBhvr>
                                    </p:animEffect>
                                    <p:set>
                                      <p:cBhvr>
                                        <p:cTn id="208" dur="1" fill="hold">
                                          <p:stCondLst>
                                            <p:cond delay="999"/>
                                          </p:stCondLst>
                                        </p:cTn>
                                        <p:tgtEl>
                                          <p:spTgt spid="69"/>
                                        </p:tgtEl>
                                        <p:attrNameLst>
                                          <p:attrName>style.visibility</p:attrName>
                                        </p:attrNameLst>
                                      </p:cBhvr>
                                      <p:to>
                                        <p:strVal val="hidden"/>
                                      </p:to>
                                    </p:set>
                                  </p:childTnLst>
                                </p:cTn>
                              </p:par>
                              <p:par>
                                <p:cTn id="209" presetID="10" presetClass="exit" presetSubtype="0" fill="hold" grpId="1" nodeType="withEffect">
                                  <p:stCondLst>
                                    <p:cond delay="2000"/>
                                  </p:stCondLst>
                                  <p:childTnLst>
                                    <p:animEffect transition="out" filter="fade">
                                      <p:cBhvr>
                                        <p:cTn id="210" dur="1000"/>
                                        <p:tgtEl>
                                          <p:spTgt spid="70"/>
                                        </p:tgtEl>
                                      </p:cBhvr>
                                    </p:animEffect>
                                    <p:set>
                                      <p:cBhvr>
                                        <p:cTn id="211" dur="1" fill="hold">
                                          <p:stCondLst>
                                            <p:cond delay="999"/>
                                          </p:stCondLst>
                                        </p:cTn>
                                        <p:tgtEl>
                                          <p:spTgt spid="70"/>
                                        </p:tgtEl>
                                        <p:attrNameLst>
                                          <p:attrName>style.visibility</p:attrName>
                                        </p:attrNameLst>
                                      </p:cBhvr>
                                      <p:to>
                                        <p:strVal val="hidden"/>
                                      </p:to>
                                    </p:set>
                                  </p:childTnLst>
                                </p:cTn>
                              </p:par>
                              <p:par>
                                <p:cTn id="212" presetID="10" presetClass="exit" presetSubtype="0" fill="hold" grpId="1" nodeType="withEffect">
                                  <p:stCondLst>
                                    <p:cond delay="2000"/>
                                  </p:stCondLst>
                                  <p:childTnLst>
                                    <p:animEffect transition="out" filter="fade">
                                      <p:cBhvr>
                                        <p:cTn id="213" dur="1000"/>
                                        <p:tgtEl>
                                          <p:spTgt spid="71"/>
                                        </p:tgtEl>
                                      </p:cBhvr>
                                    </p:animEffect>
                                    <p:set>
                                      <p:cBhvr>
                                        <p:cTn id="214" dur="1" fill="hold">
                                          <p:stCondLst>
                                            <p:cond delay="999"/>
                                          </p:stCondLst>
                                        </p:cTn>
                                        <p:tgtEl>
                                          <p:spTgt spid="71"/>
                                        </p:tgtEl>
                                        <p:attrNameLst>
                                          <p:attrName>style.visibility</p:attrName>
                                        </p:attrNameLst>
                                      </p:cBhvr>
                                      <p:to>
                                        <p:strVal val="hidden"/>
                                      </p:to>
                                    </p:set>
                                  </p:childTnLst>
                                </p:cTn>
                              </p:par>
                              <p:par>
                                <p:cTn id="215" presetID="10" presetClass="exit" presetSubtype="0" fill="hold" grpId="1" nodeType="withEffect">
                                  <p:stCondLst>
                                    <p:cond delay="2000"/>
                                  </p:stCondLst>
                                  <p:childTnLst>
                                    <p:animEffect transition="out" filter="fade">
                                      <p:cBhvr>
                                        <p:cTn id="216" dur="1000"/>
                                        <p:tgtEl>
                                          <p:spTgt spid="72"/>
                                        </p:tgtEl>
                                      </p:cBhvr>
                                    </p:animEffect>
                                    <p:set>
                                      <p:cBhvr>
                                        <p:cTn id="217" dur="1" fill="hold">
                                          <p:stCondLst>
                                            <p:cond delay="999"/>
                                          </p:stCondLst>
                                        </p:cTn>
                                        <p:tgtEl>
                                          <p:spTgt spid="72"/>
                                        </p:tgtEl>
                                        <p:attrNameLst>
                                          <p:attrName>style.visibility</p:attrName>
                                        </p:attrNameLst>
                                      </p:cBhvr>
                                      <p:to>
                                        <p:strVal val="hidden"/>
                                      </p:to>
                                    </p:set>
                                  </p:childTnLst>
                                </p:cTn>
                              </p:par>
                              <p:par>
                                <p:cTn id="218" presetID="10" presetClass="exit" presetSubtype="0" fill="hold" grpId="1" nodeType="withEffect">
                                  <p:stCondLst>
                                    <p:cond delay="2000"/>
                                  </p:stCondLst>
                                  <p:childTnLst>
                                    <p:animEffect transition="out" filter="fade">
                                      <p:cBhvr>
                                        <p:cTn id="219" dur="1000"/>
                                        <p:tgtEl>
                                          <p:spTgt spid="73"/>
                                        </p:tgtEl>
                                      </p:cBhvr>
                                    </p:animEffect>
                                    <p:set>
                                      <p:cBhvr>
                                        <p:cTn id="220" dur="1" fill="hold">
                                          <p:stCondLst>
                                            <p:cond delay="999"/>
                                          </p:stCondLst>
                                        </p:cTn>
                                        <p:tgtEl>
                                          <p:spTgt spid="73"/>
                                        </p:tgtEl>
                                        <p:attrNameLst>
                                          <p:attrName>style.visibility</p:attrName>
                                        </p:attrNameLst>
                                      </p:cBhvr>
                                      <p:to>
                                        <p:strVal val="hidden"/>
                                      </p:to>
                                    </p:set>
                                  </p:childTnLst>
                                </p:cTn>
                              </p:par>
                              <p:par>
                                <p:cTn id="221" presetID="10" presetClass="exit" presetSubtype="0" fill="hold" grpId="1" nodeType="withEffect">
                                  <p:stCondLst>
                                    <p:cond delay="2000"/>
                                  </p:stCondLst>
                                  <p:childTnLst>
                                    <p:animEffect transition="out" filter="fade">
                                      <p:cBhvr>
                                        <p:cTn id="222" dur="1000"/>
                                        <p:tgtEl>
                                          <p:spTgt spid="74"/>
                                        </p:tgtEl>
                                      </p:cBhvr>
                                    </p:animEffect>
                                    <p:set>
                                      <p:cBhvr>
                                        <p:cTn id="223" dur="1" fill="hold">
                                          <p:stCondLst>
                                            <p:cond delay="999"/>
                                          </p:stCondLst>
                                        </p:cTn>
                                        <p:tgtEl>
                                          <p:spTgt spid="74"/>
                                        </p:tgtEl>
                                        <p:attrNameLst>
                                          <p:attrName>style.visibility</p:attrName>
                                        </p:attrNameLst>
                                      </p:cBhvr>
                                      <p:to>
                                        <p:strVal val="hidden"/>
                                      </p:to>
                                    </p:set>
                                  </p:childTnLst>
                                </p:cTn>
                              </p:par>
                              <p:par>
                                <p:cTn id="224" presetID="10" presetClass="exit" presetSubtype="0" fill="hold" grpId="1" nodeType="withEffect">
                                  <p:stCondLst>
                                    <p:cond delay="2000"/>
                                  </p:stCondLst>
                                  <p:childTnLst>
                                    <p:animEffect transition="out" filter="fade">
                                      <p:cBhvr>
                                        <p:cTn id="225" dur="1000"/>
                                        <p:tgtEl>
                                          <p:spTgt spid="75"/>
                                        </p:tgtEl>
                                      </p:cBhvr>
                                    </p:animEffect>
                                    <p:set>
                                      <p:cBhvr>
                                        <p:cTn id="226" dur="1" fill="hold">
                                          <p:stCondLst>
                                            <p:cond delay="999"/>
                                          </p:stCondLst>
                                        </p:cTn>
                                        <p:tgtEl>
                                          <p:spTgt spid="75"/>
                                        </p:tgtEl>
                                        <p:attrNameLst>
                                          <p:attrName>style.visibility</p:attrName>
                                        </p:attrNameLst>
                                      </p:cBhvr>
                                      <p:to>
                                        <p:strVal val="hidden"/>
                                      </p:to>
                                    </p:set>
                                  </p:childTnLst>
                                </p:cTn>
                              </p:par>
                              <p:par>
                                <p:cTn id="227" presetID="10" presetClass="exit" presetSubtype="0" fill="hold" grpId="1" nodeType="withEffect">
                                  <p:stCondLst>
                                    <p:cond delay="2000"/>
                                  </p:stCondLst>
                                  <p:childTnLst>
                                    <p:animEffect transition="out" filter="fade">
                                      <p:cBhvr>
                                        <p:cTn id="228" dur="1000"/>
                                        <p:tgtEl>
                                          <p:spTgt spid="76"/>
                                        </p:tgtEl>
                                      </p:cBhvr>
                                    </p:animEffect>
                                    <p:set>
                                      <p:cBhvr>
                                        <p:cTn id="229" dur="1" fill="hold">
                                          <p:stCondLst>
                                            <p:cond delay="999"/>
                                          </p:stCondLst>
                                        </p:cTn>
                                        <p:tgtEl>
                                          <p:spTgt spid="76"/>
                                        </p:tgtEl>
                                        <p:attrNameLst>
                                          <p:attrName>style.visibility</p:attrName>
                                        </p:attrNameLst>
                                      </p:cBhvr>
                                      <p:to>
                                        <p:strVal val="hidden"/>
                                      </p:to>
                                    </p:set>
                                  </p:childTnLst>
                                </p:cTn>
                              </p:par>
                              <p:par>
                                <p:cTn id="230" presetID="10" presetClass="exit" presetSubtype="0" fill="hold" grpId="1" nodeType="withEffect">
                                  <p:stCondLst>
                                    <p:cond delay="2000"/>
                                  </p:stCondLst>
                                  <p:childTnLst>
                                    <p:animEffect transition="out" filter="fade">
                                      <p:cBhvr>
                                        <p:cTn id="231" dur="1000"/>
                                        <p:tgtEl>
                                          <p:spTgt spid="77"/>
                                        </p:tgtEl>
                                      </p:cBhvr>
                                    </p:animEffect>
                                    <p:set>
                                      <p:cBhvr>
                                        <p:cTn id="232" dur="1" fill="hold">
                                          <p:stCondLst>
                                            <p:cond delay="999"/>
                                          </p:stCondLst>
                                        </p:cTn>
                                        <p:tgtEl>
                                          <p:spTgt spid="77"/>
                                        </p:tgtEl>
                                        <p:attrNameLst>
                                          <p:attrName>style.visibility</p:attrName>
                                        </p:attrNameLst>
                                      </p:cBhvr>
                                      <p:to>
                                        <p:strVal val="hidden"/>
                                      </p:to>
                                    </p:set>
                                  </p:childTnLst>
                                </p:cTn>
                              </p:par>
                              <p:par>
                                <p:cTn id="233" presetID="10" presetClass="exit" presetSubtype="0" fill="hold" nodeType="withEffect">
                                  <p:stCondLst>
                                    <p:cond delay="2000"/>
                                  </p:stCondLst>
                                  <p:childTnLst>
                                    <p:animEffect transition="out" filter="fade">
                                      <p:cBhvr>
                                        <p:cTn id="234" dur="1000"/>
                                        <p:tgtEl>
                                          <p:spTgt spid="7"/>
                                        </p:tgtEl>
                                      </p:cBhvr>
                                    </p:animEffect>
                                    <p:set>
                                      <p:cBhvr>
                                        <p:cTn id="235" dur="1" fill="hold">
                                          <p:stCondLst>
                                            <p:cond delay="999"/>
                                          </p:stCondLst>
                                        </p:cTn>
                                        <p:tgtEl>
                                          <p:spTgt spid="7"/>
                                        </p:tgtEl>
                                        <p:attrNameLst>
                                          <p:attrName>style.visibility</p:attrName>
                                        </p:attrNameLst>
                                      </p:cBhvr>
                                      <p:to>
                                        <p:strVal val="hidden"/>
                                      </p:to>
                                    </p:set>
                                  </p:childTnLst>
                                </p:cTn>
                              </p:par>
                              <p:par>
                                <p:cTn id="236" presetID="10" presetClass="exit" presetSubtype="0" fill="hold" nodeType="withEffect">
                                  <p:stCondLst>
                                    <p:cond delay="2000"/>
                                  </p:stCondLst>
                                  <p:childTnLst>
                                    <p:animEffect transition="out" filter="fade">
                                      <p:cBhvr>
                                        <p:cTn id="237" dur="1000"/>
                                        <p:tgtEl>
                                          <p:spTgt spid="4"/>
                                        </p:tgtEl>
                                      </p:cBhvr>
                                    </p:animEffect>
                                    <p:set>
                                      <p:cBhvr>
                                        <p:cTn id="238" dur="1" fill="hold">
                                          <p:stCondLst>
                                            <p:cond delay="999"/>
                                          </p:stCondLst>
                                        </p:cTn>
                                        <p:tgtEl>
                                          <p:spTgt spid="4"/>
                                        </p:tgtEl>
                                        <p:attrNameLst>
                                          <p:attrName>style.visibility</p:attrName>
                                        </p:attrNameLst>
                                      </p:cBhvr>
                                      <p:to>
                                        <p:strVal val="hidden"/>
                                      </p:to>
                                    </p:set>
                                  </p:childTnLst>
                                </p:cTn>
                              </p:par>
                            </p:childTnLst>
                          </p:cTn>
                        </p:par>
                        <p:par>
                          <p:cTn id="239" fill="hold">
                            <p:stCondLst>
                              <p:cond delay="11000"/>
                            </p:stCondLst>
                            <p:childTnLst>
                              <p:par>
                                <p:cTn id="240" presetID="10" presetClass="exit" presetSubtype="0" fill="hold" grpId="2" nodeType="afterEffect">
                                  <p:stCondLst>
                                    <p:cond delay="0"/>
                                  </p:stCondLst>
                                  <p:childTnLst>
                                    <p:animEffect transition="out" filter="fade">
                                      <p:cBhvr>
                                        <p:cTn id="241" dur="1000"/>
                                        <p:tgtEl>
                                          <p:spTgt spid="79"/>
                                        </p:tgtEl>
                                      </p:cBhvr>
                                    </p:animEffect>
                                    <p:set>
                                      <p:cBhvr>
                                        <p:cTn id="242" dur="1" fill="hold">
                                          <p:stCondLst>
                                            <p:cond delay="999"/>
                                          </p:stCondLst>
                                        </p:cTn>
                                        <p:tgtEl>
                                          <p:spTgt spid="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1" animBg="1"/>
      <p:bldP spid="52" grpId="0" animBg="1"/>
      <p:bldP spid="52" grpId="1" animBg="1"/>
      <p:bldP spid="53" grpId="0" animBg="1"/>
      <p:bldP spid="53" grpId="1" animBg="1"/>
      <p:bldP spid="54" grpId="0" animBg="1"/>
      <p:bldP spid="54" grpId="1" animBg="1"/>
      <p:bldP spid="55" grpId="0" animBg="1"/>
      <p:bldP spid="55" grpId="1" animBg="1"/>
      <p:bldP spid="57" grpId="0" animBg="1"/>
      <p:bldP spid="57" grpId="1" animBg="1"/>
      <p:bldP spid="61" grpId="0" animBg="1"/>
      <p:bldP spid="61" grpId="1" animBg="1"/>
      <p:bldP spid="62" grpId="0" animBg="1"/>
      <p:bldP spid="62" grpId="1" animBg="1"/>
      <p:bldP spid="63" grpId="0" animBg="1"/>
      <p:bldP spid="63" grpId="1" animBg="1"/>
      <p:bldP spid="64" grpId="0" animBg="1"/>
      <p:bldP spid="64" grpId="1" animBg="1"/>
      <p:bldP spid="65" grpId="0" animBg="1"/>
      <p:bldP spid="65"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P spid="78" grpId="2" animBg="1"/>
      <p:bldP spid="79" grpId="0" animBg="1"/>
      <p:bldP spid="79" grpId="1" animBg="1"/>
      <p:bldP spid="79" grpId="2"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Rectangle 1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2" descr="File:United States 1912-08-1959-01.png"/>
          <p:cNvPicPr>
            <a:picLocks noChangeAspect="1" noChangeArrowheads="1"/>
          </p:cNvPicPr>
          <p:nvPr/>
        </p:nvPicPr>
        <p:blipFill>
          <a:blip r:embed="rId2"/>
          <a:srcRect/>
          <a:stretch>
            <a:fillRect/>
          </a:stretch>
        </p:blipFill>
        <p:spPr bwMode="auto">
          <a:xfrm>
            <a:off x="-137160" y="762000"/>
            <a:ext cx="9339702" cy="6327648"/>
          </a:xfrm>
          <a:prstGeom prst="rect">
            <a:avLst/>
          </a:prstGeom>
          <a:noFill/>
        </p:spPr>
      </p:pic>
      <p:grpSp>
        <p:nvGrpSpPr>
          <p:cNvPr id="3" name="Group 2"/>
          <p:cNvGrpSpPr/>
          <p:nvPr/>
        </p:nvGrpSpPr>
        <p:grpSpPr>
          <a:xfrm>
            <a:off x="21351" y="928596"/>
            <a:ext cx="9711586" cy="6207449"/>
            <a:chOff x="21351" y="928596"/>
            <a:chExt cx="9711586" cy="6207449"/>
          </a:xfrm>
          <a:solidFill>
            <a:schemeClr val="bg1"/>
          </a:solidFill>
        </p:grpSpPr>
        <p:sp>
          <p:nvSpPr>
            <p:cNvPr id="4" name="Freeform 3"/>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48"/>
          <p:cNvGrpSpPr/>
          <p:nvPr/>
        </p:nvGrpSpPr>
        <p:grpSpPr>
          <a:xfrm>
            <a:off x="7010400" y="3886200"/>
            <a:ext cx="2057400" cy="2900065"/>
            <a:chOff x="7010400" y="3886200"/>
            <a:chExt cx="2057400" cy="2900065"/>
          </a:xfrm>
        </p:grpSpPr>
        <p:pic>
          <p:nvPicPr>
            <p:cNvPr id="11" name="Picture 2" descr="Image result for ezra meeker"/>
            <p:cNvPicPr>
              <a:picLocks noChangeAspect="1" noChangeArrowheads="1"/>
            </p:cNvPicPr>
            <p:nvPr/>
          </p:nvPicPr>
          <p:blipFill>
            <a:blip r:embed="rId3"/>
            <a:srcRect l="9377" t="5262" r="6232"/>
            <a:stretch>
              <a:fillRect/>
            </a:stretch>
          </p:blipFill>
          <p:spPr bwMode="auto">
            <a:xfrm>
              <a:off x="7010400" y="3886200"/>
              <a:ext cx="2057400" cy="2743200"/>
            </a:xfrm>
            <a:prstGeom prst="rect">
              <a:avLst/>
            </a:prstGeom>
            <a:noFill/>
          </p:spPr>
        </p:pic>
        <p:sp>
          <p:nvSpPr>
            <p:cNvPr id="12" name="TextBox 11"/>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14" name="Rectangle 13"/>
          <p:cNvSpPr/>
          <p:nvPr/>
        </p:nvSpPr>
        <p:spPr>
          <a:xfrm>
            <a:off x="4876800" y="8382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Where are the markers?</a:t>
            </a:r>
          </a:p>
        </p:txBody>
      </p:sp>
      <p:sp>
        <p:nvSpPr>
          <p:cNvPr id="15" name="Rectangle 14"/>
          <p:cNvSpPr/>
          <p:nvPr/>
        </p:nvSpPr>
        <p:spPr>
          <a:xfrm>
            <a:off x="4800600" y="7620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What do they look like?</a:t>
            </a:r>
          </a:p>
        </p:txBody>
      </p:sp>
      <p:sp>
        <p:nvSpPr>
          <p:cNvPr id="16" name="Freeform 15"/>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8" name="Oval 17"/>
          <p:cNvSpPr/>
          <p:nvPr/>
        </p:nvSpPr>
        <p:spPr>
          <a:xfrm>
            <a:off x="685800" y="1524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9" name="Oval 18"/>
          <p:cNvSpPr/>
          <p:nvPr/>
        </p:nvSpPr>
        <p:spPr>
          <a:xfrm>
            <a:off x="11430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20" name="Group 19"/>
          <p:cNvGrpSpPr/>
          <p:nvPr/>
        </p:nvGrpSpPr>
        <p:grpSpPr>
          <a:xfrm>
            <a:off x="304801" y="3276600"/>
            <a:ext cx="3809999" cy="3505200"/>
            <a:chOff x="-685800" y="1219200"/>
            <a:chExt cx="4191000" cy="3886200"/>
          </a:xfrm>
        </p:grpSpPr>
        <p:pic>
          <p:nvPicPr>
            <p:cNvPr id="21" name="Picture 2" descr="Image result for ezra meeker airplane"/>
            <p:cNvPicPr>
              <a:picLocks noChangeAspect="1" noChangeArrowheads="1"/>
            </p:cNvPicPr>
            <p:nvPr/>
          </p:nvPicPr>
          <p:blipFill>
            <a:blip r:embed="rId4"/>
            <a:srcRect/>
            <a:stretch>
              <a:fillRect/>
            </a:stretch>
          </p:blipFill>
          <p:spPr bwMode="auto">
            <a:xfrm>
              <a:off x="-685800" y="1219200"/>
              <a:ext cx="4191000" cy="3857625"/>
            </a:xfrm>
            <a:prstGeom prst="rect">
              <a:avLst/>
            </a:prstGeom>
            <a:noFill/>
            <a:ln w="50800">
              <a:solidFill>
                <a:schemeClr val="tx1"/>
              </a:solidFill>
            </a:ln>
          </p:spPr>
        </p:pic>
        <p:sp>
          <p:nvSpPr>
            <p:cNvPr id="22" name="TextBox 21"/>
            <p:cNvSpPr txBox="1"/>
            <p:nvPr/>
          </p:nvSpPr>
          <p:spPr>
            <a:xfrm>
              <a:off x="1744980" y="4643735"/>
              <a:ext cx="1631537" cy="461665"/>
            </a:xfrm>
            <a:prstGeom prst="rect">
              <a:avLst/>
            </a:prstGeom>
            <a:noFill/>
          </p:spPr>
          <p:txBody>
            <a:bodyPr wrap="none" rtlCol="0">
              <a:spAutoFit/>
            </a:bodyPr>
            <a:lstStyle/>
            <a:p>
              <a:r>
                <a:rPr lang="en-US" sz="2400" b="1" dirty="0" smtClean="0"/>
                <a:t>Tenino, WA</a:t>
              </a:r>
              <a:endParaRPr lang="en-US" sz="2400" b="1" dirty="0"/>
            </a:p>
          </p:txBody>
        </p:sp>
      </p:grpSp>
      <p:grpSp>
        <p:nvGrpSpPr>
          <p:cNvPr id="23" name="Group 22"/>
          <p:cNvGrpSpPr/>
          <p:nvPr/>
        </p:nvGrpSpPr>
        <p:grpSpPr>
          <a:xfrm>
            <a:off x="222455" y="3352800"/>
            <a:ext cx="4273345" cy="3448645"/>
            <a:chOff x="7385262" y="1295400"/>
            <a:chExt cx="3036393" cy="2299098"/>
          </a:xfrm>
        </p:grpSpPr>
        <p:pic>
          <p:nvPicPr>
            <p:cNvPr id="24" name="Picture 2" descr="Image result for meeker markers"/>
            <p:cNvPicPr>
              <a:picLocks noChangeAspect="1" noChangeArrowheads="1"/>
            </p:cNvPicPr>
            <p:nvPr/>
          </p:nvPicPr>
          <p:blipFill>
            <a:blip r:embed="rId5"/>
            <a:srcRect l="8710" r="2740"/>
            <a:stretch>
              <a:fillRect/>
            </a:stretch>
          </p:blipFill>
          <p:spPr bwMode="auto">
            <a:xfrm>
              <a:off x="7385262" y="1295400"/>
              <a:ext cx="3036393" cy="2286001"/>
            </a:xfrm>
            <a:prstGeom prst="rect">
              <a:avLst/>
            </a:prstGeom>
            <a:noFill/>
            <a:ln w="50800">
              <a:solidFill>
                <a:schemeClr val="tx1"/>
              </a:solidFill>
            </a:ln>
          </p:spPr>
        </p:pic>
        <p:sp>
          <p:nvSpPr>
            <p:cNvPr id="25" name="TextBox 24"/>
            <p:cNvSpPr txBox="1"/>
            <p:nvPr/>
          </p:nvSpPr>
          <p:spPr>
            <a:xfrm>
              <a:off x="8905642" y="3286721"/>
              <a:ext cx="1493308" cy="307777"/>
            </a:xfrm>
            <a:prstGeom prst="rect">
              <a:avLst/>
            </a:prstGeom>
            <a:solidFill>
              <a:srgbClr val="4D5265">
                <a:alpha val="62000"/>
              </a:srgbClr>
            </a:solidFill>
          </p:spPr>
          <p:txBody>
            <a:bodyPr wrap="square" rtlCol="0">
              <a:spAutoFit/>
            </a:bodyPr>
            <a:lstStyle/>
            <a:p>
              <a:r>
                <a:rPr lang="en-US" sz="2400" b="1" dirty="0" smtClean="0">
                  <a:solidFill>
                    <a:schemeClr val="bg1"/>
                  </a:solidFill>
                </a:rPr>
                <a:t>The </a:t>
              </a:r>
              <a:r>
                <a:rPr lang="en-US" sz="2400" b="1" dirty="0" err="1" smtClean="0">
                  <a:solidFill>
                    <a:schemeClr val="bg1"/>
                  </a:solidFill>
                </a:rPr>
                <a:t>Dalles</a:t>
              </a:r>
              <a:r>
                <a:rPr lang="en-US" sz="2400" b="1" dirty="0" smtClean="0">
                  <a:solidFill>
                    <a:schemeClr val="bg1"/>
                  </a:solidFill>
                </a:rPr>
                <a:t>, OR</a:t>
              </a:r>
              <a:endParaRPr lang="en-US" sz="2400" b="1" dirty="0">
                <a:solidFill>
                  <a:schemeClr val="bg1"/>
                </a:solidFill>
              </a:endParaRPr>
            </a:p>
          </p:txBody>
        </p:sp>
      </p:grpSp>
      <p:grpSp>
        <p:nvGrpSpPr>
          <p:cNvPr id="26" name="Group 25"/>
          <p:cNvGrpSpPr/>
          <p:nvPr/>
        </p:nvGrpSpPr>
        <p:grpSpPr>
          <a:xfrm>
            <a:off x="533401" y="3276600"/>
            <a:ext cx="3581399" cy="3581400"/>
            <a:chOff x="1447800" y="2133600"/>
            <a:chExt cx="6096000" cy="5286375"/>
          </a:xfrm>
        </p:grpSpPr>
        <p:pic>
          <p:nvPicPr>
            <p:cNvPr id="27" name="Picture 6" descr="Related image"/>
            <p:cNvPicPr>
              <a:picLocks noChangeAspect="1" noChangeArrowheads="1"/>
            </p:cNvPicPr>
            <p:nvPr/>
          </p:nvPicPr>
          <p:blipFill>
            <a:blip r:embed="rId6"/>
            <a:srcRect/>
            <a:stretch>
              <a:fillRect/>
            </a:stretch>
          </p:blipFill>
          <p:spPr bwMode="auto">
            <a:xfrm>
              <a:off x="1447800" y="2133600"/>
              <a:ext cx="6096000" cy="5286375"/>
            </a:xfrm>
            <a:prstGeom prst="rect">
              <a:avLst/>
            </a:prstGeom>
            <a:noFill/>
            <a:ln w="50800">
              <a:solidFill>
                <a:schemeClr val="tx1"/>
              </a:solidFill>
            </a:ln>
          </p:spPr>
        </p:pic>
        <p:sp>
          <p:nvSpPr>
            <p:cNvPr id="28" name="TextBox 27"/>
            <p:cNvSpPr txBox="1"/>
            <p:nvPr/>
          </p:nvSpPr>
          <p:spPr>
            <a:xfrm>
              <a:off x="1752600" y="6858000"/>
              <a:ext cx="2147126" cy="461665"/>
            </a:xfrm>
            <a:prstGeom prst="rect">
              <a:avLst/>
            </a:prstGeom>
            <a:noFill/>
          </p:spPr>
          <p:txBody>
            <a:bodyPr wrap="none" rtlCol="0">
              <a:spAutoFit/>
            </a:bodyPr>
            <a:lstStyle/>
            <a:p>
              <a:r>
                <a:rPr lang="en-US" sz="2400" b="1" dirty="0" smtClean="0"/>
                <a:t>South Pass, WY</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grpId="0" nodeType="withEffect">
                                  <p:stCondLst>
                                    <p:cond delay="0"/>
                                  </p:stCondLst>
                                  <p:childTnLst>
                                    <p:anim calcmode="lin" valueType="num">
                                      <p:cBhvr>
                                        <p:cTn id="6" dur="1000"/>
                                        <p:tgtEl>
                                          <p:spTgt spid="14"/>
                                        </p:tgtEl>
                                        <p:attrNameLst>
                                          <p:attrName>ppt_w</p:attrName>
                                        </p:attrNameLst>
                                      </p:cBhvr>
                                      <p:tavLst>
                                        <p:tav tm="0">
                                          <p:val>
                                            <p:strVal val="ppt_w"/>
                                          </p:val>
                                        </p:tav>
                                        <p:tav tm="100000">
                                          <p:val>
                                            <p:fltVal val="0"/>
                                          </p:val>
                                        </p:tav>
                                      </p:tavLst>
                                    </p:anim>
                                    <p:anim calcmode="lin" valueType="num">
                                      <p:cBhvr>
                                        <p:cTn id="7" dur="1000"/>
                                        <p:tgtEl>
                                          <p:spTgt spid="14"/>
                                        </p:tgtEl>
                                        <p:attrNameLst>
                                          <p:attrName>ppt_h</p:attrName>
                                        </p:attrNameLst>
                                      </p:cBhvr>
                                      <p:tavLst>
                                        <p:tav tm="0">
                                          <p:val>
                                            <p:strVal val="ppt_h"/>
                                          </p:val>
                                        </p:tav>
                                        <p:tav tm="100000">
                                          <p:val>
                                            <p:fltVal val="0"/>
                                          </p:val>
                                        </p:tav>
                                      </p:tavLst>
                                    </p:anim>
                                    <p:animEffect transition="out" filter="fade">
                                      <p:cBhvr>
                                        <p:cTn id="8" dur="1000"/>
                                        <p:tgtEl>
                                          <p:spTgt spid="14"/>
                                        </p:tgtEl>
                                      </p:cBhvr>
                                    </p:animEffect>
                                    <p:set>
                                      <p:cBhvr>
                                        <p:cTn id="9" dur="1" fill="hold">
                                          <p:stCondLst>
                                            <p:cond delay="999"/>
                                          </p:stCondLst>
                                        </p:cTn>
                                        <p:tgtEl>
                                          <p:spTgt spid="14"/>
                                        </p:tgtEl>
                                        <p:attrNameLst>
                                          <p:attrName>style.visibility</p:attrName>
                                        </p:attrNameLst>
                                      </p:cBhvr>
                                      <p:to>
                                        <p:strVal val="hidden"/>
                                      </p:to>
                                    </p:set>
                                  </p:childTnLst>
                                </p:cTn>
                              </p:par>
                              <p:par>
                                <p:cTn id="10" presetID="53" presetClass="entr" presetSubtype="0"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2000"/>
                                        <p:tgtEl>
                                          <p:spTgt spid="20"/>
                                        </p:tgtEl>
                                      </p:cBhvr>
                                    </p:animEffect>
                                  </p:childTnLst>
                                </p:cTn>
                              </p:par>
                            </p:childTnLst>
                          </p:cTn>
                        </p:par>
                        <p:par>
                          <p:cTn id="20" fill="hold">
                            <p:stCondLst>
                              <p:cond delay="2000"/>
                            </p:stCondLst>
                            <p:childTnLst>
                              <p:par>
                                <p:cTn id="21" presetID="47" presetClass="entr" presetSubtype="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anim calcmode="lin" valueType="num">
                                      <p:cBhvr>
                                        <p:cTn id="24" dur="500" fill="hold"/>
                                        <p:tgtEl>
                                          <p:spTgt spid="18"/>
                                        </p:tgtEl>
                                        <p:attrNameLst>
                                          <p:attrName>ppt_x</p:attrName>
                                        </p:attrNameLst>
                                      </p:cBhvr>
                                      <p:tavLst>
                                        <p:tav tm="0">
                                          <p:val>
                                            <p:strVal val="#ppt_x"/>
                                          </p:val>
                                        </p:tav>
                                        <p:tav tm="100000">
                                          <p:val>
                                            <p:strVal val="#ppt_x"/>
                                          </p:val>
                                        </p:tav>
                                      </p:tavLst>
                                    </p:anim>
                                    <p:anim calcmode="lin" valueType="num">
                                      <p:cBhvr>
                                        <p:cTn id="25"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2000"/>
                                        <p:tgtEl>
                                          <p:spTgt spid="23"/>
                                        </p:tgtEl>
                                      </p:cBhvr>
                                    </p:animEffect>
                                  </p:childTnLst>
                                </p:cTn>
                              </p:par>
                            </p:childTnLst>
                          </p:cTn>
                        </p:par>
                        <p:par>
                          <p:cTn id="31" fill="hold">
                            <p:stCondLst>
                              <p:cond delay="2000"/>
                            </p:stCondLst>
                            <p:childTnLst>
                              <p:par>
                                <p:cTn id="32" presetID="10" presetClass="exit" presetSubtype="0" fill="hold" nodeType="afterEffect">
                                  <p:stCondLst>
                                    <p:cond delay="0"/>
                                  </p:stCondLst>
                                  <p:childTnLst>
                                    <p:animEffect transition="out" filter="fade">
                                      <p:cBhvr>
                                        <p:cTn id="33" dur="2000"/>
                                        <p:tgtEl>
                                          <p:spTgt spid="20"/>
                                        </p:tgtEl>
                                      </p:cBhvr>
                                    </p:animEffect>
                                    <p:set>
                                      <p:cBhvr>
                                        <p:cTn id="34" dur="1" fill="hold">
                                          <p:stCondLst>
                                            <p:cond delay="1999"/>
                                          </p:stCondLst>
                                        </p:cTn>
                                        <p:tgtEl>
                                          <p:spTgt spid="20"/>
                                        </p:tgtEl>
                                        <p:attrNameLst>
                                          <p:attrName>style.visibility</p:attrName>
                                        </p:attrNameLst>
                                      </p:cBhvr>
                                      <p:to>
                                        <p:strVal val="hidden"/>
                                      </p:to>
                                    </p:set>
                                  </p:childTnLst>
                                </p:cTn>
                              </p:par>
                              <p:par>
                                <p:cTn id="35" presetID="47"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anim calcmode="lin" valueType="num">
                                      <p:cBhvr>
                                        <p:cTn id="38" dur="500" fill="hold"/>
                                        <p:tgtEl>
                                          <p:spTgt spid="19"/>
                                        </p:tgtEl>
                                        <p:attrNameLst>
                                          <p:attrName>ppt_x</p:attrName>
                                        </p:attrNameLst>
                                      </p:cBhvr>
                                      <p:tavLst>
                                        <p:tav tm="0">
                                          <p:val>
                                            <p:strVal val="#ppt_x"/>
                                          </p:val>
                                        </p:tav>
                                        <p:tav tm="100000">
                                          <p:val>
                                            <p:strVal val="#ppt_x"/>
                                          </p:val>
                                        </p:tav>
                                      </p:tavLst>
                                    </p:anim>
                                    <p:anim calcmode="lin" valueType="num">
                                      <p:cBhvr>
                                        <p:cTn id="39" dur="5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2000"/>
                                        <p:tgtEl>
                                          <p:spTgt spid="26"/>
                                        </p:tgtEl>
                                      </p:cBhvr>
                                    </p:animEffect>
                                  </p:childTnLst>
                                </p:cTn>
                              </p:par>
                            </p:childTnLst>
                          </p:cTn>
                        </p:par>
                        <p:par>
                          <p:cTn id="45" fill="hold">
                            <p:stCondLst>
                              <p:cond delay="2000"/>
                            </p:stCondLst>
                            <p:childTnLst>
                              <p:par>
                                <p:cTn id="46" presetID="10" presetClass="exit" presetSubtype="0" fill="hold" nodeType="afterEffect">
                                  <p:stCondLst>
                                    <p:cond delay="0"/>
                                  </p:stCondLst>
                                  <p:childTnLst>
                                    <p:animEffect transition="out" filter="fade">
                                      <p:cBhvr>
                                        <p:cTn id="47" dur="2000"/>
                                        <p:tgtEl>
                                          <p:spTgt spid="23"/>
                                        </p:tgtEl>
                                      </p:cBhvr>
                                    </p:animEffect>
                                    <p:set>
                                      <p:cBhvr>
                                        <p:cTn id="48" dur="1" fill="hold">
                                          <p:stCondLst>
                                            <p:cond delay="1999"/>
                                          </p:stCondLst>
                                        </p:cTn>
                                        <p:tgtEl>
                                          <p:spTgt spid="23"/>
                                        </p:tgtEl>
                                        <p:attrNameLst>
                                          <p:attrName>style.visibility</p:attrName>
                                        </p:attrNameLst>
                                      </p:cBhvr>
                                      <p:to>
                                        <p:strVal val="hidden"/>
                                      </p:to>
                                    </p:set>
                                  </p:childTnLst>
                                </p:cTn>
                              </p:par>
                              <p:par>
                                <p:cTn id="49" presetID="47"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strVal val="#ppt_x"/>
                                          </p:val>
                                        </p:tav>
                                        <p:tav tm="100000">
                                          <p:val>
                                            <p:strVal val="#ppt_x"/>
                                          </p:val>
                                        </p:tav>
                                      </p:tavLst>
                                    </p:anim>
                                    <p:anim calcmode="lin" valueType="num">
                                      <p:cBhvr>
                                        <p:cTn id="5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7" grpId="0" animBg="1"/>
      <p:bldP spid="18" grpId="0" animBg="1"/>
      <p:bldP spid="1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228600" y="0"/>
            <a:ext cx="9372600" cy="6858000"/>
            <a:chOff x="-228600" y="0"/>
            <a:chExt cx="9372600" cy="6858000"/>
          </a:xfrm>
        </p:grpSpPr>
        <p:sp useBgFill="1">
          <p:nvSpPr>
            <p:cNvPr id="36" name="TextBox 35"/>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37" name="Group 6"/>
            <p:cNvGrpSpPr/>
            <p:nvPr/>
          </p:nvGrpSpPr>
          <p:grpSpPr>
            <a:xfrm>
              <a:off x="2514600" y="1524000"/>
              <a:ext cx="5486400" cy="4431983"/>
              <a:chOff x="1905000" y="1447800"/>
              <a:chExt cx="5486400" cy="4431983"/>
            </a:xfrm>
          </p:grpSpPr>
          <p:sp useBgFill="1">
            <p:nvSpPr>
              <p:cNvPr id="40" name="Rectangle 39"/>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1" name="Rectangle 40"/>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3"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38" name="Picture 2" descr="C:\Users\Sandra\AppData\Local\Microsoft\Windows\INetCache\IE\U3FRR2B4\117px-Bueno-verde[1].png"/>
            <p:cNvPicPr>
              <a:picLocks noChangeAspect="1" noChangeArrowheads="1"/>
            </p:cNvPicPr>
            <p:nvPr/>
          </p:nvPicPr>
          <p:blipFill>
            <a:blip r:embed="rId2"/>
            <a:srcRect/>
            <a:stretch>
              <a:fillRect/>
            </a:stretch>
          </p:blipFill>
          <p:spPr bwMode="auto">
            <a:xfrm>
              <a:off x="1905000" y="1066800"/>
              <a:ext cx="1188823" cy="1219306"/>
            </a:xfrm>
            <a:prstGeom prst="rect">
              <a:avLst/>
            </a:prstGeom>
            <a:noFill/>
          </p:spPr>
        </p:pic>
        <p:pic>
          <p:nvPicPr>
            <p:cNvPr id="39" name="Picture 5" descr="C:\Users\Sandra\AppData\Local\Microsoft\Windows\INetCache\IE\XTNHX9F4\covered-wagon-2320902_640[1].png"/>
            <p:cNvPicPr>
              <a:picLocks noChangeAspect="1" noChangeArrowheads="1"/>
            </p:cNvPicPr>
            <p:nvPr/>
          </p:nvPicPr>
          <p:blipFill>
            <a:blip r:embed="rId3"/>
            <a:srcRect/>
            <a:stretch>
              <a:fillRect/>
            </a:stretch>
          </p:blipFill>
          <p:spPr bwMode="auto">
            <a:xfrm>
              <a:off x="-228600" y="4038600"/>
              <a:ext cx="2877857" cy="2819400"/>
            </a:xfrm>
            <a:prstGeom prst="rect">
              <a:avLst/>
            </a:prstGeom>
            <a:noFill/>
          </p:spPr>
        </p:pic>
      </p:grpSp>
      <p:sp useBgFill="1">
        <p:nvSpPr>
          <p:cNvPr id="6" name="Rectangle 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2" descr="File:United States 1912-08-1959-01.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8" name="Group 7"/>
          <p:cNvGrpSpPr/>
          <p:nvPr/>
        </p:nvGrpSpPr>
        <p:grpSpPr>
          <a:xfrm>
            <a:off x="21351" y="928596"/>
            <a:ext cx="9711586" cy="6207449"/>
            <a:chOff x="21351" y="928596"/>
            <a:chExt cx="9711586" cy="6207449"/>
          </a:xfrm>
          <a:solidFill>
            <a:schemeClr val="bg1"/>
          </a:solidFill>
        </p:grpSpPr>
        <p:sp>
          <p:nvSpPr>
            <p:cNvPr id="9" name="Freeform 8"/>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11"/>
            <p:cNvGrpSpPr/>
            <p:nvPr/>
          </p:nvGrpSpPr>
          <p:grpSpPr>
            <a:xfrm>
              <a:off x="21351" y="5294193"/>
              <a:ext cx="3435447" cy="1792407"/>
              <a:chOff x="-152400" y="5257800"/>
              <a:chExt cx="3505200" cy="1828800"/>
            </a:xfrm>
            <a:grpFill/>
          </p:grpSpPr>
          <p:sp>
            <p:nvSpPr>
              <p:cNvPr id="13" name="Rectangle 1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1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 name="Freeform 11"/>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48"/>
          <p:cNvGrpSpPr/>
          <p:nvPr/>
        </p:nvGrpSpPr>
        <p:grpSpPr>
          <a:xfrm>
            <a:off x="7010400" y="3886200"/>
            <a:ext cx="2057400" cy="2900065"/>
            <a:chOff x="7010400" y="3886200"/>
            <a:chExt cx="2057400" cy="2900065"/>
          </a:xfrm>
        </p:grpSpPr>
        <p:pic>
          <p:nvPicPr>
            <p:cNvPr id="4"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5" name="TextBox 4"/>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7" name="Rectangle 6"/>
          <p:cNvSpPr/>
          <p:nvPr/>
        </p:nvSpPr>
        <p:spPr>
          <a:xfrm>
            <a:off x="4800600" y="7620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What do they look like?</a:t>
            </a:r>
          </a:p>
        </p:txBody>
      </p:sp>
      <p:grpSp>
        <p:nvGrpSpPr>
          <p:cNvPr id="22" name="Group 21"/>
          <p:cNvGrpSpPr/>
          <p:nvPr/>
        </p:nvGrpSpPr>
        <p:grpSpPr>
          <a:xfrm>
            <a:off x="533401" y="1524000"/>
            <a:ext cx="4400595" cy="5334000"/>
            <a:chOff x="533401" y="1524000"/>
            <a:chExt cx="4400595" cy="5334000"/>
          </a:xfrm>
        </p:grpSpPr>
        <p:sp>
          <p:nvSpPr>
            <p:cNvPr id="15" name="Freeform 14"/>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7" name="Oval 16"/>
            <p:cNvSpPr/>
            <p:nvPr/>
          </p:nvSpPr>
          <p:spPr>
            <a:xfrm>
              <a:off x="685800" y="1524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8" name="Oval 17"/>
            <p:cNvSpPr/>
            <p:nvPr/>
          </p:nvSpPr>
          <p:spPr>
            <a:xfrm>
              <a:off x="11430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533401" y="3276600"/>
              <a:ext cx="3581399" cy="3581400"/>
              <a:chOff x="1447800" y="2133600"/>
              <a:chExt cx="6096000" cy="5286375"/>
            </a:xfrm>
          </p:grpSpPr>
          <p:pic>
            <p:nvPicPr>
              <p:cNvPr id="20" name="Picture 6" descr="Related image"/>
              <p:cNvPicPr>
                <a:picLocks noChangeAspect="1" noChangeArrowheads="1"/>
              </p:cNvPicPr>
              <p:nvPr/>
            </p:nvPicPr>
            <p:blipFill>
              <a:blip r:embed="rId6"/>
              <a:srcRect/>
              <a:stretch>
                <a:fillRect/>
              </a:stretch>
            </p:blipFill>
            <p:spPr bwMode="auto">
              <a:xfrm>
                <a:off x="1447800" y="2133600"/>
                <a:ext cx="6096000" cy="5286375"/>
              </a:xfrm>
              <a:prstGeom prst="rect">
                <a:avLst/>
              </a:prstGeom>
              <a:noFill/>
              <a:ln w="50800">
                <a:solidFill>
                  <a:schemeClr val="tx1"/>
                </a:solidFill>
              </a:ln>
            </p:spPr>
          </p:pic>
          <p:sp>
            <p:nvSpPr>
              <p:cNvPr id="21" name="TextBox 20"/>
              <p:cNvSpPr txBox="1"/>
              <p:nvPr/>
            </p:nvSpPr>
            <p:spPr>
              <a:xfrm>
                <a:off x="1752600" y="6858000"/>
                <a:ext cx="2147126" cy="461665"/>
              </a:xfrm>
              <a:prstGeom prst="rect">
                <a:avLst/>
              </a:prstGeom>
              <a:noFill/>
            </p:spPr>
            <p:txBody>
              <a:bodyPr wrap="none" rtlCol="0">
                <a:spAutoFit/>
              </a:bodyPr>
              <a:lstStyle/>
              <a:p>
                <a:r>
                  <a:rPr lang="en-US" sz="2400" b="1" dirty="0" smtClean="0"/>
                  <a:t>South Pass, WY</a:t>
                </a:r>
                <a:endParaRPr lang="en-US" sz="2400" b="1" dirty="0"/>
              </a:p>
            </p:txBody>
          </p:sp>
        </p:grpSp>
      </p:grpSp>
      <p:pic>
        <p:nvPicPr>
          <p:cNvPr id="23" name="Picture 4" descr="Image result for meeker markers"/>
          <p:cNvPicPr>
            <a:picLocks noChangeAspect="1" noChangeArrowheads="1"/>
          </p:cNvPicPr>
          <p:nvPr/>
        </p:nvPicPr>
        <p:blipFill>
          <a:blip r:embed="rId7"/>
          <a:srcRect/>
          <a:stretch>
            <a:fillRect/>
          </a:stretch>
        </p:blipFill>
        <p:spPr bwMode="auto">
          <a:xfrm>
            <a:off x="762000" y="1371600"/>
            <a:ext cx="3731687" cy="5400675"/>
          </a:xfrm>
          <a:prstGeom prst="rect">
            <a:avLst/>
          </a:prstGeom>
          <a:noFill/>
          <a:ln w="50800">
            <a:solidFill>
              <a:schemeClr val="tx1"/>
            </a:solidFill>
          </a:ln>
        </p:spPr>
      </p:pic>
      <p:pic>
        <p:nvPicPr>
          <p:cNvPr id="24" name="Picture 1"/>
          <p:cNvPicPr>
            <a:picLocks noChangeAspect="1" noChangeArrowheads="1"/>
          </p:cNvPicPr>
          <p:nvPr/>
        </p:nvPicPr>
        <p:blipFill>
          <a:blip r:embed="rId8"/>
          <a:srcRect/>
          <a:stretch>
            <a:fillRect/>
          </a:stretch>
        </p:blipFill>
        <p:spPr bwMode="auto">
          <a:xfrm>
            <a:off x="457200" y="1371600"/>
            <a:ext cx="4150797" cy="5410200"/>
          </a:xfrm>
          <a:prstGeom prst="rect">
            <a:avLst/>
          </a:prstGeom>
          <a:noFill/>
          <a:ln w="50800">
            <a:solidFill>
              <a:schemeClr val="tx1"/>
            </a:solidFill>
            <a:miter lim="800000"/>
            <a:headEnd/>
            <a:tailEnd/>
          </a:ln>
          <a:effectLst/>
        </p:spPr>
      </p:pic>
      <p:grpSp>
        <p:nvGrpSpPr>
          <p:cNvPr id="25" name="Group 24"/>
          <p:cNvGrpSpPr/>
          <p:nvPr/>
        </p:nvGrpSpPr>
        <p:grpSpPr>
          <a:xfrm>
            <a:off x="533400" y="1371600"/>
            <a:ext cx="4038600" cy="5414665"/>
            <a:chOff x="228600" y="609600"/>
            <a:chExt cx="3810000" cy="5414665"/>
          </a:xfrm>
        </p:grpSpPr>
        <p:pic>
          <p:nvPicPr>
            <p:cNvPr id="26" name="Picture 2" descr="Ezra Meeker beside marker commemorating the Oregon Trail in Baker City, Oregon, ca. 1907"/>
            <p:cNvPicPr>
              <a:picLocks noChangeAspect="1" noChangeArrowheads="1"/>
            </p:cNvPicPr>
            <p:nvPr/>
          </p:nvPicPr>
          <p:blipFill>
            <a:blip r:embed="rId9"/>
            <a:srcRect l="21948" r="23182" b="5017"/>
            <a:stretch>
              <a:fillRect/>
            </a:stretch>
          </p:blipFill>
          <p:spPr bwMode="auto">
            <a:xfrm>
              <a:off x="228600" y="609600"/>
              <a:ext cx="3810000" cy="5410200"/>
            </a:xfrm>
            <a:prstGeom prst="rect">
              <a:avLst/>
            </a:prstGeom>
            <a:noFill/>
            <a:ln w="50800">
              <a:solidFill>
                <a:schemeClr val="tx1"/>
              </a:solidFill>
            </a:ln>
          </p:spPr>
        </p:pic>
        <p:sp>
          <p:nvSpPr>
            <p:cNvPr id="27" name="Rectangle 26"/>
            <p:cNvSpPr/>
            <p:nvPr/>
          </p:nvSpPr>
          <p:spPr>
            <a:xfrm>
              <a:off x="1975766" y="5562600"/>
              <a:ext cx="1986634" cy="461665"/>
            </a:xfrm>
            <a:prstGeom prst="rect">
              <a:avLst/>
            </a:prstGeom>
          </p:spPr>
          <p:txBody>
            <a:bodyPr wrap="none">
              <a:spAutoFit/>
            </a:bodyPr>
            <a:lstStyle/>
            <a:p>
              <a:r>
                <a:rPr lang="en-US" sz="2400" b="1" dirty="0" smtClean="0"/>
                <a:t>Baker City, OR</a:t>
              </a:r>
              <a:endParaRPr lang="en-US" sz="2400" b="1" dirty="0"/>
            </a:p>
          </p:txBody>
        </p:sp>
      </p:grpSp>
      <p:pic>
        <p:nvPicPr>
          <p:cNvPr id="28" name="Picture 4"/>
          <p:cNvPicPr>
            <a:picLocks noChangeAspect="1" noChangeArrowheads="1"/>
          </p:cNvPicPr>
          <p:nvPr/>
        </p:nvPicPr>
        <p:blipFill>
          <a:blip r:embed="rId10"/>
          <a:srcRect l="3074" t="1269" r="2573" b="6106"/>
          <a:stretch>
            <a:fillRect/>
          </a:stretch>
        </p:blipFill>
        <p:spPr bwMode="auto">
          <a:xfrm>
            <a:off x="0" y="789709"/>
            <a:ext cx="9144000" cy="6068291"/>
          </a:xfrm>
          <a:prstGeom prst="rect">
            <a:avLst/>
          </a:prstGeom>
          <a:noFill/>
          <a:ln w="50800">
            <a:solidFill>
              <a:schemeClr val="tx1"/>
            </a:solidFill>
            <a:miter lim="800000"/>
            <a:headEnd/>
            <a:tailEnd/>
          </a:ln>
          <a:effectLst/>
        </p:spPr>
      </p:pic>
      <p:sp>
        <p:nvSpPr>
          <p:cNvPr id="29" name="TextBox 28"/>
          <p:cNvSpPr txBox="1"/>
          <p:nvPr/>
        </p:nvSpPr>
        <p:spPr>
          <a:xfrm rot="2280000">
            <a:off x="274011" y="1898705"/>
            <a:ext cx="3026932" cy="523220"/>
          </a:xfrm>
          <a:prstGeom prst="rect">
            <a:avLst/>
          </a:prstGeom>
          <a:solidFill>
            <a:schemeClr val="bg1"/>
          </a:solidFill>
          <a:ln w="50800">
            <a:solidFill>
              <a:schemeClr val="tx1"/>
            </a:solidFill>
          </a:ln>
        </p:spPr>
        <p:txBody>
          <a:bodyPr wrap="square" rtlCol="0">
            <a:spAutoFit/>
          </a:bodyPr>
          <a:lstStyle/>
          <a:p>
            <a:r>
              <a:rPr lang="en-US" sz="2800" dirty="0" smtClean="0"/>
              <a:t>Oxen: Dave &amp; Twist</a:t>
            </a:r>
            <a:endParaRPr lang="en-US" sz="2800" dirty="0"/>
          </a:p>
        </p:txBody>
      </p:sp>
      <p:sp>
        <p:nvSpPr>
          <p:cNvPr id="30" name="TextBox 29"/>
          <p:cNvSpPr txBox="1"/>
          <p:nvPr/>
        </p:nvSpPr>
        <p:spPr>
          <a:xfrm rot="2263194">
            <a:off x="3144445" y="1415879"/>
            <a:ext cx="2067180" cy="523220"/>
          </a:xfrm>
          <a:prstGeom prst="rect">
            <a:avLst/>
          </a:prstGeom>
          <a:solidFill>
            <a:schemeClr val="bg1"/>
          </a:solidFill>
          <a:ln w="50800">
            <a:solidFill>
              <a:schemeClr val="tx1"/>
            </a:solidFill>
          </a:ln>
        </p:spPr>
        <p:txBody>
          <a:bodyPr wrap="square" rtlCol="0">
            <a:spAutoFit/>
          </a:bodyPr>
          <a:lstStyle/>
          <a:p>
            <a:r>
              <a:rPr lang="en-US" sz="2800" dirty="0" smtClean="0"/>
              <a:t>Jim, the dog</a:t>
            </a:r>
            <a:endParaRPr lang="en-US" sz="2800" dirty="0"/>
          </a:p>
        </p:txBody>
      </p:sp>
      <p:sp>
        <p:nvSpPr>
          <p:cNvPr id="31" name="TextBox 30"/>
          <p:cNvSpPr txBox="1"/>
          <p:nvPr/>
        </p:nvSpPr>
        <p:spPr>
          <a:xfrm rot="2263194">
            <a:off x="4592243" y="1492078"/>
            <a:ext cx="2067180" cy="523220"/>
          </a:xfrm>
          <a:prstGeom prst="rect">
            <a:avLst/>
          </a:prstGeom>
          <a:solidFill>
            <a:schemeClr val="bg1"/>
          </a:solidFill>
          <a:ln w="50800">
            <a:solidFill>
              <a:schemeClr val="tx1"/>
            </a:solidFill>
          </a:ln>
        </p:spPr>
        <p:txBody>
          <a:bodyPr wrap="square" rtlCol="0">
            <a:spAutoFit/>
          </a:bodyPr>
          <a:lstStyle/>
          <a:p>
            <a:r>
              <a:rPr lang="en-US" sz="2800" dirty="0" smtClean="0"/>
              <a:t>Ezra Meeker</a:t>
            </a:r>
            <a:endParaRPr lang="en-US" sz="2800" dirty="0"/>
          </a:p>
        </p:txBody>
      </p:sp>
      <p:sp>
        <p:nvSpPr>
          <p:cNvPr id="32" name="Oval 31"/>
          <p:cNvSpPr/>
          <p:nvPr/>
        </p:nvSpPr>
        <p:spPr>
          <a:xfrm>
            <a:off x="2362200" y="3657600"/>
            <a:ext cx="3124200" cy="1676400"/>
          </a:xfrm>
          <a:prstGeom prst="ellipse">
            <a:avLst/>
          </a:prstGeom>
          <a:noFill/>
          <a:ln w="63500">
            <a:solidFill>
              <a:srgbClr val="FF0000"/>
            </a:solidFill>
          </a:ln>
          <a:effectLst>
            <a:outerShdw blurRad="50800"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33" name="Picture 2"/>
          <p:cNvPicPr>
            <a:picLocks noChangeAspect="1" noChangeArrowheads="1"/>
          </p:cNvPicPr>
          <p:nvPr/>
        </p:nvPicPr>
        <p:blipFill>
          <a:blip r:embed="rId11" cstate="print"/>
          <a:srcRect l="31250" t="23611" r="26042" b="5556"/>
          <a:stretch>
            <a:fillRect/>
          </a:stretch>
        </p:blipFill>
        <p:spPr bwMode="auto">
          <a:xfrm>
            <a:off x="4648200" y="2286000"/>
            <a:ext cx="3124200" cy="3886200"/>
          </a:xfrm>
          <a:prstGeom prst="rect">
            <a:avLst/>
          </a:prstGeom>
          <a:noFill/>
          <a:ln w="101600">
            <a:solidFill>
              <a:schemeClr val="tx1"/>
            </a:solidFill>
            <a:miter lim="800000"/>
            <a:headEnd/>
            <a:tailEnd/>
          </a:ln>
          <a:effectLst/>
        </p:spPr>
      </p:pic>
      <p:sp>
        <p:nvSpPr>
          <p:cNvPr id="34" name="TextBox 33"/>
          <p:cNvSpPr txBox="1"/>
          <p:nvPr/>
        </p:nvSpPr>
        <p:spPr>
          <a:xfrm>
            <a:off x="4953000" y="2345591"/>
            <a:ext cx="2696572" cy="2954655"/>
          </a:xfrm>
          <a:prstGeom prst="rect">
            <a:avLst/>
          </a:prstGeom>
          <a:noFill/>
        </p:spPr>
        <p:txBody>
          <a:bodyPr wrap="none" rtlCol="0">
            <a:spAutoFit/>
          </a:bodyPr>
          <a:lstStyle/>
          <a:p>
            <a:pPr algn="ctr"/>
            <a:r>
              <a:rPr lang="en-US" sz="4400" b="1" dirty="0" smtClean="0">
                <a:solidFill>
                  <a:schemeClr val="bg1"/>
                </a:solidFill>
                <a:effectLst>
                  <a:outerShdw dist="50800" dir="7800000" algn="ctr" rotWithShape="0">
                    <a:schemeClr val="tx1"/>
                  </a:outerShdw>
                </a:effectLst>
              </a:rPr>
              <a:t>END</a:t>
            </a:r>
          </a:p>
          <a:p>
            <a:pPr algn="ctr"/>
            <a:r>
              <a:rPr lang="en-US" sz="3600" b="1" dirty="0" smtClean="0">
                <a:solidFill>
                  <a:schemeClr val="bg1"/>
                </a:solidFill>
                <a:effectLst>
                  <a:outerShdw dist="50800" dir="7800000" algn="ctr" rotWithShape="0">
                    <a:schemeClr val="tx1"/>
                  </a:outerShdw>
                </a:effectLst>
              </a:rPr>
              <a:t> </a:t>
            </a:r>
            <a:r>
              <a:rPr lang="en-US" sz="3800" b="1" dirty="0" smtClean="0">
                <a:solidFill>
                  <a:schemeClr val="bg1"/>
                </a:solidFill>
                <a:effectLst>
                  <a:outerShdw dist="50800" dir="7800000" algn="ctr" rotWithShape="0">
                    <a:schemeClr val="tx1"/>
                  </a:outerShdw>
                </a:effectLst>
              </a:rPr>
              <a:t>OF THE OLD</a:t>
            </a:r>
          </a:p>
          <a:p>
            <a:pPr algn="ctr"/>
            <a:r>
              <a:rPr lang="en-US" sz="3400" b="1" spc="100" dirty="0" smtClean="0">
                <a:solidFill>
                  <a:schemeClr val="bg1"/>
                </a:solidFill>
                <a:effectLst>
                  <a:outerShdw dist="50800" dir="7800000" algn="ctr" rotWithShape="0">
                    <a:schemeClr val="tx1"/>
                  </a:outerShdw>
                </a:effectLst>
              </a:rPr>
              <a:t>OREGON</a:t>
            </a:r>
          </a:p>
          <a:p>
            <a:pPr algn="ctr"/>
            <a:r>
              <a:rPr lang="en-US" sz="3400" b="1" spc="100" dirty="0" smtClean="0">
                <a:solidFill>
                  <a:schemeClr val="bg1"/>
                </a:solidFill>
                <a:effectLst>
                  <a:outerShdw dist="50800" dir="7800000" algn="ctr" rotWithShape="0">
                    <a:schemeClr val="tx1"/>
                  </a:outerShdw>
                </a:effectLst>
              </a:rPr>
              <a:t>TRAIL</a:t>
            </a:r>
          </a:p>
          <a:p>
            <a:pPr algn="ctr"/>
            <a:r>
              <a:rPr lang="en-US" sz="3600" b="1" spc="100" dirty="0" smtClean="0">
                <a:solidFill>
                  <a:schemeClr val="bg1"/>
                </a:solidFill>
                <a:effectLst>
                  <a:outerShdw dist="50800" dir="7800000" algn="ctr" rotWithShape="0">
                    <a:schemeClr val="tx1"/>
                  </a:outerShdw>
                </a:effectLst>
              </a:rPr>
              <a:t>1843-1906</a:t>
            </a:r>
            <a:endParaRPr lang="en-US" sz="3600" b="1" spc="100" dirty="0">
              <a:solidFill>
                <a:schemeClr val="bg1"/>
              </a:solidFill>
              <a:effectLst>
                <a:outerShdw dist="50800" dir="78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xit" presetSubtype="0" fill="hold" nodeType="withEffect">
                                  <p:stCondLst>
                                    <p:cond delay="0"/>
                                  </p:stCondLst>
                                  <p:childTnLst>
                                    <p:animEffect transition="out" filter="fade">
                                      <p:cBhvr>
                                        <p:cTn id="9" dur="1000"/>
                                        <p:tgtEl>
                                          <p:spTgt spid="22"/>
                                        </p:tgtEl>
                                      </p:cBhvr>
                                    </p:animEffect>
                                    <p:set>
                                      <p:cBhvr>
                                        <p:cTn id="10" dur="1" fill="hold">
                                          <p:stCondLst>
                                            <p:cond delay="999"/>
                                          </p:stCondLst>
                                        </p:cTn>
                                        <p:tgtEl>
                                          <p:spTgt spid="2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childTnLst>
                          </p:cTn>
                        </p:par>
                        <p:par>
                          <p:cTn id="16" fill="hold">
                            <p:stCondLst>
                              <p:cond delay="1000"/>
                            </p:stCondLst>
                            <p:childTnLst>
                              <p:par>
                                <p:cTn id="17" presetID="10" presetClass="exit" presetSubtype="0" fill="hold" nodeType="afterEffect">
                                  <p:stCondLst>
                                    <p:cond delay="0"/>
                                  </p:stCondLst>
                                  <p:childTnLst>
                                    <p:animEffect transition="out" filter="fade">
                                      <p:cBhvr>
                                        <p:cTn id="18" dur="1000"/>
                                        <p:tgtEl>
                                          <p:spTgt spid="23"/>
                                        </p:tgtEl>
                                      </p:cBhvr>
                                    </p:animEffect>
                                    <p:set>
                                      <p:cBhvr>
                                        <p:cTn id="19" dur="1" fill="hold">
                                          <p:stCondLst>
                                            <p:cond delay="999"/>
                                          </p:stCondLst>
                                        </p:cTn>
                                        <p:tgtEl>
                                          <p:spTgt spid="2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1000"/>
                                        <p:tgtEl>
                                          <p:spTgt spid="25"/>
                                        </p:tgtEl>
                                      </p:cBhvr>
                                    </p:animEffect>
                                  </p:childTnLst>
                                </p:cTn>
                              </p:par>
                            </p:childTnLst>
                          </p:cTn>
                        </p:par>
                        <p:par>
                          <p:cTn id="25" fill="hold">
                            <p:stCondLst>
                              <p:cond delay="1000"/>
                            </p:stCondLst>
                            <p:childTnLst>
                              <p:par>
                                <p:cTn id="26" presetID="10" presetClass="exit" presetSubtype="0" fill="hold" nodeType="afterEffect">
                                  <p:stCondLst>
                                    <p:cond delay="0"/>
                                  </p:stCondLst>
                                  <p:childTnLst>
                                    <p:animEffect transition="out" filter="fade">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1000"/>
                                        <p:tgtEl>
                                          <p:spTgt spid="28"/>
                                        </p:tgtEl>
                                      </p:cBhvr>
                                    </p:animEffect>
                                  </p:childTnLst>
                                </p:cTn>
                              </p:par>
                            </p:childTnLst>
                          </p:cTn>
                        </p:par>
                        <p:par>
                          <p:cTn id="34" fill="hold">
                            <p:stCondLst>
                              <p:cond delay="1000"/>
                            </p:stCondLst>
                            <p:childTnLst>
                              <p:par>
                                <p:cTn id="35" presetID="10" presetClass="exit" presetSubtype="0" fill="hold" nodeType="afterEffect">
                                  <p:stCondLst>
                                    <p:cond delay="0"/>
                                  </p:stCondLst>
                                  <p:childTnLst>
                                    <p:animEffect transition="out" filter="fade">
                                      <p:cBhvr>
                                        <p:cTn id="36" dur="1000"/>
                                        <p:tgtEl>
                                          <p:spTgt spid="25"/>
                                        </p:tgtEl>
                                      </p:cBhvr>
                                    </p:animEffect>
                                    <p:set>
                                      <p:cBhvr>
                                        <p:cTn id="37" dur="1" fill="hold">
                                          <p:stCondLst>
                                            <p:cond delay="999"/>
                                          </p:stCondLst>
                                        </p:cTn>
                                        <p:tgtEl>
                                          <p:spTgt spid="25"/>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3"/>
                                        </p:tgtEl>
                                      </p:cBhvr>
                                    </p:animEffect>
                                    <p:set>
                                      <p:cBhvr>
                                        <p:cTn id="40" dur="1" fill="hold">
                                          <p:stCondLst>
                                            <p:cond delay="999"/>
                                          </p:stCondLst>
                                        </p:cTn>
                                        <p:tgtEl>
                                          <p:spTgt spid="3"/>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8"/>
                                        </p:tgtEl>
                                      </p:cBhvr>
                                    </p:animEffect>
                                    <p:set>
                                      <p:cBhvr>
                                        <p:cTn id="43" dur="1" fill="hold">
                                          <p:stCondLst>
                                            <p:cond delay="999"/>
                                          </p:stCondLst>
                                        </p:cTn>
                                        <p:tgtEl>
                                          <p:spTgt spid="8"/>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1000"/>
                                        <p:tgtEl>
                                          <p:spTgt spid="2"/>
                                        </p:tgtEl>
                                      </p:cBhvr>
                                    </p:animEffect>
                                    <p:set>
                                      <p:cBhvr>
                                        <p:cTn id="46" dur="1" fill="hold">
                                          <p:stCondLst>
                                            <p:cond delay="999"/>
                                          </p:stCondLst>
                                        </p:cTn>
                                        <p:tgtEl>
                                          <p:spTgt spid="2"/>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7"/>
                                        </p:tgtEl>
                                      </p:cBhvr>
                                    </p:animEffect>
                                    <p:set>
                                      <p:cBhvr>
                                        <p:cTn id="49" dur="1" fill="hold">
                                          <p:stCondLst>
                                            <p:cond delay="999"/>
                                          </p:stCondLst>
                                        </p:cTn>
                                        <p:tgtEl>
                                          <p:spTgt spid="7"/>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1000"/>
                                        <p:tgtEl>
                                          <p:spTgt spid="32"/>
                                        </p:tgtEl>
                                      </p:cBhvr>
                                    </p:animEffect>
                                  </p:childTnLst>
                                </p:cTn>
                              </p:par>
                            </p:childTnLst>
                          </p:cTn>
                        </p:par>
                        <p:par>
                          <p:cTn id="55" fill="hold">
                            <p:stCondLst>
                              <p:cond delay="10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1000"/>
                                        <p:tgtEl>
                                          <p:spTgt spid="29"/>
                                        </p:tgtEl>
                                      </p:cBhvr>
                                    </p:animEffect>
                                  </p:childTnLst>
                                </p:cTn>
                              </p:par>
                            </p:childTnLst>
                          </p:cTn>
                        </p:par>
                      </p:childTnLst>
                    </p:cTn>
                  </p:par>
                  <p:par>
                    <p:cTn id="59" fill="hold">
                      <p:stCondLst>
                        <p:cond delay="indefinite"/>
                      </p:stCondLst>
                      <p:childTnLst>
                        <p:par>
                          <p:cTn id="60" fill="hold">
                            <p:stCondLst>
                              <p:cond delay="0"/>
                            </p:stCondLst>
                            <p:childTnLst>
                              <p:par>
                                <p:cTn id="61" presetID="6" presetClass="emph" presetSubtype="0" fill="hold" grpId="1" nodeType="clickEffect">
                                  <p:stCondLst>
                                    <p:cond delay="0"/>
                                  </p:stCondLst>
                                  <p:childTnLst>
                                    <p:animScale>
                                      <p:cBhvr>
                                        <p:cTn id="62" dur="500" fill="hold"/>
                                        <p:tgtEl>
                                          <p:spTgt spid="32"/>
                                        </p:tgtEl>
                                      </p:cBhvr>
                                      <p:by x="50000" y="50000"/>
                                    </p:animScale>
                                  </p:childTnLst>
                                </p:cTn>
                              </p:par>
                              <p:par>
                                <p:cTn id="63" presetID="63" presetClass="path" presetSubtype="0" accel="50000" decel="50000" fill="hold" grpId="2" nodeType="withEffect">
                                  <p:stCondLst>
                                    <p:cond delay="0"/>
                                  </p:stCondLst>
                                  <p:childTnLst>
                                    <p:animMotion origin="layout" path="M -0.00833 0.01112 L 0.32083 0.06667 " pathEditMode="relative" rAng="0" ptsTypes="AA">
                                      <p:cBhvr>
                                        <p:cTn id="64" dur="1000" fill="hold"/>
                                        <p:tgtEl>
                                          <p:spTgt spid="32"/>
                                        </p:tgtEl>
                                        <p:attrNameLst>
                                          <p:attrName>ppt_x</p:attrName>
                                          <p:attrName>ppt_y</p:attrName>
                                        </p:attrNameLst>
                                      </p:cBhvr>
                                      <p:rCtr x="165" y="28"/>
                                    </p:animMotion>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par>
                    <p:cTn id="69" fill="hold">
                      <p:stCondLst>
                        <p:cond delay="indefinite"/>
                      </p:stCondLst>
                      <p:childTnLst>
                        <p:par>
                          <p:cTn id="70" fill="hold">
                            <p:stCondLst>
                              <p:cond delay="0"/>
                            </p:stCondLst>
                            <p:childTnLst>
                              <p:par>
                                <p:cTn id="71" presetID="64" presetClass="path" presetSubtype="0" accel="50000" decel="50000" fill="hold" grpId="3" nodeType="clickEffect">
                                  <p:stCondLst>
                                    <p:cond delay="0"/>
                                  </p:stCondLst>
                                  <p:childTnLst>
                                    <p:animMotion origin="layout" path="M 0.32083 0.06666 L 0.3125 -0.13334 " pathEditMode="relative" rAng="0" ptsTypes="AA">
                                      <p:cBhvr>
                                        <p:cTn id="72" dur="1000" fill="hold"/>
                                        <p:tgtEl>
                                          <p:spTgt spid="32"/>
                                        </p:tgtEl>
                                        <p:attrNameLst>
                                          <p:attrName>ppt_x</p:attrName>
                                          <p:attrName>ppt_y</p:attrName>
                                        </p:attrNameLst>
                                      </p:cBhvr>
                                      <p:rCtr x="-4" y="-100"/>
                                    </p:animMotion>
                                  </p:childTnLst>
                                </p:cTn>
                              </p:par>
                              <p:par>
                                <p:cTn id="73" presetID="8" presetClass="emph" presetSubtype="0" fill="hold" grpId="4" nodeType="withEffect">
                                  <p:stCondLst>
                                    <p:cond delay="0"/>
                                  </p:stCondLst>
                                  <p:childTnLst>
                                    <p:animRot by="5400000">
                                      <p:cBhvr>
                                        <p:cTn id="74" dur="1000" fill="hold"/>
                                        <p:tgtEl>
                                          <p:spTgt spid="32"/>
                                        </p:tgtEl>
                                        <p:attrNameLst>
                                          <p:attrName>r</p:attrName>
                                        </p:attrNameLst>
                                      </p:cBhvr>
                                    </p:animRot>
                                  </p:childTnLst>
                                </p:cTn>
                              </p:par>
                            </p:childTnLst>
                          </p:cTn>
                        </p:par>
                        <p:par>
                          <p:cTn id="75" fill="hold">
                            <p:stCondLst>
                              <p:cond delay="1000"/>
                            </p:stCondLst>
                            <p:childTnLst>
                              <p:par>
                                <p:cTn id="76" presetID="10" presetClass="entr" presetSubtype="0"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grpId="1" nodeType="clickEffect">
                                  <p:stCondLst>
                                    <p:cond delay="0"/>
                                  </p:stCondLst>
                                  <p:childTnLst>
                                    <p:animEffect transition="out" filter="fade">
                                      <p:cBhvr>
                                        <p:cTn id="82" dur="1000"/>
                                        <p:tgtEl>
                                          <p:spTgt spid="30"/>
                                        </p:tgtEl>
                                      </p:cBhvr>
                                    </p:animEffect>
                                    <p:set>
                                      <p:cBhvr>
                                        <p:cTn id="83" dur="1" fill="hold">
                                          <p:stCondLst>
                                            <p:cond delay="999"/>
                                          </p:stCondLst>
                                        </p:cTn>
                                        <p:tgtEl>
                                          <p:spTgt spid="30"/>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1000"/>
                                        <p:tgtEl>
                                          <p:spTgt spid="29"/>
                                        </p:tgtEl>
                                      </p:cBhvr>
                                    </p:animEffect>
                                    <p:set>
                                      <p:cBhvr>
                                        <p:cTn id="86" dur="1" fill="hold">
                                          <p:stCondLst>
                                            <p:cond delay="999"/>
                                          </p:stCondLst>
                                        </p:cTn>
                                        <p:tgtEl>
                                          <p:spTgt spid="29"/>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31"/>
                                        </p:tgtEl>
                                      </p:cBhvr>
                                    </p:animEffect>
                                    <p:set>
                                      <p:cBhvr>
                                        <p:cTn id="89" dur="1" fill="hold">
                                          <p:stCondLst>
                                            <p:cond delay="999"/>
                                          </p:stCondLst>
                                        </p:cTn>
                                        <p:tgtEl>
                                          <p:spTgt spid="31"/>
                                        </p:tgtEl>
                                        <p:attrNameLst>
                                          <p:attrName>style.visibility</p:attrName>
                                        </p:attrNameLst>
                                      </p:cBhvr>
                                      <p:to>
                                        <p:strVal val="hidden"/>
                                      </p:to>
                                    </p:set>
                                  </p:childTnLst>
                                </p:cTn>
                              </p:par>
                            </p:childTnLst>
                          </p:cTn>
                        </p:par>
                        <p:par>
                          <p:cTn id="90" fill="hold">
                            <p:stCondLst>
                              <p:cond delay="1000"/>
                            </p:stCondLst>
                            <p:childTnLst>
                              <p:par>
                                <p:cTn id="91" presetID="35" presetClass="path" presetSubtype="0" accel="50000" decel="50000" fill="hold" grpId="6" nodeType="afterEffect">
                                  <p:stCondLst>
                                    <p:cond delay="0"/>
                                  </p:stCondLst>
                                  <p:childTnLst>
                                    <p:animMotion origin="layout" path="M 0.3125 -0.13334 L 0.22083 -0.01112 " pathEditMode="relative" rAng="0" ptsTypes="AA">
                                      <p:cBhvr>
                                        <p:cTn id="92" dur="1000" fill="hold"/>
                                        <p:tgtEl>
                                          <p:spTgt spid="32"/>
                                        </p:tgtEl>
                                        <p:attrNameLst>
                                          <p:attrName>ppt_x</p:attrName>
                                          <p:attrName>ppt_y</p:attrName>
                                        </p:attrNameLst>
                                      </p:cBhvr>
                                      <p:rCtr x="-46" y="61"/>
                                    </p:animMotion>
                                  </p:childTnLst>
                                </p:cTn>
                              </p:par>
                            </p:childTnLst>
                          </p:cTn>
                        </p:par>
                      </p:childTnLst>
                    </p:cTn>
                  </p:par>
                  <p:par>
                    <p:cTn id="93" fill="hold">
                      <p:stCondLst>
                        <p:cond delay="indefinite"/>
                      </p:stCondLst>
                      <p:childTnLst>
                        <p:par>
                          <p:cTn id="94" fill="hold">
                            <p:stCondLst>
                              <p:cond delay="0"/>
                            </p:stCondLst>
                            <p:childTnLst>
                              <p:par>
                                <p:cTn id="95" presetID="53" presetClass="entr" presetSubtype="0" fill="hold" nodeType="click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p:cTn id="97" dur="1000" fill="hold"/>
                                        <p:tgtEl>
                                          <p:spTgt spid="33"/>
                                        </p:tgtEl>
                                        <p:attrNameLst>
                                          <p:attrName>ppt_w</p:attrName>
                                        </p:attrNameLst>
                                      </p:cBhvr>
                                      <p:tavLst>
                                        <p:tav tm="0">
                                          <p:val>
                                            <p:fltVal val="0"/>
                                          </p:val>
                                        </p:tav>
                                        <p:tav tm="100000">
                                          <p:val>
                                            <p:strVal val="#ppt_w"/>
                                          </p:val>
                                        </p:tav>
                                      </p:tavLst>
                                    </p:anim>
                                    <p:anim calcmode="lin" valueType="num">
                                      <p:cBhvr>
                                        <p:cTn id="98" dur="1000" fill="hold"/>
                                        <p:tgtEl>
                                          <p:spTgt spid="33"/>
                                        </p:tgtEl>
                                        <p:attrNameLst>
                                          <p:attrName>ppt_h</p:attrName>
                                        </p:attrNameLst>
                                      </p:cBhvr>
                                      <p:tavLst>
                                        <p:tav tm="0">
                                          <p:val>
                                            <p:fltVal val="0"/>
                                          </p:val>
                                        </p:tav>
                                        <p:tav tm="100000">
                                          <p:val>
                                            <p:strVal val="#ppt_h"/>
                                          </p:val>
                                        </p:tav>
                                      </p:tavLst>
                                    </p:anim>
                                    <p:animEffect transition="in" filter="fade">
                                      <p:cBhvr>
                                        <p:cTn id="99" dur="1000"/>
                                        <p:tgtEl>
                                          <p:spTgt spid="33"/>
                                        </p:tgtEl>
                                      </p:cBhvr>
                                    </p:animEffect>
                                  </p:childTnLst>
                                </p:cTn>
                              </p:par>
                              <p:par>
                                <p:cTn id="100" presetID="10" presetClass="exit" presetSubtype="0" fill="hold" grpId="5" nodeType="withEffect">
                                  <p:stCondLst>
                                    <p:cond delay="0"/>
                                  </p:stCondLst>
                                  <p:childTnLst>
                                    <p:animEffect transition="out" filter="fade">
                                      <p:cBhvr>
                                        <p:cTn id="101" dur="1000"/>
                                        <p:tgtEl>
                                          <p:spTgt spid="32"/>
                                        </p:tgtEl>
                                      </p:cBhvr>
                                    </p:animEffect>
                                    <p:set>
                                      <p:cBhvr>
                                        <p:cTn id="102" dur="1" fill="hold">
                                          <p:stCondLst>
                                            <p:cond delay="999"/>
                                          </p:stCondLst>
                                        </p:cTn>
                                        <p:tgtEl>
                                          <p:spTgt spid="32"/>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wipe(up)">
                                      <p:cBhvr>
                                        <p:cTn id="107" dur="1000"/>
                                        <p:tgtEl>
                                          <p:spTgt spid="34"/>
                                        </p:tgtEl>
                                      </p:cBhvr>
                                    </p:animEffect>
                                  </p:childTnLst>
                                </p:cTn>
                              </p:par>
                            </p:childTnLst>
                          </p:cTn>
                        </p:par>
                      </p:childTnLst>
                    </p:cTn>
                  </p:par>
                  <p:par>
                    <p:cTn id="108" fill="hold">
                      <p:stCondLst>
                        <p:cond delay="indefinite"/>
                      </p:stCondLst>
                      <p:childTnLst>
                        <p:par>
                          <p:cTn id="109" fill="hold">
                            <p:stCondLst>
                              <p:cond delay="0"/>
                            </p:stCondLst>
                            <p:childTnLst>
                              <p:par>
                                <p:cTn id="110" presetID="3" presetClass="emph" presetSubtype="2" fill="hold" grpId="1" nodeType="clickEffect">
                                  <p:stCondLst>
                                    <p:cond delay="0"/>
                                  </p:stCondLst>
                                  <p:childTnLst>
                                    <p:animClr clrSpc="rgb">
                                      <p:cBhvr override="childStyle">
                                        <p:cTn id="111" dur="1000" fill="hold"/>
                                        <p:tgtEl>
                                          <p:spTgt spid="34"/>
                                        </p:tgtEl>
                                        <p:attrNameLst>
                                          <p:attrName>style.color</p:attrName>
                                        </p:attrNameLst>
                                      </p:cBhvr>
                                      <p:to>
                                        <a:srgbClr val="FF0000"/>
                                      </p:to>
                                    </p:animClr>
                                  </p:childTnLst>
                                </p:cTn>
                              </p:par>
                              <p:par>
                                <p:cTn id="112" presetID="6" presetClass="emph" presetSubtype="0" fill="hold" grpId="2" nodeType="withEffect">
                                  <p:stCondLst>
                                    <p:cond delay="0"/>
                                  </p:stCondLst>
                                  <p:childTnLst>
                                    <p:animScale>
                                      <p:cBhvr>
                                        <p:cTn id="113" dur="1000" fill="hold"/>
                                        <p:tgtEl>
                                          <p:spTgt spid="34"/>
                                        </p:tgtEl>
                                      </p:cBhvr>
                                      <p:by x="150000" y="150000"/>
                                    </p:animScale>
                                  </p:childTnLst>
                                </p:cTn>
                              </p:par>
                              <p:par>
                                <p:cTn id="114" presetID="35" presetClass="path" presetSubtype="0" accel="50000" decel="50000" fill="hold" grpId="3" nodeType="withEffect">
                                  <p:stCondLst>
                                    <p:cond delay="0"/>
                                  </p:stCondLst>
                                  <p:childTnLst>
                                    <p:animMotion origin="layout" path="M 4.16667E-6 -1.27168E-6 L -0.1724 -0.00185 " pathEditMode="relative" rAng="0" ptsTypes="AA">
                                      <p:cBhvr>
                                        <p:cTn id="115" dur="1000" fill="hold"/>
                                        <p:tgtEl>
                                          <p:spTgt spid="34"/>
                                        </p:tgtEl>
                                        <p:attrNameLst>
                                          <p:attrName>ppt_x</p:attrName>
                                          <p:attrName>ppt_y</p:attrName>
                                        </p:attrNameLst>
                                      </p:cBhvr>
                                      <p:rCtr x="-86" y="-1"/>
                                    </p:animMotion>
                                  </p:childTnLst>
                                </p:cTn>
                              </p:par>
                              <p:par>
                                <p:cTn id="116" presetID="10" presetClass="exit" presetSubtype="0" fill="hold" nodeType="withEffect">
                                  <p:stCondLst>
                                    <p:cond delay="0"/>
                                  </p:stCondLst>
                                  <p:childTnLst>
                                    <p:animEffect transition="out" filter="fade">
                                      <p:cBhvr>
                                        <p:cTn id="117" dur="1000"/>
                                        <p:tgtEl>
                                          <p:spTgt spid="28"/>
                                        </p:tgtEl>
                                      </p:cBhvr>
                                    </p:animEffect>
                                    <p:set>
                                      <p:cBhvr>
                                        <p:cTn id="118" dur="1" fill="hold">
                                          <p:stCondLst>
                                            <p:cond delay="999"/>
                                          </p:stCondLst>
                                        </p:cTn>
                                        <p:tgtEl>
                                          <p:spTgt spid="28"/>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33"/>
                                        </p:tgtEl>
                                      </p:cBhvr>
                                    </p:animEffect>
                                    <p:set>
                                      <p:cBhvr>
                                        <p:cTn id="121" dur="1" fill="hold">
                                          <p:stCondLst>
                                            <p:cond delay="999"/>
                                          </p:stCondLst>
                                        </p:cTn>
                                        <p:tgtEl>
                                          <p:spTgt spid="33"/>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53" presetClass="exit" presetSubtype="0" fill="hold" grpId="4" nodeType="clickEffect">
                                  <p:stCondLst>
                                    <p:cond delay="0"/>
                                  </p:stCondLst>
                                  <p:childTnLst>
                                    <p:anim calcmode="lin" valueType="num">
                                      <p:cBhvr>
                                        <p:cTn id="125" dur="1000"/>
                                        <p:tgtEl>
                                          <p:spTgt spid="34"/>
                                        </p:tgtEl>
                                        <p:attrNameLst>
                                          <p:attrName>ppt_w</p:attrName>
                                        </p:attrNameLst>
                                      </p:cBhvr>
                                      <p:tavLst>
                                        <p:tav tm="0">
                                          <p:val>
                                            <p:strVal val="ppt_w"/>
                                          </p:val>
                                        </p:tav>
                                        <p:tav tm="100000">
                                          <p:val>
                                            <p:fltVal val="0"/>
                                          </p:val>
                                        </p:tav>
                                      </p:tavLst>
                                    </p:anim>
                                    <p:anim calcmode="lin" valueType="num">
                                      <p:cBhvr>
                                        <p:cTn id="126" dur="1000"/>
                                        <p:tgtEl>
                                          <p:spTgt spid="34"/>
                                        </p:tgtEl>
                                        <p:attrNameLst>
                                          <p:attrName>ppt_h</p:attrName>
                                        </p:attrNameLst>
                                      </p:cBhvr>
                                      <p:tavLst>
                                        <p:tav tm="0">
                                          <p:val>
                                            <p:strVal val="ppt_h"/>
                                          </p:val>
                                        </p:tav>
                                        <p:tav tm="100000">
                                          <p:val>
                                            <p:fltVal val="0"/>
                                          </p:val>
                                        </p:tav>
                                      </p:tavLst>
                                    </p:anim>
                                    <p:animEffect transition="out" filter="fade">
                                      <p:cBhvr>
                                        <p:cTn id="127" dur="1000"/>
                                        <p:tgtEl>
                                          <p:spTgt spid="34"/>
                                        </p:tgtEl>
                                      </p:cBhvr>
                                    </p:animEffect>
                                    <p:set>
                                      <p:cBhvr>
                                        <p:cTn id="128" dur="1" fill="hold">
                                          <p:stCondLst>
                                            <p:cond delay="999"/>
                                          </p:stCondLst>
                                        </p:cTn>
                                        <p:tgtEl>
                                          <p:spTgt spid="34"/>
                                        </p:tgtEl>
                                        <p:attrNameLst>
                                          <p:attrName>style.visibility</p:attrName>
                                        </p:attrNameLst>
                                      </p:cBhvr>
                                      <p:to>
                                        <p:strVal val="hidden"/>
                                      </p:to>
                                    </p:set>
                                  </p:childTnLst>
                                </p:cTn>
                              </p:par>
                              <p:par>
                                <p:cTn id="129" presetID="10" presetClass="exit" presetSubtype="0" fill="hold" grpId="0" nodeType="withEffect">
                                  <p:stCondLst>
                                    <p:cond delay="0"/>
                                  </p:stCondLst>
                                  <p:childTnLst>
                                    <p:animEffect transition="out" filter="fade">
                                      <p:cBhvr>
                                        <p:cTn id="130" dur="1000"/>
                                        <p:tgtEl>
                                          <p:spTgt spid="6"/>
                                        </p:tgtEl>
                                      </p:cBhvr>
                                    </p:animEffect>
                                    <p:set>
                                      <p:cBhvr>
                                        <p:cTn id="131" dur="1" fill="hold">
                                          <p:stCondLst>
                                            <p:cond delay="999"/>
                                          </p:stCondLst>
                                        </p:cTn>
                                        <p:tgtEl>
                                          <p:spTgt spid="6"/>
                                        </p:tgtEl>
                                        <p:attrNameLst>
                                          <p:attrName>style.visibility</p:attrName>
                                        </p:attrNameLst>
                                      </p:cBhvr>
                                      <p:to>
                                        <p:strVal val="hidden"/>
                                      </p:to>
                                    </p:set>
                                  </p:childTnLst>
                                </p:cTn>
                              </p:par>
                              <p:par>
                                <p:cTn id="132" presetID="10" presetClass="entr" presetSubtype="0" fill="hold" nodeType="withEffect">
                                  <p:stCondLst>
                                    <p:cond delay="500"/>
                                  </p:stCondLst>
                                  <p:childTnLst>
                                    <p:set>
                                      <p:cBhvr>
                                        <p:cTn id="133" dur="1" fill="hold">
                                          <p:stCondLst>
                                            <p:cond delay="0"/>
                                          </p:stCondLst>
                                        </p:cTn>
                                        <p:tgtEl>
                                          <p:spTgt spid="35"/>
                                        </p:tgtEl>
                                        <p:attrNameLst>
                                          <p:attrName>style.visibility</p:attrName>
                                        </p:attrNameLst>
                                      </p:cBhvr>
                                      <p:to>
                                        <p:strVal val="visible"/>
                                      </p:to>
                                    </p:set>
                                    <p:animEffect transition="in" filter="fade">
                                      <p:cBhvr>
                                        <p:cTn id="134"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9" grpId="0" animBg="1"/>
      <p:bldP spid="29" grpId="1" animBg="1"/>
      <p:bldP spid="30" grpId="0" animBg="1"/>
      <p:bldP spid="30" grpId="1" animBg="1"/>
      <p:bldP spid="31" grpId="0" animBg="1"/>
      <p:bldP spid="31" grpId="1" animBg="1"/>
      <p:bldP spid="32" grpId="0" animBg="1"/>
      <p:bldP spid="32" grpId="1" animBg="1"/>
      <p:bldP spid="32" grpId="2" animBg="1"/>
      <p:bldP spid="32" grpId="3" animBg="1"/>
      <p:bldP spid="32" grpId="4" animBg="1"/>
      <p:bldP spid="32" grpId="5" animBg="1"/>
      <p:bldP spid="32" grpId="6" animBg="1"/>
      <p:bldP spid="34" grpId="0"/>
      <p:bldP spid="34" grpId="1"/>
      <p:bldP spid="34" grpId="2"/>
      <p:bldP spid="34" grpId="3"/>
      <p:bldP spid="34" grpId="4"/>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3203" y="1146175"/>
            <a:ext cx="8232803" cy="5711825"/>
            <a:chOff x="-3203" y="1146175"/>
            <a:chExt cx="8232803" cy="5711825"/>
          </a:xfrm>
        </p:grpSpPr>
        <p:grpSp>
          <p:nvGrpSpPr>
            <p:cNvPr id="41" name="Group 28"/>
            <p:cNvGrpSpPr/>
            <p:nvPr/>
          </p:nvGrpSpPr>
          <p:grpSpPr>
            <a:xfrm>
              <a:off x="-3203" y="3048000"/>
              <a:ext cx="8232803" cy="3810000"/>
              <a:chOff x="-3203" y="3048000"/>
              <a:chExt cx="8232803" cy="3810000"/>
            </a:xfrm>
          </p:grpSpPr>
          <p:grpSp>
            <p:nvGrpSpPr>
              <p:cNvPr id="52" name="Group 56"/>
              <p:cNvGrpSpPr/>
              <p:nvPr/>
            </p:nvGrpSpPr>
            <p:grpSpPr>
              <a:xfrm>
                <a:off x="-3203" y="3048000"/>
                <a:ext cx="8232803" cy="3810000"/>
                <a:chOff x="-3203" y="3048000"/>
                <a:chExt cx="8232803" cy="3810000"/>
              </a:xfrm>
            </p:grpSpPr>
            <p:sp useBgFill="1">
              <p:nvSpPr>
                <p:cNvPr id="54" name="TextBox 53"/>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55"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53" name="Rectangle 52"/>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cxnSp>
          <p:nvCxnSpPr>
            <p:cNvPr id="42" name="Straight Connector 41"/>
            <p:cNvCxnSpPr/>
            <p:nvPr/>
          </p:nvCxnSpPr>
          <p:spPr>
            <a:xfrm rot="5400000" flipH="1" flipV="1">
              <a:off x="1331768" y="4033795"/>
              <a:ext cx="2406837" cy="41173"/>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rot="300000">
              <a:off x="4135869" y="5144081"/>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44" name="Freeform 43"/>
            <p:cNvSpPr/>
            <p:nvPr/>
          </p:nvSpPr>
          <p:spPr>
            <a:xfrm>
              <a:off x="2438400" y="4876800"/>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5" name="Group 10"/>
            <p:cNvGrpSpPr/>
            <p:nvPr/>
          </p:nvGrpSpPr>
          <p:grpSpPr>
            <a:xfrm>
              <a:off x="1880837" y="5181600"/>
              <a:ext cx="1170627" cy="1044548"/>
              <a:chOff x="1428486" y="5283740"/>
              <a:chExt cx="1170627" cy="1044548"/>
            </a:xfrm>
          </p:grpSpPr>
          <p:sp useBgFill="1">
            <p:nvSpPr>
              <p:cNvPr id="47" name="Rectangle 46"/>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48" name="Group 96"/>
              <p:cNvGrpSpPr/>
              <p:nvPr/>
            </p:nvGrpSpPr>
            <p:grpSpPr>
              <a:xfrm>
                <a:off x="1428486" y="5283740"/>
                <a:ext cx="1018227" cy="946436"/>
                <a:chOff x="1428486" y="5283740"/>
                <a:chExt cx="1018227" cy="946436"/>
              </a:xfrm>
            </p:grpSpPr>
            <p:cxnSp>
              <p:nvCxnSpPr>
                <p:cNvPr id="49" name="Straight Connector 48"/>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0" name="TextBox 49"/>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51" name="Oval 50"/>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46" name="Picture 2"/>
            <p:cNvPicPr>
              <a:picLocks noChangeAspect="1" noChangeArrowheads="1"/>
            </p:cNvPicPr>
            <p:nvPr/>
          </p:nvPicPr>
          <p:blipFill>
            <a:blip r:embed="rId3"/>
            <a:srcRect/>
            <a:stretch>
              <a:fillRect/>
            </a:stretch>
          </p:blipFill>
          <p:spPr bwMode="auto">
            <a:xfrm>
              <a:off x="983348" y="1146175"/>
              <a:ext cx="1666189" cy="1749425"/>
            </a:xfrm>
            <a:prstGeom prst="rect">
              <a:avLst/>
            </a:prstGeom>
            <a:noFill/>
            <a:ln w="9525">
              <a:noFill/>
              <a:miter lim="800000"/>
              <a:headEnd/>
              <a:tailEnd/>
            </a:ln>
            <a:effectLst/>
          </p:spPr>
        </p:pic>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9"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cxnSp>
        <p:nvCxnSpPr>
          <p:cNvPr id="11" name="Straight Connector 10"/>
          <p:cNvCxnSpPr/>
          <p:nvPr/>
        </p:nvCxnSpPr>
        <p:spPr>
          <a:xfrm>
            <a:off x="3962400" y="5029200"/>
            <a:ext cx="37338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733800" y="4352092"/>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9"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14600" y="3048000"/>
            <a:ext cx="1188823" cy="12193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par>
                                <p:cTn id="16" presetID="6" presetClass="emph" presetSubtype="0" fill="hold" grpId="1" nodeType="withEffect">
                                  <p:stCondLst>
                                    <p:cond delay="0"/>
                                  </p:stCondLst>
                                  <p:childTnLst>
                                    <p:animScale>
                                      <p:cBhvr>
                                        <p:cTn id="17" dur="2000" fill="hold"/>
                                        <p:tgtEl>
                                          <p:spTgt spid="15"/>
                                        </p:tgtEl>
                                      </p:cBhvr>
                                      <p:by x="120000" y="120000"/>
                                    </p:animScale>
                                  </p:childTnLst>
                                </p:cTn>
                              </p:par>
                              <p:par>
                                <p:cTn id="18" presetID="64" presetClass="path" presetSubtype="0" accel="50000" decel="50000" fill="hold" grpId="2" nodeType="withEffect">
                                  <p:stCondLst>
                                    <p:cond delay="0"/>
                                  </p:stCondLst>
                                  <p:childTnLst>
                                    <p:animMotion origin="layout" path="M 3.33333E-6 3.7037E-6 L -0.13334 -0.59491 " pathEditMode="relative" rAng="0" ptsTypes="AA">
                                      <p:cBhvr>
                                        <p:cTn id="19" dur="1000" fill="hold"/>
                                        <p:tgtEl>
                                          <p:spTgt spid="15"/>
                                        </p:tgtEl>
                                        <p:attrNameLst>
                                          <p:attrName>ppt_x</p:attrName>
                                          <p:attrName>ppt_y</p:attrName>
                                        </p:attrNameLst>
                                      </p:cBhvr>
                                      <p:rCtr x="-67" y="-297"/>
                                    </p:animMotion>
                                  </p:childTnLst>
                                </p:cTn>
                              </p:par>
                              <p:par>
                                <p:cTn id="20" presetID="10" presetClass="exit" presetSubtype="0" fill="hold" nodeType="withEffect">
                                  <p:stCondLst>
                                    <p:cond delay="0"/>
                                  </p:stCondLst>
                                  <p:childTnLst>
                                    <p:animEffect transition="out" filter="fade">
                                      <p:cBhvr>
                                        <p:cTn id="21" dur="1000"/>
                                        <p:tgtEl>
                                          <p:spTgt spid="11"/>
                                        </p:tgtEl>
                                      </p:cBhvr>
                                    </p:animEffect>
                                    <p:set>
                                      <p:cBhvr>
                                        <p:cTn id="22" dur="1" fill="hold">
                                          <p:stCondLst>
                                            <p:cond delay="999"/>
                                          </p:stCondLst>
                                        </p:cTn>
                                        <p:tgtEl>
                                          <p:spTgt spid="1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65538"/>
                                        </p:tgtEl>
                                      </p:cBhvr>
                                    </p:animEffect>
                                    <p:set>
                                      <p:cBhvr>
                                        <p:cTn id="25" dur="1" fill="hold">
                                          <p:stCondLst>
                                            <p:cond delay="999"/>
                                          </p:stCondLst>
                                        </p:cTn>
                                        <p:tgtEl>
                                          <p:spTgt spid="65538"/>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39"/>
                                        </p:tgtEl>
                                      </p:cBhvr>
                                    </p:animEffect>
                                    <p:set>
                                      <p:cBhvr>
                                        <p:cTn id="28" dur="1" fill="hold">
                                          <p:stCondLst>
                                            <p:cond delay="999"/>
                                          </p:stCondLst>
                                        </p:cTn>
                                        <p:tgtEl>
                                          <p:spTgt spid="39"/>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19"/>
                                        </p:tgtEl>
                                      </p:cBhvr>
                                    </p:animEffect>
                                    <p:set>
                                      <p:cBhvr>
                                        <p:cTn id="31" dur="1" fill="hold">
                                          <p:stCondLst>
                                            <p:cond delay="999"/>
                                          </p:stCondLst>
                                        </p:cTn>
                                        <p:tgtEl>
                                          <p:spTgt spid="19"/>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3"/>
                                        </p:tgtEl>
                                      </p:cBhvr>
                                    </p:animEffect>
                                    <p:set>
                                      <p:cBhvr>
                                        <p:cTn id="34" dur="1" fill="hold">
                                          <p:stCondLst>
                                            <p:cond delay="999"/>
                                          </p:stCondLst>
                                        </p:cTn>
                                        <p:tgtEl>
                                          <p:spTgt spid="3"/>
                                        </p:tgtEl>
                                        <p:attrNameLst>
                                          <p:attrName>style.visibility</p:attrName>
                                        </p:attrNameLst>
                                      </p:cBhvr>
                                      <p:to>
                                        <p:strVal val="hidden"/>
                                      </p:to>
                                    </p:set>
                                  </p:childTnLst>
                                </p:cTn>
                              </p:par>
                              <p:par>
                                <p:cTn id="35" presetID="53" presetClass="exit" presetSubtype="0" fill="hold" nodeType="withEffect">
                                  <p:stCondLst>
                                    <p:cond delay="0"/>
                                  </p:stCondLst>
                                  <p:iterate type="lt">
                                    <p:tmPct val="0"/>
                                  </p:iterate>
                                  <p:childTnLst>
                                    <p:anim calcmode="lin" valueType="num">
                                      <p:cBhvr>
                                        <p:cTn id="36" dur="2000"/>
                                        <p:tgtEl>
                                          <p:spTgt spid="65541"/>
                                        </p:tgtEl>
                                        <p:attrNameLst>
                                          <p:attrName>ppt_w</p:attrName>
                                        </p:attrNameLst>
                                      </p:cBhvr>
                                      <p:tavLst>
                                        <p:tav tm="0">
                                          <p:val>
                                            <p:strVal val="ppt_w"/>
                                          </p:val>
                                        </p:tav>
                                        <p:tav tm="100000">
                                          <p:val>
                                            <p:fltVal val="0"/>
                                          </p:val>
                                        </p:tav>
                                      </p:tavLst>
                                    </p:anim>
                                    <p:anim calcmode="lin" valueType="num">
                                      <p:cBhvr>
                                        <p:cTn id="37" dur="2000"/>
                                        <p:tgtEl>
                                          <p:spTgt spid="65541"/>
                                        </p:tgtEl>
                                        <p:attrNameLst>
                                          <p:attrName>ppt_h</p:attrName>
                                        </p:attrNameLst>
                                      </p:cBhvr>
                                      <p:tavLst>
                                        <p:tav tm="0">
                                          <p:val>
                                            <p:strVal val="ppt_h"/>
                                          </p:val>
                                        </p:tav>
                                        <p:tav tm="100000">
                                          <p:val>
                                            <p:fltVal val="0"/>
                                          </p:val>
                                        </p:tav>
                                      </p:tavLst>
                                    </p:anim>
                                    <p:animEffect transition="out" filter="fade">
                                      <p:cBhvr>
                                        <p:cTn id="38" dur="2000"/>
                                        <p:tgtEl>
                                          <p:spTgt spid="65541"/>
                                        </p:tgtEl>
                                      </p:cBhvr>
                                    </p:animEffect>
                                    <p:set>
                                      <p:cBhvr>
                                        <p:cTn id="39" dur="1" fill="hold">
                                          <p:stCondLst>
                                            <p:cond delay="1999"/>
                                          </p:stCondLst>
                                        </p:cTn>
                                        <p:tgtEl>
                                          <p:spTgt spid="65541"/>
                                        </p:tgtEl>
                                        <p:attrNameLst>
                                          <p:attrName>style.visibility</p:attrName>
                                        </p:attrNameLst>
                                      </p:cBhvr>
                                      <p:to>
                                        <p:strVal val="hidden"/>
                                      </p:to>
                                    </p:set>
                                  </p:childTnLst>
                                </p:cTn>
                              </p:par>
                              <p:par>
                                <p:cTn id="40" presetID="10" presetClass="entr" presetSubtype="0" fill="hold" grpId="0"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childTnLst>
                                </p:cTn>
                              </p:par>
                              <p:par>
                                <p:cTn id="43" presetID="10" presetClass="exit" presetSubtype="0" fill="hold" grpId="3" nodeType="withEffect">
                                  <p:stCondLst>
                                    <p:cond delay="500"/>
                                  </p:stCondLst>
                                  <p:childTnLst>
                                    <p:animEffect transition="out" filter="fade">
                                      <p:cBhvr>
                                        <p:cTn id="44" dur="1000"/>
                                        <p:tgtEl>
                                          <p:spTgt spid="15"/>
                                        </p:tgtEl>
                                      </p:cBhvr>
                                    </p:animEffect>
                                    <p:set>
                                      <p:cBhvr>
                                        <p:cTn id="45" dur="1" fill="hold">
                                          <p:stCondLst>
                                            <p:cond delay="999"/>
                                          </p:stCondLst>
                                        </p:cTn>
                                        <p:tgtEl>
                                          <p:spTgt spid="15"/>
                                        </p:tgtEl>
                                        <p:attrNameLst>
                                          <p:attrName>style.visibility</p:attrName>
                                        </p:attrNameLst>
                                      </p:cBhvr>
                                      <p:to>
                                        <p:strVal val="hidden"/>
                                      </p:to>
                                    </p:set>
                                  </p:childTnLst>
                                </p:cTn>
                              </p:par>
                            </p:childTnLst>
                          </p:cTn>
                        </p:par>
                        <p:par>
                          <p:cTn id="46" fill="hold">
                            <p:stCondLst>
                              <p:cond delay="2000"/>
                            </p:stCondLst>
                            <p:childTnLst>
                              <p:par>
                                <p:cTn id="47" presetID="10" presetClass="exit" presetSubtype="0" fill="hold" grpId="0" nodeType="afterEffect">
                                  <p:stCondLst>
                                    <p:cond delay="0"/>
                                  </p:stCondLst>
                                  <p:childTnLst>
                                    <p:animEffect transition="out" filter="fade">
                                      <p:cBhvr>
                                        <p:cTn id="48" dur="1000"/>
                                        <p:tgtEl>
                                          <p:spTgt spid="17"/>
                                        </p:tgtEl>
                                      </p:cBhvr>
                                    </p:animEffect>
                                    <p:set>
                                      <p:cBhvr>
                                        <p:cTn id="49"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animBg="1"/>
      <p:bldP spid="15" grpId="0"/>
      <p:bldP spid="15" grpId="1"/>
      <p:bldP spid="15" grpId="2"/>
      <p:bldP spid="15" grpId="3"/>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 name="Group 28"/>
          <p:cNvGrpSpPr/>
          <p:nvPr/>
        </p:nvGrpSpPr>
        <p:grpSpPr>
          <a:xfrm>
            <a:off x="-3203" y="3048000"/>
            <a:ext cx="8232803" cy="3810000"/>
            <a:chOff x="-3203" y="3048000"/>
            <a:chExt cx="8232803" cy="3810000"/>
          </a:xfrm>
        </p:grpSpPr>
        <p:grpSp>
          <p:nvGrpSpPr>
            <p:cNvPr id="4"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92" name="Rectangle 91"/>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30" name="Freeform 29"/>
          <p:cNvSpPr/>
          <p:nvPr/>
        </p:nvSpPr>
        <p:spPr>
          <a:xfrm>
            <a:off x="1524000" y="5334000"/>
            <a:ext cx="6358861" cy="6982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Lst>
            <a:ahLst/>
            <a:cxnLst>
              <a:cxn ang="0">
                <a:pos x="connsiteX0" y="connsiteY0"/>
              </a:cxn>
              <a:cxn ang="0">
                <a:pos x="connsiteX1" y="connsiteY1"/>
              </a:cxn>
              <a:cxn ang="0">
                <a:pos x="connsiteX2" y="connsiteY2"/>
              </a:cxn>
            </a:cxnLst>
            <a:rect l="l" t="t" r="r" b="b"/>
            <a:pathLst>
              <a:path w="6091844" h="698269">
                <a:moveTo>
                  <a:pt x="0" y="0"/>
                </a:moveTo>
                <a:cubicBezTo>
                  <a:pt x="2514600" y="322811"/>
                  <a:pt x="5029200" y="645622"/>
                  <a:pt x="6035040" y="698269"/>
                </a:cubicBezTo>
                <a:cubicBezTo>
                  <a:pt x="6091844" y="346364"/>
                  <a:pt x="6083531" y="613755"/>
                  <a:pt x="6035040" y="315883"/>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 name="Straight Connector 15"/>
          <p:cNvCxnSpPr/>
          <p:nvPr/>
        </p:nvCxnSpPr>
        <p:spPr>
          <a:xfrm rot="5400000" flipH="1" flipV="1">
            <a:off x="1331768" y="4033795"/>
            <a:ext cx="2406837" cy="41173"/>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300000">
            <a:off x="4135869" y="5144081"/>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29" name="Freeform 28"/>
          <p:cNvSpPr/>
          <p:nvPr/>
        </p:nvSpPr>
        <p:spPr>
          <a:xfrm>
            <a:off x="2438400" y="4876800"/>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 name="Group 18"/>
          <p:cNvGrpSpPr/>
          <p:nvPr/>
        </p:nvGrpSpPr>
        <p:grpSpPr>
          <a:xfrm>
            <a:off x="1880837" y="5181600"/>
            <a:ext cx="1170627" cy="1044548"/>
            <a:chOff x="1428486" y="5283740"/>
            <a:chExt cx="1170627" cy="1044548"/>
          </a:xfrm>
        </p:grpSpPr>
        <p:sp useBgFill="1">
          <p:nvSpPr>
            <p:cNvPr id="20" name="Rectangle 19"/>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21" name="Group 96"/>
            <p:cNvGrpSpPr/>
            <p:nvPr/>
          </p:nvGrpSpPr>
          <p:grpSpPr>
            <a:xfrm>
              <a:off x="1428486" y="5283740"/>
              <a:ext cx="1018227" cy="946436"/>
              <a:chOff x="1428486" y="5283740"/>
              <a:chExt cx="1018227" cy="946436"/>
            </a:xfrm>
          </p:grpSpPr>
          <p:cxnSp>
            <p:nvCxnSpPr>
              <p:cNvPr id="22" name="Straight Connector 21"/>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3" name="TextBox 22"/>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24" name="Oval 23"/>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3074" name="Picture 2"/>
          <p:cNvPicPr>
            <a:picLocks noChangeAspect="1" noChangeArrowheads="1"/>
          </p:cNvPicPr>
          <p:nvPr/>
        </p:nvPicPr>
        <p:blipFill>
          <a:blip r:embed="rId3"/>
          <a:srcRect/>
          <a:stretch>
            <a:fillRect/>
          </a:stretch>
        </p:blipFill>
        <p:spPr bwMode="auto">
          <a:xfrm>
            <a:off x="983348" y="1146175"/>
            <a:ext cx="1666189" cy="1749425"/>
          </a:xfrm>
          <a:prstGeom prst="rect">
            <a:avLst/>
          </a:prstGeom>
          <a:noFill/>
          <a:ln w="9525">
            <a:noFill/>
            <a:miter lim="800000"/>
            <a:headEnd/>
            <a:tailEnd/>
          </a:ln>
          <a:effectLst/>
        </p:spPr>
      </p:pic>
      <p:pic>
        <p:nvPicPr>
          <p:cNvPr id="25" name="Picture 6"/>
          <p:cNvPicPr>
            <a:picLocks noChangeAspect="1" noChangeArrowheads="1"/>
          </p:cNvPicPr>
          <p:nvPr/>
        </p:nvPicPr>
        <p:blipFill>
          <a:blip r:embed="rId4"/>
          <a:srcRect l="35553" t="40948" r="3134" b="20313"/>
          <a:stretch>
            <a:fillRect/>
          </a:stretch>
        </p:blipFill>
        <p:spPr bwMode="auto">
          <a:xfrm>
            <a:off x="0" y="1828800"/>
            <a:ext cx="9144000" cy="16002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2000"/>
                                        <p:tgtEl>
                                          <p:spTgt spid="25"/>
                                        </p:tgtEl>
                                      </p:cBhvr>
                                    </p:animEffect>
                                    <p:anim calcmode="lin" valueType="num">
                                      <p:cBhvr>
                                        <p:cTn id="13" dur="2000" fill="hold"/>
                                        <p:tgtEl>
                                          <p:spTgt spid="25"/>
                                        </p:tgtEl>
                                        <p:attrNameLst>
                                          <p:attrName>ppt_x</p:attrName>
                                        </p:attrNameLst>
                                      </p:cBhvr>
                                      <p:tavLst>
                                        <p:tav tm="0">
                                          <p:val>
                                            <p:strVal val="#ppt_x"/>
                                          </p:val>
                                        </p:tav>
                                        <p:tav tm="100000">
                                          <p:val>
                                            <p:strVal val="#ppt_x"/>
                                          </p:val>
                                        </p:tav>
                                      </p:tavLst>
                                    </p:anim>
                                    <p:anim calcmode="lin" valueType="num">
                                      <p:cBhvr>
                                        <p:cTn id="14" dur="2000" fill="hold"/>
                                        <p:tgtEl>
                                          <p:spTgt spid="25"/>
                                        </p:tgtEl>
                                        <p:attrNameLst>
                                          <p:attrName>ppt_y</p:attrName>
                                        </p:attrNameLst>
                                      </p:cBhvr>
                                      <p:tavLst>
                                        <p:tav tm="0">
                                          <p:val>
                                            <p:strVal val="#ppt_y+.1"/>
                                          </p:val>
                                        </p:tav>
                                        <p:tav tm="100000">
                                          <p:val>
                                            <p:strVal val="#ppt_y"/>
                                          </p:val>
                                        </p:tav>
                                      </p:tavLst>
                                    </p:anim>
                                  </p:childTnLst>
                                </p:cTn>
                              </p:par>
                              <p:par>
                                <p:cTn id="15" presetID="10" presetClass="exit" presetSubtype="0" fill="hold" nodeType="withEffect">
                                  <p:stCondLst>
                                    <p:cond delay="0"/>
                                  </p:stCondLst>
                                  <p:childTnLst>
                                    <p:animEffect transition="out" filter="fade">
                                      <p:cBhvr>
                                        <p:cTn id="16" dur="1000"/>
                                        <p:tgtEl>
                                          <p:spTgt spid="3074"/>
                                        </p:tgtEl>
                                      </p:cBhvr>
                                    </p:animEffect>
                                    <p:set>
                                      <p:cBhvr>
                                        <p:cTn id="17" dur="1" fill="hold">
                                          <p:stCondLst>
                                            <p:cond delay="999"/>
                                          </p:stCondLst>
                                        </p:cTn>
                                        <p:tgtEl>
                                          <p:spTgt spid="3074"/>
                                        </p:tgtEl>
                                        <p:attrNameLst>
                                          <p:attrName>style.visibility</p:attrName>
                                        </p:attrNameLst>
                                      </p:cBhvr>
                                      <p:to>
                                        <p:strVal val="hidden"/>
                                      </p:to>
                                    </p:set>
                                  </p:childTnLst>
                                </p:cTn>
                              </p:par>
                              <p:par>
                                <p:cTn id="18" presetID="10" presetClass="exit" presetSubtype="0" fill="hold" nodeType="withEffect">
                                  <p:stCondLst>
                                    <p:cond delay="0"/>
                                  </p:stCondLst>
                                  <p:childTnLst>
                                    <p:animEffect transition="out" filter="fade">
                                      <p:cBhvr>
                                        <p:cTn id="19" dur="1000"/>
                                        <p:tgtEl>
                                          <p:spTgt spid="16"/>
                                        </p:tgtEl>
                                      </p:cBhvr>
                                    </p:animEffect>
                                    <p:set>
                                      <p:cBhvr>
                                        <p:cTn id="20" dur="1" fill="hold">
                                          <p:stCondLst>
                                            <p:cond delay="999"/>
                                          </p:stCondLst>
                                        </p:cTn>
                                        <p:tgtEl>
                                          <p:spTgt spid="16"/>
                                        </p:tgtEl>
                                        <p:attrNameLst>
                                          <p:attrName>style.visibility</p:attrName>
                                        </p:attrNameLst>
                                      </p:cBhvr>
                                      <p:to>
                                        <p:strVal val="hidden"/>
                                      </p:to>
                                    </p:set>
                                  </p:childTnLst>
                                </p:cTn>
                              </p:par>
                              <p:par>
                                <p:cTn id="21" presetID="10" presetClass="exit" presetSubtype="0" fill="hold" nodeType="withEffect">
                                  <p:stCondLst>
                                    <p:cond delay="0"/>
                                  </p:stCondLst>
                                  <p:childTnLst>
                                    <p:animEffect transition="out" filter="fade">
                                      <p:cBhvr>
                                        <p:cTn id="22" dur="1000"/>
                                        <p:tgtEl>
                                          <p:spTgt spid="19"/>
                                        </p:tgtEl>
                                      </p:cBhvr>
                                    </p:animEffect>
                                    <p:set>
                                      <p:cBhvr>
                                        <p:cTn id="23" dur="1" fill="hold">
                                          <p:stCondLst>
                                            <p:cond delay="999"/>
                                          </p:stCondLst>
                                        </p:cTn>
                                        <p:tgtEl>
                                          <p:spTgt spid="19"/>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3"/>
                                        </p:tgtEl>
                                      </p:cBhvr>
                                    </p:animEffect>
                                    <p:set>
                                      <p:cBhvr>
                                        <p:cTn id="26" dur="1" fill="hold">
                                          <p:stCondLst>
                                            <p:cond delay="999"/>
                                          </p:stCondLst>
                                        </p:cTn>
                                        <p:tgtEl>
                                          <p:spTgt spid="3"/>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1000"/>
                                        <p:tgtEl>
                                          <p:spTgt spid="30"/>
                                        </p:tgtEl>
                                      </p:cBhvr>
                                    </p:animEffect>
                                    <p:set>
                                      <p:cBhvr>
                                        <p:cTn id="29" dur="1" fill="hold">
                                          <p:stCondLst>
                                            <p:cond delay="999"/>
                                          </p:stCondLst>
                                        </p:cTn>
                                        <p:tgtEl>
                                          <p:spTgt spid="30"/>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29"/>
                                        </p:tgtEl>
                                      </p:cBhvr>
                                    </p:animEffect>
                                    <p:set>
                                      <p:cBhvr>
                                        <p:cTn id="32" dur="1" fill="hold">
                                          <p:stCondLst>
                                            <p:cond delay="999"/>
                                          </p:stCondLst>
                                        </p:cTn>
                                        <p:tgtEl>
                                          <p:spTgt spid="29"/>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1000"/>
                                        <p:tgtEl>
                                          <p:spTgt spid="28"/>
                                        </p:tgtEl>
                                      </p:cBhvr>
                                    </p:animEffect>
                                    <p:set>
                                      <p:cBhvr>
                                        <p:cTn id="35" dur="1" fill="hold">
                                          <p:stCondLst>
                                            <p:cond delay="999"/>
                                          </p:stCondLst>
                                        </p:cTn>
                                        <p:tgtEl>
                                          <p:spTgt spid="28"/>
                                        </p:tgtEl>
                                        <p:attrNameLst>
                                          <p:attrName>style.visibility</p:attrName>
                                        </p:attrNameLst>
                                      </p:cBhvr>
                                      <p:to>
                                        <p:strVal val="hidden"/>
                                      </p:to>
                                    </p:set>
                                  </p:childTnLst>
                                </p:cTn>
                              </p:par>
                              <p:par>
                                <p:cTn id="36" presetID="10" presetClass="entr" presetSubtype="0"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animBg="1"/>
      <p:bldP spid="30" grpId="1" animBg="1"/>
      <p:bldP spid="28" grpId="0"/>
      <p:bldP spid="2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1"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7"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6"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2590800" y="685800"/>
            <a:ext cx="1143000" cy="3347886"/>
            <a:chOff x="2590800" y="685800"/>
            <a:chExt cx="1143000" cy="3347886"/>
          </a:xfrm>
        </p:grpSpPr>
        <p:grpSp>
          <p:nvGrpSpPr>
            <p:cNvPr id="73" name="Group 72"/>
            <p:cNvGrpSpPr/>
            <p:nvPr/>
          </p:nvGrpSpPr>
          <p:grpSpPr>
            <a:xfrm>
              <a:off x="2590800" y="685800"/>
              <a:ext cx="1143000" cy="3347886"/>
              <a:chOff x="2590800" y="685800"/>
              <a:chExt cx="1143000" cy="3347886"/>
            </a:xfrm>
          </p:grpSpPr>
          <p:grpSp>
            <p:nvGrpSpPr>
              <p:cNvPr id="55"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6" name="Straight Connector 75"/>
          <p:cNvCxnSpPr>
            <a:stCxn id="30" idx="0"/>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5486400" y="2362200"/>
            <a:ext cx="16764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162800" y="2362200"/>
            <a:ext cx="16764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1524000" y="685800"/>
            <a:ext cx="1340031" cy="2514600"/>
            <a:chOff x="1524000" y="685800"/>
            <a:chExt cx="1340031" cy="2514600"/>
          </a:xfrm>
        </p:grpSpPr>
        <p:grpSp>
          <p:nvGrpSpPr>
            <p:cNvPr id="60" name="Group 59"/>
            <p:cNvGrpSpPr/>
            <p:nvPr/>
          </p:nvGrpSpPr>
          <p:grpSpPr>
            <a:xfrm>
              <a:off x="1524000" y="685800"/>
              <a:ext cx="1048206" cy="2514600"/>
              <a:chOff x="1524000" y="685800"/>
              <a:chExt cx="1048206" cy="2514600"/>
            </a:xfrm>
          </p:grpSpPr>
          <p:grpSp>
            <p:nvGrpSpPr>
              <p:cNvPr id="51"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908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74" name="Group 73"/>
          <p:cNvGrpSpPr/>
          <p:nvPr/>
        </p:nvGrpSpPr>
        <p:grpSpPr>
          <a:xfrm>
            <a:off x="3505200" y="685800"/>
            <a:ext cx="1295400" cy="3352800"/>
            <a:chOff x="3505200" y="685800"/>
            <a:chExt cx="1295400" cy="3352800"/>
          </a:xfrm>
        </p:grpSpPr>
        <p:grpSp>
          <p:nvGrpSpPr>
            <p:cNvPr id="64"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sp>
        <p:nvSpPr>
          <p:cNvPr id="89" name="TextBox 88"/>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90" name="TextBox 89"/>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92" name="TextBox 91"/>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102"/>
          <p:cNvGrpSpPr/>
          <p:nvPr/>
        </p:nvGrpSpPr>
        <p:grpSpPr>
          <a:xfrm>
            <a:off x="5775058" y="6248400"/>
            <a:ext cx="3368942" cy="461665"/>
            <a:chOff x="5851258" y="7467600"/>
            <a:chExt cx="3368942" cy="461665"/>
          </a:xfrm>
        </p:grpSpPr>
        <p:grpSp>
          <p:nvGrpSpPr>
            <p:cNvPr id="104"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down)">
                                      <p:cBhvr>
                                        <p:cTn id="7" dur="10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down)">
                                      <p:cBhvr>
                                        <p:cTn id="12" dur="10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left)">
                                      <p:cBhvr>
                                        <p:cTn id="17" dur="2000"/>
                                        <p:tgtEl>
                                          <p:spTgt spid="7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down)">
                                      <p:cBhvr>
                                        <p:cTn id="22" dur="1000"/>
                                        <p:tgtEl>
                                          <p:spTgt spid="14">
                                            <p:txEl>
                                              <p:pRg st="0" end="0"/>
                                            </p:txEl>
                                          </p:spTgt>
                                        </p:tgtEl>
                                      </p:cBhvr>
                                    </p:animEffect>
                                  </p:childTnLst>
                                </p:cTn>
                              </p:par>
                            </p:childTnLst>
                          </p:cTn>
                        </p:par>
                        <p:par>
                          <p:cTn id="23" fill="hold">
                            <p:stCondLst>
                              <p:cond delay="1000"/>
                            </p:stCondLst>
                            <p:childTnLst>
                              <p:par>
                                <p:cTn id="24" presetID="22" presetClass="entr" presetSubtype="4"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wipe(down)">
                                      <p:cBhvr>
                                        <p:cTn id="26" dur="500"/>
                                        <p:tgtEl>
                                          <p:spTgt spid="2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4">
                                            <p:txEl>
                                              <p:pRg st="1" end="1"/>
                                            </p:txEl>
                                          </p:spTgt>
                                        </p:tgtEl>
                                        <p:attrNameLst>
                                          <p:attrName>style.visibility</p:attrName>
                                        </p:attrNameLst>
                                      </p:cBhvr>
                                      <p:to>
                                        <p:strVal val="visible"/>
                                      </p:to>
                                    </p:set>
                                    <p:animEffect transition="in" filter="wipe(down)">
                                      <p:cBhvr>
                                        <p:cTn id="31" dur="1000"/>
                                        <p:tgtEl>
                                          <p:spTgt spid="14">
                                            <p:txEl>
                                              <p:pRg st="1" end="1"/>
                                            </p:txEl>
                                          </p:spTgt>
                                        </p:tgtEl>
                                      </p:cBhvr>
                                    </p:animEffect>
                                  </p:childTnLst>
                                </p:cTn>
                              </p:par>
                            </p:childTnLst>
                          </p:cTn>
                        </p:par>
                        <p:par>
                          <p:cTn id="32" fill="hold">
                            <p:stCondLst>
                              <p:cond delay="1000"/>
                            </p:stCondLst>
                            <p:childTnLst>
                              <p:par>
                                <p:cTn id="33" presetID="22" presetClass="entr" presetSubtype="4"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wipe(down)">
                                      <p:cBhvr>
                                        <p:cTn id="35" dur="500"/>
                                        <p:tgtEl>
                                          <p:spTgt spid="2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78"/>
                                        </p:tgtEl>
                                        <p:attrNameLst>
                                          <p:attrName>style.visibility</p:attrName>
                                        </p:attrNameLst>
                                      </p:cBhvr>
                                      <p:to>
                                        <p:strVal val="visible"/>
                                      </p:to>
                                    </p:set>
                                    <p:animEffect transition="in" filter="wipe(left)">
                                      <p:cBhvr>
                                        <p:cTn id="40" dur="2000"/>
                                        <p:tgtEl>
                                          <p:spTgt spid="78"/>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14">
                                            <p:txEl>
                                              <p:pRg st="2" end="2"/>
                                            </p:txEl>
                                          </p:spTgt>
                                        </p:tgtEl>
                                        <p:attrNameLst>
                                          <p:attrName>style.visibility</p:attrName>
                                        </p:attrNameLst>
                                      </p:cBhvr>
                                      <p:to>
                                        <p:strVal val="visible"/>
                                      </p:to>
                                    </p:set>
                                    <p:animEffect transition="in" filter="wipe(down)">
                                      <p:cBhvr>
                                        <p:cTn id="45" dur="1000"/>
                                        <p:tgtEl>
                                          <p:spTgt spid="14">
                                            <p:txEl>
                                              <p:pRg st="2" end="2"/>
                                            </p:txEl>
                                          </p:spTgt>
                                        </p:tgtEl>
                                      </p:cBhvr>
                                    </p:animEffect>
                                  </p:childTnLst>
                                </p:cTn>
                              </p:par>
                            </p:childTnLst>
                          </p:cTn>
                        </p:par>
                        <p:par>
                          <p:cTn id="46" fill="hold">
                            <p:stCondLst>
                              <p:cond delay="1000"/>
                            </p:stCondLst>
                            <p:childTnLst>
                              <p:par>
                                <p:cTn id="47" presetID="22" presetClass="entr" presetSubtype="4" fill="hold" nodeType="after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wipe(down)">
                                      <p:cBhvr>
                                        <p:cTn id="49" dur="500"/>
                                        <p:tgtEl>
                                          <p:spTgt spid="3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72"/>
                                        </p:tgtEl>
                                        <p:attrNameLst>
                                          <p:attrName>style.visibility</p:attrName>
                                        </p:attrNameLst>
                                      </p:cBhvr>
                                      <p:to>
                                        <p:strVal val="visible"/>
                                      </p:to>
                                    </p:set>
                                    <p:animEffect transition="in" filter="wipe(down)">
                                      <p:cBhvr>
                                        <p:cTn id="54" dur="1000"/>
                                        <p:tgtEl>
                                          <p:spTgt spid="72"/>
                                        </p:tgtEl>
                                      </p:cBhvr>
                                    </p:animEffect>
                                  </p:childTnLst>
                                </p:cTn>
                              </p:par>
                            </p:childTnLst>
                          </p:cTn>
                        </p:par>
                        <p:par>
                          <p:cTn id="55" fill="hold">
                            <p:stCondLst>
                              <p:cond delay="1000"/>
                            </p:stCondLst>
                            <p:childTnLst>
                              <p:par>
                                <p:cTn id="56" presetID="53" presetClass="entr" presetSubtype="0"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 calcmode="lin" valueType="num">
                                      <p:cBhvr>
                                        <p:cTn id="58" dur="1000" fill="hold"/>
                                        <p:tgtEl>
                                          <p:spTgt spid="89"/>
                                        </p:tgtEl>
                                        <p:attrNameLst>
                                          <p:attrName>ppt_w</p:attrName>
                                        </p:attrNameLst>
                                      </p:cBhvr>
                                      <p:tavLst>
                                        <p:tav tm="0">
                                          <p:val>
                                            <p:fltVal val="0"/>
                                          </p:val>
                                        </p:tav>
                                        <p:tav tm="100000">
                                          <p:val>
                                            <p:strVal val="#ppt_w"/>
                                          </p:val>
                                        </p:tav>
                                      </p:tavLst>
                                    </p:anim>
                                    <p:anim calcmode="lin" valueType="num">
                                      <p:cBhvr>
                                        <p:cTn id="59" dur="1000" fill="hold"/>
                                        <p:tgtEl>
                                          <p:spTgt spid="89"/>
                                        </p:tgtEl>
                                        <p:attrNameLst>
                                          <p:attrName>ppt_h</p:attrName>
                                        </p:attrNameLst>
                                      </p:cBhvr>
                                      <p:tavLst>
                                        <p:tav tm="0">
                                          <p:val>
                                            <p:fltVal val="0"/>
                                          </p:val>
                                        </p:tav>
                                        <p:tav tm="100000">
                                          <p:val>
                                            <p:strVal val="#ppt_h"/>
                                          </p:val>
                                        </p:tav>
                                      </p:tavLst>
                                    </p:anim>
                                    <p:animEffect transition="in" filter="fade">
                                      <p:cBhvr>
                                        <p:cTn id="60" dur="1000"/>
                                        <p:tgtEl>
                                          <p:spTgt spid="8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1000"/>
                                        <p:tgtEl>
                                          <p:spTgt spid="89"/>
                                        </p:tgtEl>
                                      </p:cBhvr>
                                    </p:animEffect>
                                    <p:set>
                                      <p:cBhvr>
                                        <p:cTn id="65" dur="1" fill="hold">
                                          <p:stCondLst>
                                            <p:cond delay="999"/>
                                          </p:stCondLst>
                                        </p:cTn>
                                        <p:tgtEl>
                                          <p:spTgt spid="89"/>
                                        </p:tgtEl>
                                        <p:attrNameLst>
                                          <p:attrName>style.visibility</p:attrName>
                                        </p:attrNameLst>
                                      </p:cBhvr>
                                      <p:to>
                                        <p:strVal val="hidden"/>
                                      </p:to>
                                    </p:set>
                                  </p:childTnLst>
                                </p:cTn>
                              </p:par>
                            </p:childTnLst>
                          </p:cTn>
                        </p:par>
                        <p:par>
                          <p:cTn id="66" fill="hold">
                            <p:stCondLst>
                              <p:cond delay="1000"/>
                            </p:stCondLst>
                            <p:childTnLst>
                              <p:par>
                                <p:cTn id="67" presetID="22" presetClass="entr" presetSubtype="4" fill="hold" nodeType="afterEffect">
                                  <p:stCondLst>
                                    <p:cond delay="0"/>
                                  </p:stCondLst>
                                  <p:childTnLst>
                                    <p:set>
                                      <p:cBhvr>
                                        <p:cTn id="68" dur="1" fill="hold">
                                          <p:stCondLst>
                                            <p:cond delay="0"/>
                                          </p:stCondLst>
                                        </p:cTn>
                                        <p:tgtEl>
                                          <p:spTgt spid="88"/>
                                        </p:tgtEl>
                                        <p:attrNameLst>
                                          <p:attrName>style.visibility</p:attrName>
                                        </p:attrNameLst>
                                      </p:cBhvr>
                                      <p:to>
                                        <p:strVal val="visible"/>
                                      </p:to>
                                    </p:set>
                                    <p:animEffect transition="in" filter="wipe(down)">
                                      <p:cBhvr>
                                        <p:cTn id="69" dur="1000"/>
                                        <p:tgtEl>
                                          <p:spTgt spid="88"/>
                                        </p:tgtEl>
                                      </p:cBhvr>
                                    </p:animEffect>
                                  </p:childTnLst>
                                </p:cTn>
                              </p:par>
                            </p:childTnLst>
                          </p:cTn>
                        </p:par>
                        <p:par>
                          <p:cTn id="70" fill="hold">
                            <p:stCondLst>
                              <p:cond delay="2000"/>
                            </p:stCondLst>
                            <p:childTnLst>
                              <p:par>
                                <p:cTn id="71" presetID="53" presetClass="entr" presetSubtype="0" fill="hold" grpId="0" nodeType="afterEffect">
                                  <p:stCondLst>
                                    <p:cond delay="0"/>
                                  </p:stCondLst>
                                  <p:childTnLst>
                                    <p:set>
                                      <p:cBhvr>
                                        <p:cTn id="72" dur="1" fill="hold">
                                          <p:stCondLst>
                                            <p:cond delay="0"/>
                                          </p:stCondLst>
                                        </p:cTn>
                                        <p:tgtEl>
                                          <p:spTgt spid="90"/>
                                        </p:tgtEl>
                                        <p:attrNameLst>
                                          <p:attrName>style.visibility</p:attrName>
                                        </p:attrNameLst>
                                      </p:cBhvr>
                                      <p:to>
                                        <p:strVal val="visible"/>
                                      </p:to>
                                    </p:set>
                                    <p:anim calcmode="lin" valueType="num">
                                      <p:cBhvr>
                                        <p:cTn id="73" dur="1000" fill="hold"/>
                                        <p:tgtEl>
                                          <p:spTgt spid="90"/>
                                        </p:tgtEl>
                                        <p:attrNameLst>
                                          <p:attrName>ppt_w</p:attrName>
                                        </p:attrNameLst>
                                      </p:cBhvr>
                                      <p:tavLst>
                                        <p:tav tm="0">
                                          <p:val>
                                            <p:fltVal val="0"/>
                                          </p:val>
                                        </p:tav>
                                        <p:tav tm="100000">
                                          <p:val>
                                            <p:strVal val="#ppt_w"/>
                                          </p:val>
                                        </p:tav>
                                      </p:tavLst>
                                    </p:anim>
                                    <p:anim calcmode="lin" valueType="num">
                                      <p:cBhvr>
                                        <p:cTn id="74" dur="1000" fill="hold"/>
                                        <p:tgtEl>
                                          <p:spTgt spid="90"/>
                                        </p:tgtEl>
                                        <p:attrNameLst>
                                          <p:attrName>ppt_h</p:attrName>
                                        </p:attrNameLst>
                                      </p:cBhvr>
                                      <p:tavLst>
                                        <p:tav tm="0">
                                          <p:val>
                                            <p:fltVal val="0"/>
                                          </p:val>
                                        </p:tav>
                                        <p:tav tm="100000">
                                          <p:val>
                                            <p:strVal val="#ppt_h"/>
                                          </p:val>
                                        </p:tav>
                                      </p:tavLst>
                                    </p:anim>
                                    <p:animEffect transition="in" filter="fade">
                                      <p:cBhvr>
                                        <p:cTn id="75" dur="1000"/>
                                        <p:tgtEl>
                                          <p:spTgt spid="90"/>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90"/>
                                        </p:tgtEl>
                                      </p:cBhvr>
                                    </p:animEffect>
                                    <p:set>
                                      <p:cBhvr>
                                        <p:cTn id="80" dur="1" fill="hold">
                                          <p:stCondLst>
                                            <p:cond delay="999"/>
                                          </p:stCondLst>
                                        </p:cTn>
                                        <p:tgtEl>
                                          <p:spTgt spid="90"/>
                                        </p:tgtEl>
                                        <p:attrNameLst>
                                          <p:attrName>style.visibility</p:attrName>
                                        </p:attrNameLst>
                                      </p:cBhvr>
                                      <p:to>
                                        <p:strVal val="hidden"/>
                                      </p:to>
                                    </p:se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ipe(left)">
                                      <p:cBhvr>
                                        <p:cTn id="84" dur="2000"/>
                                        <p:tgtEl>
                                          <p:spTgt spid="83"/>
                                        </p:tgtEl>
                                      </p:cBhvr>
                                    </p:animEffect>
                                  </p:childTnLst>
                                </p:cTn>
                              </p:par>
                            </p:childTnLst>
                          </p:cTn>
                        </p:par>
                        <p:par>
                          <p:cTn id="85" fill="hold">
                            <p:stCondLst>
                              <p:cond delay="3000"/>
                            </p:stCondLst>
                            <p:childTnLst>
                              <p:par>
                                <p:cTn id="86" presetID="22" presetClass="entr" presetSubtype="4" fill="hold" nodeType="after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wipe(down)">
                                      <p:cBhvr>
                                        <p:cTn id="88" dur="1000"/>
                                        <p:tgtEl>
                                          <p:spTgt spid="74"/>
                                        </p:tgtEl>
                                      </p:cBhvr>
                                    </p:animEffect>
                                  </p:childTnLst>
                                </p:cTn>
                              </p:par>
                            </p:childTnLst>
                          </p:cTn>
                        </p:par>
                        <p:par>
                          <p:cTn id="89" fill="hold">
                            <p:stCondLst>
                              <p:cond delay="4000"/>
                            </p:stCondLst>
                            <p:childTnLst>
                              <p:par>
                                <p:cTn id="90" presetID="53" presetClass="entr" presetSubtype="0" fill="hold" grpId="0" nodeType="afterEffect">
                                  <p:stCondLst>
                                    <p:cond delay="0"/>
                                  </p:stCondLst>
                                  <p:childTnLst>
                                    <p:set>
                                      <p:cBhvr>
                                        <p:cTn id="91" dur="1" fill="hold">
                                          <p:stCondLst>
                                            <p:cond delay="0"/>
                                          </p:stCondLst>
                                        </p:cTn>
                                        <p:tgtEl>
                                          <p:spTgt spid="92"/>
                                        </p:tgtEl>
                                        <p:attrNameLst>
                                          <p:attrName>style.visibility</p:attrName>
                                        </p:attrNameLst>
                                      </p:cBhvr>
                                      <p:to>
                                        <p:strVal val="visible"/>
                                      </p:to>
                                    </p:set>
                                    <p:anim calcmode="lin" valueType="num">
                                      <p:cBhvr>
                                        <p:cTn id="92" dur="1000" fill="hold"/>
                                        <p:tgtEl>
                                          <p:spTgt spid="92"/>
                                        </p:tgtEl>
                                        <p:attrNameLst>
                                          <p:attrName>ppt_w</p:attrName>
                                        </p:attrNameLst>
                                      </p:cBhvr>
                                      <p:tavLst>
                                        <p:tav tm="0">
                                          <p:val>
                                            <p:fltVal val="0"/>
                                          </p:val>
                                        </p:tav>
                                        <p:tav tm="100000">
                                          <p:val>
                                            <p:strVal val="#ppt_w"/>
                                          </p:val>
                                        </p:tav>
                                      </p:tavLst>
                                    </p:anim>
                                    <p:anim calcmode="lin" valueType="num">
                                      <p:cBhvr>
                                        <p:cTn id="93" dur="1000" fill="hold"/>
                                        <p:tgtEl>
                                          <p:spTgt spid="92"/>
                                        </p:tgtEl>
                                        <p:attrNameLst>
                                          <p:attrName>ppt_h</p:attrName>
                                        </p:attrNameLst>
                                      </p:cBhvr>
                                      <p:tavLst>
                                        <p:tav tm="0">
                                          <p:val>
                                            <p:fltVal val="0"/>
                                          </p:val>
                                        </p:tav>
                                        <p:tav tm="100000">
                                          <p:val>
                                            <p:strVal val="#ppt_h"/>
                                          </p:val>
                                        </p:tav>
                                      </p:tavLst>
                                    </p:anim>
                                    <p:animEffect transition="in" filter="fade">
                                      <p:cBhvr>
                                        <p:cTn id="94" dur="1000"/>
                                        <p:tgtEl>
                                          <p:spTgt spid="9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1" nodeType="clickEffect">
                                  <p:stCondLst>
                                    <p:cond delay="0"/>
                                  </p:stCondLst>
                                  <p:childTnLst>
                                    <p:animEffect transition="out" filter="fade">
                                      <p:cBhvr>
                                        <p:cTn id="98" dur="1000"/>
                                        <p:tgtEl>
                                          <p:spTgt spid="92"/>
                                        </p:tgtEl>
                                      </p:cBhvr>
                                    </p:animEffect>
                                    <p:set>
                                      <p:cBhvr>
                                        <p:cTn id="99" dur="1" fill="hold">
                                          <p:stCondLst>
                                            <p:cond delay="999"/>
                                          </p:stCondLst>
                                        </p:cTn>
                                        <p:tgtEl>
                                          <p:spTgt spid="92"/>
                                        </p:tgtEl>
                                        <p:attrNameLst>
                                          <p:attrName>style.visibility</p:attrName>
                                        </p:attrNameLst>
                                      </p:cBhvr>
                                      <p:to>
                                        <p:strVal val="hidden"/>
                                      </p:to>
                                    </p:set>
                                  </p:childTnLst>
                                </p:cTn>
                              </p:par>
                            </p:childTnLst>
                          </p:cTn>
                        </p:par>
                        <p:par>
                          <p:cTn id="100" fill="hold">
                            <p:stCondLst>
                              <p:cond delay="1000"/>
                            </p:stCondLst>
                            <p:childTnLst>
                              <p:par>
                                <p:cTn id="101" presetID="22" presetClass="entr" presetSubtype="4" fill="hold" nodeType="afterEffect">
                                  <p:stCondLst>
                                    <p:cond delay="0"/>
                                  </p:stCondLst>
                                  <p:childTnLst>
                                    <p:set>
                                      <p:cBhvr>
                                        <p:cTn id="102" dur="1" fill="hold">
                                          <p:stCondLst>
                                            <p:cond delay="0"/>
                                          </p:stCondLst>
                                        </p:cTn>
                                        <p:tgtEl>
                                          <p:spTgt spid="14">
                                            <p:txEl>
                                              <p:pRg st="7" end="7"/>
                                            </p:txEl>
                                          </p:spTgt>
                                        </p:tgtEl>
                                        <p:attrNameLst>
                                          <p:attrName>style.visibility</p:attrName>
                                        </p:attrNameLst>
                                      </p:cBhvr>
                                      <p:to>
                                        <p:strVal val="visible"/>
                                      </p:to>
                                    </p:set>
                                    <p:animEffect transition="in" filter="wipe(down)">
                                      <p:cBhvr>
                                        <p:cTn id="103" dur="1000"/>
                                        <p:tgtEl>
                                          <p:spTgt spid="14">
                                            <p:txEl>
                                              <p:pRg st="7" end="7"/>
                                            </p:txEl>
                                          </p:spTgt>
                                        </p:tgtEl>
                                      </p:cBhvr>
                                    </p:animEffect>
                                  </p:childTnLst>
                                </p:cTn>
                              </p:par>
                              <p:par>
                                <p:cTn id="104" presetID="10" presetClass="entr" presetSubtype="0" fill="hold" nodeType="withEffect">
                                  <p:stCondLst>
                                    <p:cond delay="0"/>
                                  </p:stCondLst>
                                  <p:childTnLst>
                                    <p:set>
                                      <p:cBhvr>
                                        <p:cTn id="105" dur="1" fill="hold">
                                          <p:stCondLst>
                                            <p:cond delay="0"/>
                                          </p:stCondLst>
                                        </p:cTn>
                                        <p:tgtEl>
                                          <p:spTgt spid="14">
                                            <p:txEl>
                                              <p:pRg st="9" end="9"/>
                                            </p:txEl>
                                          </p:spTgt>
                                        </p:tgtEl>
                                        <p:attrNameLst>
                                          <p:attrName>style.visibility</p:attrName>
                                        </p:attrNameLst>
                                      </p:cBhvr>
                                      <p:to>
                                        <p:strVal val="visible"/>
                                      </p:to>
                                    </p:set>
                                    <p:animEffect transition="in" filter="fade">
                                      <p:cBhvr>
                                        <p:cTn id="106" dur="1000"/>
                                        <p:tgtEl>
                                          <p:spTgt spid="14">
                                            <p:txEl>
                                              <p:pRg st="9" end="9"/>
                                            </p:txEl>
                                          </p:spTgt>
                                        </p:tgtEl>
                                      </p:cBhvr>
                                    </p:animEffect>
                                  </p:childTnLst>
                                </p:cTn>
                              </p:par>
                            </p:childTnLst>
                          </p:cTn>
                        </p:par>
                        <p:par>
                          <p:cTn id="107" fill="hold">
                            <p:stCondLst>
                              <p:cond delay="2000"/>
                            </p:stCondLst>
                            <p:childTnLst>
                              <p:par>
                                <p:cTn id="108" presetID="22" presetClass="entr" presetSubtype="8" fill="hold"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wipe(left)">
                                      <p:cBhvr>
                                        <p:cTn id="110" dur="1000"/>
                                        <p:tgtEl>
                                          <p:spTgt spid="47"/>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nodeType="clickEffect">
                                  <p:stCondLst>
                                    <p:cond delay="0"/>
                                  </p:stCondLst>
                                  <p:childTnLst>
                                    <p:set>
                                      <p:cBhvr>
                                        <p:cTn id="114" dur="1" fill="hold">
                                          <p:stCondLst>
                                            <p:cond delay="0"/>
                                          </p:stCondLst>
                                        </p:cTn>
                                        <p:tgtEl>
                                          <p:spTgt spid="85"/>
                                        </p:tgtEl>
                                        <p:attrNameLst>
                                          <p:attrName>style.visibility</p:attrName>
                                        </p:attrNameLst>
                                      </p:cBhvr>
                                      <p:to>
                                        <p:strVal val="visible"/>
                                      </p:to>
                                    </p:set>
                                    <p:animEffect transition="in" filter="wipe(left)">
                                      <p:cBhvr>
                                        <p:cTn id="115" dur="2000"/>
                                        <p:tgtEl>
                                          <p:spTgt spid="85"/>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4" fill="hold" nodeType="clickEffect">
                                  <p:stCondLst>
                                    <p:cond delay="0"/>
                                  </p:stCondLst>
                                  <p:childTnLst>
                                    <p:set>
                                      <p:cBhvr>
                                        <p:cTn id="119" dur="1" fill="hold">
                                          <p:stCondLst>
                                            <p:cond delay="0"/>
                                          </p:stCondLst>
                                        </p:cTn>
                                        <p:tgtEl>
                                          <p:spTgt spid="14">
                                            <p:txEl>
                                              <p:pRg st="10" end="10"/>
                                            </p:txEl>
                                          </p:spTgt>
                                        </p:tgtEl>
                                        <p:attrNameLst>
                                          <p:attrName>style.visibility</p:attrName>
                                        </p:attrNameLst>
                                      </p:cBhvr>
                                      <p:to>
                                        <p:strVal val="visible"/>
                                      </p:to>
                                    </p:set>
                                    <p:animEffect transition="in" filter="wipe(down)">
                                      <p:cBhvr>
                                        <p:cTn id="120" dur="1000"/>
                                        <p:tgtEl>
                                          <p:spTgt spid="14">
                                            <p:txEl>
                                              <p:pRg st="10" end="10"/>
                                            </p:txEl>
                                          </p:spTgt>
                                        </p:tgtEl>
                                      </p:cBhvr>
                                    </p:animEffect>
                                  </p:childTnLst>
                                </p:cTn>
                              </p:par>
                            </p:childTnLst>
                          </p:cTn>
                        </p:par>
                        <p:par>
                          <p:cTn id="121" fill="hold">
                            <p:stCondLst>
                              <p:cond delay="10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1000"/>
                                        <p:tgtEl>
                                          <p:spTgt spid="31"/>
                                        </p:tgtEl>
                                      </p:cBhvr>
                                    </p:animEffect>
                                  </p:childTnLst>
                                </p:cTn>
                              </p:par>
                              <p:par>
                                <p:cTn id="125" presetID="10" presetClass="entr" presetSubtype="0" fill="hold" nodeType="withEffect">
                                  <p:stCondLst>
                                    <p:cond delay="0"/>
                                  </p:stCondLst>
                                  <p:childTnLst>
                                    <p:set>
                                      <p:cBhvr>
                                        <p:cTn id="126" dur="1" fill="hold">
                                          <p:stCondLst>
                                            <p:cond delay="0"/>
                                          </p:stCondLst>
                                        </p:cTn>
                                        <p:tgtEl>
                                          <p:spTgt spid="14">
                                            <p:txEl>
                                              <p:pRg st="11" end="11"/>
                                            </p:txEl>
                                          </p:spTgt>
                                        </p:tgtEl>
                                        <p:attrNameLst>
                                          <p:attrName>style.visibility</p:attrName>
                                        </p:attrNameLst>
                                      </p:cBhvr>
                                      <p:to>
                                        <p:strVal val="visible"/>
                                      </p:to>
                                    </p:set>
                                    <p:animEffect transition="in" filter="fade">
                                      <p:cBhvr>
                                        <p:cTn id="127" dur="1000"/>
                                        <p:tgtEl>
                                          <p:spTgt spid="14">
                                            <p:txEl>
                                              <p:pRg st="11" end="11"/>
                                            </p:txEl>
                                          </p:spTgt>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nodeType="clickEffect">
                                  <p:stCondLst>
                                    <p:cond delay="0"/>
                                  </p:stCondLst>
                                  <p:childTnLst>
                                    <p:set>
                                      <p:cBhvr>
                                        <p:cTn id="131" dur="1" fill="hold">
                                          <p:stCondLst>
                                            <p:cond delay="0"/>
                                          </p:stCondLst>
                                        </p:cTn>
                                        <p:tgtEl>
                                          <p:spTgt spid="14">
                                            <p:txEl>
                                              <p:pRg st="13" end="13"/>
                                            </p:txEl>
                                          </p:spTgt>
                                        </p:tgtEl>
                                        <p:attrNameLst>
                                          <p:attrName>style.visibility</p:attrName>
                                        </p:attrNameLst>
                                      </p:cBhvr>
                                      <p:to>
                                        <p:strVal val="visible"/>
                                      </p:to>
                                    </p:set>
                                    <p:animEffect transition="in" filter="wipe(down)">
                                      <p:cBhvr>
                                        <p:cTn id="132" dur="1000"/>
                                        <p:tgtEl>
                                          <p:spTgt spid="14">
                                            <p:txEl>
                                              <p:pRg st="13" end="13"/>
                                            </p:txEl>
                                          </p:spTgt>
                                        </p:tgtEl>
                                      </p:cBhvr>
                                    </p:animEffect>
                                  </p:childTnLst>
                                </p:cTn>
                              </p:par>
                            </p:childTnLst>
                          </p:cTn>
                        </p:par>
                        <p:par>
                          <p:cTn id="133" fill="hold">
                            <p:stCondLst>
                              <p:cond delay="1000"/>
                            </p:stCondLst>
                            <p:childTnLst>
                              <p:par>
                                <p:cTn id="134" presetID="22" presetClass="entr" presetSubtype="4" fill="hold" nodeType="afterEffect">
                                  <p:stCondLst>
                                    <p:cond delay="0"/>
                                  </p:stCondLst>
                                  <p:childTnLst>
                                    <p:set>
                                      <p:cBhvr>
                                        <p:cTn id="135" dur="1" fill="hold">
                                          <p:stCondLst>
                                            <p:cond delay="0"/>
                                          </p:stCondLst>
                                        </p:cTn>
                                        <p:tgtEl>
                                          <p:spTgt spid="93"/>
                                        </p:tgtEl>
                                        <p:attrNameLst>
                                          <p:attrName>style.visibility</p:attrName>
                                        </p:attrNameLst>
                                      </p:cBhvr>
                                      <p:to>
                                        <p:strVal val="visible"/>
                                      </p:to>
                                    </p:set>
                                    <p:animEffect transition="in" filter="wipe(down)">
                                      <p:cBhvr>
                                        <p:cTn id="136" dur="1000"/>
                                        <p:tgtEl>
                                          <p:spTgt spid="93"/>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87"/>
                                        </p:tgtEl>
                                        <p:attrNameLst>
                                          <p:attrName>style.visibility</p:attrName>
                                        </p:attrNameLst>
                                      </p:cBhvr>
                                      <p:to>
                                        <p:strVal val="visible"/>
                                      </p:to>
                                    </p:set>
                                    <p:animEffect transition="in" filter="wipe(left)">
                                      <p:cBhvr>
                                        <p:cTn id="141" dur="2000"/>
                                        <p:tgtEl>
                                          <p:spTgt spid="87"/>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4" fill="hold" nodeType="clickEffect">
                                  <p:stCondLst>
                                    <p:cond delay="0"/>
                                  </p:stCondLst>
                                  <p:childTnLst>
                                    <p:set>
                                      <p:cBhvr>
                                        <p:cTn id="145" dur="1" fill="hold">
                                          <p:stCondLst>
                                            <p:cond delay="0"/>
                                          </p:stCondLst>
                                        </p:cTn>
                                        <p:tgtEl>
                                          <p:spTgt spid="14">
                                            <p:txEl>
                                              <p:pRg st="14" end="14"/>
                                            </p:txEl>
                                          </p:spTgt>
                                        </p:tgtEl>
                                        <p:attrNameLst>
                                          <p:attrName>style.visibility</p:attrName>
                                        </p:attrNameLst>
                                      </p:cBhvr>
                                      <p:to>
                                        <p:strVal val="visible"/>
                                      </p:to>
                                    </p:set>
                                    <p:animEffect transition="in" filter="wipe(down)">
                                      <p:cBhvr>
                                        <p:cTn id="146" dur="1000"/>
                                        <p:tgtEl>
                                          <p:spTgt spid="14">
                                            <p:txEl>
                                              <p:pRg st="14" end="14"/>
                                            </p:txEl>
                                          </p:spTgt>
                                        </p:tgtEl>
                                      </p:cBhvr>
                                    </p:animEffect>
                                  </p:childTnLst>
                                </p:cTn>
                              </p:par>
                              <p:par>
                                <p:cTn id="147" presetID="10" presetClass="entr" presetSubtype="0" fill="hold" nodeType="withEffect">
                                  <p:stCondLst>
                                    <p:cond delay="0"/>
                                  </p:stCondLst>
                                  <p:childTnLst>
                                    <p:set>
                                      <p:cBhvr>
                                        <p:cTn id="148" dur="1" fill="hold">
                                          <p:stCondLst>
                                            <p:cond delay="0"/>
                                          </p:stCondLst>
                                        </p:cTn>
                                        <p:tgtEl>
                                          <p:spTgt spid="14">
                                            <p:txEl>
                                              <p:pRg st="15" end="15"/>
                                            </p:txEl>
                                          </p:spTgt>
                                        </p:tgtEl>
                                        <p:attrNameLst>
                                          <p:attrName>style.visibility</p:attrName>
                                        </p:attrNameLst>
                                      </p:cBhvr>
                                      <p:to>
                                        <p:strVal val="visible"/>
                                      </p:to>
                                    </p:set>
                                    <p:animEffect transition="in" filter="fade">
                                      <p:cBhvr>
                                        <p:cTn id="149" dur="1000"/>
                                        <p:tgtEl>
                                          <p:spTgt spid="14">
                                            <p:txEl>
                                              <p:pRg st="15" end="15"/>
                                            </p:txEl>
                                          </p:spTgt>
                                        </p:tgtEl>
                                      </p:cBhvr>
                                    </p:animEffect>
                                  </p:childTnLst>
                                </p:cTn>
                              </p:par>
                            </p:childTnLst>
                          </p:cTn>
                        </p:par>
                        <p:par>
                          <p:cTn id="150" fill="hold">
                            <p:stCondLst>
                              <p:cond delay="1000"/>
                            </p:stCondLst>
                            <p:childTnLst>
                              <p:par>
                                <p:cTn id="151" presetID="22" presetClass="entr" presetSubtype="8" fill="hold" nodeType="afterEffect">
                                  <p:stCondLst>
                                    <p:cond delay="0"/>
                                  </p:stCondLst>
                                  <p:childTnLst>
                                    <p:set>
                                      <p:cBhvr>
                                        <p:cTn id="152" dur="1" fill="hold">
                                          <p:stCondLst>
                                            <p:cond delay="0"/>
                                          </p:stCondLst>
                                        </p:cTn>
                                        <p:tgtEl>
                                          <p:spTgt spid="46"/>
                                        </p:tgtEl>
                                        <p:attrNameLst>
                                          <p:attrName>style.visibility</p:attrName>
                                        </p:attrNameLst>
                                      </p:cBhvr>
                                      <p:to>
                                        <p:strVal val="visible"/>
                                      </p:to>
                                    </p:set>
                                    <p:animEffect transition="in" filter="wipe(left)">
                                      <p:cBhvr>
                                        <p:cTn id="153" dur="1000"/>
                                        <p:tgtEl>
                                          <p:spTgt spid="46"/>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4" fill="hold" nodeType="clickEffect">
                                  <p:stCondLst>
                                    <p:cond delay="0"/>
                                  </p:stCondLst>
                                  <p:childTnLst>
                                    <p:set>
                                      <p:cBhvr>
                                        <p:cTn id="157" dur="1" fill="hold">
                                          <p:stCondLst>
                                            <p:cond delay="0"/>
                                          </p:stCondLst>
                                        </p:cTn>
                                        <p:tgtEl>
                                          <p:spTgt spid="14">
                                            <p:txEl>
                                              <p:pRg st="18" end="18"/>
                                            </p:txEl>
                                          </p:spTgt>
                                        </p:tgtEl>
                                        <p:attrNameLst>
                                          <p:attrName>style.visibility</p:attrName>
                                        </p:attrNameLst>
                                      </p:cBhvr>
                                      <p:to>
                                        <p:strVal val="visible"/>
                                      </p:to>
                                    </p:set>
                                    <p:animEffect transition="in" filter="wipe(down)">
                                      <p:cBhvr>
                                        <p:cTn id="158" dur="1000"/>
                                        <p:tgtEl>
                                          <p:spTgt spid="14">
                                            <p:txEl>
                                              <p:pRg st="18" end="18"/>
                                            </p:txEl>
                                          </p:spTgt>
                                        </p:tgtEl>
                                      </p:cBhvr>
                                    </p:animEffect>
                                  </p:childTnLst>
                                </p:cTn>
                              </p:par>
                            </p:childTnLst>
                          </p:cTn>
                        </p:par>
                        <p:par>
                          <p:cTn id="159" fill="hold">
                            <p:stCondLst>
                              <p:cond delay="1000"/>
                            </p:stCondLst>
                            <p:childTnLst>
                              <p:par>
                                <p:cTn id="160" presetID="22" presetClass="entr" presetSubtype="4" fill="hold" nodeType="afterEffect">
                                  <p:stCondLst>
                                    <p:cond delay="0"/>
                                  </p:stCondLst>
                                  <p:childTnLst>
                                    <p:set>
                                      <p:cBhvr>
                                        <p:cTn id="161" dur="1" fill="hold">
                                          <p:stCondLst>
                                            <p:cond delay="0"/>
                                          </p:stCondLst>
                                        </p:cTn>
                                        <p:tgtEl>
                                          <p:spTgt spid="36"/>
                                        </p:tgtEl>
                                        <p:attrNameLst>
                                          <p:attrName>style.visibility</p:attrName>
                                        </p:attrNameLst>
                                      </p:cBhvr>
                                      <p:to>
                                        <p:strVal val="visible"/>
                                      </p:to>
                                    </p:set>
                                    <p:animEffect transition="in" filter="wipe(down)">
                                      <p:cBhvr>
                                        <p:cTn id="162" dur="1000"/>
                                        <p:tgtEl>
                                          <p:spTgt spid="36"/>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nodeType="clickEffect">
                                  <p:stCondLst>
                                    <p:cond delay="0"/>
                                  </p:stCondLst>
                                  <p:childTnLst>
                                    <p:set>
                                      <p:cBhvr>
                                        <p:cTn id="166" dur="1" fill="hold">
                                          <p:stCondLst>
                                            <p:cond delay="0"/>
                                          </p:stCondLst>
                                        </p:cTn>
                                        <p:tgtEl>
                                          <p:spTgt spid="103"/>
                                        </p:tgtEl>
                                        <p:attrNameLst>
                                          <p:attrName>style.visibility</p:attrName>
                                        </p:attrNameLst>
                                      </p:cBhvr>
                                      <p:to>
                                        <p:strVal val="visible"/>
                                      </p:to>
                                    </p:set>
                                    <p:animEffect transition="in" filter="wipe(left)">
                                      <p:cBhvr>
                                        <p:cTn id="167" dur="1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89" grpId="1"/>
      <p:bldP spid="90" grpId="0" animBg="1"/>
      <p:bldP spid="90" grpId="1" animBg="1"/>
      <p:bldP spid="92" grpId="0"/>
      <p:bldP spid="92"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nvGrpSpPr>
          <p:cNvPr id="67" name="Group 66"/>
          <p:cNvGrpSpPr/>
          <p:nvPr/>
        </p:nvGrpSpPr>
        <p:grpSpPr>
          <a:xfrm>
            <a:off x="0" y="76200"/>
            <a:ext cx="9144000" cy="9117109"/>
            <a:chOff x="0" y="76200"/>
            <a:chExt cx="9144000" cy="9117109"/>
          </a:xfrm>
        </p:grpSpPr>
        <p:pic>
          <p:nvPicPr>
            <p:cNvPr id="21"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 name="Group 87"/>
            <p:cNvGrpSpPr/>
            <p:nvPr/>
          </p:nvGrpSpPr>
          <p:grpSpPr>
            <a:xfrm>
              <a:off x="2590800" y="685800"/>
              <a:ext cx="1143000" cy="3347886"/>
              <a:chOff x="2590800" y="685800"/>
              <a:chExt cx="1143000" cy="3347886"/>
            </a:xfrm>
          </p:grpSpPr>
          <p:grpSp>
            <p:nvGrpSpPr>
              <p:cNvPr id="6" name="Group 72"/>
              <p:cNvGrpSpPr/>
              <p:nvPr/>
            </p:nvGrpSpPr>
            <p:grpSpPr>
              <a:xfrm>
                <a:off x="2590800" y="685800"/>
                <a:ext cx="1143000" cy="3347886"/>
                <a:chOff x="2590800" y="685800"/>
                <a:chExt cx="1143000" cy="3347886"/>
              </a:xfrm>
            </p:grpSpPr>
            <p:grpSp>
              <p:nvGrpSpPr>
                <p:cNvPr id="7"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6" name="Straight Connector 75"/>
            <p:cNvCxnSpPr>
              <a:stCxn id="30" idx="0"/>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5486400" y="2362200"/>
              <a:ext cx="16764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162800" y="2362200"/>
              <a:ext cx="16764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nvGrpSpPr>
            <p:cNvPr id="8" name="Group 71"/>
            <p:cNvGrpSpPr/>
            <p:nvPr/>
          </p:nvGrpSpPr>
          <p:grpSpPr>
            <a:xfrm>
              <a:off x="1524000" y="685800"/>
              <a:ext cx="1340031" cy="2514600"/>
              <a:chOff x="1524000" y="685800"/>
              <a:chExt cx="1340031" cy="2514600"/>
            </a:xfrm>
          </p:grpSpPr>
          <p:grpSp>
            <p:nvGrpSpPr>
              <p:cNvPr id="9" name="Group 59"/>
              <p:cNvGrpSpPr/>
              <p:nvPr/>
            </p:nvGrpSpPr>
            <p:grpSpPr>
              <a:xfrm>
                <a:off x="1524000" y="685800"/>
                <a:ext cx="1048206" cy="2514600"/>
                <a:chOff x="1524000" y="685800"/>
                <a:chExt cx="1048206" cy="2514600"/>
              </a:xfrm>
            </p:grpSpPr>
            <p:grpSp>
              <p:nvGrpSpPr>
                <p:cNvPr id="10"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908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11" name="Group 73"/>
            <p:cNvGrpSpPr/>
            <p:nvPr/>
          </p:nvGrpSpPr>
          <p:grpSpPr>
            <a:xfrm>
              <a:off x="3505200" y="685800"/>
              <a:ext cx="1295400" cy="3352800"/>
              <a:chOff x="3505200" y="685800"/>
              <a:chExt cx="1295400" cy="3352800"/>
            </a:xfrm>
          </p:grpSpPr>
          <p:grpSp>
            <p:nvGrpSpPr>
              <p:cNvPr id="13"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02"/>
            <p:cNvGrpSpPr/>
            <p:nvPr/>
          </p:nvGrpSpPr>
          <p:grpSpPr>
            <a:xfrm>
              <a:off x="5775058" y="6248400"/>
              <a:ext cx="3368942" cy="461665"/>
              <a:chOff x="5851258" y="7467600"/>
              <a:chExt cx="3368942" cy="461665"/>
            </a:xfrm>
          </p:grpSpPr>
          <p:grpSp>
            <p:nvGrpSpPr>
              <p:cNvPr id="1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grpSp>
        <p:nvGrpSpPr>
          <p:cNvPr id="68" name="Group 47"/>
          <p:cNvGrpSpPr/>
          <p:nvPr/>
        </p:nvGrpSpPr>
        <p:grpSpPr>
          <a:xfrm>
            <a:off x="-128016" y="766497"/>
            <a:ext cx="9860952" cy="6320103"/>
            <a:chOff x="-128016" y="766497"/>
            <a:chExt cx="9860952" cy="6320103"/>
          </a:xfrm>
        </p:grpSpPr>
        <p:grpSp>
          <p:nvGrpSpPr>
            <p:cNvPr id="72" name="Group 100"/>
            <p:cNvGrpSpPr/>
            <p:nvPr/>
          </p:nvGrpSpPr>
          <p:grpSpPr>
            <a:xfrm>
              <a:off x="-128016" y="766497"/>
              <a:ext cx="9860952" cy="6320103"/>
              <a:chOff x="-128016" y="766497"/>
              <a:chExt cx="9860952" cy="6320103"/>
            </a:xfrm>
          </p:grpSpPr>
          <p:grpSp>
            <p:nvGrpSpPr>
              <p:cNvPr id="74" name="Group 83"/>
              <p:cNvGrpSpPr/>
              <p:nvPr/>
            </p:nvGrpSpPr>
            <p:grpSpPr>
              <a:xfrm>
                <a:off x="-128016" y="766497"/>
                <a:ext cx="9860952" cy="6320103"/>
                <a:chOff x="-128016" y="766497"/>
                <a:chExt cx="9860952" cy="6320103"/>
              </a:xfrm>
            </p:grpSpPr>
            <p:grpSp>
              <p:nvGrpSpPr>
                <p:cNvPr id="79" name="Group 38"/>
                <p:cNvGrpSpPr>
                  <a:grpSpLocks noChangeAspect="1"/>
                </p:cNvGrpSpPr>
                <p:nvPr/>
              </p:nvGrpSpPr>
              <p:grpSpPr>
                <a:xfrm>
                  <a:off x="-128016" y="766497"/>
                  <a:ext cx="9860952" cy="6320103"/>
                  <a:chOff x="-304800" y="714374"/>
                  <a:chExt cx="10061170" cy="6448426"/>
                </a:xfrm>
              </p:grpSpPr>
              <p:pic>
                <p:nvPicPr>
                  <p:cNvPr id="81" name="Picture 2" descr="https://upload.wikimedia.org/wikipedia/commons/2/27/United_States_1846-12-1848-02.png"/>
                  <p:cNvPicPr>
                    <a:picLocks noChangeAspect="1" noChangeArrowheads="1"/>
                  </p:cNvPicPr>
                  <p:nvPr/>
                </p:nvPicPr>
                <p:blipFill>
                  <a:blip r:embed="rId7"/>
                  <a:srcRect/>
                  <a:stretch>
                    <a:fillRect/>
                  </a:stretch>
                </p:blipFill>
                <p:spPr bwMode="auto">
                  <a:xfrm>
                    <a:off x="-304800" y="714374"/>
                    <a:ext cx="9525000" cy="6448426"/>
                  </a:xfrm>
                  <a:prstGeom prst="rect">
                    <a:avLst/>
                  </a:prstGeom>
                  <a:noFill/>
                </p:spPr>
              </p:pic>
              <p:grpSp>
                <p:nvGrpSpPr>
                  <p:cNvPr id="82" name="Group 38"/>
                  <p:cNvGrpSpPr/>
                  <p:nvPr/>
                </p:nvGrpSpPr>
                <p:grpSpPr>
                  <a:xfrm>
                    <a:off x="-152400" y="879764"/>
                    <a:ext cx="9908770" cy="6283036"/>
                    <a:chOff x="-152400" y="803564"/>
                    <a:chExt cx="9908770" cy="6283036"/>
                  </a:xfrm>
                </p:grpSpPr>
                <p:grpSp>
                  <p:nvGrpSpPr>
                    <p:cNvPr id="84" name="Group 35"/>
                    <p:cNvGrpSpPr/>
                    <p:nvPr/>
                  </p:nvGrpSpPr>
                  <p:grpSpPr>
                    <a:xfrm>
                      <a:off x="-152400" y="803564"/>
                      <a:ext cx="9908770" cy="6283036"/>
                      <a:chOff x="-152400" y="803564"/>
                      <a:chExt cx="9908770" cy="6283036"/>
                    </a:xfrm>
                  </p:grpSpPr>
                  <p:grpSp>
                    <p:nvGrpSpPr>
                      <p:cNvPr id="88" name="Group 34"/>
                      <p:cNvGrpSpPr/>
                      <p:nvPr/>
                    </p:nvGrpSpPr>
                    <p:grpSpPr>
                      <a:xfrm>
                        <a:off x="-152400" y="1906385"/>
                        <a:ext cx="9908770" cy="5180215"/>
                        <a:chOff x="-152400" y="1906385"/>
                        <a:chExt cx="9908770" cy="5180215"/>
                      </a:xfrm>
                    </p:grpSpPr>
                    <p:sp>
                      <p:nvSpPr>
                        <p:cNvPr id="97" name="Freeform 96"/>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8" name="Group 11"/>
                        <p:cNvGrpSpPr/>
                        <p:nvPr/>
                      </p:nvGrpSpPr>
                      <p:grpSpPr>
                        <a:xfrm>
                          <a:off x="-152400" y="5257800"/>
                          <a:ext cx="3505200" cy="1828800"/>
                          <a:chOff x="-152400" y="5257800"/>
                          <a:chExt cx="3505200" cy="1828800"/>
                        </a:xfrm>
                      </p:grpSpPr>
                      <p:sp>
                        <p:nvSpPr>
                          <p:cNvPr id="100" name="Rectangle 9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ectangle 10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1" name="Freeform 90"/>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 name="Freeform 94"/>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6" name="Freeform 85"/>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0" name="Picture 2" descr="Image result for united states in 1783"/>
                <p:cNvPicPr>
                  <a:picLocks noChangeAspect="1" noChangeArrowheads="1"/>
                </p:cNvPicPr>
                <p:nvPr/>
              </p:nvPicPr>
              <p:blipFill>
                <a:blip r:embed="rId8"/>
                <a:srcRect l="17500" t="47037" r="70000" b="45572"/>
                <a:stretch>
                  <a:fillRect/>
                </a:stretch>
              </p:blipFill>
              <p:spPr bwMode="auto">
                <a:xfrm>
                  <a:off x="1066800" y="3505200"/>
                  <a:ext cx="1143000" cy="457200"/>
                </a:xfrm>
                <a:prstGeom prst="rect">
                  <a:avLst/>
                </a:prstGeom>
                <a:noFill/>
              </p:spPr>
            </p:pic>
          </p:grpSp>
          <p:sp>
            <p:nvSpPr>
              <p:cNvPr id="75" name="Freeform 74"/>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67"/>
                                        </p:tgtEl>
                                      </p:cBhvr>
                                    </p:animEffect>
                                    <p:set>
                                      <p:cBhvr>
                                        <p:cTn id="7" dur="1" fill="hold">
                                          <p:stCondLst>
                                            <p:cond delay="999"/>
                                          </p:stCondLst>
                                        </p:cTn>
                                        <p:tgtEl>
                                          <p:spTgt spid="67"/>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787295"/>
          </a:xfrm>
          <a:prstGeom prst="rect">
            <a:avLst/>
          </a:prstGeom>
        </p:spPr>
        <p:txBody>
          <a:bodyPr wrap="square">
            <a:spAutoFit/>
          </a:bodyPr>
          <a:lstStyle/>
          <a:p>
            <a:r>
              <a:rPr lang="en-US" dirty="0" smtClean="0">
                <a:hlinkClick r:id="rId2"/>
              </a:rPr>
              <a:t>https://en.wikipedia.org/wiki/Oregon_Trail#Statistics</a:t>
            </a:r>
            <a:endParaRPr lang="en-US" dirty="0" smtClean="0"/>
          </a:p>
          <a:p>
            <a:r>
              <a:rPr lang="en-US" b="1" dirty="0" smtClean="0"/>
              <a:t>EMIRGANTS</a:t>
            </a:r>
          </a:p>
          <a:p>
            <a:r>
              <a:rPr lang="en-US" dirty="0" smtClean="0"/>
              <a:t>	 Overall, some 268,000 pioneers used the Oregon Trail and its three primary offshoots, the Bozeman, California, and Mormon trails to reach the West Coast, 1840-60. Another 48,000 headed to Utah. There is no estimate on how many used it to return East.</a:t>
            </a:r>
          </a:p>
          <a:p>
            <a:r>
              <a:rPr lang="en-US" dirty="0" smtClean="0"/>
              <a:t>	 Some of the trail statistics for the early years were recorded by the U.S. Army at Fort Laramie, Wyoming, from about 1849 to 1855. None of these original statistical records have been found—the Army either lost them or destroyed them. Only some partial written copies of the Army records and notes recorded in several diaries have survived.</a:t>
            </a:r>
          </a:p>
          <a:p>
            <a:r>
              <a:rPr lang="en-US" dirty="0" smtClean="0"/>
              <a:t>	Emigration to California spiked considerably with the 1849 gold rush. Following the discovery of gold, California remained the destination of choice for most emigrants on the trail up to 1860, with almost 200,000 people traveling there between 1849 and 1860.</a:t>
            </a:r>
          </a:p>
          <a:p>
            <a:r>
              <a:rPr lang="en-US" dirty="0" smtClean="0"/>
              <a:t>	Travel diminished after 1860, as the Civil War caused considerable disruptions on the trail. Many of the people on the trail in 1861–1863 were fleeing the war and its attendant drafts in both the south and the north. Trail historian Merrill J. Mattes</a:t>
            </a:r>
            <a:r>
              <a:rPr lang="en-US" baseline="30000" dirty="0" smtClean="0"/>
              <a:t> </a:t>
            </a:r>
            <a:r>
              <a:rPr lang="en-US" dirty="0" smtClean="0"/>
              <a:t> has estimated the number of emigrants for 1861–1867 given in the total column of the above table. But these estimates may well be low since they only amount to an extra 125,000 people, and the 1870 census shows that over 200,000 additional people (ignoring most of the population increase in California, which had excellent sea and rail connections across Panama by then) showed up in all the states served by the Bozeman, California, Mormon, and Oregon Trail(s) and their offshoots.</a:t>
            </a:r>
          </a:p>
          <a:p>
            <a:r>
              <a:rPr lang="en-US" dirty="0" smtClean="0"/>
              <a:t>	Mormon emigration records after 1860 are reasonably accurate, as newspaper and other accounts in Salt Lake City give most of the names of emigrants arriving each year from 1847 to 1868.</a:t>
            </a:r>
            <a:r>
              <a:rPr lang="en-US" baseline="30000" dirty="0" smtClean="0"/>
              <a:t> </a:t>
            </a:r>
            <a:r>
              <a:rPr lang="en-US" dirty="0" smtClean="0"/>
              <a:t> Gold and silver strikes in Colorado, Idaho, Montana, Nevada, and Oregon caused a considerable increase in people using the trails, often in directions different from the original trail users.</a:t>
            </a:r>
          </a:p>
          <a:p>
            <a:r>
              <a:rPr lang="en-US" dirty="0" smtClean="0"/>
              <a:t>	Though the numbers are significant in the context of the times, far more people chose to remain at home in the 31 states. Between 1840 and 1860, the population of the United States rose by 14 million, yet only about 300,000 decided to make the trip. Many were discouraged by the cost, effort and danger of the trip. Western scout Kit Carson is thought to have said, "The cowards never started and the weak died on the way", though the general saying was written</a:t>
            </a:r>
            <a:r>
              <a:rPr lang="en-US" baseline="30000" dirty="0" smtClean="0"/>
              <a:t> </a:t>
            </a:r>
            <a:r>
              <a:rPr lang="en-US" dirty="0" smtClean="0"/>
              <a:t>by Joaquin Miller, in reference to the California gold rush.</a:t>
            </a:r>
            <a:r>
              <a:rPr lang="en-US" baseline="30000" dirty="0" smtClean="0"/>
              <a:t> </a:t>
            </a:r>
            <a:r>
              <a:rPr lang="en-US" dirty="0" smtClean="0"/>
              <a:t> According to several sources, 3 to 10 percent of the emigrants are estimated to have perished on the way west. </a:t>
            </a:r>
          </a:p>
          <a:p>
            <a:r>
              <a:rPr lang="en-US" dirty="0" smtClean="0"/>
              <a:t>	Many who went were between the ages 12 and 24. Between 1860 and 1870, the U.S. population increased by seven million; about 350,000 of this increase was in the Western states.</a:t>
            </a:r>
          </a:p>
          <a:p>
            <a:endParaRPr lang="en-US" dirty="0" smtClean="0"/>
          </a:p>
        </p:txBody>
      </p:sp>
    </p:spTree>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2" name="TextBox 51"/>
          <p:cNvSpPr txBox="1"/>
          <p:nvPr/>
        </p:nvSpPr>
        <p:spPr>
          <a:xfrm>
            <a:off x="7327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1847</a:t>
            </a:r>
          </a:p>
        </p:txBody>
      </p:sp>
      <p:sp useBgFill="1">
        <p:nvSpPr>
          <p:cNvPr id="49" name="TextBox 48"/>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1848</a:t>
            </a:r>
          </a:p>
        </p:txBody>
      </p:sp>
      <p:sp useBgFill="1">
        <p:nvSpPr>
          <p:cNvPr id="72" name="TextBox 71"/>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sp useBgFill="1">
        <p:nvSpPr>
          <p:cNvPr id="73" name="TextBox 72"/>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grpSp>
        <p:nvGrpSpPr>
          <p:cNvPr id="2" name="Group 47"/>
          <p:cNvGrpSpPr/>
          <p:nvPr/>
        </p:nvGrpSpPr>
        <p:grpSpPr>
          <a:xfrm>
            <a:off x="-128016" y="766497"/>
            <a:ext cx="9860952" cy="6320103"/>
            <a:chOff x="-128016" y="766497"/>
            <a:chExt cx="9860952" cy="6320103"/>
          </a:xfrm>
        </p:grpSpPr>
        <p:grpSp>
          <p:nvGrpSpPr>
            <p:cNvPr id="3" name="Group 100"/>
            <p:cNvGrpSpPr/>
            <p:nvPr/>
          </p:nvGrpSpPr>
          <p:grpSpPr>
            <a:xfrm>
              <a:off x="-128016" y="766497"/>
              <a:ext cx="9860952" cy="6320103"/>
              <a:chOff x="-128016" y="766497"/>
              <a:chExt cx="9860952" cy="6320103"/>
            </a:xfrm>
          </p:grpSpPr>
          <p:grpSp>
            <p:nvGrpSpPr>
              <p:cNvPr id="4" name="Group 83"/>
              <p:cNvGrpSpPr/>
              <p:nvPr/>
            </p:nvGrpSpPr>
            <p:grpSpPr>
              <a:xfrm>
                <a:off x="-128016" y="766497"/>
                <a:ext cx="9860952" cy="6320103"/>
                <a:chOff x="-128016" y="766497"/>
                <a:chExt cx="9860952" cy="6320103"/>
              </a:xfrm>
            </p:grpSpPr>
            <p:grpSp>
              <p:nvGrpSpPr>
                <p:cNvPr id="5"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6" name="Group 38"/>
                  <p:cNvGrpSpPr/>
                  <p:nvPr/>
                </p:nvGrpSpPr>
                <p:grpSpPr>
                  <a:xfrm>
                    <a:off x="-152400" y="879764"/>
                    <a:ext cx="9908770" cy="6283036"/>
                    <a:chOff x="-152400" y="803564"/>
                    <a:chExt cx="9908770" cy="6283036"/>
                  </a:xfrm>
                </p:grpSpPr>
                <p:grpSp>
                  <p:nvGrpSpPr>
                    <p:cNvPr id="7" name="Group 35"/>
                    <p:cNvGrpSpPr/>
                    <p:nvPr/>
                  </p:nvGrpSpPr>
                  <p:grpSpPr>
                    <a:xfrm>
                      <a:off x="-152400" y="803564"/>
                      <a:ext cx="9908770" cy="6283036"/>
                      <a:chOff x="-152400" y="803564"/>
                      <a:chExt cx="9908770" cy="6283036"/>
                    </a:xfrm>
                  </p:grpSpPr>
                  <p:grpSp>
                    <p:nvGrpSpPr>
                      <p:cNvPr id="8"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TextBox 45"/>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grpSp>
        <p:nvGrpSpPr>
          <p:cNvPr id="75" name="Group 74"/>
          <p:cNvGrpSpPr/>
          <p:nvPr/>
        </p:nvGrpSpPr>
        <p:grpSpPr>
          <a:xfrm>
            <a:off x="-128016" y="762000"/>
            <a:ext cx="9335203" cy="6324600"/>
            <a:chOff x="-128016" y="762000"/>
            <a:chExt cx="9335203" cy="6324600"/>
          </a:xfrm>
        </p:grpSpPr>
        <p:pic>
          <p:nvPicPr>
            <p:cNvPr id="32" name="Picture 2" descr="File:United States 1848-02-1848-05.png"/>
            <p:cNvPicPr>
              <a:picLocks noChangeAspect="1" noChangeArrowheads="1"/>
            </p:cNvPicPr>
            <p:nvPr/>
          </p:nvPicPr>
          <p:blipFill>
            <a:blip r:embed="rId5"/>
            <a:srcRect/>
            <a:stretch>
              <a:fillRect/>
            </a:stretch>
          </p:blipFill>
          <p:spPr bwMode="auto">
            <a:xfrm>
              <a:off x="-128016" y="762000"/>
              <a:ext cx="9335203" cy="6324600"/>
            </a:xfrm>
            <a:prstGeom prst="rect">
              <a:avLst/>
            </a:prstGeom>
            <a:noFill/>
          </p:spPr>
        </p:pic>
        <p:sp>
          <p:nvSpPr>
            <p:cNvPr id="35" name="Freeform 34"/>
            <p:cNvSpPr/>
            <p:nvPr/>
          </p:nvSpPr>
          <p:spPr>
            <a:xfrm rot="700929">
              <a:off x="381000" y="33963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1021102" y="3588603"/>
              <a:ext cx="1264898" cy="830997"/>
            </a:xfrm>
            <a:prstGeom prst="rect">
              <a:avLst/>
            </a:prstGeom>
            <a:noFill/>
          </p:spPr>
          <p:txBody>
            <a:bodyPr wrap="none" rtlCol="0">
              <a:spAutoFit/>
            </a:bodyPr>
            <a:lstStyle/>
            <a:p>
              <a:r>
                <a:rPr lang="en-US" sz="2400" b="1" dirty="0" smtClean="0"/>
                <a:t>Mexican</a:t>
              </a:r>
            </a:p>
            <a:p>
              <a:r>
                <a:rPr lang="en-US" sz="2400" b="1" dirty="0" smtClean="0"/>
                <a:t>Cession</a:t>
              </a:r>
              <a:endParaRPr lang="en-US" sz="2400" b="1" dirty="0"/>
            </a:p>
          </p:txBody>
        </p:sp>
      </p:grpSp>
      <p:sp>
        <p:nvSpPr>
          <p:cNvPr id="77" name="Freeform 76"/>
          <p:cNvSpPr/>
          <p:nvPr/>
        </p:nvSpPr>
        <p:spPr>
          <a:xfrm>
            <a:off x="5105400" y="2209800"/>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5"/>
          <p:cNvSpPr/>
          <p:nvPr/>
        </p:nvSpPr>
        <p:spPr>
          <a:xfrm>
            <a:off x="2209800" y="21771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2" descr="File:United States 1850-1853-03.png"/>
          <p:cNvPicPr>
            <a:picLocks noChangeAspect="1" noChangeArrowheads="1"/>
          </p:cNvPicPr>
          <p:nvPr/>
        </p:nvPicPr>
        <p:blipFill>
          <a:blip r:embed="rId6"/>
          <a:srcRect/>
          <a:stretch>
            <a:fillRect/>
          </a:stretch>
        </p:blipFill>
        <p:spPr bwMode="auto">
          <a:xfrm>
            <a:off x="-137160" y="758952"/>
            <a:ext cx="9339701" cy="6327648"/>
          </a:xfrm>
          <a:prstGeom prst="rect">
            <a:avLst/>
          </a:prstGeom>
          <a:noFill/>
        </p:spPr>
      </p:pic>
      <p:sp>
        <p:nvSpPr>
          <p:cNvPr id="48" name="Rectangle 4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1" name="Freeform 60"/>
          <p:cNvSpPr/>
          <p:nvPr/>
        </p:nvSpPr>
        <p:spPr>
          <a:xfrm>
            <a:off x="1069207" y="4353827"/>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Freeform 61"/>
          <p:cNvSpPr/>
          <p:nvPr/>
        </p:nvSpPr>
        <p:spPr>
          <a:xfrm>
            <a:off x="1077227" y="3120992"/>
            <a:ext cx="1164657" cy="1395663"/>
          </a:xfrm>
          <a:custGeom>
            <a:avLst/>
            <a:gdLst>
              <a:gd name="connsiteX0" fmla="*/ 0 w 1164657"/>
              <a:gd name="connsiteY0" fmla="*/ 1395663 h 1395663"/>
              <a:gd name="connsiteX1" fmla="*/ 77002 w 1164657"/>
              <a:gd name="connsiteY1" fmla="*/ 1183907 h 1395663"/>
              <a:gd name="connsiteX2" fmla="*/ 221381 w 1164657"/>
              <a:gd name="connsiteY2" fmla="*/ 1106905 h 1395663"/>
              <a:gd name="connsiteX3" fmla="*/ 298384 w 1164657"/>
              <a:gd name="connsiteY3" fmla="*/ 1058779 h 1395663"/>
              <a:gd name="connsiteX4" fmla="*/ 385011 w 1164657"/>
              <a:gd name="connsiteY4" fmla="*/ 856648 h 1395663"/>
              <a:gd name="connsiteX5" fmla="*/ 558266 w 1164657"/>
              <a:gd name="connsiteY5" fmla="*/ 664143 h 1395663"/>
              <a:gd name="connsiteX6" fmla="*/ 972152 w 1164657"/>
              <a:gd name="connsiteY6" fmla="*/ 433136 h 1395663"/>
              <a:gd name="connsiteX7" fmla="*/ 1078030 w 1164657"/>
              <a:gd name="connsiteY7" fmla="*/ 259882 h 1395663"/>
              <a:gd name="connsiteX8" fmla="*/ 1135781 w 1164657"/>
              <a:gd name="connsiteY8" fmla="*/ 77002 h 1395663"/>
              <a:gd name="connsiteX9" fmla="*/ 1164657 w 1164657"/>
              <a:gd name="connsiteY9" fmla="*/ 0 h 139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4657" h="1395663">
                <a:moveTo>
                  <a:pt x="0" y="1395663"/>
                </a:moveTo>
                <a:cubicBezTo>
                  <a:pt x="20052" y="1313848"/>
                  <a:pt x="40105" y="1232033"/>
                  <a:pt x="77002" y="1183907"/>
                </a:cubicBezTo>
                <a:cubicBezTo>
                  <a:pt x="113899" y="1135781"/>
                  <a:pt x="184484" y="1127760"/>
                  <a:pt x="221381" y="1106905"/>
                </a:cubicBezTo>
                <a:cubicBezTo>
                  <a:pt x="258278" y="1086050"/>
                  <a:pt x="271112" y="1100488"/>
                  <a:pt x="298384" y="1058779"/>
                </a:cubicBezTo>
                <a:cubicBezTo>
                  <a:pt x="325656" y="1017070"/>
                  <a:pt x="341697" y="922420"/>
                  <a:pt x="385011" y="856648"/>
                </a:cubicBezTo>
                <a:cubicBezTo>
                  <a:pt x="428325" y="790876"/>
                  <a:pt x="460409" y="734728"/>
                  <a:pt x="558266" y="664143"/>
                </a:cubicBezTo>
                <a:cubicBezTo>
                  <a:pt x="656123" y="593558"/>
                  <a:pt x="885525" y="500513"/>
                  <a:pt x="972152" y="433136"/>
                </a:cubicBezTo>
                <a:cubicBezTo>
                  <a:pt x="1058779" y="365759"/>
                  <a:pt x="1050759" y="319238"/>
                  <a:pt x="1078030" y="259882"/>
                </a:cubicBezTo>
                <a:cubicBezTo>
                  <a:pt x="1105301" y="200526"/>
                  <a:pt x="1121343" y="120316"/>
                  <a:pt x="1135781" y="77002"/>
                </a:cubicBezTo>
                <a:cubicBezTo>
                  <a:pt x="1150219" y="33688"/>
                  <a:pt x="1157438" y="16844"/>
                  <a:pt x="1164657" y="0"/>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3" name="Group 62"/>
          <p:cNvGrpSpPr/>
          <p:nvPr/>
        </p:nvGrpSpPr>
        <p:grpSpPr>
          <a:xfrm>
            <a:off x="616016" y="2934101"/>
            <a:ext cx="1669984" cy="1669181"/>
            <a:chOff x="442762" y="2826619"/>
            <a:chExt cx="1669984" cy="1669181"/>
          </a:xfrm>
          <a:effectLst/>
        </p:grpSpPr>
        <p:sp>
          <p:nvSpPr>
            <p:cNvPr id="64" name="Freeform 63"/>
            <p:cNvSpPr/>
            <p:nvPr/>
          </p:nvSpPr>
          <p:spPr>
            <a:xfrm>
              <a:off x="442762" y="3388093"/>
              <a:ext cx="471638" cy="1107707"/>
            </a:xfrm>
            <a:custGeom>
              <a:avLst/>
              <a:gdLst>
                <a:gd name="connsiteX0" fmla="*/ 317634 w 317634"/>
                <a:gd name="connsiteY0" fmla="*/ 875899 h 875899"/>
                <a:gd name="connsiteX1" fmla="*/ 202131 w 317634"/>
                <a:gd name="connsiteY1" fmla="*/ 741145 h 875899"/>
                <a:gd name="connsiteX2" fmla="*/ 182880 w 317634"/>
                <a:gd name="connsiteY2" fmla="*/ 635267 h 875899"/>
                <a:gd name="connsiteX3" fmla="*/ 105878 w 317634"/>
                <a:gd name="connsiteY3" fmla="*/ 500513 h 875899"/>
                <a:gd name="connsiteX4" fmla="*/ 77002 w 317634"/>
                <a:gd name="connsiteY4" fmla="*/ 375385 h 875899"/>
                <a:gd name="connsiteX5" fmla="*/ 9625 w 317634"/>
                <a:gd name="connsiteY5" fmla="*/ 250256 h 875899"/>
                <a:gd name="connsiteX6" fmla="*/ 19251 w 317634"/>
                <a:gd name="connsiteY6" fmla="*/ 182880 h 875899"/>
                <a:gd name="connsiteX7" fmla="*/ 67377 w 317634"/>
                <a:gd name="connsiteY7" fmla="*/ 105878 h 875899"/>
                <a:gd name="connsiteX8" fmla="*/ 115503 w 317634"/>
                <a:gd name="connsiteY8" fmla="*/ 0 h 87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634" h="875899">
                  <a:moveTo>
                    <a:pt x="317634" y="875899"/>
                  </a:moveTo>
                  <a:cubicBezTo>
                    <a:pt x="271112" y="828574"/>
                    <a:pt x="224590" y="781250"/>
                    <a:pt x="202131" y="741145"/>
                  </a:cubicBezTo>
                  <a:cubicBezTo>
                    <a:pt x="179672" y="701040"/>
                    <a:pt x="198922" y="675372"/>
                    <a:pt x="182880" y="635267"/>
                  </a:cubicBezTo>
                  <a:cubicBezTo>
                    <a:pt x="166838" y="595162"/>
                    <a:pt x="123524" y="543827"/>
                    <a:pt x="105878" y="500513"/>
                  </a:cubicBezTo>
                  <a:cubicBezTo>
                    <a:pt x="88232" y="457199"/>
                    <a:pt x="93044" y="417094"/>
                    <a:pt x="77002" y="375385"/>
                  </a:cubicBezTo>
                  <a:cubicBezTo>
                    <a:pt x="60960" y="333676"/>
                    <a:pt x="19250" y="282340"/>
                    <a:pt x="9625" y="250256"/>
                  </a:cubicBezTo>
                  <a:cubicBezTo>
                    <a:pt x="0" y="218172"/>
                    <a:pt x="9626" y="206943"/>
                    <a:pt x="19251" y="182880"/>
                  </a:cubicBezTo>
                  <a:cubicBezTo>
                    <a:pt x="28876" y="158817"/>
                    <a:pt x="51335" y="136358"/>
                    <a:pt x="67377" y="105878"/>
                  </a:cubicBezTo>
                  <a:cubicBezTo>
                    <a:pt x="83419" y="75398"/>
                    <a:pt x="99461" y="37699"/>
                    <a:pt x="115503" y="0"/>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Freeform 64"/>
            <p:cNvSpPr/>
            <p:nvPr/>
          </p:nvSpPr>
          <p:spPr>
            <a:xfrm>
              <a:off x="596766" y="2826619"/>
              <a:ext cx="1515980" cy="571099"/>
            </a:xfrm>
            <a:custGeom>
              <a:avLst/>
              <a:gdLst>
                <a:gd name="connsiteX0" fmla="*/ 0 w 1668380"/>
                <a:gd name="connsiteY0" fmla="*/ 571099 h 571099"/>
                <a:gd name="connsiteX1" fmla="*/ 202131 w 1668380"/>
                <a:gd name="connsiteY1" fmla="*/ 436345 h 571099"/>
                <a:gd name="connsiteX2" fmla="*/ 346510 w 1668380"/>
                <a:gd name="connsiteY2" fmla="*/ 407469 h 571099"/>
                <a:gd name="connsiteX3" fmla="*/ 510139 w 1668380"/>
                <a:gd name="connsiteY3" fmla="*/ 157213 h 571099"/>
                <a:gd name="connsiteX4" fmla="*/ 606392 w 1668380"/>
                <a:gd name="connsiteY4" fmla="*/ 80210 h 571099"/>
                <a:gd name="connsiteX5" fmla="*/ 693019 w 1668380"/>
                <a:gd name="connsiteY5" fmla="*/ 80210 h 571099"/>
                <a:gd name="connsiteX6" fmla="*/ 827773 w 1668380"/>
                <a:gd name="connsiteY6" fmla="*/ 186088 h 571099"/>
                <a:gd name="connsiteX7" fmla="*/ 875899 w 1668380"/>
                <a:gd name="connsiteY7" fmla="*/ 176463 h 571099"/>
                <a:gd name="connsiteX8" fmla="*/ 1010653 w 1668380"/>
                <a:gd name="connsiteY8" fmla="*/ 147587 h 571099"/>
                <a:gd name="connsiteX9" fmla="*/ 1020278 w 1668380"/>
                <a:gd name="connsiteY9" fmla="*/ 214964 h 571099"/>
                <a:gd name="connsiteX10" fmla="*/ 1116531 w 1668380"/>
                <a:gd name="connsiteY10" fmla="*/ 70585 h 571099"/>
                <a:gd name="connsiteX11" fmla="*/ 1270535 w 1668380"/>
                <a:gd name="connsiteY11" fmla="*/ 22459 h 571099"/>
                <a:gd name="connsiteX12" fmla="*/ 1491916 w 1668380"/>
                <a:gd name="connsiteY12" fmla="*/ 3208 h 571099"/>
                <a:gd name="connsiteX13" fmla="*/ 1588169 w 1668380"/>
                <a:gd name="connsiteY13" fmla="*/ 41709 h 571099"/>
                <a:gd name="connsiteX14" fmla="*/ 1665171 w 1668380"/>
                <a:gd name="connsiteY14" fmla="*/ 186088 h 571099"/>
                <a:gd name="connsiteX15" fmla="*/ 1568918 w 1668380"/>
                <a:gd name="connsiteY15" fmla="*/ 388219 h 57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380" h="571099">
                  <a:moveTo>
                    <a:pt x="0" y="571099"/>
                  </a:moveTo>
                  <a:cubicBezTo>
                    <a:pt x="72189" y="517358"/>
                    <a:pt x="144379" y="463617"/>
                    <a:pt x="202131" y="436345"/>
                  </a:cubicBezTo>
                  <a:cubicBezTo>
                    <a:pt x="259883" y="409073"/>
                    <a:pt x="295175" y="453991"/>
                    <a:pt x="346510" y="407469"/>
                  </a:cubicBezTo>
                  <a:cubicBezTo>
                    <a:pt x="397845" y="360947"/>
                    <a:pt x="466825" y="211756"/>
                    <a:pt x="510139" y="157213"/>
                  </a:cubicBezTo>
                  <a:cubicBezTo>
                    <a:pt x="553453" y="102670"/>
                    <a:pt x="575912" y="93044"/>
                    <a:pt x="606392" y="80210"/>
                  </a:cubicBezTo>
                  <a:cubicBezTo>
                    <a:pt x="636872" y="67376"/>
                    <a:pt x="656122" y="62564"/>
                    <a:pt x="693019" y="80210"/>
                  </a:cubicBezTo>
                  <a:cubicBezTo>
                    <a:pt x="729916" y="97856"/>
                    <a:pt x="797293" y="170046"/>
                    <a:pt x="827773" y="186088"/>
                  </a:cubicBezTo>
                  <a:cubicBezTo>
                    <a:pt x="858253" y="202130"/>
                    <a:pt x="875899" y="176463"/>
                    <a:pt x="875899" y="176463"/>
                  </a:cubicBezTo>
                  <a:cubicBezTo>
                    <a:pt x="906379" y="170046"/>
                    <a:pt x="986590" y="141170"/>
                    <a:pt x="1010653" y="147587"/>
                  </a:cubicBezTo>
                  <a:cubicBezTo>
                    <a:pt x="1034716" y="154004"/>
                    <a:pt x="1002632" y="227798"/>
                    <a:pt x="1020278" y="214964"/>
                  </a:cubicBezTo>
                  <a:cubicBezTo>
                    <a:pt x="1037924" y="202130"/>
                    <a:pt x="1074822" y="102669"/>
                    <a:pt x="1116531" y="70585"/>
                  </a:cubicBezTo>
                  <a:cubicBezTo>
                    <a:pt x="1158241" y="38501"/>
                    <a:pt x="1207971" y="33689"/>
                    <a:pt x="1270535" y="22459"/>
                  </a:cubicBezTo>
                  <a:cubicBezTo>
                    <a:pt x="1333099" y="11229"/>
                    <a:pt x="1438977" y="0"/>
                    <a:pt x="1491916" y="3208"/>
                  </a:cubicBezTo>
                  <a:cubicBezTo>
                    <a:pt x="1544855" y="6416"/>
                    <a:pt x="1559293" y="11229"/>
                    <a:pt x="1588169" y="41709"/>
                  </a:cubicBezTo>
                  <a:cubicBezTo>
                    <a:pt x="1617045" y="72189"/>
                    <a:pt x="1668380" y="128336"/>
                    <a:pt x="1665171" y="186088"/>
                  </a:cubicBezTo>
                  <a:cubicBezTo>
                    <a:pt x="1661963" y="243840"/>
                    <a:pt x="1615440" y="316029"/>
                    <a:pt x="1568918" y="388219"/>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9" name="Group 68"/>
          <p:cNvGrpSpPr/>
          <p:nvPr/>
        </p:nvGrpSpPr>
        <p:grpSpPr>
          <a:xfrm>
            <a:off x="2969029" y="3140387"/>
            <a:ext cx="1972888" cy="1350530"/>
            <a:chOff x="2892829" y="3158836"/>
            <a:chExt cx="1972888" cy="1350530"/>
          </a:xfrm>
        </p:grpSpPr>
        <p:sp>
          <p:nvSpPr>
            <p:cNvPr id="57" name="Freeform 56"/>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TextBox 67"/>
            <p:cNvSpPr txBox="1"/>
            <p:nvPr/>
          </p:nvSpPr>
          <p:spPr>
            <a:xfrm rot="19908019">
              <a:off x="3077045" y="4047701"/>
              <a:ext cx="1348574" cy="461665"/>
            </a:xfrm>
            <a:prstGeom prst="rect">
              <a:avLst/>
            </a:prstGeom>
            <a:noFill/>
          </p:spPr>
          <p:txBody>
            <a:bodyPr wrap="none" rtlCol="0">
              <a:spAutoFit/>
            </a:bodyPr>
            <a:lstStyle/>
            <a:p>
              <a:r>
                <a:rPr lang="en-US" sz="2400" b="1" dirty="0" smtClean="0"/>
                <a:t>Battalion</a:t>
              </a:r>
              <a:endParaRPr lang="en-US" sz="2400" b="1" dirty="0"/>
            </a:p>
          </p:txBody>
        </p:sp>
      </p:grpSp>
      <p:grpSp>
        <p:nvGrpSpPr>
          <p:cNvPr id="71" name="Group 70"/>
          <p:cNvGrpSpPr/>
          <p:nvPr/>
        </p:nvGrpSpPr>
        <p:grpSpPr>
          <a:xfrm>
            <a:off x="2261135" y="2554709"/>
            <a:ext cx="2521819" cy="750767"/>
            <a:chOff x="2184935" y="2573158"/>
            <a:chExt cx="2521819" cy="750767"/>
          </a:xfrm>
        </p:grpSpPr>
        <p:sp>
          <p:nvSpPr>
            <p:cNvPr id="66" name="Freeform 65"/>
            <p:cNvSpPr/>
            <p:nvPr/>
          </p:nvSpPr>
          <p:spPr>
            <a:xfrm>
              <a:off x="2184935" y="2805764"/>
              <a:ext cx="2521819" cy="518161"/>
            </a:xfrm>
            <a:custGeom>
              <a:avLst/>
              <a:gdLst>
                <a:gd name="connsiteX0" fmla="*/ 2521819 w 2521819"/>
                <a:gd name="connsiteY0" fmla="*/ 322447 h 518161"/>
                <a:gd name="connsiteX1" fmla="*/ 2377440 w 2521819"/>
                <a:gd name="connsiteY1" fmla="*/ 322447 h 518161"/>
                <a:gd name="connsiteX2" fmla="*/ 2204185 w 2521819"/>
                <a:gd name="connsiteY2" fmla="*/ 428324 h 518161"/>
                <a:gd name="connsiteX3" fmla="*/ 2050181 w 2521819"/>
                <a:gd name="connsiteY3" fmla="*/ 486076 h 518161"/>
                <a:gd name="connsiteX4" fmla="*/ 1848050 w 2521819"/>
                <a:gd name="connsiteY4" fmla="*/ 505327 h 518161"/>
                <a:gd name="connsiteX5" fmla="*/ 1771048 w 2521819"/>
                <a:gd name="connsiteY5" fmla="*/ 409074 h 518161"/>
                <a:gd name="connsiteX6" fmla="*/ 1617044 w 2521819"/>
                <a:gd name="connsiteY6" fmla="*/ 351322 h 518161"/>
                <a:gd name="connsiteX7" fmla="*/ 1463040 w 2521819"/>
                <a:gd name="connsiteY7" fmla="*/ 303196 h 518161"/>
                <a:gd name="connsiteX8" fmla="*/ 1328286 w 2521819"/>
                <a:gd name="connsiteY8" fmla="*/ 255070 h 518161"/>
                <a:gd name="connsiteX9" fmla="*/ 1164657 w 2521819"/>
                <a:gd name="connsiteY9" fmla="*/ 168442 h 518161"/>
                <a:gd name="connsiteX10" fmla="*/ 1020278 w 2521819"/>
                <a:gd name="connsiteY10" fmla="*/ 72190 h 518161"/>
                <a:gd name="connsiteX11" fmla="*/ 866273 w 2521819"/>
                <a:gd name="connsiteY11" fmla="*/ 14438 h 518161"/>
                <a:gd name="connsiteX12" fmla="*/ 558265 w 2521819"/>
                <a:gd name="connsiteY12" fmla="*/ 14438 h 518161"/>
                <a:gd name="connsiteX13" fmla="*/ 346509 w 2521819"/>
                <a:gd name="connsiteY13" fmla="*/ 24063 h 518161"/>
                <a:gd name="connsiteX14" fmla="*/ 211756 w 2521819"/>
                <a:gd name="connsiteY14" fmla="*/ 158817 h 518161"/>
                <a:gd name="connsiteX15" fmla="*/ 115503 w 2521819"/>
                <a:gd name="connsiteY15" fmla="*/ 235819 h 518161"/>
                <a:gd name="connsiteX16" fmla="*/ 0 w 2521819"/>
                <a:gd name="connsiteY16" fmla="*/ 389823 h 5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1819" h="518161">
                  <a:moveTo>
                    <a:pt x="2521819" y="322447"/>
                  </a:moveTo>
                  <a:cubicBezTo>
                    <a:pt x="2476099" y="313624"/>
                    <a:pt x="2430379" y="304801"/>
                    <a:pt x="2377440" y="322447"/>
                  </a:cubicBezTo>
                  <a:cubicBezTo>
                    <a:pt x="2324501" y="340093"/>
                    <a:pt x="2258728" y="401053"/>
                    <a:pt x="2204185" y="428324"/>
                  </a:cubicBezTo>
                  <a:cubicBezTo>
                    <a:pt x="2149642" y="455595"/>
                    <a:pt x="2109537" y="473242"/>
                    <a:pt x="2050181" y="486076"/>
                  </a:cubicBezTo>
                  <a:cubicBezTo>
                    <a:pt x="1990825" y="498910"/>
                    <a:pt x="1894572" y="518161"/>
                    <a:pt x="1848050" y="505327"/>
                  </a:cubicBezTo>
                  <a:cubicBezTo>
                    <a:pt x="1801528" y="492493"/>
                    <a:pt x="1809549" y="434741"/>
                    <a:pt x="1771048" y="409074"/>
                  </a:cubicBezTo>
                  <a:cubicBezTo>
                    <a:pt x="1732547" y="383407"/>
                    <a:pt x="1668379" y="368968"/>
                    <a:pt x="1617044" y="351322"/>
                  </a:cubicBezTo>
                  <a:cubicBezTo>
                    <a:pt x="1565709" y="333676"/>
                    <a:pt x="1511166" y="319238"/>
                    <a:pt x="1463040" y="303196"/>
                  </a:cubicBezTo>
                  <a:cubicBezTo>
                    <a:pt x="1414914" y="287154"/>
                    <a:pt x="1378017" y="277529"/>
                    <a:pt x="1328286" y="255070"/>
                  </a:cubicBezTo>
                  <a:cubicBezTo>
                    <a:pt x="1278556" y="232611"/>
                    <a:pt x="1215992" y="198922"/>
                    <a:pt x="1164657" y="168442"/>
                  </a:cubicBezTo>
                  <a:cubicBezTo>
                    <a:pt x="1113322" y="137962"/>
                    <a:pt x="1070009" y="97857"/>
                    <a:pt x="1020278" y="72190"/>
                  </a:cubicBezTo>
                  <a:cubicBezTo>
                    <a:pt x="970547" y="46523"/>
                    <a:pt x="943275" y="24063"/>
                    <a:pt x="866273" y="14438"/>
                  </a:cubicBezTo>
                  <a:cubicBezTo>
                    <a:pt x="789271" y="4813"/>
                    <a:pt x="644892" y="12834"/>
                    <a:pt x="558265" y="14438"/>
                  </a:cubicBezTo>
                  <a:cubicBezTo>
                    <a:pt x="471638" y="16042"/>
                    <a:pt x="404260" y="0"/>
                    <a:pt x="346509" y="24063"/>
                  </a:cubicBezTo>
                  <a:cubicBezTo>
                    <a:pt x="288758" y="48126"/>
                    <a:pt x="250257" y="123524"/>
                    <a:pt x="211756" y="158817"/>
                  </a:cubicBezTo>
                  <a:cubicBezTo>
                    <a:pt x="173255" y="194110"/>
                    <a:pt x="150796" y="197318"/>
                    <a:pt x="115503" y="235819"/>
                  </a:cubicBezTo>
                  <a:cubicBezTo>
                    <a:pt x="80210" y="274320"/>
                    <a:pt x="1604" y="376989"/>
                    <a:pt x="0" y="389823"/>
                  </a:cubicBezTo>
                </a:path>
              </a:pathLst>
            </a:custGeom>
            <a:ln w="76200">
              <a:solidFill>
                <a:srgbClr val="00B05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TextBox 69"/>
            <p:cNvSpPr txBox="1"/>
            <p:nvPr/>
          </p:nvSpPr>
          <p:spPr>
            <a:xfrm rot="1038441">
              <a:off x="2535707" y="2573158"/>
              <a:ext cx="2101088" cy="461665"/>
            </a:xfrm>
            <a:prstGeom prst="rect">
              <a:avLst/>
            </a:prstGeom>
            <a:noFill/>
          </p:spPr>
          <p:txBody>
            <a:bodyPr wrap="none" rtlCol="0">
              <a:spAutoFit/>
            </a:bodyPr>
            <a:lstStyle/>
            <a:p>
              <a:r>
                <a:rPr lang="en-US" sz="2400" b="1" dirty="0" smtClean="0"/>
                <a:t>Brigham Young</a:t>
              </a:r>
              <a:endParaRPr lang="en-US" sz="2400" b="1" dirty="0"/>
            </a:p>
          </p:txBody>
        </p:sp>
      </p:grpSp>
      <p:sp>
        <p:nvSpPr>
          <p:cNvPr id="67" name="5-Point Star 66"/>
          <p:cNvSpPr/>
          <p:nvPr/>
        </p:nvSpPr>
        <p:spPr>
          <a:xfrm>
            <a:off x="4572000" y="2953351"/>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9" name="5-Point Star 58"/>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0" name="TextBox 59"/>
          <p:cNvSpPr txBox="1"/>
          <p:nvPr/>
        </p:nvSpPr>
        <p:spPr>
          <a:xfrm rot="19527458">
            <a:off x="1922808" y="2015888"/>
            <a:ext cx="2147319" cy="461665"/>
          </a:xfrm>
          <a:prstGeom prst="rect">
            <a:avLst/>
          </a:prstGeom>
          <a:noFill/>
        </p:spPr>
        <p:txBody>
          <a:bodyPr wrap="none" rtlCol="0">
            <a:spAutoFit/>
          </a:bodyPr>
          <a:lstStyle/>
          <a:p>
            <a:r>
              <a:rPr lang="en-US" sz="2400" b="1" dirty="0" smtClean="0"/>
              <a:t>Salt Lake Valley</a:t>
            </a:r>
            <a:endParaRPr lang="en-US" sz="2400" b="1" dirty="0"/>
          </a:p>
        </p:txBody>
      </p:sp>
      <p:pic>
        <p:nvPicPr>
          <p:cNvPr id="79" name="Picture 2"/>
          <p:cNvPicPr>
            <a:picLocks noChangeAspect="1" noChangeArrowheads="1"/>
          </p:cNvPicPr>
          <p:nvPr/>
        </p:nvPicPr>
        <p:blipFill>
          <a:blip r:embed="rId7" cstate="print"/>
          <a:srcRect/>
          <a:stretch>
            <a:fillRect/>
          </a:stretch>
        </p:blipFill>
        <p:spPr bwMode="auto">
          <a:xfrm>
            <a:off x="76200" y="49621"/>
            <a:ext cx="2057400" cy="2160179"/>
          </a:xfrm>
          <a:prstGeom prst="rect">
            <a:avLst/>
          </a:prstGeom>
          <a:noFill/>
          <a:ln w="9525">
            <a:noFill/>
            <a:miter lim="800000"/>
            <a:headEnd/>
            <a:tailEnd/>
          </a:ln>
          <a:effectLst/>
        </p:spPr>
      </p:pic>
      <p:grpSp>
        <p:nvGrpSpPr>
          <p:cNvPr id="13" name="Group 35"/>
          <p:cNvGrpSpPr/>
          <p:nvPr/>
        </p:nvGrpSpPr>
        <p:grpSpPr>
          <a:xfrm>
            <a:off x="21351" y="928596"/>
            <a:ext cx="9711586" cy="6158004"/>
            <a:chOff x="-152400" y="803564"/>
            <a:chExt cx="9908770" cy="6283036"/>
          </a:xfrm>
        </p:grpSpPr>
        <p:grpSp>
          <p:nvGrpSpPr>
            <p:cNvPr id="14" name="Group 34"/>
            <p:cNvGrpSpPr/>
            <p:nvPr/>
          </p:nvGrpSpPr>
          <p:grpSpPr>
            <a:xfrm>
              <a:off x="-152400" y="1906385"/>
              <a:ext cx="9908770" cy="5180215"/>
              <a:chOff x="-152400" y="1906385"/>
              <a:chExt cx="9908770" cy="5180215"/>
            </a:xfrm>
          </p:grpSpPr>
          <p:sp>
            <p:nvSpPr>
              <p:cNvPr id="42" name="Freeform 4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152400" y="5257800"/>
                <a:ext cx="3505200" cy="1828800"/>
                <a:chOff x="-152400" y="5257800"/>
                <a:chExt cx="3505200" cy="1828800"/>
              </a:xfrm>
            </p:grpSpPr>
            <p:sp>
              <p:nvSpPr>
                <p:cNvPr id="44" name="Rectangle 4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0" name="Freeform 3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Rectangle 81"/>
          <p:cNvSpPr/>
          <p:nvPr/>
        </p:nvSpPr>
        <p:spPr>
          <a:xfrm>
            <a:off x="0" y="6324600"/>
            <a:ext cx="9144000" cy="584775"/>
          </a:xfrm>
          <a:prstGeom prst="rect">
            <a:avLst/>
          </a:prstGeom>
          <a:solidFill>
            <a:schemeClr val="bg1"/>
          </a:solidFill>
        </p:spPr>
        <p:txBody>
          <a:bodyPr wrap="square">
            <a:spAutoFit/>
          </a:bodyPr>
          <a:lstStyle/>
          <a:p>
            <a:r>
              <a:rPr lang="en-US" sz="3200" b="1" dirty="0" smtClean="0"/>
              <a:t>1850: Utah Territory; </a:t>
            </a:r>
          </a:p>
        </p:txBody>
      </p:sp>
      <p:sp>
        <p:nvSpPr>
          <p:cNvPr id="58" name="Rectangle 57"/>
          <p:cNvSpPr/>
          <p:nvPr/>
        </p:nvSpPr>
        <p:spPr>
          <a:xfrm>
            <a:off x="3733800" y="6324600"/>
            <a:ext cx="4953000" cy="584775"/>
          </a:xfrm>
          <a:prstGeom prst="rect">
            <a:avLst/>
          </a:prstGeom>
          <a:solidFill>
            <a:schemeClr val="bg1"/>
          </a:solidFill>
        </p:spPr>
        <p:txBody>
          <a:bodyPr wrap="square">
            <a:spAutoFit/>
          </a:bodyPr>
          <a:lstStyle/>
          <a:p>
            <a:r>
              <a:rPr lang="en-US" sz="3200" b="1" dirty="0" smtClean="0"/>
              <a:t>Brigham Young as governor</a:t>
            </a:r>
          </a:p>
        </p:txBody>
      </p:sp>
      <p:sp>
        <p:nvSpPr>
          <p:cNvPr id="81" name="Rectangle 80"/>
          <p:cNvSpPr/>
          <p:nvPr/>
        </p:nvSpPr>
        <p:spPr>
          <a:xfrm>
            <a:off x="0" y="5791200"/>
            <a:ext cx="9144000" cy="584775"/>
          </a:xfrm>
          <a:prstGeom prst="rect">
            <a:avLst/>
          </a:prstGeom>
          <a:solidFill>
            <a:schemeClr val="bg1"/>
          </a:solidFill>
        </p:spPr>
        <p:txBody>
          <a:bodyPr wrap="square">
            <a:spAutoFit/>
          </a:bodyPr>
          <a:lstStyle/>
          <a:p>
            <a:r>
              <a:rPr lang="en-US" sz="3200" b="1" dirty="0" smtClean="0"/>
              <a:t>1848: </a:t>
            </a:r>
            <a:r>
              <a:rPr lang="en-US" sz="3200" b="1" dirty="0" err="1" smtClean="0"/>
              <a:t>Mex</a:t>
            </a:r>
            <a:r>
              <a:rPr lang="en-US" sz="3200" b="1" dirty="0" smtClean="0"/>
              <a:t>-Am War ends, Mexico cedes SW to USA</a:t>
            </a:r>
          </a:p>
        </p:txBody>
      </p:sp>
      <p:sp>
        <p:nvSpPr>
          <p:cNvPr id="80" name="Rectangle 79"/>
          <p:cNvSpPr/>
          <p:nvPr/>
        </p:nvSpPr>
        <p:spPr>
          <a:xfrm>
            <a:off x="0" y="5257800"/>
            <a:ext cx="9144000" cy="584775"/>
          </a:xfrm>
          <a:prstGeom prst="rect">
            <a:avLst/>
          </a:prstGeom>
          <a:solidFill>
            <a:schemeClr val="bg1"/>
          </a:solidFill>
        </p:spPr>
        <p:txBody>
          <a:bodyPr wrap="square">
            <a:spAutoFit/>
          </a:bodyPr>
          <a:lstStyle/>
          <a:p>
            <a:r>
              <a:rPr lang="en-US" sz="3200" b="1" dirty="0" smtClean="0"/>
              <a:t>1847: Mormons migrate to Salt Lake Valley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1" nodeType="withEffect">
                                  <p:stCondLst>
                                    <p:cond delay="0"/>
                                  </p:stCondLst>
                                  <p:childTnLst>
                                    <p:animRot by="21600000">
                                      <p:cBhvr>
                                        <p:cTn id="6" dur="1000" fill="hold"/>
                                        <p:tgtEl>
                                          <p:spTgt spid="52"/>
                                        </p:tgtEl>
                                        <p:attrNameLst>
                                          <p:attrName>r</p:attrName>
                                        </p:attrNameLst>
                                      </p:cBhvr>
                                    </p:animRot>
                                  </p:childTnLst>
                                </p:cTn>
                              </p:par>
                            </p:childTnLst>
                          </p:cTn>
                        </p:par>
                        <p:par>
                          <p:cTn id="7" fill="hold">
                            <p:stCondLst>
                              <p:cond delay="1000"/>
                            </p:stCondLst>
                            <p:childTnLst>
                              <p:par>
                                <p:cTn id="8" presetID="30" presetClass="entr" presetSubtype="0" fill="hold" grpId="0" nodeType="after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800" decel="100000"/>
                                        <p:tgtEl>
                                          <p:spTgt spid="67"/>
                                        </p:tgtEl>
                                      </p:cBhvr>
                                    </p:animEffect>
                                    <p:anim calcmode="lin" valueType="num">
                                      <p:cBhvr>
                                        <p:cTn id="11" dur="800" decel="100000" fill="hold"/>
                                        <p:tgtEl>
                                          <p:spTgt spid="67"/>
                                        </p:tgtEl>
                                        <p:attrNameLst>
                                          <p:attrName>style.rotation</p:attrName>
                                        </p:attrNameLst>
                                      </p:cBhvr>
                                      <p:tavLst>
                                        <p:tav tm="0">
                                          <p:val>
                                            <p:fltVal val="-90"/>
                                          </p:val>
                                        </p:tav>
                                        <p:tav tm="100000">
                                          <p:val>
                                            <p:fltVal val="0"/>
                                          </p:val>
                                        </p:tav>
                                      </p:tavLst>
                                    </p:anim>
                                    <p:anim calcmode="lin" valueType="num">
                                      <p:cBhvr>
                                        <p:cTn id="12" dur="800" decel="100000" fill="hold"/>
                                        <p:tgtEl>
                                          <p:spTgt spid="67"/>
                                        </p:tgtEl>
                                        <p:attrNameLst>
                                          <p:attrName>ppt_x</p:attrName>
                                        </p:attrNameLst>
                                      </p:cBhvr>
                                      <p:tavLst>
                                        <p:tav tm="0">
                                          <p:val>
                                            <p:strVal val="#ppt_x+0.4"/>
                                          </p:val>
                                        </p:tav>
                                        <p:tav tm="100000">
                                          <p:val>
                                            <p:strVal val="#ppt_x-0.05"/>
                                          </p:val>
                                        </p:tav>
                                      </p:tavLst>
                                    </p:anim>
                                    <p:anim calcmode="lin" valueType="num">
                                      <p:cBhvr>
                                        <p:cTn id="13" dur="800" decel="100000" fill="hold"/>
                                        <p:tgtEl>
                                          <p:spTgt spid="67"/>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67"/>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67"/>
                                        </p:tgtEl>
                                        <p:attrNameLst>
                                          <p:attrName>ppt_y</p:attrName>
                                        </p:attrNameLst>
                                      </p:cBhvr>
                                      <p:tavLst>
                                        <p:tav tm="0">
                                          <p:val>
                                            <p:strVal val="#ppt_y+0.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1000"/>
                                        <p:tgtEl>
                                          <p:spTgt spid="7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1000"/>
                                        <p:tgtEl>
                                          <p:spTgt spid="80"/>
                                        </p:tgtEl>
                                      </p:cBhvr>
                                    </p:animEffect>
                                  </p:childTnLst>
                                </p:cTn>
                              </p:par>
                            </p:childTnLst>
                          </p:cTn>
                        </p:par>
                        <p:par>
                          <p:cTn id="25" fill="hold">
                            <p:stCondLst>
                              <p:cond delay="2000"/>
                            </p:stCondLst>
                            <p:childTnLst>
                              <p:par>
                                <p:cTn id="26" presetID="22" presetClass="entr" presetSubtype="2" fill="hold" nodeType="afterEffect">
                                  <p:stCondLst>
                                    <p:cond delay="0"/>
                                  </p:stCondLst>
                                  <p:childTnLst>
                                    <p:set>
                                      <p:cBhvr>
                                        <p:cTn id="27" dur="1" fill="hold">
                                          <p:stCondLst>
                                            <p:cond delay="0"/>
                                          </p:stCondLst>
                                        </p:cTn>
                                        <p:tgtEl>
                                          <p:spTgt spid="71"/>
                                        </p:tgtEl>
                                        <p:attrNameLst>
                                          <p:attrName>style.visibility</p:attrName>
                                        </p:attrNameLst>
                                      </p:cBhvr>
                                      <p:to>
                                        <p:strVal val="visible"/>
                                      </p:to>
                                    </p:set>
                                    <p:animEffect transition="in" filter="wipe(right)">
                                      <p:cBhvr>
                                        <p:cTn id="28" dur="10000"/>
                                        <p:tgtEl>
                                          <p:spTgt spid="71"/>
                                        </p:tgtEl>
                                      </p:cBhvr>
                                    </p:animEffect>
                                  </p:childTnLst>
                                </p:cTn>
                              </p:par>
                              <p:par>
                                <p:cTn id="29" presetID="22" presetClass="entr" presetSubtype="2" fill="hold" nodeType="with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wipe(right)">
                                      <p:cBhvr>
                                        <p:cTn id="31" dur="3000"/>
                                        <p:tgtEl>
                                          <p:spTgt spid="69"/>
                                        </p:tgtEl>
                                      </p:cBhvr>
                                    </p:animEffect>
                                  </p:childTnLst>
                                </p:cTn>
                              </p:par>
                              <p:par>
                                <p:cTn id="32" presetID="22" presetClass="entr" presetSubtype="2" fill="hold" grpId="0" nodeType="withEffect">
                                  <p:stCondLst>
                                    <p:cond delay="3000"/>
                                  </p:stCondLst>
                                  <p:childTnLst>
                                    <p:set>
                                      <p:cBhvr>
                                        <p:cTn id="33" dur="1" fill="hold">
                                          <p:stCondLst>
                                            <p:cond delay="0"/>
                                          </p:stCondLst>
                                        </p:cTn>
                                        <p:tgtEl>
                                          <p:spTgt spid="61"/>
                                        </p:tgtEl>
                                        <p:attrNameLst>
                                          <p:attrName>style.visibility</p:attrName>
                                        </p:attrNameLst>
                                      </p:cBhvr>
                                      <p:to>
                                        <p:strVal val="visible"/>
                                      </p:to>
                                    </p:set>
                                    <p:animEffect transition="in" filter="wipe(right)">
                                      <p:cBhvr>
                                        <p:cTn id="34" dur="3000"/>
                                        <p:tgtEl>
                                          <p:spTgt spid="61"/>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62"/>
                                        </p:tgtEl>
                                        <p:attrNameLst>
                                          <p:attrName>style.visibility</p:attrName>
                                        </p:attrNameLst>
                                      </p:cBhvr>
                                      <p:to>
                                        <p:strVal val="visible"/>
                                      </p:to>
                                    </p:set>
                                    <p:animEffect transition="in" filter="wipe(down)">
                                      <p:cBhvr>
                                        <p:cTn id="37" dur="3000"/>
                                        <p:tgtEl>
                                          <p:spTgt spid="62"/>
                                        </p:tgtEl>
                                      </p:cBhvr>
                                    </p:animEffect>
                                  </p:childTnLst>
                                </p:cTn>
                              </p:par>
                              <p:par>
                                <p:cTn id="38" presetID="22" presetClass="entr" presetSubtype="4" fill="hold" nodeType="withEffect">
                                  <p:stCondLst>
                                    <p:cond delay="6000"/>
                                  </p:stCondLst>
                                  <p:childTnLst>
                                    <p:set>
                                      <p:cBhvr>
                                        <p:cTn id="39" dur="1" fill="hold">
                                          <p:stCondLst>
                                            <p:cond delay="0"/>
                                          </p:stCondLst>
                                        </p:cTn>
                                        <p:tgtEl>
                                          <p:spTgt spid="63"/>
                                        </p:tgtEl>
                                        <p:attrNameLst>
                                          <p:attrName>style.visibility</p:attrName>
                                        </p:attrNameLst>
                                      </p:cBhvr>
                                      <p:to>
                                        <p:strVal val="visible"/>
                                      </p:to>
                                    </p:set>
                                    <p:animEffect transition="in" filter="wipe(down)">
                                      <p:cBhvr>
                                        <p:cTn id="40" dur="3000"/>
                                        <p:tgtEl>
                                          <p:spTgt spid="63"/>
                                        </p:tgtEl>
                                      </p:cBhvr>
                                    </p:animEffect>
                                  </p:childTnLst>
                                </p:cTn>
                              </p:par>
                            </p:childTnLst>
                          </p:cTn>
                        </p:par>
                        <p:par>
                          <p:cTn id="41" fill="hold">
                            <p:stCondLst>
                              <p:cond delay="12000"/>
                            </p:stCondLst>
                            <p:childTnLst>
                              <p:par>
                                <p:cTn id="42" presetID="49" presetClass="entr" presetSubtype="0" decel="100000" fill="hold" nodeType="afterEffect">
                                  <p:stCondLst>
                                    <p:cond delay="0"/>
                                  </p:stCondLst>
                                  <p:childTnLst>
                                    <p:set>
                                      <p:cBhvr>
                                        <p:cTn id="43" dur="1" fill="hold">
                                          <p:stCondLst>
                                            <p:cond delay="0"/>
                                          </p:stCondLst>
                                        </p:cTn>
                                        <p:tgtEl>
                                          <p:spTgt spid="59"/>
                                        </p:tgtEl>
                                        <p:attrNameLst>
                                          <p:attrName>style.visibility</p:attrName>
                                        </p:attrNameLst>
                                      </p:cBhvr>
                                      <p:to>
                                        <p:strVal val="visible"/>
                                      </p:to>
                                    </p:set>
                                    <p:anim calcmode="lin" valueType="num">
                                      <p:cBhvr>
                                        <p:cTn id="44" dur="1000" fill="hold"/>
                                        <p:tgtEl>
                                          <p:spTgt spid="59"/>
                                        </p:tgtEl>
                                        <p:attrNameLst>
                                          <p:attrName>ppt_w</p:attrName>
                                        </p:attrNameLst>
                                      </p:cBhvr>
                                      <p:tavLst>
                                        <p:tav tm="0">
                                          <p:val>
                                            <p:fltVal val="0"/>
                                          </p:val>
                                        </p:tav>
                                        <p:tav tm="100000">
                                          <p:val>
                                            <p:strVal val="#ppt_w"/>
                                          </p:val>
                                        </p:tav>
                                      </p:tavLst>
                                    </p:anim>
                                    <p:anim calcmode="lin" valueType="num">
                                      <p:cBhvr>
                                        <p:cTn id="45" dur="1000" fill="hold"/>
                                        <p:tgtEl>
                                          <p:spTgt spid="59"/>
                                        </p:tgtEl>
                                        <p:attrNameLst>
                                          <p:attrName>ppt_h</p:attrName>
                                        </p:attrNameLst>
                                      </p:cBhvr>
                                      <p:tavLst>
                                        <p:tav tm="0">
                                          <p:val>
                                            <p:fltVal val="0"/>
                                          </p:val>
                                        </p:tav>
                                        <p:tav tm="100000">
                                          <p:val>
                                            <p:strVal val="#ppt_h"/>
                                          </p:val>
                                        </p:tav>
                                      </p:tavLst>
                                    </p:anim>
                                    <p:anim calcmode="lin" valueType="num">
                                      <p:cBhvr>
                                        <p:cTn id="46" dur="1000" fill="hold"/>
                                        <p:tgtEl>
                                          <p:spTgt spid="59"/>
                                        </p:tgtEl>
                                        <p:attrNameLst>
                                          <p:attrName>style.rotation</p:attrName>
                                        </p:attrNameLst>
                                      </p:cBhvr>
                                      <p:tavLst>
                                        <p:tav tm="0">
                                          <p:val>
                                            <p:fltVal val="360"/>
                                          </p:val>
                                        </p:tav>
                                        <p:tav tm="100000">
                                          <p:val>
                                            <p:fltVal val="0"/>
                                          </p:val>
                                        </p:tav>
                                      </p:tavLst>
                                    </p:anim>
                                    <p:animEffect transition="in" filter="fade">
                                      <p:cBhvr>
                                        <p:cTn id="47" dur="1000"/>
                                        <p:tgtEl>
                                          <p:spTgt spid="5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63"/>
                                        </p:tgtEl>
                                      </p:cBhvr>
                                    </p:animEffect>
                                    <p:set>
                                      <p:cBhvr>
                                        <p:cTn id="52" dur="1" fill="hold">
                                          <p:stCondLst>
                                            <p:cond delay="999"/>
                                          </p:stCondLst>
                                        </p:cTn>
                                        <p:tgtEl>
                                          <p:spTgt spid="63"/>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62"/>
                                        </p:tgtEl>
                                      </p:cBhvr>
                                    </p:animEffect>
                                    <p:set>
                                      <p:cBhvr>
                                        <p:cTn id="55" dur="1" fill="hold">
                                          <p:stCondLst>
                                            <p:cond delay="999"/>
                                          </p:stCondLst>
                                        </p:cTn>
                                        <p:tgtEl>
                                          <p:spTgt spid="62"/>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1000"/>
                                        <p:tgtEl>
                                          <p:spTgt spid="69"/>
                                        </p:tgtEl>
                                      </p:cBhvr>
                                    </p:animEffect>
                                    <p:set>
                                      <p:cBhvr>
                                        <p:cTn id="58" dur="1" fill="hold">
                                          <p:stCondLst>
                                            <p:cond delay="999"/>
                                          </p:stCondLst>
                                        </p:cTn>
                                        <p:tgtEl>
                                          <p:spTgt spid="69"/>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61"/>
                                        </p:tgtEl>
                                      </p:cBhvr>
                                    </p:animEffect>
                                    <p:set>
                                      <p:cBhvr>
                                        <p:cTn id="61" dur="1" fill="hold">
                                          <p:stCondLst>
                                            <p:cond delay="999"/>
                                          </p:stCondLst>
                                        </p:cTn>
                                        <p:tgtEl>
                                          <p:spTgt spid="61"/>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1000"/>
                                        <p:tgtEl>
                                          <p:spTgt spid="71"/>
                                        </p:tgtEl>
                                      </p:cBhvr>
                                    </p:animEffect>
                                    <p:set>
                                      <p:cBhvr>
                                        <p:cTn id="64" dur="1" fill="hold">
                                          <p:stCondLst>
                                            <p:cond delay="999"/>
                                          </p:stCondLst>
                                        </p:cTn>
                                        <p:tgtEl>
                                          <p:spTgt spid="71"/>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67"/>
                                        </p:tgtEl>
                                      </p:cBhvr>
                                    </p:animEffect>
                                    <p:set>
                                      <p:cBhvr>
                                        <p:cTn id="67" dur="1" fill="hold">
                                          <p:stCondLst>
                                            <p:cond delay="999"/>
                                          </p:stCondLst>
                                        </p:cTn>
                                        <p:tgtEl>
                                          <p:spTgt spid="67"/>
                                        </p:tgtEl>
                                        <p:attrNameLst>
                                          <p:attrName>style.visibility</p:attrName>
                                        </p:attrNameLst>
                                      </p:cBhvr>
                                      <p:to>
                                        <p:strVal val="hidden"/>
                                      </p:to>
                                    </p:se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childTnLst>
                                </p:cTn>
                              </p:par>
                            </p:childTnLst>
                          </p:cTn>
                        </p:par>
                      </p:childTnLst>
                    </p:cTn>
                  </p:par>
                  <p:par>
                    <p:cTn id="72" fill="hold">
                      <p:stCondLst>
                        <p:cond delay="indefinite"/>
                      </p:stCondLst>
                      <p:childTnLst>
                        <p:par>
                          <p:cTn id="73" fill="hold">
                            <p:stCondLst>
                              <p:cond delay="0"/>
                            </p:stCondLst>
                            <p:childTnLst>
                              <p:par>
                                <p:cTn id="74" presetID="49" presetClass="exit" presetSubtype="0" accel="100000" fill="hold" grpId="0" nodeType="clickEffect">
                                  <p:stCondLst>
                                    <p:cond delay="0"/>
                                  </p:stCondLst>
                                  <p:childTnLst>
                                    <p:anim calcmode="lin" valueType="num">
                                      <p:cBhvr>
                                        <p:cTn id="75" dur="1000"/>
                                        <p:tgtEl>
                                          <p:spTgt spid="52"/>
                                        </p:tgtEl>
                                        <p:attrNameLst>
                                          <p:attrName>ppt_w</p:attrName>
                                        </p:attrNameLst>
                                      </p:cBhvr>
                                      <p:tavLst>
                                        <p:tav tm="0">
                                          <p:val>
                                            <p:strVal val="ppt_w"/>
                                          </p:val>
                                        </p:tav>
                                        <p:tav tm="100000">
                                          <p:val>
                                            <p:fltVal val="0"/>
                                          </p:val>
                                        </p:tav>
                                      </p:tavLst>
                                    </p:anim>
                                    <p:anim calcmode="lin" valueType="num">
                                      <p:cBhvr>
                                        <p:cTn id="76" dur="1000"/>
                                        <p:tgtEl>
                                          <p:spTgt spid="52"/>
                                        </p:tgtEl>
                                        <p:attrNameLst>
                                          <p:attrName>ppt_h</p:attrName>
                                        </p:attrNameLst>
                                      </p:cBhvr>
                                      <p:tavLst>
                                        <p:tav tm="0">
                                          <p:val>
                                            <p:strVal val="ppt_h"/>
                                          </p:val>
                                        </p:tav>
                                        <p:tav tm="100000">
                                          <p:val>
                                            <p:fltVal val="0"/>
                                          </p:val>
                                        </p:tav>
                                      </p:tavLst>
                                    </p:anim>
                                    <p:anim calcmode="lin" valueType="num">
                                      <p:cBhvr>
                                        <p:cTn id="77" dur="1000"/>
                                        <p:tgtEl>
                                          <p:spTgt spid="52"/>
                                        </p:tgtEl>
                                        <p:attrNameLst>
                                          <p:attrName>style.rotation</p:attrName>
                                        </p:attrNameLst>
                                      </p:cBhvr>
                                      <p:tavLst>
                                        <p:tav tm="0">
                                          <p:val>
                                            <p:fltVal val="0"/>
                                          </p:val>
                                        </p:tav>
                                        <p:tav tm="100000">
                                          <p:val>
                                            <p:fltVal val="360"/>
                                          </p:val>
                                        </p:tav>
                                      </p:tavLst>
                                    </p:anim>
                                    <p:animEffect transition="out" filter="fade">
                                      <p:cBhvr>
                                        <p:cTn id="78" dur="1000"/>
                                        <p:tgtEl>
                                          <p:spTgt spid="52"/>
                                        </p:tgtEl>
                                      </p:cBhvr>
                                    </p:animEffect>
                                    <p:set>
                                      <p:cBhvr>
                                        <p:cTn id="79" dur="1" fill="hold">
                                          <p:stCondLst>
                                            <p:cond delay="999"/>
                                          </p:stCondLst>
                                        </p:cTn>
                                        <p:tgtEl>
                                          <p:spTgt spid="52"/>
                                        </p:tgtEl>
                                        <p:attrNameLst>
                                          <p:attrName>style.visibility</p:attrName>
                                        </p:attrNameLst>
                                      </p:cBhvr>
                                      <p:to>
                                        <p:strVal val="hidden"/>
                                      </p:to>
                                    </p:set>
                                  </p:childTnLst>
                                </p:cTn>
                              </p:par>
                              <p:par>
                                <p:cTn id="80" presetID="49" presetClass="entr" presetSubtype="0" decel="100000" fill="hold" grpId="1" nodeType="with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p:cTn id="82" dur="1000" fill="hold"/>
                                        <p:tgtEl>
                                          <p:spTgt spid="49"/>
                                        </p:tgtEl>
                                        <p:attrNameLst>
                                          <p:attrName>ppt_w</p:attrName>
                                        </p:attrNameLst>
                                      </p:cBhvr>
                                      <p:tavLst>
                                        <p:tav tm="0">
                                          <p:val>
                                            <p:fltVal val="0"/>
                                          </p:val>
                                        </p:tav>
                                        <p:tav tm="100000">
                                          <p:val>
                                            <p:strVal val="#ppt_w"/>
                                          </p:val>
                                        </p:tav>
                                      </p:tavLst>
                                    </p:anim>
                                    <p:anim calcmode="lin" valueType="num">
                                      <p:cBhvr>
                                        <p:cTn id="83" dur="1000" fill="hold"/>
                                        <p:tgtEl>
                                          <p:spTgt spid="49"/>
                                        </p:tgtEl>
                                        <p:attrNameLst>
                                          <p:attrName>ppt_h</p:attrName>
                                        </p:attrNameLst>
                                      </p:cBhvr>
                                      <p:tavLst>
                                        <p:tav tm="0">
                                          <p:val>
                                            <p:fltVal val="0"/>
                                          </p:val>
                                        </p:tav>
                                        <p:tav tm="100000">
                                          <p:val>
                                            <p:strVal val="#ppt_h"/>
                                          </p:val>
                                        </p:tav>
                                      </p:tavLst>
                                    </p:anim>
                                    <p:anim calcmode="lin" valueType="num">
                                      <p:cBhvr>
                                        <p:cTn id="84" dur="1000" fill="hold"/>
                                        <p:tgtEl>
                                          <p:spTgt spid="49"/>
                                        </p:tgtEl>
                                        <p:attrNameLst>
                                          <p:attrName>style.rotation</p:attrName>
                                        </p:attrNameLst>
                                      </p:cBhvr>
                                      <p:tavLst>
                                        <p:tav tm="0">
                                          <p:val>
                                            <p:fltVal val="360"/>
                                          </p:val>
                                        </p:tav>
                                        <p:tav tm="100000">
                                          <p:val>
                                            <p:fltVal val="0"/>
                                          </p:val>
                                        </p:tav>
                                      </p:tavLst>
                                    </p:anim>
                                    <p:animEffect transition="in" filter="fade">
                                      <p:cBhvr>
                                        <p:cTn id="85" dur="1000"/>
                                        <p:tgtEl>
                                          <p:spTgt spid="49"/>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81"/>
                                        </p:tgtEl>
                                        <p:attrNameLst>
                                          <p:attrName>style.visibility</p:attrName>
                                        </p:attrNameLst>
                                      </p:cBhvr>
                                      <p:to>
                                        <p:strVal val="visible"/>
                                      </p:to>
                                    </p:set>
                                    <p:animEffect transition="in" filter="wipe(left)">
                                      <p:cBhvr>
                                        <p:cTn id="88" dur="1000"/>
                                        <p:tgtEl>
                                          <p:spTgt spid="81"/>
                                        </p:tgtEl>
                                      </p:cBhvr>
                                    </p:animEffect>
                                  </p:childTnLst>
                                </p:cTn>
                              </p:par>
                            </p:childTnLst>
                          </p:cTn>
                        </p:par>
                      </p:childTnLst>
                    </p:cTn>
                  </p:par>
                  <p:par>
                    <p:cTn id="89" fill="hold">
                      <p:stCondLst>
                        <p:cond delay="indefinite"/>
                      </p:stCondLst>
                      <p:childTnLst>
                        <p:par>
                          <p:cTn id="90" fill="hold">
                            <p:stCondLst>
                              <p:cond delay="0"/>
                            </p:stCondLst>
                            <p:childTnLst>
                              <p:par>
                                <p:cTn id="91" presetID="9" presetClass="entr" presetSubtype="0" fill="hold" nodeType="clickEffect">
                                  <p:stCondLst>
                                    <p:cond delay="0"/>
                                  </p:stCondLst>
                                  <p:childTnLst>
                                    <p:set>
                                      <p:cBhvr>
                                        <p:cTn id="92" dur="1" fill="hold">
                                          <p:stCondLst>
                                            <p:cond delay="0"/>
                                          </p:stCondLst>
                                        </p:cTn>
                                        <p:tgtEl>
                                          <p:spTgt spid="75"/>
                                        </p:tgtEl>
                                        <p:attrNameLst>
                                          <p:attrName>style.visibility</p:attrName>
                                        </p:attrNameLst>
                                      </p:cBhvr>
                                      <p:to>
                                        <p:strVal val="visible"/>
                                      </p:to>
                                    </p:set>
                                    <p:animEffect transition="in" filter="dissolve">
                                      <p:cBhvr>
                                        <p:cTn id="93" dur="2000"/>
                                        <p:tgtEl>
                                          <p:spTgt spid="75"/>
                                        </p:tgtEl>
                                      </p:cBhvr>
                                    </p:animEffect>
                                  </p:childTnLst>
                                </p:cTn>
                              </p:par>
                            </p:childTnLst>
                          </p:cTn>
                        </p:par>
                        <p:par>
                          <p:cTn id="94" fill="hold">
                            <p:stCondLst>
                              <p:cond delay="2000"/>
                            </p:stCondLst>
                            <p:childTnLst>
                              <p:par>
                                <p:cTn id="95" presetID="10" presetClass="exit" presetSubtype="0" fill="hold" nodeType="afterEffect">
                                  <p:stCondLst>
                                    <p:cond delay="0"/>
                                  </p:stCondLst>
                                  <p:childTnLst>
                                    <p:animEffect transition="out" filter="fade">
                                      <p:cBhvr>
                                        <p:cTn id="96" dur="1000"/>
                                        <p:tgtEl>
                                          <p:spTgt spid="2"/>
                                        </p:tgtEl>
                                      </p:cBhvr>
                                    </p:animEffect>
                                    <p:set>
                                      <p:cBhvr>
                                        <p:cTn id="97" dur="1" fill="hold">
                                          <p:stCondLst>
                                            <p:cond delay="999"/>
                                          </p:stCondLst>
                                        </p:cTn>
                                        <p:tgtEl>
                                          <p:spTgt spid="2"/>
                                        </p:tgtEl>
                                        <p:attrNameLst>
                                          <p:attrName>style.visibility</p:attrName>
                                        </p:attrNameLst>
                                      </p:cBhvr>
                                      <p:to>
                                        <p:strVal val="hidden"/>
                                      </p:to>
                                    </p:set>
                                  </p:childTnLst>
                                </p:cTn>
                              </p:par>
                            </p:childTnLst>
                          </p:cTn>
                        </p:par>
                      </p:childTnLst>
                    </p:cTn>
                  </p:par>
                  <p:par>
                    <p:cTn id="98" fill="hold">
                      <p:stCondLst>
                        <p:cond delay="indefinite"/>
                      </p:stCondLst>
                      <p:childTnLst>
                        <p:par>
                          <p:cTn id="99" fill="hold">
                            <p:stCondLst>
                              <p:cond delay="0"/>
                            </p:stCondLst>
                            <p:childTnLst>
                              <p:par>
                                <p:cTn id="100" presetID="49" presetClass="exit" presetSubtype="0" accel="100000" fill="hold" grpId="0" nodeType="clickEffect">
                                  <p:stCondLst>
                                    <p:cond delay="0"/>
                                  </p:stCondLst>
                                  <p:childTnLst>
                                    <p:anim calcmode="lin" valueType="num">
                                      <p:cBhvr>
                                        <p:cTn id="101" dur="1000"/>
                                        <p:tgtEl>
                                          <p:spTgt spid="49"/>
                                        </p:tgtEl>
                                        <p:attrNameLst>
                                          <p:attrName>ppt_w</p:attrName>
                                        </p:attrNameLst>
                                      </p:cBhvr>
                                      <p:tavLst>
                                        <p:tav tm="0">
                                          <p:val>
                                            <p:strVal val="ppt_w"/>
                                          </p:val>
                                        </p:tav>
                                        <p:tav tm="100000">
                                          <p:val>
                                            <p:fltVal val="0"/>
                                          </p:val>
                                        </p:tav>
                                      </p:tavLst>
                                    </p:anim>
                                    <p:anim calcmode="lin" valueType="num">
                                      <p:cBhvr>
                                        <p:cTn id="102" dur="1000"/>
                                        <p:tgtEl>
                                          <p:spTgt spid="49"/>
                                        </p:tgtEl>
                                        <p:attrNameLst>
                                          <p:attrName>ppt_h</p:attrName>
                                        </p:attrNameLst>
                                      </p:cBhvr>
                                      <p:tavLst>
                                        <p:tav tm="0">
                                          <p:val>
                                            <p:strVal val="ppt_h"/>
                                          </p:val>
                                        </p:tav>
                                        <p:tav tm="100000">
                                          <p:val>
                                            <p:fltVal val="0"/>
                                          </p:val>
                                        </p:tav>
                                      </p:tavLst>
                                    </p:anim>
                                    <p:anim calcmode="lin" valueType="num">
                                      <p:cBhvr>
                                        <p:cTn id="103" dur="1000"/>
                                        <p:tgtEl>
                                          <p:spTgt spid="49"/>
                                        </p:tgtEl>
                                        <p:attrNameLst>
                                          <p:attrName>style.rotation</p:attrName>
                                        </p:attrNameLst>
                                      </p:cBhvr>
                                      <p:tavLst>
                                        <p:tav tm="0">
                                          <p:val>
                                            <p:fltVal val="0"/>
                                          </p:val>
                                        </p:tav>
                                        <p:tav tm="100000">
                                          <p:val>
                                            <p:fltVal val="360"/>
                                          </p:val>
                                        </p:tav>
                                      </p:tavLst>
                                    </p:anim>
                                    <p:animEffect transition="out" filter="fade">
                                      <p:cBhvr>
                                        <p:cTn id="104" dur="1000"/>
                                        <p:tgtEl>
                                          <p:spTgt spid="49"/>
                                        </p:tgtEl>
                                      </p:cBhvr>
                                    </p:animEffect>
                                    <p:set>
                                      <p:cBhvr>
                                        <p:cTn id="105" dur="1" fill="hold">
                                          <p:stCondLst>
                                            <p:cond delay="999"/>
                                          </p:stCondLst>
                                        </p:cTn>
                                        <p:tgtEl>
                                          <p:spTgt spid="49"/>
                                        </p:tgtEl>
                                        <p:attrNameLst>
                                          <p:attrName>style.visibility</p:attrName>
                                        </p:attrNameLst>
                                      </p:cBhvr>
                                      <p:to>
                                        <p:strVal val="hidden"/>
                                      </p:to>
                                    </p:set>
                                  </p:childTnLst>
                                </p:cTn>
                              </p:par>
                              <p:par>
                                <p:cTn id="106" presetID="49" presetClass="entr" presetSubtype="0" decel="100000" fill="hold" grpId="1" nodeType="withEffect">
                                  <p:stCondLst>
                                    <p:cond delay="0"/>
                                  </p:stCondLst>
                                  <p:childTnLst>
                                    <p:set>
                                      <p:cBhvr>
                                        <p:cTn id="107" dur="1" fill="hold">
                                          <p:stCondLst>
                                            <p:cond delay="0"/>
                                          </p:stCondLst>
                                        </p:cTn>
                                        <p:tgtEl>
                                          <p:spTgt spid="72"/>
                                        </p:tgtEl>
                                        <p:attrNameLst>
                                          <p:attrName>style.visibility</p:attrName>
                                        </p:attrNameLst>
                                      </p:cBhvr>
                                      <p:to>
                                        <p:strVal val="visible"/>
                                      </p:to>
                                    </p:set>
                                    <p:anim calcmode="lin" valueType="num">
                                      <p:cBhvr>
                                        <p:cTn id="108" dur="1000" fill="hold"/>
                                        <p:tgtEl>
                                          <p:spTgt spid="72"/>
                                        </p:tgtEl>
                                        <p:attrNameLst>
                                          <p:attrName>ppt_w</p:attrName>
                                        </p:attrNameLst>
                                      </p:cBhvr>
                                      <p:tavLst>
                                        <p:tav tm="0">
                                          <p:val>
                                            <p:fltVal val="0"/>
                                          </p:val>
                                        </p:tav>
                                        <p:tav tm="100000">
                                          <p:val>
                                            <p:strVal val="#ppt_w"/>
                                          </p:val>
                                        </p:tav>
                                      </p:tavLst>
                                    </p:anim>
                                    <p:anim calcmode="lin" valueType="num">
                                      <p:cBhvr>
                                        <p:cTn id="109" dur="1000" fill="hold"/>
                                        <p:tgtEl>
                                          <p:spTgt spid="72"/>
                                        </p:tgtEl>
                                        <p:attrNameLst>
                                          <p:attrName>ppt_h</p:attrName>
                                        </p:attrNameLst>
                                      </p:cBhvr>
                                      <p:tavLst>
                                        <p:tav tm="0">
                                          <p:val>
                                            <p:fltVal val="0"/>
                                          </p:val>
                                        </p:tav>
                                        <p:tav tm="100000">
                                          <p:val>
                                            <p:strVal val="#ppt_h"/>
                                          </p:val>
                                        </p:tav>
                                      </p:tavLst>
                                    </p:anim>
                                    <p:anim calcmode="lin" valueType="num">
                                      <p:cBhvr>
                                        <p:cTn id="110" dur="1000" fill="hold"/>
                                        <p:tgtEl>
                                          <p:spTgt spid="72"/>
                                        </p:tgtEl>
                                        <p:attrNameLst>
                                          <p:attrName>style.rotation</p:attrName>
                                        </p:attrNameLst>
                                      </p:cBhvr>
                                      <p:tavLst>
                                        <p:tav tm="0">
                                          <p:val>
                                            <p:fltVal val="360"/>
                                          </p:val>
                                        </p:tav>
                                        <p:tav tm="100000">
                                          <p:val>
                                            <p:fltVal val="0"/>
                                          </p:val>
                                        </p:tav>
                                      </p:tavLst>
                                    </p:anim>
                                    <p:animEffect transition="in" filter="fade">
                                      <p:cBhvr>
                                        <p:cTn id="111" dur="1000"/>
                                        <p:tgtEl>
                                          <p:spTgt spid="72"/>
                                        </p:tgtEl>
                                      </p:cBhvr>
                                    </p:animEffect>
                                  </p:childTnLst>
                                </p:cTn>
                              </p:par>
                              <p:par>
                                <p:cTn id="112" presetID="22" presetClass="entr" presetSubtype="8" fill="hold" grpId="0" nodeType="withEffect">
                                  <p:stCondLst>
                                    <p:cond delay="0"/>
                                  </p:stCondLst>
                                  <p:childTnLst>
                                    <p:set>
                                      <p:cBhvr>
                                        <p:cTn id="113" dur="1" fill="hold">
                                          <p:stCondLst>
                                            <p:cond delay="0"/>
                                          </p:stCondLst>
                                        </p:cTn>
                                        <p:tgtEl>
                                          <p:spTgt spid="82"/>
                                        </p:tgtEl>
                                        <p:attrNameLst>
                                          <p:attrName>style.visibility</p:attrName>
                                        </p:attrNameLst>
                                      </p:cBhvr>
                                      <p:to>
                                        <p:strVal val="visible"/>
                                      </p:to>
                                    </p:set>
                                    <p:animEffect transition="in" filter="wipe(left)">
                                      <p:cBhvr>
                                        <p:cTn id="114" dur="1000"/>
                                        <p:tgtEl>
                                          <p:spTgt spid="82"/>
                                        </p:tgtEl>
                                      </p:cBhvr>
                                    </p:animEffect>
                                  </p:childTnLst>
                                </p:cTn>
                              </p:par>
                            </p:childTnLst>
                          </p:cTn>
                        </p:par>
                      </p:childTnLst>
                    </p:cTn>
                  </p:par>
                  <p:par>
                    <p:cTn id="115" fill="hold">
                      <p:stCondLst>
                        <p:cond delay="indefinite"/>
                      </p:stCondLst>
                      <p:childTnLst>
                        <p:par>
                          <p:cTn id="116" fill="hold">
                            <p:stCondLst>
                              <p:cond delay="0"/>
                            </p:stCondLst>
                            <p:childTnLst>
                              <p:par>
                                <p:cTn id="117" presetID="9" presetClass="entr" presetSubtype="0" fill="hold" nodeType="click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dissolve">
                                      <p:cBhvr>
                                        <p:cTn id="119" dur="1000"/>
                                        <p:tgtEl>
                                          <p:spTgt spid="76"/>
                                        </p:tgtEl>
                                      </p:cBhvr>
                                    </p:animEffect>
                                  </p:childTnLst>
                                </p:cTn>
                              </p:par>
                            </p:childTnLst>
                          </p:cTn>
                        </p:par>
                      </p:childTnLst>
                    </p:cTn>
                  </p:par>
                  <p:par>
                    <p:cTn id="120" fill="hold">
                      <p:stCondLst>
                        <p:cond delay="indefinite"/>
                      </p:stCondLst>
                      <p:childTnLst>
                        <p:par>
                          <p:cTn id="121" fill="hold">
                            <p:stCondLst>
                              <p:cond delay="0"/>
                            </p:stCondLst>
                            <p:childTnLst>
                              <p:par>
                                <p:cTn id="122" presetID="49" presetClass="exit" presetSubtype="0" accel="100000" fill="hold" grpId="2" nodeType="clickEffect">
                                  <p:stCondLst>
                                    <p:cond delay="0"/>
                                  </p:stCondLst>
                                  <p:childTnLst>
                                    <p:anim calcmode="lin" valueType="num">
                                      <p:cBhvr>
                                        <p:cTn id="123" dur="1000"/>
                                        <p:tgtEl>
                                          <p:spTgt spid="72"/>
                                        </p:tgtEl>
                                        <p:attrNameLst>
                                          <p:attrName>ppt_w</p:attrName>
                                        </p:attrNameLst>
                                      </p:cBhvr>
                                      <p:tavLst>
                                        <p:tav tm="0">
                                          <p:val>
                                            <p:strVal val="ppt_w"/>
                                          </p:val>
                                        </p:tav>
                                        <p:tav tm="100000">
                                          <p:val>
                                            <p:fltVal val="0"/>
                                          </p:val>
                                        </p:tav>
                                      </p:tavLst>
                                    </p:anim>
                                    <p:anim calcmode="lin" valueType="num">
                                      <p:cBhvr>
                                        <p:cTn id="124" dur="1000"/>
                                        <p:tgtEl>
                                          <p:spTgt spid="72"/>
                                        </p:tgtEl>
                                        <p:attrNameLst>
                                          <p:attrName>ppt_h</p:attrName>
                                        </p:attrNameLst>
                                      </p:cBhvr>
                                      <p:tavLst>
                                        <p:tav tm="0">
                                          <p:val>
                                            <p:strVal val="ppt_h"/>
                                          </p:val>
                                        </p:tav>
                                        <p:tav tm="100000">
                                          <p:val>
                                            <p:fltVal val="0"/>
                                          </p:val>
                                        </p:tav>
                                      </p:tavLst>
                                    </p:anim>
                                    <p:anim calcmode="lin" valueType="num">
                                      <p:cBhvr>
                                        <p:cTn id="125" dur="1000"/>
                                        <p:tgtEl>
                                          <p:spTgt spid="72"/>
                                        </p:tgtEl>
                                        <p:attrNameLst>
                                          <p:attrName>style.rotation</p:attrName>
                                        </p:attrNameLst>
                                      </p:cBhvr>
                                      <p:tavLst>
                                        <p:tav tm="0">
                                          <p:val>
                                            <p:fltVal val="0"/>
                                          </p:val>
                                        </p:tav>
                                        <p:tav tm="100000">
                                          <p:val>
                                            <p:fltVal val="360"/>
                                          </p:val>
                                        </p:tav>
                                      </p:tavLst>
                                    </p:anim>
                                    <p:animEffect transition="out" filter="fade">
                                      <p:cBhvr>
                                        <p:cTn id="126" dur="1000"/>
                                        <p:tgtEl>
                                          <p:spTgt spid="72"/>
                                        </p:tgtEl>
                                      </p:cBhvr>
                                    </p:animEffect>
                                    <p:set>
                                      <p:cBhvr>
                                        <p:cTn id="127" dur="1" fill="hold">
                                          <p:stCondLst>
                                            <p:cond delay="999"/>
                                          </p:stCondLst>
                                        </p:cTn>
                                        <p:tgtEl>
                                          <p:spTgt spid="72"/>
                                        </p:tgtEl>
                                        <p:attrNameLst>
                                          <p:attrName>style.visibility</p:attrName>
                                        </p:attrNameLst>
                                      </p:cBhvr>
                                      <p:to>
                                        <p:strVal val="hidden"/>
                                      </p:to>
                                    </p:set>
                                  </p:childTnLst>
                                </p:cTn>
                              </p:par>
                              <p:par>
                                <p:cTn id="128" presetID="49" presetClass="entr" presetSubtype="0" decel="100000" fill="hold" grpId="0" nodeType="withEffect">
                                  <p:stCondLst>
                                    <p:cond delay="0"/>
                                  </p:stCondLst>
                                  <p:childTnLst>
                                    <p:set>
                                      <p:cBhvr>
                                        <p:cTn id="129" dur="1" fill="hold">
                                          <p:stCondLst>
                                            <p:cond delay="0"/>
                                          </p:stCondLst>
                                        </p:cTn>
                                        <p:tgtEl>
                                          <p:spTgt spid="73"/>
                                        </p:tgtEl>
                                        <p:attrNameLst>
                                          <p:attrName>style.visibility</p:attrName>
                                        </p:attrNameLst>
                                      </p:cBhvr>
                                      <p:to>
                                        <p:strVal val="visible"/>
                                      </p:to>
                                    </p:set>
                                    <p:anim calcmode="lin" valueType="num">
                                      <p:cBhvr>
                                        <p:cTn id="130" dur="1000" fill="hold"/>
                                        <p:tgtEl>
                                          <p:spTgt spid="73"/>
                                        </p:tgtEl>
                                        <p:attrNameLst>
                                          <p:attrName>ppt_w</p:attrName>
                                        </p:attrNameLst>
                                      </p:cBhvr>
                                      <p:tavLst>
                                        <p:tav tm="0">
                                          <p:val>
                                            <p:fltVal val="0"/>
                                          </p:val>
                                        </p:tav>
                                        <p:tav tm="100000">
                                          <p:val>
                                            <p:strVal val="#ppt_w"/>
                                          </p:val>
                                        </p:tav>
                                      </p:tavLst>
                                    </p:anim>
                                    <p:anim calcmode="lin" valueType="num">
                                      <p:cBhvr>
                                        <p:cTn id="131" dur="1000" fill="hold"/>
                                        <p:tgtEl>
                                          <p:spTgt spid="73"/>
                                        </p:tgtEl>
                                        <p:attrNameLst>
                                          <p:attrName>ppt_h</p:attrName>
                                        </p:attrNameLst>
                                      </p:cBhvr>
                                      <p:tavLst>
                                        <p:tav tm="0">
                                          <p:val>
                                            <p:fltVal val="0"/>
                                          </p:val>
                                        </p:tav>
                                        <p:tav tm="100000">
                                          <p:val>
                                            <p:strVal val="#ppt_h"/>
                                          </p:val>
                                        </p:tav>
                                      </p:tavLst>
                                    </p:anim>
                                    <p:anim calcmode="lin" valueType="num">
                                      <p:cBhvr>
                                        <p:cTn id="132" dur="1000" fill="hold"/>
                                        <p:tgtEl>
                                          <p:spTgt spid="73"/>
                                        </p:tgtEl>
                                        <p:attrNameLst>
                                          <p:attrName>style.rotation</p:attrName>
                                        </p:attrNameLst>
                                      </p:cBhvr>
                                      <p:tavLst>
                                        <p:tav tm="0">
                                          <p:val>
                                            <p:fltVal val="360"/>
                                          </p:val>
                                        </p:tav>
                                        <p:tav tm="100000">
                                          <p:val>
                                            <p:fltVal val="0"/>
                                          </p:val>
                                        </p:tav>
                                      </p:tavLst>
                                    </p:anim>
                                    <p:animEffect transition="in" filter="fade">
                                      <p:cBhvr>
                                        <p:cTn id="133" dur="1000"/>
                                        <p:tgtEl>
                                          <p:spTgt spid="73"/>
                                        </p:tgtEl>
                                      </p:cBhvr>
                                    </p:animEffect>
                                  </p:childTnLst>
                                </p:cTn>
                              </p:par>
                            </p:childTnLst>
                          </p:cTn>
                        </p:par>
                        <p:par>
                          <p:cTn id="134" fill="hold">
                            <p:stCondLst>
                              <p:cond delay="1000"/>
                            </p:stCondLst>
                            <p:childTnLst>
                              <p:par>
                                <p:cTn id="135" presetID="10" presetClass="entr" presetSubtype="0" fill="hold" grpId="0"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xit" presetSubtype="0" fill="hold" grpId="1" nodeType="clickEffect">
                                  <p:stCondLst>
                                    <p:cond delay="0"/>
                                  </p:stCondLst>
                                  <p:childTnLst>
                                    <p:animEffect transition="out" filter="fade">
                                      <p:cBhvr>
                                        <p:cTn id="141" dur="1000"/>
                                        <p:tgtEl>
                                          <p:spTgt spid="80"/>
                                        </p:tgtEl>
                                      </p:cBhvr>
                                    </p:animEffect>
                                    <p:set>
                                      <p:cBhvr>
                                        <p:cTn id="142" dur="1" fill="hold">
                                          <p:stCondLst>
                                            <p:cond delay="999"/>
                                          </p:stCondLst>
                                        </p:cTn>
                                        <p:tgtEl>
                                          <p:spTgt spid="80"/>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1000"/>
                                        <p:tgtEl>
                                          <p:spTgt spid="81"/>
                                        </p:tgtEl>
                                      </p:cBhvr>
                                    </p:animEffect>
                                    <p:set>
                                      <p:cBhvr>
                                        <p:cTn id="145" dur="1" fill="hold">
                                          <p:stCondLst>
                                            <p:cond delay="999"/>
                                          </p:stCondLst>
                                        </p:cTn>
                                        <p:tgtEl>
                                          <p:spTgt spid="81"/>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1000"/>
                                        <p:tgtEl>
                                          <p:spTgt spid="82"/>
                                        </p:tgtEl>
                                      </p:cBhvr>
                                    </p:animEffect>
                                    <p:set>
                                      <p:cBhvr>
                                        <p:cTn id="148" dur="1" fill="hold">
                                          <p:stCondLst>
                                            <p:cond delay="999"/>
                                          </p:stCondLst>
                                        </p:cTn>
                                        <p:tgtEl>
                                          <p:spTgt spid="82"/>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1000"/>
                                        <p:tgtEl>
                                          <p:spTgt spid="60"/>
                                        </p:tgtEl>
                                      </p:cBhvr>
                                    </p:animEffect>
                                    <p:set>
                                      <p:cBhvr>
                                        <p:cTn id="151" dur="1" fill="hold">
                                          <p:stCondLst>
                                            <p:cond delay="999"/>
                                          </p:stCondLst>
                                        </p:cTn>
                                        <p:tgtEl>
                                          <p:spTgt spid="60"/>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1000"/>
                                        <p:tgtEl>
                                          <p:spTgt spid="58"/>
                                        </p:tgtEl>
                                      </p:cBhvr>
                                    </p:animEffect>
                                    <p:set>
                                      <p:cBhvr>
                                        <p:cTn id="154" dur="1" fill="hold">
                                          <p:stCondLst>
                                            <p:cond delay="9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9" grpId="0" animBg="1"/>
      <p:bldP spid="49" grpId="1" animBg="1"/>
      <p:bldP spid="72" grpId="1" animBg="1"/>
      <p:bldP spid="72" grpId="2" animBg="1"/>
      <p:bldP spid="73" grpId="0" animBg="1"/>
      <p:bldP spid="61" grpId="0" animBg="1"/>
      <p:bldP spid="61" grpId="1" animBg="1"/>
      <p:bldP spid="62" grpId="0" animBg="1"/>
      <p:bldP spid="62" grpId="1" animBg="1"/>
      <p:bldP spid="67" grpId="0" animBg="1"/>
      <p:bldP spid="67" grpId="1" animBg="1"/>
      <p:bldP spid="60" grpId="0"/>
      <p:bldP spid="60" grpId="1"/>
      <p:bldP spid="82" grpId="0" animBg="1"/>
      <p:bldP spid="82" grpId="1" animBg="1"/>
      <p:bldP spid="58" grpId="0" animBg="1"/>
      <p:bldP spid="58" grpId="1" animBg="1"/>
      <p:bldP spid="81" grpId="0" animBg="1"/>
      <p:bldP spid="81" grpId="1" animBg="1"/>
      <p:bldP spid="80" grpId="0" animBg="1"/>
      <p:bldP spid="80"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pic>
        <p:nvPicPr>
          <p:cNvPr id="4"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pic>
        <p:nvPicPr>
          <p:cNvPr id="17" name="Picture 2"/>
          <p:cNvPicPr>
            <a:picLocks noChangeAspect="1" noChangeArrowheads="1"/>
          </p:cNvPicPr>
          <p:nvPr/>
        </p:nvPicPr>
        <p:blipFill>
          <a:blip r:embed="rId4" cstate="print"/>
          <a:srcRect/>
          <a:stretch>
            <a:fillRect/>
          </a:stretch>
        </p:blipFill>
        <p:spPr bwMode="auto">
          <a:xfrm rot="240000">
            <a:off x="588122" y="2743200"/>
            <a:ext cx="2325903" cy="1805028"/>
          </a:xfrm>
          <a:prstGeom prst="rect">
            <a:avLst/>
          </a:prstGeom>
          <a:noFill/>
          <a:ln w="38100">
            <a:solidFill>
              <a:schemeClr val="tx1"/>
            </a:solidFill>
            <a:miter lim="800000"/>
            <a:headEnd/>
            <a:tailEnd/>
          </a:ln>
          <a:effectLst/>
        </p:spPr>
      </p:pic>
      <p:grpSp>
        <p:nvGrpSpPr>
          <p:cNvPr id="7" name="Group 35"/>
          <p:cNvGrpSpPr/>
          <p:nvPr/>
        </p:nvGrpSpPr>
        <p:grpSpPr>
          <a:xfrm>
            <a:off x="21351" y="928596"/>
            <a:ext cx="9711585" cy="6158004"/>
            <a:chOff x="-152400" y="803564"/>
            <a:chExt cx="9908769" cy="6283036"/>
          </a:xfrm>
        </p:grpSpPr>
        <p:grpSp>
          <p:nvGrpSpPr>
            <p:cNvPr id="8" name="Group 34"/>
            <p:cNvGrpSpPr/>
            <p:nvPr/>
          </p:nvGrpSpPr>
          <p:grpSpPr>
            <a:xfrm>
              <a:off x="-152400" y="1906385"/>
              <a:ext cx="9908769" cy="5180215"/>
              <a:chOff x="-152400" y="1906385"/>
              <a:chExt cx="9908769" cy="5180215"/>
            </a:xfrm>
          </p:grpSpPr>
          <p:sp>
            <p:nvSpPr>
              <p:cNvPr id="11" name="Freeform 10"/>
              <p:cNvSpPr/>
              <p:nvPr/>
            </p:nvSpPr>
            <p:spPr>
              <a:xfrm>
                <a:off x="3391593" y="1906385"/>
                <a:ext cx="6364776"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152400" y="5257800"/>
                <a:ext cx="3505200" cy="1828800"/>
                <a:chOff x="-152400" y="5257800"/>
                <a:chExt cx="3505200" cy="1828800"/>
              </a:xfrm>
            </p:grpSpPr>
            <p:sp>
              <p:nvSpPr>
                <p:cNvPr id="13" name="Rectangle 12"/>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 name="Freeform 8"/>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 name="Freeform 9"/>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5" name="Picture 2"/>
          <p:cNvPicPr>
            <a:picLocks noChangeAspect="1" noChangeArrowheads="1"/>
          </p:cNvPicPr>
          <p:nvPr/>
        </p:nvPicPr>
        <p:blipFill>
          <a:blip r:embed="rId5" cstate="print"/>
          <a:srcRect/>
          <a:stretch>
            <a:fillRect/>
          </a:stretch>
        </p:blipFill>
        <p:spPr bwMode="auto">
          <a:xfrm>
            <a:off x="76200" y="49621"/>
            <a:ext cx="2057400" cy="2160179"/>
          </a:xfrm>
          <a:prstGeom prst="rect">
            <a:avLst/>
          </a:prstGeom>
          <a:noFill/>
          <a:ln w="9525">
            <a:noFill/>
            <a:miter lim="800000"/>
            <a:headEnd/>
            <a:tailEnd/>
          </a:ln>
          <a:effectLst/>
        </p:spPr>
      </p:pic>
      <p:sp>
        <p:nvSpPr>
          <p:cNvPr id="6" name="Rectangle 5"/>
          <p:cNvSpPr/>
          <p:nvPr/>
        </p:nvSpPr>
        <p:spPr>
          <a:xfrm>
            <a:off x="0" y="5562600"/>
            <a:ext cx="9144000" cy="584775"/>
          </a:xfrm>
          <a:prstGeom prst="rect">
            <a:avLst/>
          </a:prstGeom>
          <a:solidFill>
            <a:schemeClr val="bg1"/>
          </a:solidFill>
        </p:spPr>
        <p:txBody>
          <a:bodyPr wrap="square">
            <a:spAutoFit/>
          </a:bodyPr>
          <a:lstStyle/>
          <a:p>
            <a:r>
              <a:rPr lang="en-US" sz="3200" b="1" dirty="0" smtClean="0"/>
              <a:t>Mormons start settlement of new homelands</a:t>
            </a:r>
          </a:p>
        </p:txBody>
      </p:sp>
      <p:sp>
        <p:nvSpPr>
          <p:cNvPr id="15" name="5-Point Star 14"/>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29" name="Group 28"/>
          <p:cNvGrpSpPr/>
          <p:nvPr/>
        </p:nvGrpSpPr>
        <p:grpSpPr>
          <a:xfrm>
            <a:off x="762000" y="2590800"/>
            <a:ext cx="2366865" cy="1676400"/>
            <a:chOff x="762000" y="2590800"/>
            <a:chExt cx="2366865" cy="1676400"/>
          </a:xfrm>
        </p:grpSpPr>
        <p:cxnSp>
          <p:nvCxnSpPr>
            <p:cNvPr id="19" name="Straight Connector 18"/>
            <p:cNvCxnSpPr/>
            <p:nvPr/>
          </p:nvCxnSpPr>
          <p:spPr>
            <a:xfrm rot="5820000">
              <a:off x="571500" y="2857500"/>
              <a:ext cx="609600" cy="762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6200000" flipH="1">
              <a:off x="571500" y="3390900"/>
              <a:ext cx="1066800" cy="685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20000">
              <a:off x="990600" y="2667000"/>
              <a:ext cx="1752600" cy="304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20000">
              <a:off x="1143000" y="3810000"/>
              <a:ext cx="1752600" cy="2286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 name="Rectangle 29"/>
          <p:cNvSpPr/>
          <p:nvPr/>
        </p:nvSpPr>
        <p:spPr>
          <a:xfrm>
            <a:off x="0" y="6120825"/>
            <a:ext cx="9144000" cy="584775"/>
          </a:xfrm>
          <a:prstGeom prst="rect">
            <a:avLst/>
          </a:prstGeom>
          <a:solidFill>
            <a:schemeClr val="bg1"/>
          </a:solidFill>
        </p:spPr>
        <p:txBody>
          <a:bodyPr wrap="square">
            <a:spAutoFit/>
          </a:bodyPr>
          <a:lstStyle/>
          <a:p>
            <a:r>
              <a:rPr lang="en-US" sz="3200" b="1" dirty="0" smtClean="0"/>
              <a:t>need &amp; desire to be self-sufficient</a:t>
            </a:r>
          </a:p>
        </p:txBody>
      </p:sp>
      <p:sp>
        <p:nvSpPr>
          <p:cNvPr id="35" name="Bent Arrow 34"/>
          <p:cNvSpPr/>
          <p:nvPr/>
        </p:nvSpPr>
        <p:spPr>
          <a:xfrm rot="5400000" flipH="1">
            <a:off x="5583382" y="3368040"/>
            <a:ext cx="3474720" cy="2743200"/>
          </a:xfrm>
          <a:prstGeom prst="bentArrow">
            <a:avLst>
              <a:gd name="adj1" fmla="val 5000"/>
              <a:gd name="adj2" fmla="val 10456"/>
              <a:gd name="adj3" fmla="val 15304"/>
              <a:gd name="adj4" fmla="val 43750"/>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4" name="Rectangle 3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37" name="Rectangle 36"/>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38" name="Rectangle 37"/>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39" name="Rectangle 3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down)">
                                      <p:cBhvr>
                                        <p:cTn id="17" dur="1000"/>
                                        <p:tgtEl>
                                          <p:spTgt spid="35"/>
                                        </p:tgtEl>
                                      </p:cBhvr>
                                    </p:animEffect>
                                  </p:childTnLst>
                                </p:cTn>
                              </p:par>
                            </p:childTnLst>
                          </p:cTn>
                        </p:par>
                        <p:par>
                          <p:cTn id="18" fill="hold">
                            <p:stCondLst>
                              <p:cond delay="1000"/>
                            </p:stCondLst>
                            <p:childTnLst>
                              <p:par>
                                <p:cTn id="19" presetID="53" presetClass="entr" presetSubtype="0" fill="hold" grpId="0" nodeType="after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p:cTn id="21" dur="1000" fill="hold"/>
                                        <p:tgtEl>
                                          <p:spTgt spid="38"/>
                                        </p:tgtEl>
                                        <p:attrNameLst>
                                          <p:attrName>ppt_w</p:attrName>
                                        </p:attrNameLst>
                                      </p:cBhvr>
                                      <p:tavLst>
                                        <p:tav tm="0">
                                          <p:val>
                                            <p:fltVal val="0"/>
                                          </p:val>
                                        </p:tav>
                                        <p:tav tm="100000">
                                          <p:val>
                                            <p:strVal val="#ppt_w"/>
                                          </p:val>
                                        </p:tav>
                                      </p:tavLst>
                                    </p:anim>
                                    <p:anim calcmode="lin" valueType="num">
                                      <p:cBhvr>
                                        <p:cTn id="22" dur="1000" fill="hold"/>
                                        <p:tgtEl>
                                          <p:spTgt spid="38"/>
                                        </p:tgtEl>
                                        <p:attrNameLst>
                                          <p:attrName>ppt_h</p:attrName>
                                        </p:attrNameLst>
                                      </p:cBhvr>
                                      <p:tavLst>
                                        <p:tav tm="0">
                                          <p:val>
                                            <p:fltVal val="0"/>
                                          </p:val>
                                        </p:tav>
                                        <p:tav tm="100000">
                                          <p:val>
                                            <p:strVal val="#ppt_h"/>
                                          </p:val>
                                        </p:tav>
                                      </p:tavLst>
                                    </p:anim>
                                    <p:animEffect transition="in" filter="fade">
                                      <p:cBhvr>
                                        <p:cTn id="23" dur="1000"/>
                                        <p:tgtEl>
                                          <p:spTgt spid="38"/>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p:cTn id="27" dur="1000" fill="hold"/>
                                        <p:tgtEl>
                                          <p:spTgt spid="34"/>
                                        </p:tgtEl>
                                        <p:attrNameLst>
                                          <p:attrName>ppt_w</p:attrName>
                                        </p:attrNameLst>
                                      </p:cBhvr>
                                      <p:tavLst>
                                        <p:tav tm="0">
                                          <p:val>
                                            <p:fltVal val="0"/>
                                          </p:val>
                                        </p:tav>
                                        <p:tav tm="100000">
                                          <p:val>
                                            <p:strVal val="#ppt_w"/>
                                          </p:val>
                                        </p:tav>
                                      </p:tavLst>
                                    </p:anim>
                                    <p:anim calcmode="lin" valueType="num">
                                      <p:cBhvr>
                                        <p:cTn id="28" dur="1000" fill="hold"/>
                                        <p:tgtEl>
                                          <p:spTgt spid="34"/>
                                        </p:tgtEl>
                                        <p:attrNameLst>
                                          <p:attrName>ppt_h</p:attrName>
                                        </p:attrNameLst>
                                      </p:cBhvr>
                                      <p:tavLst>
                                        <p:tav tm="0">
                                          <p:val>
                                            <p:fltVal val="0"/>
                                          </p:val>
                                        </p:tav>
                                        <p:tav tm="100000">
                                          <p:val>
                                            <p:strVal val="#ppt_h"/>
                                          </p:val>
                                        </p:tav>
                                      </p:tavLst>
                                    </p:anim>
                                    <p:animEffect transition="in" filter="fade">
                                      <p:cBhvr>
                                        <p:cTn id="29" dur="1000"/>
                                        <p:tgtEl>
                                          <p:spTgt spid="34"/>
                                        </p:tgtEl>
                                      </p:cBhvr>
                                    </p:animEffec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p:cTn id="33" dur="1000" fill="hold"/>
                                        <p:tgtEl>
                                          <p:spTgt spid="37"/>
                                        </p:tgtEl>
                                        <p:attrNameLst>
                                          <p:attrName>ppt_w</p:attrName>
                                        </p:attrNameLst>
                                      </p:cBhvr>
                                      <p:tavLst>
                                        <p:tav tm="0">
                                          <p:val>
                                            <p:fltVal val="0"/>
                                          </p:val>
                                        </p:tav>
                                        <p:tav tm="100000">
                                          <p:val>
                                            <p:strVal val="#ppt_w"/>
                                          </p:val>
                                        </p:tav>
                                      </p:tavLst>
                                    </p:anim>
                                    <p:anim calcmode="lin" valueType="num">
                                      <p:cBhvr>
                                        <p:cTn id="34" dur="1000" fill="hold"/>
                                        <p:tgtEl>
                                          <p:spTgt spid="37"/>
                                        </p:tgtEl>
                                        <p:attrNameLst>
                                          <p:attrName>ppt_h</p:attrName>
                                        </p:attrNameLst>
                                      </p:cBhvr>
                                      <p:tavLst>
                                        <p:tav tm="0">
                                          <p:val>
                                            <p:fltVal val="0"/>
                                          </p:val>
                                        </p:tav>
                                        <p:tav tm="100000">
                                          <p:val>
                                            <p:strVal val="#ppt_h"/>
                                          </p:val>
                                        </p:tav>
                                      </p:tavLst>
                                    </p:anim>
                                    <p:animEffect transition="in" filter="fade">
                                      <p:cBhvr>
                                        <p:cTn id="35" dur="1000"/>
                                        <p:tgtEl>
                                          <p:spTgt spid="37"/>
                                        </p:tgtEl>
                                      </p:cBhvr>
                                    </p:animEffect>
                                  </p:childTnLst>
                                </p:cTn>
                              </p:par>
                            </p:childTnLst>
                          </p:cTn>
                        </p:par>
                        <p:par>
                          <p:cTn id="36" fill="hold">
                            <p:stCondLst>
                              <p:cond delay="4000"/>
                            </p:stCondLst>
                            <p:childTnLst>
                              <p:par>
                                <p:cTn id="37" presetID="53" presetClass="entr" presetSubtype="0"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p:cTn id="39" dur="1000" fill="hold"/>
                                        <p:tgtEl>
                                          <p:spTgt spid="39"/>
                                        </p:tgtEl>
                                        <p:attrNameLst>
                                          <p:attrName>ppt_w</p:attrName>
                                        </p:attrNameLst>
                                      </p:cBhvr>
                                      <p:tavLst>
                                        <p:tav tm="0">
                                          <p:val>
                                            <p:fltVal val="0"/>
                                          </p:val>
                                        </p:tav>
                                        <p:tav tm="100000">
                                          <p:val>
                                            <p:strVal val="#ppt_w"/>
                                          </p:val>
                                        </p:tav>
                                      </p:tavLst>
                                    </p:anim>
                                    <p:anim calcmode="lin" valueType="num">
                                      <p:cBhvr>
                                        <p:cTn id="40" dur="1000" fill="hold"/>
                                        <p:tgtEl>
                                          <p:spTgt spid="39"/>
                                        </p:tgtEl>
                                        <p:attrNameLst>
                                          <p:attrName>ppt_h</p:attrName>
                                        </p:attrNameLst>
                                      </p:cBhvr>
                                      <p:tavLst>
                                        <p:tav tm="0">
                                          <p:val>
                                            <p:fltVal val="0"/>
                                          </p:val>
                                        </p:tav>
                                        <p:tav tm="100000">
                                          <p:val>
                                            <p:strVal val="#ppt_h"/>
                                          </p:val>
                                        </p:tav>
                                      </p:tavLst>
                                    </p:anim>
                                    <p:animEffect transition="in" filter="fade">
                                      <p:cBhvr>
                                        <p:cTn id="41" dur="10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left)">
                                      <p:cBhvr>
                                        <p:cTn id="46" dur="10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fade">
                                      <p:cBhvr>
                                        <p:cTn id="51"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animBg="1"/>
      <p:bldP spid="35" grpId="0" animBg="1"/>
      <p:bldP spid="34" grpId="0" animBg="1"/>
      <p:bldP spid="37" grpId="0" animBg="1"/>
      <p:bldP spid="38" grpId="0" animBg="1"/>
      <p:bldP spid="3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p:nvSpPr>
          <p:cNvPr id="45" name="Rectangle 44"/>
          <p:cNvSpPr/>
          <p:nvPr/>
        </p:nvSpPr>
        <p:spPr>
          <a:xfrm>
            <a:off x="0" y="6120825"/>
            <a:ext cx="6019800" cy="584775"/>
          </a:xfrm>
          <a:prstGeom prst="rect">
            <a:avLst/>
          </a:prstGeom>
          <a:solidFill>
            <a:schemeClr val="bg1"/>
          </a:solidFill>
        </p:spPr>
        <p:txBody>
          <a:bodyPr wrap="square">
            <a:spAutoFit/>
          </a:bodyPr>
          <a:lstStyle/>
          <a:p>
            <a:r>
              <a:rPr lang="en-US" sz="3200" b="1" dirty="0" smtClean="0"/>
              <a:t>need &amp; desire to be self-sufficient</a:t>
            </a:r>
          </a:p>
        </p:txBody>
      </p:sp>
      <p:pic>
        <p:nvPicPr>
          <p:cNvPr id="4"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grpSp>
        <p:nvGrpSpPr>
          <p:cNvPr id="7" name="Group 35"/>
          <p:cNvGrpSpPr/>
          <p:nvPr/>
        </p:nvGrpSpPr>
        <p:grpSpPr>
          <a:xfrm>
            <a:off x="21351" y="928596"/>
            <a:ext cx="9711586" cy="6158004"/>
            <a:chOff x="-152400" y="803564"/>
            <a:chExt cx="9908770" cy="6283036"/>
          </a:xfrm>
        </p:grpSpPr>
        <p:grpSp>
          <p:nvGrpSpPr>
            <p:cNvPr id="8" name="Group 34"/>
            <p:cNvGrpSpPr/>
            <p:nvPr/>
          </p:nvGrpSpPr>
          <p:grpSpPr>
            <a:xfrm>
              <a:off x="-152400" y="1906385"/>
              <a:ext cx="9908770" cy="5180215"/>
              <a:chOff x="-152400" y="1906385"/>
              <a:chExt cx="9908770" cy="5180215"/>
            </a:xfrm>
          </p:grpSpPr>
          <p:sp>
            <p:nvSpPr>
              <p:cNvPr id="11" name="Freeform 10"/>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152400" y="5257800"/>
                <a:ext cx="3505200" cy="1828800"/>
                <a:chOff x="-152400" y="5257800"/>
                <a:chExt cx="3505200" cy="1828800"/>
              </a:xfrm>
            </p:grpSpPr>
            <p:sp>
              <p:nvSpPr>
                <p:cNvPr id="13" name="Rectangle 12"/>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 name="Freeform 8"/>
            <p:cNvSpPr/>
            <p:nvPr/>
          </p:nvSpPr>
          <p:spPr>
            <a:xfrm>
              <a:off x="3358341" y="803564"/>
              <a:ext cx="5719388"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 name="Freeform 9"/>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 name="Picture 2"/>
          <p:cNvPicPr>
            <a:picLocks noChangeAspect="1" noChangeArrowheads="1"/>
          </p:cNvPicPr>
          <p:nvPr/>
        </p:nvPicPr>
        <p:blipFill>
          <a:blip r:embed="rId4" cstate="print"/>
          <a:srcRect/>
          <a:stretch>
            <a:fillRect/>
          </a:stretch>
        </p:blipFill>
        <p:spPr bwMode="auto">
          <a:xfrm rot="240000">
            <a:off x="588122" y="2743200"/>
            <a:ext cx="2325903" cy="1805028"/>
          </a:xfrm>
          <a:prstGeom prst="rect">
            <a:avLst/>
          </a:prstGeom>
          <a:noFill/>
          <a:ln w="38100">
            <a:solidFill>
              <a:schemeClr val="tx1"/>
            </a:solidFill>
            <a:miter lim="800000"/>
            <a:headEnd/>
            <a:tailEnd/>
          </a:ln>
          <a:effectLst/>
        </p:spPr>
      </p:pic>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5"/>
          <p:cNvSpPr/>
          <p:nvPr/>
        </p:nvSpPr>
        <p:spPr>
          <a:xfrm>
            <a:off x="0" y="5562600"/>
            <a:ext cx="9144000" cy="584775"/>
          </a:xfrm>
          <a:prstGeom prst="rect">
            <a:avLst/>
          </a:prstGeom>
          <a:solidFill>
            <a:schemeClr val="bg1"/>
          </a:solidFill>
        </p:spPr>
        <p:txBody>
          <a:bodyPr wrap="square">
            <a:spAutoFit/>
          </a:bodyPr>
          <a:lstStyle/>
          <a:p>
            <a:r>
              <a:rPr lang="en-US" sz="3200" b="1" dirty="0" smtClean="0"/>
              <a:t>Mormons start settlement of new homelands</a:t>
            </a:r>
          </a:p>
        </p:txBody>
      </p:sp>
      <p:sp>
        <p:nvSpPr>
          <p:cNvPr id="15" name="5-Point Star 14"/>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16" name="Group 28"/>
          <p:cNvGrpSpPr/>
          <p:nvPr/>
        </p:nvGrpSpPr>
        <p:grpSpPr>
          <a:xfrm>
            <a:off x="762000" y="2590800"/>
            <a:ext cx="2366865" cy="1676400"/>
            <a:chOff x="762000" y="2590800"/>
            <a:chExt cx="2366865" cy="1676400"/>
          </a:xfrm>
        </p:grpSpPr>
        <p:cxnSp>
          <p:nvCxnSpPr>
            <p:cNvPr id="19" name="Straight Connector 18"/>
            <p:cNvCxnSpPr/>
            <p:nvPr/>
          </p:nvCxnSpPr>
          <p:spPr>
            <a:xfrm rot="5820000">
              <a:off x="571500" y="2857500"/>
              <a:ext cx="609600" cy="762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6200000" flipH="1">
              <a:off x="571500" y="3390900"/>
              <a:ext cx="1066800" cy="685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20000">
              <a:off x="990600" y="2667000"/>
              <a:ext cx="1752600" cy="304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20000">
              <a:off x="1143000" y="3810000"/>
              <a:ext cx="1752600" cy="2286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3" name="Picture 2"/>
          <p:cNvPicPr>
            <a:picLocks noChangeAspect="1" noChangeArrowheads="1"/>
          </p:cNvPicPr>
          <p:nvPr/>
        </p:nvPicPr>
        <p:blipFill>
          <a:blip r:embed="rId5"/>
          <a:srcRect/>
          <a:stretch>
            <a:fillRect/>
          </a:stretch>
        </p:blipFill>
        <p:spPr bwMode="auto">
          <a:xfrm>
            <a:off x="0" y="900112"/>
            <a:ext cx="7677150" cy="5957888"/>
          </a:xfrm>
          <a:prstGeom prst="rect">
            <a:avLst/>
          </a:prstGeom>
          <a:noFill/>
          <a:ln w="9525">
            <a:noFill/>
            <a:miter lim="800000"/>
            <a:headEnd/>
            <a:tailEnd/>
          </a:ln>
          <a:effectLst/>
        </p:spPr>
      </p:pic>
      <p:sp>
        <p:nvSpPr>
          <p:cNvPr id="33" name="Bent Arrow 32"/>
          <p:cNvSpPr/>
          <p:nvPr/>
        </p:nvSpPr>
        <p:spPr>
          <a:xfrm rot="5400000" flipH="1">
            <a:off x="5583382" y="3368040"/>
            <a:ext cx="3474720" cy="2743200"/>
          </a:xfrm>
          <a:prstGeom prst="bentArrow">
            <a:avLst>
              <a:gd name="adj1" fmla="val 5000"/>
              <a:gd name="adj2" fmla="val 10456"/>
              <a:gd name="adj3" fmla="val 15304"/>
              <a:gd name="adj4" fmla="val 43750"/>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5" name="Rectangle 24"/>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28" name="TextBox 27"/>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31" name="Rectangle 30"/>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32" name="Rectangle 31"/>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34" name="Rectangle 33"/>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39" name="Rectangle 3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35" name="TextBox 34"/>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36" name="5-Point Star 3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7" name="TextBox 36"/>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8" name="Freeform 37"/>
          <p:cNvSpPr/>
          <p:nvPr/>
        </p:nvSpPr>
        <p:spPr>
          <a:xfrm rot="21180151">
            <a:off x="2829977" y="2480990"/>
            <a:ext cx="1911841" cy="221139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Freeform 39"/>
          <p:cNvSpPr/>
          <p:nvPr/>
        </p:nvSpPr>
        <p:spPr>
          <a:xfrm rot="10800000">
            <a:off x="4953000" y="914400"/>
            <a:ext cx="1163428" cy="1182941"/>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Freeform 40"/>
          <p:cNvSpPr/>
          <p:nvPr/>
        </p:nvSpPr>
        <p:spPr>
          <a:xfrm rot="4688053">
            <a:off x="3785797" y="1164586"/>
            <a:ext cx="1096609" cy="529225"/>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Freeform 41"/>
          <p:cNvSpPr/>
          <p:nvPr/>
        </p:nvSpPr>
        <p:spPr>
          <a:xfrm rot="21180151" flipH="1">
            <a:off x="4975412" y="2246213"/>
            <a:ext cx="1250576" cy="2946336"/>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Freeform 42"/>
          <p:cNvSpPr/>
          <p:nvPr/>
        </p:nvSpPr>
        <p:spPr>
          <a:xfrm rot="18899697">
            <a:off x="4052974" y="2718321"/>
            <a:ext cx="2039039" cy="301105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Rectangle 43"/>
          <p:cNvSpPr/>
          <p:nvPr/>
        </p:nvSpPr>
        <p:spPr>
          <a:xfrm>
            <a:off x="0" y="6234111"/>
            <a:ext cx="5562600" cy="623889"/>
          </a:xfrm>
          <a:prstGeom prst="rect">
            <a:avLst/>
          </a:prstGeom>
          <a:solidFill>
            <a:schemeClr val="bg1"/>
          </a:solidFill>
        </p:spPr>
        <p:txBody>
          <a:bodyPr wrap="square">
            <a:spAutoFit/>
          </a:bodyPr>
          <a:lstStyle/>
          <a:p>
            <a:pPr algn="ctr">
              <a:lnSpc>
                <a:spcPts val="4400"/>
              </a:lnSpc>
            </a:pPr>
            <a:r>
              <a:rPr lang="en-US" sz="3200" dirty="0" smtClean="0">
                <a:effectLst>
                  <a:outerShdw dist="38100" dir="7200000" algn="ctr" rotWithShape="0">
                    <a:schemeClr val="tx1"/>
                  </a:outerShdw>
                </a:effectLst>
              </a:rPr>
              <a:t>Exploring parties are sent out</a:t>
            </a:r>
          </a:p>
        </p:txBody>
      </p:sp>
      <p:cxnSp>
        <p:nvCxnSpPr>
          <p:cNvPr id="47" name="Straight Connector 46"/>
          <p:cNvCxnSpPr/>
          <p:nvPr/>
        </p:nvCxnSpPr>
        <p:spPr>
          <a:xfrm rot="10800000">
            <a:off x="7620000" y="2209800"/>
            <a:ext cx="76200" cy="1588"/>
          </a:xfrm>
          <a:prstGeom prst="line">
            <a:avLst/>
          </a:prstGeom>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533400" y="762000"/>
            <a:ext cx="7086600" cy="4114800"/>
            <a:chOff x="533400" y="762000"/>
            <a:chExt cx="7086600" cy="4114800"/>
          </a:xfrm>
        </p:grpSpPr>
        <p:cxnSp>
          <p:nvCxnSpPr>
            <p:cNvPr id="51" name="Straight Connector 50"/>
            <p:cNvCxnSpPr/>
            <p:nvPr/>
          </p:nvCxnSpPr>
          <p:spPr>
            <a:xfrm rot="10800000">
              <a:off x="1905000" y="4419600"/>
              <a:ext cx="5715000" cy="4572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6200000" flipV="1">
              <a:off x="342900" y="2933700"/>
              <a:ext cx="1752600" cy="13716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4648200" y="762000"/>
              <a:ext cx="2971800" cy="1524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228600" y="1524000"/>
              <a:ext cx="1905000" cy="3810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64" name="Picture 2"/>
          <p:cNvPicPr>
            <a:picLocks noChangeAspect="1" noChangeArrowheads="1"/>
          </p:cNvPicPr>
          <p:nvPr/>
        </p:nvPicPr>
        <p:blipFill>
          <a:blip r:embed="rId6" cstate="print"/>
          <a:srcRect/>
          <a:stretch>
            <a:fillRect/>
          </a:stretch>
        </p:blipFill>
        <p:spPr bwMode="auto">
          <a:xfrm>
            <a:off x="76200" y="49621"/>
            <a:ext cx="2057400" cy="2160179"/>
          </a:xfrm>
          <a:prstGeom prst="rect">
            <a:avLst/>
          </a:prstGeom>
          <a:noFill/>
          <a:ln w="9525">
            <a:noFill/>
            <a:miter lim="800000"/>
            <a:headEnd/>
            <a:tailEnd/>
          </a:ln>
          <a:effectLst/>
        </p:spPr>
      </p:pic>
      <p:sp>
        <p:nvSpPr>
          <p:cNvPr id="48" name="Rectangle 47"/>
          <p:cNvSpPr/>
          <p:nvPr/>
        </p:nvSpPr>
        <p:spPr>
          <a:xfrm>
            <a:off x="0" y="6120825"/>
            <a:ext cx="9144000" cy="584775"/>
          </a:xfrm>
          <a:prstGeom prst="rect">
            <a:avLst/>
          </a:prstGeom>
          <a:solidFill>
            <a:schemeClr val="bg1"/>
          </a:solidFill>
        </p:spPr>
        <p:txBody>
          <a:bodyPr wrap="square">
            <a:spAutoFit/>
          </a:bodyPr>
          <a:lstStyle/>
          <a:p>
            <a:r>
              <a:rPr lang="en-US" sz="3200" b="1" dirty="0" smtClean="0"/>
              <a:t>need &amp; desire to be self-sufficient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8"/>
                                        </p:tgtEl>
                                      </p:cBhvr>
                                    </p:animEffect>
                                    <p:set>
                                      <p:cBhvr>
                                        <p:cTn id="7" dur="1" fill="hold">
                                          <p:stCondLst>
                                            <p:cond delay="999"/>
                                          </p:stCondLst>
                                        </p:cTn>
                                        <p:tgtEl>
                                          <p:spTgt spid="4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5"/>
                                        </p:tgtEl>
                                      </p:cBhvr>
                                    </p:animEffect>
                                    <p:set>
                                      <p:cBhvr>
                                        <p:cTn id="10" dur="1" fill="hold">
                                          <p:stCondLst>
                                            <p:cond delay="999"/>
                                          </p:stCondLst>
                                        </p:cTn>
                                        <p:tgtEl>
                                          <p:spTgt spid="15"/>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45"/>
                                        </p:tgtEl>
                                      </p:cBhvr>
                                    </p:animEffect>
                                    <p:set>
                                      <p:cBhvr>
                                        <p:cTn id="13" dur="1" fill="hold">
                                          <p:stCondLst>
                                            <p:cond delay="999"/>
                                          </p:stCondLst>
                                        </p:cTn>
                                        <p:tgtEl>
                                          <p:spTgt spid="45"/>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16"/>
                                        </p:tgtEl>
                                      </p:cBhvr>
                                    </p:animEffect>
                                    <p:set>
                                      <p:cBhvr>
                                        <p:cTn id="16" dur="1" fill="hold">
                                          <p:stCondLst>
                                            <p:cond delay="999"/>
                                          </p:stCondLst>
                                        </p:cTn>
                                        <p:tgtEl>
                                          <p:spTgt spid="16"/>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6"/>
                                        </p:tgtEl>
                                      </p:cBhvr>
                                    </p:animEffect>
                                    <p:set>
                                      <p:cBhvr>
                                        <p:cTn id="19" dur="1" fill="hold">
                                          <p:stCondLst>
                                            <p:cond delay="999"/>
                                          </p:stCondLst>
                                        </p:cTn>
                                        <p:tgtEl>
                                          <p:spTgt spid="6"/>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33"/>
                                        </p:tgtEl>
                                      </p:cBhvr>
                                    </p:animEffect>
                                    <p:set>
                                      <p:cBhvr>
                                        <p:cTn id="25" dur="1" fill="hold">
                                          <p:stCondLst>
                                            <p:cond delay="999"/>
                                          </p:stCondLst>
                                        </p:cTn>
                                        <p:tgtEl>
                                          <p:spTgt spid="33"/>
                                        </p:tgtEl>
                                        <p:attrNameLst>
                                          <p:attrName>style.visibility</p:attrName>
                                        </p:attrNameLst>
                                      </p:cBhvr>
                                      <p:to>
                                        <p:strVal val="hidden"/>
                                      </p:to>
                                    </p:set>
                                  </p:childTnLst>
                                </p:cTn>
                              </p:par>
                              <p:par>
                                <p:cTn id="26" presetID="8" presetClass="emph" presetSubtype="0" fill="hold" nodeType="withEffect">
                                  <p:stCondLst>
                                    <p:cond delay="0"/>
                                  </p:stCondLst>
                                  <p:childTnLst>
                                    <p:animRot by="-240000">
                                      <p:cBhvr>
                                        <p:cTn id="27" dur="1000" fill="hold"/>
                                        <p:tgtEl>
                                          <p:spTgt spid="17"/>
                                        </p:tgtEl>
                                        <p:attrNameLst>
                                          <p:attrName>r</p:attrName>
                                        </p:attrNameLst>
                                      </p:cBhvr>
                                    </p:animRot>
                                  </p:childTnLst>
                                </p:cTn>
                              </p:par>
                              <p:par>
                                <p:cTn id="28" presetID="6" presetClass="emph" presetSubtype="0" fill="hold" nodeType="withEffect">
                                  <p:stCondLst>
                                    <p:cond delay="0"/>
                                  </p:stCondLst>
                                  <p:childTnLst>
                                    <p:animScale>
                                      <p:cBhvr>
                                        <p:cTn id="29" dur="1000" fill="hold"/>
                                        <p:tgtEl>
                                          <p:spTgt spid="17"/>
                                        </p:tgtEl>
                                      </p:cBhvr>
                                      <p:by x="340000" y="340000"/>
                                    </p:animScale>
                                  </p:childTnLst>
                                </p:cTn>
                              </p:par>
                              <p:par>
                                <p:cTn id="30" presetID="42" presetClass="path" presetSubtype="0" accel="50000" decel="50000" fill="hold" nodeType="withEffect">
                                  <p:stCondLst>
                                    <p:cond delay="0"/>
                                  </p:stCondLst>
                                  <p:childTnLst>
                                    <p:animMotion origin="layout" path="M -3.05556E-6 2.94798E-6 L 0.23351 0.04624 " pathEditMode="relative" rAng="0" ptsTypes="AA">
                                      <p:cBhvr>
                                        <p:cTn id="31" dur="1000" fill="hold"/>
                                        <p:tgtEl>
                                          <p:spTgt spid="17"/>
                                        </p:tgtEl>
                                        <p:attrNameLst>
                                          <p:attrName>ppt_x</p:attrName>
                                          <p:attrName>ppt_y</p:attrName>
                                        </p:attrNameLst>
                                      </p:cBhvr>
                                      <p:rCtr x="117" y="23"/>
                                    </p:animMotion>
                                  </p:childTnLst>
                                </p:cTn>
                              </p:par>
                              <p:par>
                                <p:cTn id="32" presetID="7" presetClass="emph" presetSubtype="2" fill="hold" nodeType="withEffect">
                                  <p:stCondLst>
                                    <p:cond delay="0"/>
                                  </p:stCondLst>
                                  <p:childTnLst>
                                    <p:animClr clrSpc="rgb">
                                      <p:cBhvr>
                                        <p:cTn id="33" dur="1000" fill="hold"/>
                                        <p:tgtEl>
                                          <p:spTgt spid="17"/>
                                        </p:tgtEl>
                                        <p:attrNameLst>
                                          <p:attrName>stroke.color</p:attrName>
                                        </p:attrNameLst>
                                      </p:cBhvr>
                                      <p:to>
                                        <a:schemeClr val="bg1"/>
                                      </p:to>
                                    </p:animClr>
                                    <p:set>
                                      <p:cBhvr>
                                        <p:cTn id="34" dur="1000" fill="hold"/>
                                        <p:tgtEl>
                                          <p:spTgt spid="17"/>
                                        </p:tgtEl>
                                        <p:attrNameLst>
                                          <p:attrName>stroke.on</p:attrName>
                                        </p:attrNameLst>
                                      </p:cBhvr>
                                      <p:to>
                                        <p:strVal val="true"/>
                                      </p:to>
                                    </p:set>
                                  </p:childTnLst>
                                </p:cTn>
                              </p:par>
                              <p:par>
                                <p:cTn id="35" presetID="10" presetClass="exit" presetSubtype="0" fill="hold" nodeType="withEffect">
                                  <p:stCondLst>
                                    <p:cond delay="500"/>
                                  </p:stCondLst>
                                  <p:childTnLst>
                                    <p:animEffect transition="out" filter="fade">
                                      <p:cBhvr>
                                        <p:cTn id="36" dur="1000"/>
                                        <p:tgtEl>
                                          <p:spTgt spid="17"/>
                                        </p:tgtEl>
                                      </p:cBhvr>
                                    </p:animEffect>
                                    <p:set>
                                      <p:cBhvr>
                                        <p:cTn id="37" dur="1" fill="hold">
                                          <p:stCondLst>
                                            <p:cond delay="999"/>
                                          </p:stCondLst>
                                        </p:cTn>
                                        <p:tgtEl>
                                          <p:spTgt spid="17"/>
                                        </p:tgtEl>
                                        <p:attrNameLst>
                                          <p:attrName>style.visibility</p:attrName>
                                        </p:attrNameLst>
                                      </p:cBhvr>
                                      <p:to>
                                        <p:strVal val="hidden"/>
                                      </p:to>
                                    </p:set>
                                  </p:childTnLst>
                                </p:cTn>
                              </p:par>
                              <p:par>
                                <p:cTn id="38" presetID="10" presetClass="entr" presetSubtype="0" fill="hold" nodeType="withEffect">
                                  <p:stCondLst>
                                    <p:cond delay="50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1000"/>
                                        <p:tgtEl>
                                          <p:spTgt spid="23"/>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1000"/>
                                        <p:tgtEl>
                                          <p:spTgt spid="25"/>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10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1000"/>
                                        <p:tgtEl>
                                          <p:spTgt spid="63"/>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0" fill="hold" grpId="1" nodeType="clickEffect">
                                  <p:stCondLst>
                                    <p:cond delay="0"/>
                                  </p:stCondLst>
                                  <p:childTnLst>
                                    <p:set>
                                      <p:cBhvr>
                                        <p:cTn id="55" dur="1" fill="hold">
                                          <p:stCondLst>
                                            <p:cond delay="0"/>
                                          </p:stCondLst>
                                        </p:cTn>
                                        <p:tgtEl>
                                          <p:spTgt spid="37"/>
                                        </p:tgtEl>
                                        <p:attrNameLst>
                                          <p:attrName>style.visibility</p:attrName>
                                        </p:attrNameLst>
                                      </p:cBhvr>
                                      <p:to>
                                        <p:strVal val="visible"/>
                                      </p:to>
                                    </p:set>
                                    <p:anim calcmode="lin" valueType="num">
                                      <p:cBhvr>
                                        <p:cTn id="56" dur="1000" fill="hold"/>
                                        <p:tgtEl>
                                          <p:spTgt spid="37"/>
                                        </p:tgtEl>
                                        <p:attrNameLst>
                                          <p:attrName>ppt_w</p:attrName>
                                        </p:attrNameLst>
                                      </p:cBhvr>
                                      <p:tavLst>
                                        <p:tav tm="0">
                                          <p:val>
                                            <p:fltVal val="0"/>
                                          </p:val>
                                        </p:tav>
                                        <p:tav tm="100000">
                                          <p:val>
                                            <p:strVal val="#ppt_w"/>
                                          </p:val>
                                        </p:tav>
                                      </p:tavLst>
                                    </p:anim>
                                    <p:anim calcmode="lin" valueType="num">
                                      <p:cBhvr>
                                        <p:cTn id="57" dur="1000" fill="hold"/>
                                        <p:tgtEl>
                                          <p:spTgt spid="37"/>
                                        </p:tgtEl>
                                        <p:attrNameLst>
                                          <p:attrName>ppt_h</p:attrName>
                                        </p:attrNameLst>
                                      </p:cBhvr>
                                      <p:tavLst>
                                        <p:tav tm="0">
                                          <p:val>
                                            <p:fltVal val="0"/>
                                          </p:val>
                                        </p:tav>
                                        <p:tav tm="100000">
                                          <p:val>
                                            <p:strVal val="#ppt_h"/>
                                          </p:val>
                                        </p:tav>
                                      </p:tavLst>
                                    </p:anim>
                                    <p:animEffect transition="in" filter="fade">
                                      <p:cBhvr>
                                        <p:cTn id="58" dur="1000"/>
                                        <p:tgtEl>
                                          <p:spTgt spid="37"/>
                                        </p:tgtEl>
                                      </p:cBhvr>
                                    </p:animEffect>
                                  </p:childTnLst>
                                </p:cTn>
                              </p:par>
                            </p:childTnLst>
                          </p:cTn>
                        </p:par>
                        <p:par>
                          <p:cTn id="59" fill="hold">
                            <p:stCondLst>
                              <p:cond delay="1000"/>
                            </p:stCondLst>
                            <p:childTnLst>
                              <p:par>
                                <p:cTn id="60" presetID="49" presetClass="entr" presetSubtype="0" decel="10000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 calcmode="lin" valueType="num">
                                      <p:cBhvr>
                                        <p:cTn id="62" dur="1000" fill="hold"/>
                                        <p:tgtEl>
                                          <p:spTgt spid="36"/>
                                        </p:tgtEl>
                                        <p:attrNameLst>
                                          <p:attrName>ppt_w</p:attrName>
                                        </p:attrNameLst>
                                      </p:cBhvr>
                                      <p:tavLst>
                                        <p:tav tm="0">
                                          <p:val>
                                            <p:fltVal val="0"/>
                                          </p:val>
                                        </p:tav>
                                        <p:tav tm="100000">
                                          <p:val>
                                            <p:strVal val="#ppt_w"/>
                                          </p:val>
                                        </p:tav>
                                      </p:tavLst>
                                    </p:anim>
                                    <p:anim calcmode="lin" valueType="num">
                                      <p:cBhvr>
                                        <p:cTn id="63" dur="1000" fill="hold"/>
                                        <p:tgtEl>
                                          <p:spTgt spid="36"/>
                                        </p:tgtEl>
                                        <p:attrNameLst>
                                          <p:attrName>ppt_h</p:attrName>
                                        </p:attrNameLst>
                                      </p:cBhvr>
                                      <p:tavLst>
                                        <p:tav tm="0">
                                          <p:val>
                                            <p:fltVal val="0"/>
                                          </p:val>
                                        </p:tav>
                                        <p:tav tm="100000">
                                          <p:val>
                                            <p:strVal val="#ppt_h"/>
                                          </p:val>
                                        </p:tav>
                                      </p:tavLst>
                                    </p:anim>
                                    <p:anim calcmode="lin" valueType="num">
                                      <p:cBhvr>
                                        <p:cTn id="64" dur="1000" fill="hold"/>
                                        <p:tgtEl>
                                          <p:spTgt spid="36"/>
                                        </p:tgtEl>
                                        <p:attrNameLst>
                                          <p:attrName>style.rotation</p:attrName>
                                        </p:attrNameLst>
                                      </p:cBhvr>
                                      <p:tavLst>
                                        <p:tav tm="0">
                                          <p:val>
                                            <p:fltVal val="360"/>
                                          </p:val>
                                        </p:tav>
                                        <p:tav tm="100000">
                                          <p:val>
                                            <p:fltVal val="0"/>
                                          </p:val>
                                        </p:tav>
                                      </p:tavLst>
                                    </p:anim>
                                    <p:animEffect transition="in" filter="fade">
                                      <p:cBhvr>
                                        <p:cTn id="65" dur="1000"/>
                                        <p:tgtEl>
                                          <p:spTgt spid="36"/>
                                        </p:tgtEl>
                                      </p:cBhvr>
                                    </p:animEffect>
                                  </p:childTnLst>
                                </p:cTn>
                              </p:par>
                              <p:par>
                                <p:cTn id="66" presetID="10" presetClass="entr" presetSubtype="0" fill="hold" grpId="0" nodeType="withEffect">
                                  <p:stCondLst>
                                    <p:cond delay="500"/>
                                  </p:stCondLst>
                                  <p:childTnLst>
                                    <p:set>
                                      <p:cBhvr>
                                        <p:cTn id="67" dur="1" fill="hold">
                                          <p:stCondLst>
                                            <p:cond delay="0"/>
                                          </p:stCondLst>
                                        </p:cTn>
                                        <p:tgtEl>
                                          <p:spTgt spid="35"/>
                                        </p:tgtEl>
                                        <p:attrNameLst>
                                          <p:attrName>style.visibility</p:attrName>
                                        </p:attrNameLst>
                                      </p:cBhvr>
                                      <p:to>
                                        <p:strVal val="visible"/>
                                      </p:to>
                                    </p:set>
                                    <p:animEffect transition="in" filter="fade">
                                      <p:cBhvr>
                                        <p:cTn id="68" dur="1000"/>
                                        <p:tgtEl>
                                          <p:spTgt spid="3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nodeType="clickEffect">
                                  <p:stCondLst>
                                    <p:cond delay="0"/>
                                  </p:stCondLst>
                                  <p:childTnLst>
                                    <p:animEffect transition="out" filter="fade">
                                      <p:cBhvr>
                                        <p:cTn id="72" dur="1000"/>
                                        <p:tgtEl>
                                          <p:spTgt spid="63"/>
                                        </p:tgtEl>
                                      </p:cBhvr>
                                    </p:animEffect>
                                    <p:set>
                                      <p:cBhvr>
                                        <p:cTn id="73" dur="1" fill="hold">
                                          <p:stCondLst>
                                            <p:cond delay="999"/>
                                          </p:stCondLst>
                                        </p:cTn>
                                        <p:tgtEl>
                                          <p:spTgt spid="63"/>
                                        </p:tgtEl>
                                        <p:attrNameLst>
                                          <p:attrName>style.visibility</p:attrName>
                                        </p:attrNameLst>
                                      </p:cBhvr>
                                      <p:to>
                                        <p:strVal val="hidden"/>
                                      </p:to>
                                    </p:set>
                                  </p:childTnLst>
                                </p:cTn>
                              </p:par>
                            </p:childTnLst>
                          </p:cTn>
                        </p:par>
                        <p:par>
                          <p:cTn id="74" fill="hold">
                            <p:stCondLst>
                              <p:cond delay="1000"/>
                            </p:stCondLst>
                            <p:childTnLst>
                              <p:par>
                                <p:cTn id="75" presetID="53" presetClass="entr" presetSubtype="0"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p:cTn id="77" dur="1000" fill="hold"/>
                                        <p:tgtEl>
                                          <p:spTgt spid="44"/>
                                        </p:tgtEl>
                                        <p:attrNameLst>
                                          <p:attrName>ppt_w</p:attrName>
                                        </p:attrNameLst>
                                      </p:cBhvr>
                                      <p:tavLst>
                                        <p:tav tm="0">
                                          <p:val>
                                            <p:fltVal val="0"/>
                                          </p:val>
                                        </p:tav>
                                        <p:tav tm="100000">
                                          <p:val>
                                            <p:strVal val="#ppt_w"/>
                                          </p:val>
                                        </p:tav>
                                      </p:tavLst>
                                    </p:anim>
                                    <p:anim calcmode="lin" valueType="num">
                                      <p:cBhvr>
                                        <p:cTn id="78" dur="1000" fill="hold"/>
                                        <p:tgtEl>
                                          <p:spTgt spid="44"/>
                                        </p:tgtEl>
                                        <p:attrNameLst>
                                          <p:attrName>ppt_h</p:attrName>
                                        </p:attrNameLst>
                                      </p:cBhvr>
                                      <p:tavLst>
                                        <p:tav tm="0">
                                          <p:val>
                                            <p:fltVal val="0"/>
                                          </p:val>
                                        </p:tav>
                                        <p:tav tm="100000">
                                          <p:val>
                                            <p:strVal val="#ppt_h"/>
                                          </p:val>
                                        </p:tav>
                                      </p:tavLst>
                                    </p:anim>
                                    <p:animEffect transition="in" filter="fade">
                                      <p:cBhvr>
                                        <p:cTn id="79" dur="1000"/>
                                        <p:tgtEl>
                                          <p:spTgt spid="44"/>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grpId="0" nodeType="click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down)">
                                      <p:cBhvr>
                                        <p:cTn id="84" dur="1000"/>
                                        <p:tgtEl>
                                          <p:spTgt spid="41"/>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wipe(down)">
                                      <p:cBhvr>
                                        <p:cTn id="87" dur="1000"/>
                                        <p:tgtEl>
                                          <p:spTgt spid="40"/>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8"/>
                                        </p:tgtEl>
                                        <p:attrNameLst>
                                          <p:attrName>style.visibility</p:attrName>
                                        </p:attrNameLst>
                                      </p:cBhvr>
                                      <p:to>
                                        <p:strVal val="visible"/>
                                      </p:to>
                                    </p:set>
                                    <p:animEffect transition="in" filter="wipe(up)">
                                      <p:cBhvr>
                                        <p:cTn id="90" dur="1000"/>
                                        <p:tgtEl>
                                          <p:spTgt spid="38"/>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wipe(up)">
                                      <p:cBhvr>
                                        <p:cTn id="93" dur="1000"/>
                                        <p:tgtEl>
                                          <p:spTgt spid="43"/>
                                        </p:tgtEl>
                                      </p:cBhvr>
                                    </p:animEffect>
                                  </p:childTnLst>
                                </p:cTn>
                              </p:par>
                              <p:par>
                                <p:cTn id="94" presetID="22" presetClass="entr" presetSubtype="1" fill="hold" grpId="0" nodeType="with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wipe(up)">
                                      <p:cBhvr>
                                        <p:cTn id="96" dur="1000"/>
                                        <p:tgtEl>
                                          <p:spTgt spid="42"/>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nodeType="clickEffect">
                                  <p:stCondLst>
                                    <p:cond delay="0"/>
                                  </p:stCondLst>
                                  <p:childTnLst>
                                    <p:animEffect transition="out" filter="fade">
                                      <p:cBhvr>
                                        <p:cTn id="100" dur="1000"/>
                                        <p:tgtEl>
                                          <p:spTgt spid="64"/>
                                        </p:tgtEl>
                                      </p:cBhvr>
                                    </p:animEffect>
                                    <p:set>
                                      <p:cBhvr>
                                        <p:cTn id="101" dur="1" fill="hold">
                                          <p:stCondLst>
                                            <p:cond delay="999"/>
                                          </p:stCondLst>
                                        </p:cTn>
                                        <p:tgtEl>
                                          <p:spTgt spid="64"/>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2"/>
                                        </p:tgtEl>
                                      </p:cBhvr>
                                    </p:animEffect>
                                    <p:set>
                                      <p:cBhvr>
                                        <p:cTn id="104" dur="1" fill="hold">
                                          <p:stCondLst>
                                            <p:cond delay="999"/>
                                          </p:stCondLst>
                                        </p:cTn>
                                        <p:tgtEl>
                                          <p:spTgt spid="42"/>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0"/>
                                        </p:tgtEl>
                                      </p:cBhvr>
                                    </p:animEffect>
                                    <p:set>
                                      <p:cBhvr>
                                        <p:cTn id="107" dur="1" fill="hold">
                                          <p:stCondLst>
                                            <p:cond delay="999"/>
                                          </p:stCondLst>
                                        </p:cTn>
                                        <p:tgtEl>
                                          <p:spTgt spid="40"/>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41"/>
                                        </p:tgtEl>
                                      </p:cBhvr>
                                    </p:animEffect>
                                    <p:set>
                                      <p:cBhvr>
                                        <p:cTn id="110" dur="1" fill="hold">
                                          <p:stCondLst>
                                            <p:cond delay="999"/>
                                          </p:stCondLst>
                                        </p:cTn>
                                        <p:tgtEl>
                                          <p:spTgt spid="41"/>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38"/>
                                        </p:tgtEl>
                                      </p:cBhvr>
                                    </p:animEffect>
                                    <p:set>
                                      <p:cBhvr>
                                        <p:cTn id="113" dur="1" fill="hold">
                                          <p:stCondLst>
                                            <p:cond delay="999"/>
                                          </p:stCondLst>
                                        </p:cTn>
                                        <p:tgtEl>
                                          <p:spTgt spid="38"/>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43"/>
                                        </p:tgtEl>
                                      </p:cBhvr>
                                    </p:animEffect>
                                    <p:set>
                                      <p:cBhvr>
                                        <p:cTn id="116" dur="1" fill="hold">
                                          <p:stCondLst>
                                            <p:cond delay="999"/>
                                          </p:stCondLst>
                                        </p:cTn>
                                        <p:tgtEl>
                                          <p:spTgt spid="43"/>
                                        </p:tgtEl>
                                        <p:attrNameLst>
                                          <p:attrName>style.visibility</p:attrName>
                                        </p:attrNameLst>
                                      </p:cBhvr>
                                      <p:to>
                                        <p:strVal val="hidden"/>
                                      </p:to>
                                    </p:set>
                                  </p:childTnLst>
                                </p:cTn>
                              </p:par>
                              <p:par>
                                <p:cTn id="117" presetID="10" presetClass="exit" presetSubtype="0" fill="hold" grpId="2" nodeType="withEffect">
                                  <p:stCondLst>
                                    <p:cond delay="0"/>
                                  </p:stCondLst>
                                  <p:childTnLst>
                                    <p:animEffect transition="out" filter="fade">
                                      <p:cBhvr>
                                        <p:cTn id="118" dur="1000"/>
                                        <p:tgtEl>
                                          <p:spTgt spid="44"/>
                                        </p:tgtEl>
                                      </p:cBhvr>
                                    </p:animEffect>
                                    <p:set>
                                      <p:cBhvr>
                                        <p:cTn id="119" dur="1" fill="hold">
                                          <p:stCondLst>
                                            <p:cond delay="9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5" grpId="0" animBg="1"/>
      <p:bldP spid="6" grpId="0" animBg="1"/>
      <p:bldP spid="15" grpId="0" animBg="1"/>
      <p:bldP spid="33" grpId="0" animBg="1"/>
      <p:bldP spid="25" grpId="0" animBg="1"/>
      <p:bldP spid="28" grpId="0" animBg="1"/>
      <p:bldP spid="35" grpId="0" animBg="1"/>
      <p:bldP spid="36" grpId="0" animBg="1"/>
      <p:bldP spid="37" grpId="1"/>
      <p:bldP spid="38" grpId="0" animBg="1"/>
      <p:bldP spid="38"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2" animBg="1"/>
      <p:bldP spid="48"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862322"/>
          </a:xfrm>
          <a:prstGeom prst="rect">
            <a:avLst/>
          </a:prstGeom>
        </p:spPr>
        <p:txBody>
          <a:bodyPr wrap="square">
            <a:spAutoFit/>
          </a:bodyPr>
          <a:lstStyle/>
          <a:p>
            <a:r>
              <a:rPr lang="en-US" dirty="0" smtClean="0">
                <a:hlinkClick r:id="rId2"/>
              </a:rPr>
              <a:t>https://mormonmigration.lib.byu.edu/explore/</a:t>
            </a:r>
            <a:endParaRPr lang="en-US" dirty="0" smtClean="0"/>
          </a:p>
          <a:p>
            <a:pPr fontAlgn="base"/>
            <a:r>
              <a:rPr lang="en-US" dirty="0" smtClean="0"/>
              <a:t>	</a:t>
            </a:r>
            <a:r>
              <a:rPr lang="en-US" b="1" dirty="0" smtClean="0"/>
              <a:t>Colonizing the Great Basin</a:t>
            </a:r>
          </a:p>
          <a:p>
            <a:pPr fontAlgn="base"/>
            <a:r>
              <a:rPr lang="en-US" dirty="0" smtClean="0"/>
              <a:t>	“But the largest brigade commenced a systematic program of exploration, beginning with the Salt Lake Valley and then proceeding to Tooele Valley to the west, Weber and Ogden valleys to the north , Utah Valley to the south, and other nearby areas. The goal was to find suitable areas where the 16,000 Latter-day Saints poised on the banks of the Missouri River </a:t>
            </a:r>
          </a:p>
          <a:p>
            <a:pPr fontAlgn="base"/>
            <a:r>
              <a:rPr lang="en-US" dirty="0" smtClean="0"/>
              <a:t>could settle.  Within a year or two a large exploring company was dispatched to southern Utah and across southern Nevada to southern California. They found iron in southern Utah, and oases and springs along their route, and laid the basis for many future Latter-day Saint settlements.</a:t>
            </a:r>
          </a:p>
          <a:p>
            <a:endParaRPr lang="en-US" dirty="0" smtClean="0"/>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524315"/>
          </a:xfrm>
          <a:prstGeom prst="rect">
            <a:avLst/>
          </a:prstGeom>
        </p:spPr>
        <p:txBody>
          <a:bodyPr wrap="square">
            <a:spAutoFit/>
          </a:bodyPr>
          <a:lstStyle/>
          <a:p>
            <a:r>
              <a:rPr lang="en-US" dirty="0" smtClean="0">
                <a:hlinkClick r:id="rId2"/>
              </a:rPr>
              <a:t>https://graftonheritage.org/history-settlement/</a:t>
            </a:r>
            <a:endParaRPr lang="en-US" dirty="0" smtClean="0"/>
          </a:p>
          <a:p>
            <a:r>
              <a:rPr lang="en-US" dirty="0" smtClean="0"/>
              <a:t>	Between 1847 and 1900, Mormons settled perhaps 500 Mormon villages throughout the west in an effort to claim territory and secure resources for self-sufficiency. Skilled craftsmen and volunteers were called on colonizing missions. For example, in 1851 the villages of </a:t>
            </a:r>
            <a:r>
              <a:rPr lang="en-US" b="1" dirty="0" smtClean="0"/>
              <a:t>CEDAR CITY AND PAROWAN </a:t>
            </a:r>
            <a:r>
              <a:rPr lang="en-US" dirty="0" smtClean="0"/>
              <a:t>were settled as part of the </a:t>
            </a:r>
            <a:r>
              <a:rPr lang="en-US" b="1" dirty="0" smtClean="0"/>
              <a:t>IRON MISSION</a:t>
            </a:r>
            <a:r>
              <a:rPr lang="en-US" dirty="0" smtClean="0"/>
              <a:t>. Importing iron from the U.S. was difficult and expensive, and when iron deposits were discovered in hills near what is now Cedar City, Young issued the Iron Mission call, and the faithful answered. Brigham Young also reasoned that the warm land south of Cedar City might, if irrigated, produce another costly and U.S.-dependent staple: cotton. He was right. Cotton flourished in an experiment at Santa Clara (1854), and Young sent numerous families to Utah’s “Dixie” as part of the Cotton Mission. To grow cotton, or anything else, pioneers needed two things—land flat enough to farm and water enough to irrigate it—and both were scarce in the Utah Territory. Ten farming settlements grew along the upper Virgin River in the only places they could: Virgin (1857), Grafton (1859), Adventure (1860), </a:t>
            </a:r>
            <a:r>
              <a:rPr lang="en-US" dirty="0" err="1" smtClean="0"/>
              <a:t>Duncans</a:t>
            </a:r>
            <a:r>
              <a:rPr lang="en-US" dirty="0" smtClean="0"/>
              <a:t> Retreat and Northup (1861), and </a:t>
            </a:r>
            <a:r>
              <a:rPr lang="en-US" dirty="0" err="1" smtClean="0"/>
              <a:t>Shunesburg</a:t>
            </a:r>
            <a:r>
              <a:rPr lang="en-US" dirty="0" smtClean="0"/>
              <a:t>, Rockville and Springdale (1862).</a:t>
            </a:r>
          </a:p>
          <a:p>
            <a:r>
              <a:rPr lang="en-US" dirty="0" smtClean="0"/>
              <a:t>	</a:t>
            </a:r>
            <a:endParaRPr lang="en-US" dirty="0"/>
          </a:p>
        </p:txBody>
      </p:sp>
      <p:sp>
        <p:nvSpPr>
          <p:cNvPr id="3" name="Rectangle 2"/>
          <p:cNvSpPr/>
          <p:nvPr/>
        </p:nvSpPr>
        <p:spPr>
          <a:xfrm>
            <a:off x="0" y="4267200"/>
            <a:ext cx="9144000" cy="2031325"/>
          </a:xfrm>
          <a:prstGeom prst="rect">
            <a:avLst/>
          </a:prstGeom>
        </p:spPr>
        <p:txBody>
          <a:bodyPr wrap="square">
            <a:spAutoFit/>
          </a:bodyPr>
          <a:lstStyle/>
          <a:p>
            <a:r>
              <a:rPr lang="en-US" dirty="0" smtClean="0">
                <a:hlinkClick r:id="rId3"/>
              </a:rPr>
              <a:t>https://www.uen.org/utah_history_encyclopedia/p/PAROWAN.shtml</a:t>
            </a:r>
            <a:endParaRPr lang="en-US" dirty="0" smtClean="0"/>
          </a:p>
          <a:p>
            <a:r>
              <a:rPr lang="en-US" dirty="0" smtClean="0"/>
              <a:t>	 </a:t>
            </a:r>
            <a:r>
              <a:rPr lang="en-US" b="1" dirty="0" smtClean="0"/>
              <a:t>PAROWAN</a:t>
            </a:r>
            <a:r>
              <a:rPr lang="en-US" dirty="0" smtClean="0"/>
              <a:t> was founded on 13 January 1851, just twelve months after Parley P. Pratt and members of his exploring party discovered the Little Salt Lake Valley and nearby deposits of iron ore. On 8 January 1850 Pratt had raised a liberty pole at Heap's Spring and dedicated the site as "The City of Little Salt Lake." Based on Pratt's exploration report, Brigham Young called for the establishment of settlements in the area to produce much-needed iron implements for the pioneer state.</a:t>
            </a:r>
            <a:endParaRPr lang="en-US" dirty="0"/>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18" name="Group 35"/>
          <p:cNvGrpSpPr/>
          <p:nvPr/>
        </p:nvGrpSpPr>
        <p:grpSpPr>
          <a:xfrm>
            <a:off x="21351" y="928596"/>
            <a:ext cx="9711586" cy="6158004"/>
            <a:chOff x="-152400" y="803564"/>
            <a:chExt cx="9908770" cy="6283036"/>
          </a:xfrm>
        </p:grpSpPr>
        <p:grpSp>
          <p:nvGrpSpPr>
            <p:cNvPr id="19"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6" name="Oval 5"/>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8" name="Oval 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9" name="Oval 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2" name="Oval 11"/>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28" name="TextBox 27"/>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29" name="TextBox 28"/>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30" name="TextBox 29"/>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32" name="TextBox 31"/>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33" name="TextBox 32"/>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sp>
        <p:nvSpPr>
          <p:cNvPr id="34" name="TextBox 33"/>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35" name="TextBox 34"/>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36" name="TextBox 35"/>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37" name="TextBox 36"/>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10" name="Oval 9"/>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38" name="TextBox 37"/>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pic>
        <p:nvPicPr>
          <p:cNvPr id="2050" name="Picture 2"/>
          <p:cNvPicPr>
            <a:picLocks noChangeAspect="1" noChangeArrowheads="1"/>
          </p:cNvPicPr>
          <p:nvPr/>
        </p:nvPicPr>
        <p:blipFill>
          <a:blip r:embed="rId5"/>
          <a:srcRect/>
          <a:stretch>
            <a:fillRect/>
          </a:stretch>
        </p:blipFill>
        <p:spPr bwMode="auto">
          <a:xfrm>
            <a:off x="121680" y="3429000"/>
            <a:ext cx="5898120" cy="3429000"/>
          </a:xfrm>
          <a:prstGeom prst="rect">
            <a:avLst/>
          </a:prstGeom>
          <a:noFill/>
          <a:ln w="38100">
            <a:solidFill>
              <a:schemeClr val="tx1"/>
            </a:solidFill>
            <a:miter lim="800000"/>
            <a:headEnd/>
            <a:tailEnd/>
          </a:ln>
          <a:effectLst/>
        </p:spPr>
      </p:pic>
      <p:sp>
        <p:nvSpPr>
          <p:cNvPr id="41" name="Rectangle 40"/>
          <p:cNvSpPr/>
          <p:nvPr/>
        </p:nvSpPr>
        <p:spPr>
          <a:xfrm>
            <a:off x="0" y="762000"/>
            <a:ext cx="7467600" cy="1785104"/>
          </a:xfrm>
          <a:prstGeom prst="rect">
            <a:avLst/>
          </a:prstGeom>
          <a:solidFill>
            <a:schemeClr val="bg1"/>
          </a:solidFill>
        </p:spPr>
        <p:txBody>
          <a:bodyPr wrap="square">
            <a:spAutoFit/>
          </a:bodyPr>
          <a:lstStyle/>
          <a:p>
            <a:pPr>
              <a:lnSpc>
                <a:spcPts val="4400"/>
              </a:lnSpc>
            </a:pPr>
            <a:r>
              <a:rPr lang="en-US" sz="3200" dirty="0" smtClean="0">
                <a:solidFill>
                  <a:srgbClr val="004F8A"/>
                </a:solidFill>
                <a:effectLst>
                  <a:outerShdw dist="38100" dir="7200000" algn="ctr" rotWithShape="0">
                    <a:schemeClr val="tx1"/>
                  </a:outerShdw>
                </a:effectLst>
              </a:rPr>
              <a:t>  -  1</a:t>
            </a:r>
            <a:r>
              <a:rPr lang="en-US" sz="3200" baseline="30000" dirty="0" smtClean="0">
                <a:solidFill>
                  <a:srgbClr val="004F8A"/>
                </a:solidFill>
                <a:effectLst>
                  <a:outerShdw dist="38100" dir="7200000" algn="ctr" rotWithShape="0">
                    <a:schemeClr val="tx1"/>
                  </a:outerShdw>
                </a:effectLst>
              </a:rPr>
              <a:t>st</a:t>
            </a:r>
            <a:r>
              <a:rPr lang="en-US" sz="3200" dirty="0" smtClean="0">
                <a:solidFill>
                  <a:srgbClr val="004F8A"/>
                </a:solidFill>
                <a:effectLst>
                  <a:outerShdw dist="38100" dir="7200000" algn="ctr" rotWithShape="0">
                    <a:schemeClr val="tx1"/>
                  </a:outerShdw>
                </a:effectLst>
              </a:rPr>
              <a:t> Mormon settlement outside SLV</a:t>
            </a:r>
          </a:p>
          <a:p>
            <a:pPr>
              <a:lnSpc>
                <a:spcPts val="4400"/>
              </a:lnSpc>
            </a:pPr>
            <a:r>
              <a:rPr lang="en-US" sz="3200" dirty="0" smtClean="0">
                <a:solidFill>
                  <a:srgbClr val="004F8A"/>
                </a:solidFill>
                <a:effectLst>
                  <a:outerShdw dist="38100" dir="7200000" algn="ctr" rotWithShape="0">
                    <a:schemeClr val="tx1"/>
                  </a:outerShdw>
                </a:effectLst>
              </a:rPr>
              <a:t>  -  fruit orchards, trees, and gardens</a:t>
            </a:r>
          </a:p>
          <a:p>
            <a:pPr>
              <a:lnSpc>
                <a:spcPts val="4400"/>
              </a:lnSpc>
            </a:pPr>
            <a:r>
              <a:rPr lang="en-US" sz="3200" dirty="0" smtClean="0">
                <a:solidFill>
                  <a:srgbClr val="004F8A"/>
                </a:solidFill>
                <a:effectLst>
                  <a:outerShdw dist="38100" dir="7200000" algn="ctr" rotWithShape="0">
                    <a:schemeClr val="tx1"/>
                  </a:outerShdw>
                </a:effectLst>
              </a:rPr>
              <a:t>  -  1860s - Provo Woolen Mills</a:t>
            </a:r>
          </a:p>
        </p:txBody>
      </p:sp>
      <p:sp>
        <p:nvSpPr>
          <p:cNvPr id="5" name="Oval 4"/>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8" name="Rectangle 47"/>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43" name="Rectangle 42"/>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52" name="Rectangle 51"/>
          <p:cNvSpPr/>
          <p:nvPr/>
        </p:nvSpPr>
        <p:spPr>
          <a:xfrm>
            <a:off x="838200" y="2844225"/>
            <a:ext cx="1752600" cy="646331"/>
          </a:xfrm>
          <a:prstGeom prst="rect">
            <a:avLst/>
          </a:prstGeom>
          <a:solidFill>
            <a:schemeClr val="bg1"/>
          </a:solidFill>
        </p:spPr>
        <p:txBody>
          <a:bodyPr wrap="square">
            <a:spAutoFit/>
          </a:bodyPr>
          <a:lstStyle/>
          <a:p>
            <a:r>
              <a:rPr lang="en-US" sz="3600" b="1" dirty="0" smtClean="0">
                <a:solidFill>
                  <a:srgbClr val="004F8A"/>
                </a:solidFill>
              </a:rPr>
              <a:t>income</a:t>
            </a:r>
          </a:p>
        </p:txBody>
      </p:sp>
      <p:sp>
        <p:nvSpPr>
          <p:cNvPr id="7" name="Oval 6"/>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6" name="Rectangle 45"/>
          <p:cNvSpPr/>
          <p:nvPr/>
        </p:nvSpPr>
        <p:spPr>
          <a:xfrm>
            <a:off x="7620000" y="2362200"/>
            <a:ext cx="1524000" cy="584775"/>
          </a:xfrm>
          <a:prstGeom prst="rect">
            <a:avLst/>
          </a:prstGeom>
          <a:solidFill>
            <a:schemeClr val="bg1"/>
          </a:solidFill>
        </p:spPr>
        <p:txBody>
          <a:bodyPr wrap="square">
            <a:spAutoFit/>
          </a:bodyPr>
          <a:lstStyle/>
          <a:p>
            <a:r>
              <a:rPr lang="en-US" sz="3200" b="1" dirty="0" smtClean="0"/>
              <a:t>income</a:t>
            </a:r>
          </a:p>
        </p:txBody>
      </p:sp>
      <p:sp>
        <p:nvSpPr>
          <p:cNvPr id="47" name="Rectangle 46"/>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1"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Effect transition="in" filter="fade">
                                      <p:cBhvr>
                                        <p:cTn id="9" dur="1000"/>
                                        <p:tgtEl>
                                          <p:spTgt spid="31"/>
                                        </p:tgtEl>
                                      </p:cBhvr>
                                    </p:animEffect>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anim calcmode="lin" valueType="num">
                                      <p:cBhvr>
                                        <p:cTn id="19" dur="1000" fill="hold"/>
                                        <p:tgtEl>
                                          <p:spTgt spid="7"/>
                                        </p:tgtEl>
                                        <p:attrNameLst>
                                          <p:attrName>ppt_x</p:attrName>
                                        </p:attrNameLst>
                                      </p:cBhvr>
                                      <p:tavLst>
                                        <p:tav tm="0">
                                          <p:val>
                                            <p:strVal val="#ppt_x"/>
                                          </p:val>
                                        </p:tav>
                                        <p:tav tm="100000">
                                          <p:val>
                                            <p:strVal val="#ppt_x"/>
                                          </p:val>
                                        </p:tav>
                                      </p:tavLst>
                                    </p:anim>
                                    <p:anim calcmode="lin" valueType="num">
                                      <p:cBhvr>
                                        <p:cTn id="20" dur="1000" fill="hold"/>
                                        <p:tgtEl>
                                          <p:spTgt spid="7"/>
                                        </p:tgtEl>
                                        <p:attrNameLst>
                                          <p:attrName>ppt_y</p:attrName>
                                        </p:attrNameLst>
                                      </p:cBhvr>
                                      <p:tavLst>
                                        <p:tav tm="0">
                                          <p:val>
                                            <p:strVal val="#ppt_y-.1"/>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1000"/>
                                        <p:tgtEl>
                                          <p:spTgt spid="28"/>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1000"/>
                                        <p:tgtEl>
                                          <p:spTgt spid="2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1"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p:cTn id="31" dur="1000" fill="hold"/>
                                        <p:tgtEl>
                                          <p:spTgt spid="32"/>
                                        </p:tgtEl>
                                        <p:attrNameLst>
                                          <p:attrName>ppt_w</p:attrName>
                                        </p:attrNameLst>
                                      </p:cBhvr>
                                      <p:tavLst>
                                        <p:tav tm="0">
                                          <p:val>
                                            <p:fltVal val="0"/>
                                          </p:val>
                                        </p:tav>
                                        <p:tav tm="100000">
                                          <p:val>
                                            <p:strVal val="#ppt_w"/>
                                          </p:val>
                                        </p:tav>
                                      </p:tavLst>
                                    </p:anim>
                                    <p:anim calcmode="lin" valueType="num">
                                      <p:cBhvr>
                                        <p:cTn id="32" dur="1000" fill="hold"/>
                                        <p:tgtEl>
                                          <p:spTgt spid="32"/>
                                        </p:tgtEl>
                                        <p:attrNameLst>
                                          <p:attrName>ppt_h</p:attrName>
                                        </p:attrNameLst>
                                      </p:cBhvr>
                                      <p:tavLst>
                                        <p:tav tm="0">
                                          <p:val>
                                            <p:fltVal val="0"/>
                                          </p:val>
                                        </p:tav>
                                        <p:tav tm="100000">
                                          <p:val>
                                            <p:strVal val="#ppt_h"/>
                                          </p:val>
                                        </p:tav>
                                      </p:tavLst>
                                    </p:anim>
                                    <p:animEffect transition="in" filter="fade">
                                      <p:cBhvr>
                                        <p:cTn id="33" dur="1000"/>
                                        <p:tgtEl>
                                          <p:spTgt spid="32"/>
                                        </p:tgtEl>
                                      </p:cBhvr>
                                    </p:animEffect>
                                  </p:childTnLst>
                                </p:cTn>
                              </p:par>
                            </p:childTnLst>
                          </p:cTn>
                        </p:par>
                        <p:par>
                          <p:cTn id="34" fill="hold">
                            <p:stCondLst>
                              <p:cond delay="1000"/>
                            </p:stCondLst>
                            <p:childTnLst>
                              <p:par>
                                <p:cTn id="35" presetID="42"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anim calcmode="lin" valueType="num">
                                      <p:cBhvr>
                                        <p:cTn id="43" dur="1000" fill="hold"/>
                                        <p:tgtEl>
                                          <p:spTgt spid="6"/>
                                        </p:tgtEl>
                                        <p:attrNameLst>
                                          <p:attrName>ppt_x</p:attrName>
                                        </p:attrNameLst>
                                      </p:cBhvr>
                                      <p:tavLst>
                                        <p:tav tm="0">
                                          <p:val>
                                            <p:strVal val="#ppt_x"/>
                                          </p:val>
                                        </p:tav>
                                        <p:tav tm="100000">
                                          <p:val>
                                            <p:strVal val="#ppt_x"/>
                                          </p:val>
                                        </p:tav>
                                      </p:tavLst>
                                    </p:anim>
                                    <p:anim calcmode="lin" valueType="num">
                                      <p:cBhvr>
                                        <p:cTn id="44" dur="1000" fill="hold"/>
                                        <p:tgtEl>
                                          <p:spTgt spid="6"/>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1000"/>
                                        <p:tgtEl>
                                          <p:spTgt spid="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10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fade">
                                      <p:cBhvr>
                                        <p:cTn id="61" dur="1000"/>
                                        <p:tgtEl>
                                          <p:spTgt spid="37"/>
                                        </p:tgtEl>
                                      </p:cBhvr>
                                    </p:animEffect>
                                  </p:childTnLst>
                                </p:cTn>
                              </p:par>
                              <p:par>
                                <p:cTn id="62" presetID="47"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1000"/>
                                        <p:tgtEl>
                                          <p:spTgt spid="9"/>
                                        </p:tgtEl>
                                      </p:cBhvr>
                                    </p:animEffect>
                                    <p:anim calcmode="lin" valueType="num">
                                      <p:cBhvr>
                                        <p:cTn id="65" dur="1000" fill="hold"/>
                                        <p:tgtEl>
                                          <p:spTgt spid="9"/>
                                        </p:tgtEl>
                                        <p:attrNameLst>
                                          <p:attrName>ppt_x</p:attrName>
                                        </p:attrNameLst>
                                      </p:cBhvr>
                                      <p:tavLst>
                                        <p:tav tm="0">
                                          <p:val>
                                            <p:strVal val="#ppt_x"/>
                                          </p:val>
                                        </p:tav>
                                        <p:tav tm="100000">
                                          <p:val>
                                            <p:strVal val="#ppt_x"/>
                                          </p:val>
                                        </p:tav>
                                      </p:tavLst>
                                    </p:anim>
                                    <p:anim calcmode="lin" valueType="num">
                                      <p:cBhvr>
                                        <p:cTn id="6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53" presetClass="entr" presetSubtype="0" fill="hold" grpId="1" nodeType="click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p:cTn id="71" dur="1000" fill="hold"/>
                                        <p:tgtEl>
                                          <p:spTgt spid="33"/>
                                        </p:tgtEl>
                                        <p:attrNameLst>
                                          <p:attrName>ppt_w</p:attrName>
                                        </p:attrNameLst>
                                      </p:cBhvr>
                                      <p:tavLst>
                                        <p:tav tm="0">
                                          <p:val>
                                            <p:fltVal val="0"/>
                                          </p:val>
                                        </p:tav>
                                        <p:tav tm="100000">
                                          <p:val>
                                            <p:strVal val="#ppt_w"/>
                                          </p:val>
                                        </p:tav>
                                      </p:tavLst>
                                    </p:anim>
                                    <p:anim calcmode="lin" valueType="num">
                                      <p:cBhvr>
                                        <p:cTn id="72" dur="1000" fill="hold"/>
                                        <p:tgtEl>
                                          <p:spTgt spid="33"/>
                                        </p:tgtEl>
                                        <p:attrNameLst>
                                          <p:attrName>ppt_h</p:attrName>
                                        </p:attrNameLst>
                                      </p:cBhvr>
                                      <p:tavLst>
                                        <p:tav tm="0">
                                          <p:val>
                                            <p:fltVal val="0"/>
                                          </p:val>
                                        </p:tav>
                                        <p:tav tm="100000">
                                          <p:val>
                                            <p:strVal val="#ppt_h"/>
                                          </p:val>
                                        </p:tav>
                                      </p:tavLst>
                                    </p:anim>
                                    <p:animEffect transition="in" filter="fade">
                                      <p:cBhvr>
                                        <p:cTn id="73" dur="1000"/>
                                        <p:tgtEl>
                                          <p:spTgt spid="33"/>
                                        </p:tgtEl>
                                      </p:cBhvr>
                                    </p:animEffect>
                                  </p:childTnLst>
                                </p:cTn>
                              </p:par>
                            </p:childTnLst>
                          </p:cTn>
                        </p:par>
                        <p:par>
                          <p:cTn id="74" fill="hold">
                            <p:stCondLst>
                              <p:cond delay="1000"/>
                            </p:stCondLst>
                            <p:childTnLst>
                              <p:par>
                                <p:cTn id="75" presetID="54" presetClass="entr" presetSubtype="0" accel="100000" fill="hold" grpId="0"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p:cTn id="77" dur="1000" fill="hold"/>
                                        <p:tgtEl>
                                          <p:spTgt spid="12"/>
                                        </p:tgtEl>
                                        <p:attrNameLst>
                                          <p:attrName>ppt_w</p:attrName>
                                        </p:attrNameLst>
                                      </p:cBhvr>
                                      <p:tavLst>
                                        <p:tav tm="0">
                                          <p:val>
                                            <p:strVal val="#ppt_w*0.05"/>
                                          </p:val>
                                        </p:tav>
                                        <p:tav tm="100000">
                                          <p:val>
                                            <p:strVal val="#ppt_w"/>
                                          </p:val>
                                        </p:tav>
                                      </p:tavLst>
                                    </p:anim>
                                    <p:anim calcmode="lin" valueType="num">
                                      <p:cBhvr>
                                        <p:cTn id="78" dur="1000" fill="hold"/>
                                        <p:tgtEl>
                                          <p:spTgt spid="12"/>
                                        </p:tgtEl>
                                        <p:attrNameLst>
                                          <p:attrName>ppt_h</p:attrName>
                                        </p:attrNameLst>
                                      </p:cBhvr>
                                      <p:tavLst>
                                        <p:tav tm="0">
                                          <p:val>
                                            <p:strVal val="#ppt_h"/>
                                          </p:val>
                                        </p:tav>
                                        <p:tav tm="100000">
                                          <p:val>
                                            <p:strVal val="#ppt_h"/>
                                          </p:val>
                                        </p:tav>
                                      </p:tavLst>
                                    </p:anim>
                                    <p:anim calcmode="lin" valueType="num">
                                      <p:cBhvr>
                                        <p:cTn id="79" dur="1000" fill="hold"/>
                                        <p:tgtEl>
                                          <p:spTgt spid="12"/>
                                        </p:tgtEl>
                                        <p:attrNameLst>
                                          <p:attrName>ppt_x</p:attrName>
                                        </p:attrNameLst>
                                      </p:cBhvr>
                                      <p:tavLst>
                                        <p:tav tm="0">
                                          <p:val>
                                            <p:strVal val="#ppt_x-.2"/>
                                          </p:val>
                                        </p:tav>
                                        <p:tav tm="100000">
                                          <p:val>
                                            <p:strVal val="#ppt_x"/>
                                          </p:val>
                                        </p:tav>
                                      </p:tavLst>
                                    </p:anim>
                                    <p:anim calcmode="lin" valueType="num">
                                      <p:cBhvr>
                                        <p:cTn id="80" dur="1000" fill="hold"/>
                                        <p:tgtEl>
                                          <p:spTgt spid="12"/>
                                        </p:tgtEl>
                                        <p:attrNameLst>
                                          <p:attrName>ppt_y</p:attrName>
                                        </p:attrNameLst>
                                      </p:cBhvr>
                                      <p:tavLst>
                                        <p:tav tm="0">
                                          <p:val>
                                            <p:strVal val="#ppt_y"/>
                                          </p:val>
                                        </p:tav>
                                        <p:tav tm="100000">
                                          <p:val>
                                            <p:strVal val="#ppt_y"/>
                                          </p:val>
                                        </p:tav>
                                      </p:tavLst>
                                    </p:anim>
                                    <p:animEffect transition="in" filter="fade">
                                      <p:cBhvr>
                                        <p:cTn id="81" dur="1000"/>
                                        <p:tgtEl>
                                          <p:spTgt spid="1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1000"/>
                                        <p:tgtEl>
                                          <p:spTgt spid="38"/>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xit" presetSubtype="0" fill="hold" grpId="0" nodeType="clickEffect">
                                  <p:stCondLst>
                                    <p:cond delay="0"/>
                                  </p:stCondLst>
                                  <p:childTnLst>
                                    <p:animEffect transition="out" filter="fade">
                                      <p:cBhvr>
                                        <p:cTn id="88" dur="1000"/>
                                        <p:tgtEl>
                                          <p:spTgt spid="30"/>
                                        </p:tgtEl>
                                      </p:cBhvr>
                                    </p:animEffect>
                                    <p:set>
                                      <p:cBhvr>
                                        <p:cTn id="89" dur="1" fill="hold">
                                          <p:stCondLst>
                                            <p:cond delay="999"/>
                                          </p:stCondLst>
                                        </p:cTn>
                                        <p:tgtEl>
                                          <p:spTgt spid="30"/>
                                        </p:tgtEl>
                                        <p:attrNameLst>
                                          <p:attrName>style.visibility</p:attrName>
                                        </p:attrNameLst>
                                      </p:cBhvr>
                                      <p:to>
                                        <p:strVal val="hidden"/>
                                      </p:to>
                                    </p:set>
                                  </p:childTnLst>
                                </p:cTn>
                              </p:par>
                              <p:par>
                                <p:cTn id="90" presetID="10" presetClass="exit" presetSubtype="0" fill="hold" grpId="0" nodeType="withEffect">
                                  <p:stCondLst>
                                    <p:cond delay="0"/>
                                  </p:stCondLst>
                                  <p:childTnLst>
                                    <p:animEffect transition="out" filter="fade">
                                      <p:cBhvr>
                                        <p:cTn id="91" dur="1000"/>
                                        <p:tgtEl>
                                          <p:spTgt spid="32"/>
                                        </p:tgtEl>
                                      </p:cBhvr>
                                    </p:animEffect>
                                    <p:set>
                                      <p:cBhvr>
                                        <p:cTn id="92" dur="1" fill="hold">
                                          <p:stCondLst>
                                            <p:cond delay="999"/>
                                          </p:stCondLst>
                                        </p:cTn>
                                        <p:tgtEl>
                                          <p:spTgt spid="32"/>
                                        </p:tgtEl>
                                        <p:attrNameLst>
                                          <p:attrName>style.visibility</p:attrName>
                                        </p:attrNameLst>
                                      </p:cBhvr>
                                      <p:to>
                                        <p:strVal val="hidden"/>
                                      </p:to>
                                    </p:set>
                                  </p:childTnLst>
                                </p:cTn>
                              </p:par>
                              <p:par>
                                <p:cTn id="93" presetID="10" presetClass="exit" presetSubtype="0" fill="hold" grpId="0" nodeType="withEffect">
                                  <p:stCondLst>
                                    <p:cond delay="0"/>
                                  </p:stCondLst>
                                  <p:childTnLst>
                                    <p:animEffect transition="out" filter="fade">
                                      <p:cBhvr>
                                        <p:cTn id="94" dur="1000"/>
                                        <p:tgtEl>
                                          <p:spTgt spid="33"/>
                                        </p:tgtEl>
                                      </p:cBhvr>
                                    </p:animEffect>
                                    <p:set>
                                      <p:cBhvr>
                                        <p:cTn id="95" dur="1" fill="hold">
                                          <p:stCondLst>
                                            <p:cond delay="999"/>
                                          </p:stCondLst>
                                        </p:cTn>
                                        <p:tgtEl>
                                          <p:spTgt spid="33"/>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6"/>
                                        </p:tgtEl>
                                      </p:cBhvr>
                                    </p:animEffect>
                                    <p:set>
                                      <p:cBhvr>
                                        <p:cTn id="98" dur="1" fill="hold">
                                          <p:stCondLst>
                                            <p:cond delay="999"/>
                                          </p:stCondLst>
                                        </p:cTn>
                                        <p:tgtEl>
                                          <p:spTgt spid="6"/>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35"/>
                                        </p:tgtEl>
                                      </p:cBhvr>
                                    </p:animEffect>
                                    <p:set>
                                      <p:cBhvr>
                                        <p:cTn id="101" dur="1" fill="hold">
                                          <p:stCondLst>
                                            <p:cond delay="999"/>
                                          </p:stCondLst>
                                        </p:cTn>
                                        <p:tgtEl>
                                          <p:spTgt spid="35"/>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36"/>
                                        </p:tgtEl>
                                      </p:cBhvr>
                                    </p:animEffect>
                                    <p:set>
                                      <p:cBhvr>
                                        <p:cTn id="104" dur="1" fill="hold">
                                          <p:stCondLst>
                                            <p:cond delay="999"/>
                                          </p:stCondLst>
                                        </p:cTn>
                                        <p:tgtEl>
                                          <p:spTgt spid="36"/>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8"/>
                                        </p:tgtEl>
                                      </p:cBhvr>
                                    </p:animEffect>
                                    <p:set>
                                      <p:cBhvr>
                                        <p:cTn id="107" dur="1" fill="hold">
                                          <p:stCondLst>
                                            <p:cond delay="999"/>
                                          </p:stCondLst>
                                        </p:cTn>
                                        <p:tgtEl>
                                          <p:spTgt spid="8"/>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9"/>
                                        </p:tgtEl>
                                      </p:cBhvr>
                                    </p:animEffect>
                                    <p:set>
                                      <p:cBhvr>
                                        <p:cTn id="110" dur="1" fill="hold">
                                          <p:stCondLst>
                                            <p:cond delay="999"/>
                                          </p:stCondLst>
                                        </p:cTn>
                                        <p:tgtEl>
                                          <p:spTgt spid="9"/>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37"/>
                                        </p:tgtEl>
                                      </p:cBhvr>
                                    </p:animEffect>
                                    <p:set>
                                      <p:cBhvr>
                                        <p:cTn id="113" dur="1" fill="hold">
                                          <p:stCondLst>
                                            <p:cond delay="999"/>
                                          </p:stCondLst>
                                        </p:cTn>
                                        <p:tgtEl>
                                          <p:spTgt spid="37"/>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34"/>
                                        </p:tgtEl>
                                      </p:cBhvr>
                                    </p:animEffect>
                                    <p:set>
                                      <p:cBhvr>
                                        <p:cTn id="116" dur="1" fill="hold">
                                          <p:stCondLst>
                                            <p:cond delay="999"/>
                                          </p:stCondLst>
                                        </p:cTn>
                                        <p:tgtEl>
                                          <p:spTgt spid="34"/>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1000"/>
                                        <p:tgtEl>
                                          <p:spTgt spid="10"/>
                                        </p:tgtEl>
                                      </p:cBhvr>
                                    </p:animEffect>
                                    <p:set>
                                      <p:cBhvr>
                                        <p:cTn id="119" dur="1" fill="hold">
                                          <p:stCondLst>
                                            <p:cond delay="999"/>
                                          </p:stCondLst>
                                        </p:cTn>
                                        <p:tgtEl>
                                          <p:spTgt spid="10"/>
                                        </p:tgtEl>
                                        <p:attrNameLst>
                                          <p:attrName>style.visibility</p:attrName>
                                        </p:attrNameLst>
                                      </p:cBhvr>
                                      <p:to>
                                        <p:strVal val="hidden"/>
                                      </p:to>
                                    </p:set>
                                  </p:childTnLst>
                                </p:cTn>
                              </p:par>
                              <p:par>
                                <p:cTn id="120" presetID="10" presetClass="exit" presetSubtype="0" fill="hold" grpId="1" nodeType="withEffect">
                                  <p:stCondLst>
                                    <p:cond delay="0"/>
                                  </p:stCondLst>
                                  <p:childTnLst>
                                    <p:animEffect transition="out" filter="fade">
                                      <p:cBhvr>
                                        <p:cTn id="121" dur="1000"/>
                                        <p:tgtEl>
                                          <p:spTgt spid="38"/>
                                        </p:tgtEl>
                                      </p:cBhvr>
                                    </p:animEffect>
                                    <p:set>
                                      <p:cBhvr>
                                        <p:cTn id="122" dur="1" fill="hold">
                                          <p:stCondLst>
                                            <p:cond delay="999"/>
                                          </p:stCondLst>
                                        </p:cTn>
                                        <p:tgtEl>
                                          <p:spTgt spid="38"/>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1000"/>
                                        <p:tgtEl>
                                          <p:spTgt spid="12"/>
                                        </p:tgtEl>
                                      </p:cBhvr>
                                    </p:animEffect>
                                    <p:set>
                                      <p:cBhvr>
                                        <p:cTn id="125" dur="1" fill="hold">
                                          <p:stCondLst>
                                            <p:cond delay="999"/>
                                          </p:stCondLst>
                                        </p:cTn>
                                        <p:tgtEl>
                                          <p:spTgt spid="12"/>
                                        </p:tgtEl>
                                        <p:attrNameLst>
                                          <p:attrName>style.visibility</p:attrName>
                                        </p:attrNameLst>
                                      </p:cBhvr>
                                      <p:to>
                                        <p:strVal val="hidden"/>
                                      </p:to>
                                    </p:set>
                                  </p:childTnLst>
                                </p:cTn>
                              </p:par>
                            </p:childTnLst>
                          </p:cTn>
                        </p:par>
                        <p:par>
                          <p:cTn id="126" fill="hold">
                            <p:stCondLst>
                              <p:cond delay="1000"/>
                            </p:stCondLst>
                            <p:childTnLst>
                              <p:par>
                                <p:cTn id="127" presetID="6" presetClass="emph" presetSubtype="0" fill="hold" grpId="1" nodeType="afterEffect">
                                  <p:stCondLst>
                                    <p:cond delay="0"/>
                                  </p:stCondLst>
                                  <p:childTnLst>
                                    <p:animScale>
                                      <p:cBhvr>
                                        <p:cTn id="128" dur="1000" fill="hold"/>
                                        <p:tgtEl>
                                          <p:spTgt spid="28"/>
                                        </p:tgtEl>
                                      </p:cBhvr>
                                      <p:by x="150000" y="150000"/>
                                    </p:animScale>
                                  </p:childTnLst>
                                </p:cTn>
                              </p:par>
                            </p:childTnLst>
                          </p:cTn>
                        </p:par>
                        <p:par>
                          <p:cTn id="129" fill="hold">
                            <p:stCondLst>
                              <p:cond delay="2000"/>
                            </p:stCondLst>
                            <p:childTnLst>
                              <p:par>
                                <p:cTn id="130" presetID="42" presetClass="path" presetSubtype="0" accel="50000" decel="50000" fill="hold" grpId="0" nodeType="afterEffect">
                                  <p:stCondLst>
                                    <p:cond delay="0"/>
                                  </p:stCondLst>
                                  <p:childTnLst>
                                    <p:animMotion origin="layout" path="M -3.33333E-6 4.62428E-6 L -0.27083 0.24994 " pathEditMode="relative" rAng="0" ptsTypes="AA">
                                      <p:cBhvr>
                                        <p:cTn id="131" dur="1000" fill="hold"/>
                                        <p:tgtEl>
                                          <p:spTgt spid="43"/>
                                        </p:tgtEl>
                                        <p:attrNameLst>
                                          <p:attrName>ppt_x</p:attrName>
                                          <p:attrName>ppt_y</p:attrName>
                                        </p:attrNameLst>
                                      </p:cBhvr>
                                      <p:rCtr x="-135" y="125"/>
                                    </p:animMotion>
                                  </p:childTnLst>
                                </p:cTn>
                              </p:par>
                              <p:par>
                                <p:cTn id="132" presetID="3" presetClass="emph" presetSubtype="2" fill="hold" grpId="1" nodeType="withEffect">
                                  <p:stCondLst>
                                    <p:cond delay="0"/>
                                  </p:stCondLst>
                                  <p:childTnLst>
                                    <p:animClr clrSpc="rgb">
                                      <p:cBhvr override="childStyle">
                                        <p:cTn id="133" dur="1000" fill="hold"/>
                                        <p:tgtEl>
                                          <p:spTgt spid="43"/>
                                        </p:tgtEl>
                                        <p:attrNameLst>
                                          <p:attrName>style.color</p:attrName>
                                        </p:attrNameLst>
                                      </p:cBhvr>
                                      <p:to>
                                        <a:schemeClr val="tx2"/>
                                      </p:to>
                                    </p:animClr>
                                  </p:childTnLst>
                                </p:cTn>
                              </p:par>
                              <p:par>
                                <p:cTn id="134" presetID="6" presetClass="emph" presetSubtype="0" fill="hold" grpId="2" nodeType="withEffect">
                                  <p:stCondLst>
                                    <p:cond delay="0"/>
                                  </p:stCondLst>
                                  <p:childTnLst>
                                    <p:animScale>
                                      <p:cBhvr>
                                        <p:cTn id="135" dur="1000" fill="hold"/>
                                        <p:tgtEl>
                                          <p:spTgt spid="43"/>
                                        </p:tgtEl>
                                      </p:cBhvr>
                                      <p:by x="120000" y="120000"/>
                                    </p:animScale>
                                  </p:childTnLst>
                                </p:cTn>
                              </p:par>
                            </p:childTnLst>
                          </p:cTn>
                        </p:par>
                      </p:childTnLst>
                    </p:cTn>
                  </p:par>
                  <p:par>
                    <p:cTn id="136" fill="hold">
                      <p:stCondLst>
                        <p:cond delay="indefinite"/>
                      </p:stCondLst>
                      <p:childTnLst>
                        <p:par>
                          <p:cTn id="137" fill="hold">
                            <p:stCondLst>
                              <p:cond delay="0"/>
                            </p:stCondLst>
                            <p:childTnLst>
                              <p:par>
                                <p:cTn id="138" presetID="6" presetClass="emph" presetSubtype="0" fill="hold" grpId="1" nodeType="clickEffect">
                                  <p:stCondLst>
                                    <p:cond delay="0"/>
                                  </p:stCondLst>
                                  <p:childTnLst>
                                    <p:animScale>
                                      <p:cBhvr>
                                        <p:cTn id="139" dur="1000" fill="hold"/>
                                        <p:tgtEl>
                                          <p:spTgt spid="29"/>
                                        </p:tgtEl>
                                      </p:cBhvr>
                                      <p:by x="150000" y="150000"/>
                                    </p:animScale>
                                  </p:childTnLst>
                                </p:cTn>
                              </p:par>
                              <p:par>
                                <p:cTn id="140" presetID="6" presetClass="emph" presetSubtype="0" fill="hold" grpId="0" nodeType="withEffect">
                                  <p:stCondLst>
                                    <p:cond delay="0"/>
                                  </p:stCondLst>
                                  <p:childTnLst>
                                    <p:animScale>
                                      <p:cBhvr>
                                        <p:cTn id="141" dur="1000" fill="hold"/>
                                        <p:tgtEl>
                                          <p:spTgt spid="46"/>
                                        </p:tgtEl>
                                      </p:cBhvr>
                                      <p:by x="120000" y="120000"/>
                                    </p:animScale>
                                  </p:childTnLst>
                                </p:cTn>
                              </p:par>
                              <p:par>
                                <p:cTn id="142" presetID="3" presetClass="emph" presetSubtype="2" fill="hold" grpId="1" nodeType="withEffect">
                                  <p:stCondLst>
                                    <p:cond delay="0"/>
                                  </p:stCondLst>
                                  <p:childTnLst>
                                    <p:animClr clrSpc="rgb">
                                      <p:cBhvr override="childStyle">
                                        <p:cTn id="143" dur="1000" fill="hold"/>
                                        <p:tgtEl>
                                          <p:spTgt spid="46"/>
                                        </p:tgtEl>
                                        <p:attrNameLst>
                                          <p:attrName>style.color</p:attrName>
                                        </p:attrNameLst>
                                      </p:cBhvr>
                                      <p:to>
                                        <a:schemeClr val="tx2"/>
                                      </p:to>
                                    </p:animClr>
                                  </p:childTnLst>
                                </p:cTn>
                              </p:par>
                              <p:par>
                                <p:cTn id="144" presetID="35" presetClass="path" presetSubtype="0" accel="50000" decel="50000" fill="hold" grpId="2" nodeType="withEffect">
                                  <p:stCondLst>
                                    <p:cond delay="0"/>
                                  </p:stCondLst>
                                  <p:childTnLst>
                                    <p:animMotion origin="layout" path="M 3.33333E-6 1.04046E-6 L -0.78334 0.08347 " pathEditMode="relative" rAng="0" ptsTypes="AA">
                                      <p:cBhvr>
                                        <p:cTn id="145" dur="1000" fill="hold"/>
                                        <p:tgtEl>
                                          <p:spTgt spid="46"/>
                                        </p:tgtEl>
                                        <p:attrNameLst>
                                          <p:attrName>ppt_x</p:attrName>
                                          <p:attrName>ppt_y</p:attrName>
                                        </p:attrNameLst>
                                      </p:cBhvr>
                                      <p:rCtr x="-392" y="42"/>
                                    </p:animMotion>
                                  </p:childTnLst>
                                </p:cTn>
                              </p:par>
                            </p:childTnLst>
                          </p:cTn>
                        </p:par>
                      </p:childTnLst>
                    </p:cTn>
                  </p:par>
                  <p:par>
                    <p:cTn id="146" fill="hold">
                      <p:stCondLst>
                        <p:cond delay="indefinite"/>
                      </p:stCondLst>
                      <p:childTnLst>
                        <p:par>
                          <p:cTn id="147" fill="hold">
                            <p:stCondLst>
                              <p:cond delay="0"/>
                            </p:stCondLst>
                            <p:childTnLst>
                              <p:par>
                                <p:cTn id="148" presetID="10" presetClass="exit" presetSubtype="0" fill="hold" grpId="2" nodeType="clickEffect">
                                  <p:stCondLst>
                                    <p:cond delay="0"/>
                                  </p:stCondLst>
                                  <p:childTnLst>
                                    <p:animEffect transition="out" filter="fade">
                                      <p:cBhvr>
                                        <p:cTn id="149" dur="1000"/>
                                        <p:tgtEl>
                                          <p:spTgt spid="29"/>
                                        </p:tgtEl>
                                      </p:cBhvr>
                                    </p:animEffect>
                                    <p:set>
                                      <p:cBhvr>
                                        <p:cTn id="150" dur="1" fill="hold">
                                          <p:stCondLst>
                                            <p:cond delay="999"/>
                                          </p:stCondLst>
                                        </p:cTn>
                                        <p:tgtEl>
                                          <p:spTgt spid="29"/>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1000"/>
                                        <p:tgtEl>
                                          <p:spTgt spid="7"/>
                                        </p:tgtEl>
                                      </p:cBhvr>
                                    </p:animEffect>
                                    <p:set>
                                      <p:cBhvr>
                                        <p:cTn id="153" dur="1" fill="hold">
                                          <p:stCondLst>
                                            <p:cond delay="999"/>
                                          </p:stCondLst>
                                        </p:cTn>
                                        <p:tgtEl>
                                          <p:spTgt spid="7"/>
                                        </p:tgtEl>
                                        <p:attrNameLst>
                                          <p:attrName>style.visibility</p:attrName>
                                        </p:attrNameLst>
                                      </p:cBhvr>
                                      <p:to>
                                        <p:strVal val="hidden"/>
                                      </p:to>
                                    </p:set>
                                  </p:childTnLst>
                                </p:cTn>
                              </p:par>
                              <p:par>
                                <p:cTn id="154" presetID="10" presetClass="exit" presetSubtype="0" fill="hold" grpId="3" nodeType="withEffect">
                                  <p:stCondLst>
                                    <p:cond delay="0"/>
                                  </p:stCondLst>
                                  <p:childTnLst>
                                    <p:animEffect transition="out" filter="fade">
                                      <p:cBhvr>
                                        <p:cTn id="155" dur="1000"/>
                                        <p:tgtEl>
                                          <p:spTgt spid="46"/>
                                        </p:tgtEl>
                                      </p:cBhvr>
                                    </p:animEffect>
                                    <p:set>
                                      <p:cBhvr>
                                        <p:cTn id="156" dur="1" fill="hold">
                                          <p:stCondLst>
                                            <p:cond delay="999"/>
                                          </p:stCondLst>
                                        </p:cTn>
                                        <p:tgtEl>
                                          <p:spTgt spid="46"/>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1000"/>
                                        <p:tgtEl>
                                          <p:spTgt spid="13"/>
                                        </p:tgtEl>
                                      </p:cBhvr>
                                    </p:animEffect>
                                    <p:set>
                                      <p:cBhvr>
                                        <p:cTn id="159" dur="1" fill="hold">
                                          <p:stCondLst>
                                            <p:cond delay="999"/>
                                          </p:stCondLst>
                                        </p:cTn>
                                        <p:tgtEl>
                                          <p:spTgt spid="13"/>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1000"/>
                                        <p:tgtEl>
                                          <p:spTgt spid="26"/>
                                        </p:tgtEl>
                                      </p:cBhvr>
                                    </p:animEffect>
                                    <p:set>
                                      <p:cBhvr>
                                        <p:cTn id="162" dur="1" fill="hold">
                                          <p:stCondLst>
                                            <p:cond delay="999"/>
                                          </p:stCondLst>
                                        </p:cTn>
                                        <p:tgtEl>
                                          <p:spTgt spid="26"/>
                                        </p:tgtEl>
                                        <p:attrNameLst>
                                          <p:attrName>style.visibility</p:attrName>
                                        </p:attrNameLst>
                                      </p:cBhvr>
                                      <p:to>
                                        <p:strVal val="hidden"/>
                                      </p:to>
                                    </p:set>
                                  </p:childTnLst>
                                </p:cTn>
                              </p:par>
                            </p:childTnLst>
                          </p:cTn>
                        </p:par>
                        <p:par>
                          <p:cTn id="163" fill="hold">
                            <p:stCondLst>
                              <p:cond delay="1000"/>
                            </p:stCondLst>
                            <p:childTnLst>
                              <p:par>
                                <p:cTn id="164" presetID="10" presetClass="entr" presetSubtype="0" fill="hold" nodeType="afterEffect">
                                  <p:stCondLst>
                                    <p:cond delay="0"/>
                                  </p:stCondLst>
                                  <p:childTnLst>
                                    <p:set>
                                      <p:cBhvr>
                                        <p:cTn id="165" dur="1" fill="hold">
                                          <p:stCondLst>
                                            <p:cond delay="0"/>
                                          </p:stCondLst>
                                        </p:cTn>
                                        <p:tgtEl>
                                          <p:spTgt spid="2050"/>
                                        </p:tgtEl>
                                        <p:attrNameLst>
                                          <p:attrName>style.visibility</p:attrName>
                                        </p:attrNameLst>
                                      </p:cBhvr>
                                      <p:to>
                                        <p:strVal val="visible"/>
                                      </p:to>
                                    </p:set>
                                    <p:animEffect transition="in" filter="fade">
                                      <p:cBhvr>
                                        <p:cTn id="166" dur="1000"/>
                                        <p:tgtEl>
                                          <p:spTgt spid="2050"/>
                                        </p:tgtEl>
                                      </p:cBhvr>
                                    </p:animEffect>
                                  </p:childTnLst>
                                </p:cTn>
                              </p:par>
                            </p:childTnLst>
                          </p:cTn>
                        </p:par>
                      </p:childTnLst>
                    </p:cTn>
                  </p:par>
                  <p:par>
                    <p:cTn id="167" fill="hold">
                      <p:stCondLst>
                        <p:cond delay="indefinite"/>
                      </p:stCondLst>
                      <p:childTnLst>
                        <p:par>
                          <p:cTn id="168" fill="hold">
                            <p:stCondLst>
                              <p:cond delay="0"/>
                            </p:stCondLst>
                            <p:childTnLst>
                              <p:par>
                                <p:cTn id="169" presetID="10" presetClass="entr" presetSubtype="0" fill="hold" grpId="0" nodeType="clickEffect">
                                  <p:stCondLst>
                                    <p:cond delay="0"/>
                                  </p:stCondLst>
                                  <p:childTnLst>
                                    <p:set>
                                      <p:cBhvr>
                                        <p:cTn id="170" dur="1" fill="hold">
                                          <p:stCondLst>
                                            <p:cond delay="0"/>
                                          </p:stCondLst>
                                        </p:cTn>
                                        <p:tgtEl>
                                          <p:spTgt spid="41">
                                            <p:bg/>
                                          </p:spTgt>
                                        </p:tgtEl>
                                        <p:attrNameLst>
                                          <p:attrName>style.visibility</p:attrName>
                                        </p:attrNameLst>
                                      </p:cBhvr>
                                      <p:to>
                                        <p:strVal val="visible"/>
                                      </p:to>
                                    </p:set>
                                    <p:animEffect transition="in" filter="fade">
                                      <p:cBhvr>
                                        <p:cTn id="171" dur="500"/>
                                        <p:tgtEl>
                                          <p:spTgt spid="41">
                                            <p:bg/>
                                          </p:spTgt>
                                        </p:tgtEl>
                                      </p:cBhvr>
                                    </p:animEffect>
                                  </p:childTnLst>
                                </p:cTn>
                              </p:par>
                              <p:par>
                                <p:cTn id="172" presetID="22" presetClass="entr" presetSubtype="8" fill="hold" grpId="0" nodeType="withEffect">
                                  <p:stCondLst>
                                    <p:cond delay="0"/>
                                  </p:stCondLst>
                                  <p:childTnLst>
                                    <p:set>
                                      <p:cBhvr>
                                        <p:cTn id="173" dur="1" fill="hold">
                                          <p:stCondLst>
                                            <p:cond delay="0"/>
                                          </p:stCondLst>
                                        </p:cTn>
                                        <p:tgtEl>
                                          <p:spTgt spid="41">
                                            <p:txEl>
                                              <p:pRg st="0" end="0"/>
                                            </p:txEl>
                                          </p:spTgt>
                                        </p:tgtEl>
                                        <p:attrNameLst>
                                          <p:attrName>style.visibility</p:attrName>
                                        </p:attrNameLst>
                                      </p:cBhvr>
                                      <p:to>
                                        <p:strVal val="visible"/>
                                      </p:to>
                                    </p:set>
                                    <p:animEffect transition="in" filter="wipe(left)">
                                      <p:cBhvr>
                                        <p:cTn id="174" dur="1000"/>
                                        <p:tgtEl>
                                          <p:spTgt spid="41">
                                            <p:txEl>
                                              <p:pRg st="0" end="0"/>
                                            </p:txEl>
                                          </p:spTgt>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grpId="0" nodeType="clickEffect">
                                  <p:stCondLst>
                                    <p:cond delay="0"/>
                                  </p:stCondLst>
                                  <p:childTnLst>
                                    <p:set>
                                      <p:cBhvr>
                                        <p:cTn id="178" dur="1" fill="hold">
                                          <p:stCondLst>
                                            <p:cond delay="0"/>
                                          </p:stCondLst>
                                        </p:cTn>
                                        <p:tgtEl>
                                          <p:spTgt spid="41">
                                            <p:txEl>
                                              <p:pRg st="1" end="1"/>
                                            </p:txEl>
                                          </p:spTgt>
                                        </p:tgtEl>
                                        <p:attrNameLst>
                                          <p:attrName>style.visibility</p:attrName>
                                        </p:attrNameLst>
                                      </p:cBhvr>
                                      <p:to>
                                        <p:strVal val="visible"/>
                                      </p:to>
                                    </p:set>
                                    <p:animEffect transition="in" filter="wipe(left)">
                                      <p:cBhvr>
                                        <p:cTn id="179" dur="1000"/>
                                        <p:tgtEl>
                                          <p:spTgt spid="41">
                                            <p:txEl>
                                              <p:pRg st="1" end="1"/>
                                            </p:txEl>
                                          </p:spTgt>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41">
                                            <p:txEl>
                                              <p:pRg st="2" end="2"/>
                                            </p:txEl>
                                          </p:spTgt>
                                        </p:tgtEl>
                                        <p:attrNameLst>
                                          <p:attrName>style.visibility</p:attrName>
                                        </p:attrNameLst>
                                      </p:cBhvr>
                                      <p:to>
                                        <p:strVal val="visible"/>
                                      </p:to>
                                    </p:set>
                                    <p:animEffect transition="in" filter="wipe(left)">
                                      <p:cBhvr>
                                        <p:cTn id="184" dur="1000"/>
                                        <p:tgtEl>
                                          <p:spTgt spid="41">
                                            <p:txEl>
                                              <p:pRg st="2" end="2"/>
                                            </p:txEl>
                                          </p:spTgt>
                                        </p:tgtEl>
                                      </p:cBhvr>
                                    </p:animEffect>
                                  </p:childTnLst>
                                </p:cTn>
                              </p:par>
                            </p:childTnLst>
                          </p:cTn>
                        </p:par>
                      </p:childTnLst>
                    </p:cTn>
                  </p:par>
                  <p:par>
                    <p:cTn id="185" fill="hold">
                      <p:stCondLst>
                        <p:cond delay="indefinite"/>
                      </p:stCondLst>
                      <p:childTnLst>
                        <p:par>
                          <p:cTn id="186" fill="hold">
                            <p:stCondLst>
                              <p:cond delay="0"/>
                            </p:stCondLst>
                            <p:childTnLst>
                              <p:par>
                                <p:cTn id="187" presetID="10" presetClass="exit" presetSubtype="0" fill="hold" grpId="2" nodeType="clickEffect">
                                  <p:stCondLst>
                                    <p:cond delay="0"/>
                                  </p:stCondLst>
                                  <p:childTnLst>
                                    <p:animEffect transition="out" filter="fade">
                                      <p:cBhvr>
                                        <p:cTn id="188" dur="1000"/>
                                        <p:tgtEl>
                                          <p:spTgt spid="28"/>
                                        </p:tgtEl>
                                      </p:cBhvr>
                                    </p:animEffect>
                                    <p:set>
                                      <p:cBhvr>
                                        <p:cTn id="189" dur="1" fill="hold">
                                          <p:stCondLst>
                                            <p:cond delay="999"/>
                                          </p:stCondLst>
                                        </p:cTn>
                                        <p:tgtEl>
                                          <p:spTgt spid="28"/>
                                        </p:tgtEl>
                                        <p:attrNameLst>
                                          <p:attrName>style.visibility</p:attrName>
                                        </p:attrNameLst>
                                      </p:cBhvr>
                                      <p:to>
                                        <p:strVal val="hidden"/>
                                      </p:to>
                                    </p:set>
                                  </p:childTnLst>
                                </p:cTn>
                              </p:par>
                              <p:par>
                                <p:cTn id="190" presetID="10" presetClass="exit" presetSubtype="0" fill="hold" nodeType="withEffect">
                                  <p:stCondLst>
                                    <p:cond delay="0"/>
                                  </p:stCondLst>
                                  <p:childTnLst>
                                    <p:animEffect transition="out" filter="fade">
                                      <p:cBhvr>
                                        <p:cTn id="191" dur="1000"/>
                                        <p:tgtEl>
                                          <p:spTgt spid="2050"/>
                                        </p:tgtEl>
                                      </p:cBhvr>
                                    </p:animEffect>
                                    <p:set>
                                      <p:cBhvr>
                                        <p:cTn id="192" dur="1" fill="hold">
                                          <p:stCondLst>
                                            <p:cond delay="999"/>
                                          </p:stCondLst>
                                        </p:cTn>
                                        <p:tgtEl>
                                          <p:spTgt spid="2050"/>
                                        </p:tgtEl>
                                        <p:attrNameLst>
                                          <p:attrName>style.visibility</p:attrName>
                                        </p:attrNameLst>
                                      </p:cBhvr>
                                      <p:to>
                                        <p:strVal val="hidden"/>
                                      </p:to>
                                    </p:set>
                                  </p:childTnLst>
                                </p:cTn>
                              </p:par>
                              <p:par>
                                <p:cTn id="193" presetID="10" presetClass="exit" presetSubtype="0" fill="hold" grpId="1" nodeType="withEffect">
                                  <p:stCondLst>
                                    <p:cond delay="0"/>
                                  </p:stCondLst>
                                  <p:childTnLst>
                                    <p:animEffect transition="out" filter="fade">
                                      <p:cBhvr>
                                        <p:cTn id="194" dur="1000"/>
                                        <p:tgtEl>
                                          <p:spTgt spid="41">
                                            <p:txEl>
                                              <p:pRg st="0" end="0"/>
                                            </p:txEl>
                                          </p:spTgt>
                                        </p:tgtEl>
                                      </p:cBhvr>
                                    </p:animEffect>
                                    <p:set>
                                      <p:cBhvr>
                                        <p:cTn id="195" dur="1" fill="hold">
                                          <p:stCondLst>
                                            <p:cond delay="999"/>
                                          </p:stCondLst>
                                        </p:cTn>
                                        <p:tgtEl>
                                          <p:spTgt spid="41">
                                            <p:txEl>
                                              <p:pRg st="0" end="0"/>
                                            </p:txEl>
                                          </p:spTgt>
                                        </p:tgtEl>
                                        <p:attrNameLst>
                                          <p:attrName>style.visibility</p:attrName>
                                        </p:attrNameLst>
                                      </p:cBhvr>
                                      <p:to>
                                        <p:strVal val="hidden"/>
                                      </p:to>
                                    </p:set>
                                  </p:childTnLst>
                                </p:cTn>
                              </p:par>
                              <p:par>
                                <p:cTn id="196" presetID="10" presetClass="exit" presetSubtype="0" fill="hold" grpId="1" nodeType="withEffect">
                                  <p:stCondLst>
                                    <p:cond delay="0"/>
                                  </p:stCondLst>
                                  <p:childTnLst>
                                    <p:animEffect transition="out" filter="fade">
                                      <p:cBhvr>
                                        <p:cTn id="197" dur="1000"/>
                                        <p:tgtEl>
                                          <p:spTgt spid="41">
                                            <p:txEl>
                                              <p:pRg st="1" end="1"/>
                                            </p:txEl>
                                          </p:spTgt>
                                        </p:tgtEl>
                                      </p:cBhvr>
                                    </p:animEffect>
                                    <p:set>
                                      <p:cBhvr>
                                        <p:cTn id="198" dur="1" fill="hold">
                                          <p:stCondLst>
                                            <p:cond delay="999"/>
                                          </p:stCondLst>
                                        </p:cTn>
                                        <p:tgtEl>
                                          <p:spTgt spid="41">
                                            <p:txEl>
                                              <p:pRg st="1" end="1"/>
                                            </p:txEl>
                                          </p:spTgt>
                                        </p:tgtEl>
                                        <p:attrNameLst>
                                          <p:attrName>style.visibility</p:attrName>
                                        </p:attrNameLst>
                                      </p:cBhvr>
                                      <p:to>
                                        <p:strVal val="hidden"/>
                                      </p:to>
                                    </p:set>
                                  </p:childTnLst>
                                </p:cTn>
                              </p:par>
                              <p:par>
                                <p:cTn id="199" presetID="10" presetClass="exit" presetSubtype="0" fill="hold" grpId="1" nodeType="withEffect">
                                  <p:stCondLst>
                                    <p:cond delay="0"/>
                                  </p:stCondLst>
                                  <p:childTnLst>
                                    <p:animEffect transition="out" filter="fade">
                                      <p:cBhvr>
                                        <p:cTn id="200" dur="1000"/>
                                        <p:tgtEl>
                                          <p:spTgt spid="41">
                                            <p:txEl>
                                              <p:pRg st="2" end="2"/>
                                            </p:txEl>
                                          </p:spTgt>
                                        </p:tgtEl>
                                      </p:cBhvr>
                                    </p:animEffect>
                                    <p:set>
                                      <p:cBhvr>
                                        <p:cTn id="201" dur="1" fill="hold">
                                          <p:stCondLst>
                                            <p:cond delay="999"/>
                                          </p:stCondLst>
                                        </p:cTn>
                                        <p:tgtEl>
                                          <p:spTgt spid="41">
                                            <p:txEl>
                                              <p:pRg st="2" end="2"/>
                                            </p:txEl>
                                          </p:spTgt>
                                        </p:tgtEl>
                                        <p:attrNameLst>
                                          <p:attrName>style.visibility</p:attrName>
                                        </p:attrNameLst>
                                      </p:cBhvr>
                                      <p:to>
                                        <p:strVal val="hidden"/>
                                      </p:to>
                                    </p:set>
                                  </p:childTnLst>
                                </p:cTn>
                              </p:par>
                              <p:par>
                                <p:cTn id="202" presetID="10" presetClass="exit" presetSubtype="0" fill="hold" grpId="1" nodeType="withEffect">
                                  <p:stCondLst>
                                    <p:cond delay="0"/>
                                  </p:stCondLst>
                                  <p:childTnLst>
                                    <p:animEffect transition="out" filter="fade">
                                      <p:cBhvr>
                                        <p:cTn id="203" dur="1000"/>
                                        <p:tgtEl>
                                          <p:spTgt spid="41">
                                            <p:bg/>
                                          </p:spTgt>
                                        </p:tgtEl>
                                      </p:cBhvr>
                                    </p:animEffect>
                                    <p:set>
                                      <p:cBhvr>
                                        <p:cTn id="204" dur="1" fill="hold">
                                          <p:stCondLst>
                                            <p:cond delay="999"/>
                                          </p:stCondLst>
                                        </p:cTn>
                                        <p:tgtEl>
                                          <p:spTgt spid="41">
                                            <p:bg/>
                                          </p:spTgt>
                                        </p:tgtEl>
                                        <p:attrNameLst>
                                          <p:attrName>style.visibility</p:attrName>
                                        </p:attrNameLst>
                                      </p:cBhvr>
                                      <p:to>
                                        <p:strVal val="hidden"/>
                                      </p:to>
                                    </p:set>
                                  </p:childTnLst>
                                </p:cTn>
                              </p:par>
                              <p:par>
                                <p:cTn id="205" presetID="10" presetClass="exit" presetSubtype="0" fill="hold" grpId="3" nodeType="withEffect">
                                  <p:stCondLst>
                                    <p:cond delay="0"/>
                                  </p:stCondLst>
                                  <p:childTnLst>
                                    <p:animEffect transition="out" filter="fade">
                                      <p:cBhvr>
                                        <p:cTn id="206" dur="1000"/>
                                        <p:tgtEl>
                                          <p:spTgt spid="43"/>
                                        </p:tgtEl>
                                      </p:cBhvr>
                                    </p:animEffect>
                                    <p:set>
                                      <p:cBhvr>
                                        <p:cTn id="207" dur="1" fill="hold">
                                          <p:stCondLst>
                                            <p:cond delay="999"/>
                                          </p:stCondLst>
                                        </p:cTn>
                                        <p:tgtEl>
                                          <p:spTgt spid="43"/>
                                        </p:tgtEl>
                                        <p:attrNameLst>
                                          <p:attrName>style.visibility</p:attrName>
                                        </p:attrNameLst>
                                      </p:cBhvr>
                                      <p:to>
                                        <p:strVal val="hidden"/>
                                      </p:to>
                                    </p:set>
                                  </p:childTnLst>
                                </p:cTn>
                              </p:par>
                              <p:par>
                                <p:cTn id="208" presetID="10" presetClass="exit" presetSubtype="0" fill="hold" grpId="1" nodeType="withEffect">
                                  <p:stCondLst>
                                    <p:cond delay="0"/>
                                  </p:stCondLst>
                                  <p:childTnLst>
                                    <p:animEffect transition="out" filter="fade">
                                      <p:cBhvr>
                                        <p:cTn id="209" dur="1000"/>
                                        <p:tgtEl>
                                          <p:spTgt spid="5"/>
                                        </p:tgtEl>
                                      </p:cBhvr>
                                    </p:animEffect>
                                    <p:set>
                                      <p:cBhvr>
                                        <p:cTn id="210" dur="1" fill="hold">
                                          <p:stCondLst>
                                            <p:cond delay="999"/>
                                          </p:stCondLst>
                                        </p:cTn>
                                        <p:tgtEl>
                                          <p:spTgt spid="5"/>
                                        </p:tgtEl>
                                        <p:attrNameLst>
                                          <p:attrName>style.visibility</p:attrName>
                                        </p:attrNameLst>
                                      </p:cBhvr>
                                      <p:to>
                                        <p:strVal val="hidden"/>
                                      </p:to>
                                    </p:set>
                                  </p:childTnLst>
                                </p:cTn>
                              </p:par>
                              <p:par>
                                <p:cTn id="211" presetID="10" presetClass="entr" presetSubtype="0" fill="hold" grpId="2" nodeType="withEffect">
                                  <p:stCondLst>
                                    <p:cond delay="0"/>
                                  </p:stCondLst>
                                  <p:childTnLst>
                                    <p:set>
                                      <p:cBhvr>
                                        <p:cTn id="212" dur="1" fill="hold">
                                          <p:stCondLst>
                                            <p:cond delay="0"/>
                                          </p:stCondLst>
                                        </p:cTn>
                                        <p:tgtEl>
                                          <p:spTgt spid="13"/>
                                        </p:tgtEl>
                                        <p:attrNameLst>
                                          <p:attrName>style.visibility</p:attrName>
                                        </p:attrNameLst>
                                      </p:cBhvr>
                                      <p:to>
                                        <p:strVal val="visible"/>
                                      </p:to>
                                    </p:set>
                                    <p:animEffect transition="in" filter="fade">
                                      <p:cBhvr>
                                        <p:cTn id="213" dur="1000"/>
                                        <p:tgtEl>
                                          <p:spTgt spid="13"/>
                                        </p:tgtEl>
                                      </p:cBhvr>
                                    </p:animEffect>
                                  </p:childTnLst>
                                </p:cTn>
                              </p:par>
                              <p:par>
                                <p:cTn id="214" presetID="10" presetClass="entr" presetSubtype="0" fill="hold" grpId="2" nodeType="withEffect">
                                  <p:stCondLst>
                                    <p:cond delay="0"/>
                                  </p:stCondLst>
                                  <p:childTnLst>
                                    <p:set>
                                      <p:cBhvr>
                                        <p:cTn id="215" dur="1" fill="hold">
                                          <p:stCondLst>
                                            <p:cond delay="0"/>
                                          </p:stCondLst>
                                        </p:cTn>
                                        <p:tgtEl>
                                          <p:spTgt spid="26"/>
                                        </p:tgtEl>
                                        <p:attrNameLst>
                                          <p:attrName>style.visibility</p:attrName>
                                        </p:attrNameLst>
                                      </p:cBhvr>
                                      <p:to>
                                        <p:strVal val="visible"/>
                                      </p:to>
                                    </p:set>
                                    <p:animEffect transition="in" filter="fade">
                                      <p:cBhvr>
                                        <p:cTn id="216" dur="1000"/>
                                        <p:tgtEl>
                                          <p:spTgt spid="26"/>
                                        </p:tgtEl>
                                      </p:cBhvr>
                                    </p:animEffect>
                                  </p:childTnLst>
                                </p:cTn>
                              </p:par>
                              <p:par>
                                <p:cTn id="217" presetID="10" presetClass="entr" presetSubtype="0" fill="hold" grpId="2" nodeType="withEffect">
                                  <p:stCondLst>
                                    <p:cond delay="0"/>
                                  </p:stCondLst>
                                  <p:childTnLst>
                                    <p:set>
                                      <p:cBhvr>
                                        <p:cTn id="218" dur="1" fill="hold">
                                          <p:stCondLst>
                                            <p:cond delay="0"/>
                                          </p:stCondLst>
                                        </p:cTn>
                                        <p:tgtEl>
                                          <p:spTgt spid="7"/>
                                        </p:tgtEl>
                                        <p:attrNameLst>
                                          <p:attrName>style.visibility</p:attrName>
                                        </p:attrNameLst>
                                      </p:cBhvr>
                                      <p:to>
                                        <p:strVal val="visible"/>
                                      </p:to>
                                    </p:set>
                                    <p:animEffect transition="in" filter="fade">
                                      <p:cBhvr>
                                        <p:cTn id="219" dur="1000"/>
                                        <p:tgtEl>
                                          <p:spTgt spid="7"/>
                                        </p:tgtEl>
                                      </p:cBhvr>
                                    </p:animEffect>
                                  </p:childTnLst>
                                </p:cTn>
                              </p:par>
                              <p:par>
                                <p:cTn id="220" presetID="53" presetClass="entr" presetSubtype="0" fill="hold" grpId="3" nodeType="withEffect">
                                  <p:stCondLst>
                                    <p:cond delay="0"/>
                                  </p:stCondLst>
                                  <p:childTnLst>
                                    <p:set>
                                      <p:cBhvr>
                                        <p:cTn id="221" dur="1" fill="hold">
                                          <p:stCondLst>
                                            <p:cond delay="0"/>
                                          </p:stCondLst>
                                        </p:cTn>
                                        <p:tgtEl>
                                          <p:spTgt spid="29"/>
                                        </p:tgtEl>
                                        <p:attrNameLst>
                                          <p:attrName>style.visibility</p:attrName>
                                        </p:attrNameLst>
                                      </p:cBhvr>
                                      <p:to>
                                        <p:strVal val="visible"/>
                                      </p:to>
                                    </p:set>
                                    <p:anim calcmode="lin" valueType="num">
                                      <p:cBhvr>
                                        <p:cTn id="222" dur="1000" fill="hold"/>
                                        <p:tgtEl>
                                          <p:spTgt spid="29"/>
                                        </p:tgtEl>
                                        <p:attrNameLst>
                                          <p:attrName>ppt_w</p:attrName>
                                        </p:attrNameLst>
                                      </p:cBhvr>
                                      <p:tavLst>
                                        <p:tav tm="0">
                                          <p:val>
                                            <p:fltVal val="0"/>
                                          </p:val>
                                        </p:tav>
                                        <p:tav tm="100000">
                                          <p:val>
                                            <p:strVal val="#ppt_w"/>
                                          </p:val>
                                        </p:tav>
                                      </p:tavLst>
                                    </p:anim>
                                    <p:anim calcmode="lin" valueType="num">
                                      <p:cBhvr>
                                        <p:cTn id="223" dur="1000" fill="hold"/>
                                        <p:tgtEl>
                                          <p:spTgt spid="29"/>
                                        </p:tgtEl>
                                        <p:attrNameLst>
                                          <p:attrName>ppt_h</p:attrName>
                                        </p:attrNameLst>
                                      </p:cBhvr>
                                      <p:tavLst>
                                        <p:tav tm="0">
                                          <p:val>
                                            <p:fltVal val="0"/>
                                          </p:val>
                                        </p:tav>
                                        <p:tav tm="100000">
                                          <p:val>
                                            <p:strVal val="#ppt_h"/>
                                          </p:val>
                                        </p:tav>
                                      </p:tavLst>
                                    </p:anim>
                                    <p:animEffect transition="in" filter="fade">
                                      <p:cBhvr>
                                        <p:cTn id="224" dur="1000"/>
                                        <p:tgtEl>
                                          <p:spTgt spid="29"/>
                                        </p:tgtEl>
                                      </p:cBhvr>
                                    </p:animEffect>
                                  </p:childTnLst>
                                </p:cTn>
                              </p:par>
                              <p:par>
                                <p:cTn id="225" presetID="53" presetClass="entr" presetSubtype="0" fill="hold" grpId="0" nodeType="withEffect">
                                  <p:stCondLst>
                                    <p:cond delay="0"/>
                                  </p:stCondLst>
                                  <p:childTnLst>
                                    <p:set>
                                      <p:cBhvr>
                                        <p:cTn id="226" dur="1" fill="hold">
                                          <p:stCondLst>
                                            <p:cond delay="0"/>
                                          </p:stCondLst>
                                        </p:cTn>
                                        <p:tgtEl>
                                          <p:spTgt spid="52"/>
                                        </p:tgtEl>
                                        <p:attrNameLst>
                                          <p:attrName>style.visibility</p:attrName>
                                        </p:attrNameLst>
                                      </p:cBhvr>
                                      <p:to>
                                        <p:strVal val="visible"/>
                                      </p:to>
                                    </p:set>
                                    <p:anim calcmode="lin" valueType="num">
                                      <p:cBhvr>
                                        <p:cTn id="227" dur="1000" fill="hold"/>
                                        <p:tgtEl>
                                          <p:spTgt spid="52"/>
                                        </p:tgtEl>
                                        <p:attrNameLst>
                                          <p:attrName>ppt_w</p:attrName>
                                        </p:attrNameLst>
                                      </p:cBhvr>
                                      <p:tavLst>
                                        <p:tav tm="0">
                                          <p:val>
                                            <p:fltVal val="0"/>
                                          </p:val>
                                        </p:tav>
                                        <p:tav tm="100000">
                                          <p:val>
                                            <p:strVal val="#ppt_w"/>
                                          </p:val>
                                        </p:tav>
                                      </p:tavLst>
                                    </p:anim>
                                    <p:anim calcmode="lin" valueType="num">
                                      <p:cBhvr>
                                        <p:cTn id="228" dur="1000" fill="hold"/>
                                        <p:tgtEl>
                                          <p:spTgt spid="52"/>
                                        </p:tgtEl>
                                        <p:attrNameLst>
                                          <p:attrName>ppt_h</p:attrName>
                                        </p:attrNameLst>
                                      </p:cBhvr>
                                      <p:tavLst>
                                        <p:tav tm="0">
                                          <p:val>
                                            <p:fltVal val="0"/>
                                          </p:val>
                                        </p:tav>
                                        <p:tav tm="100000">
                                          <p:val>
                                            <p:strVal val="#ppt_h"/>
                                          </p:val>
                                        </p:tav>
                                      </p:tavLst>
                                    </p:anim>
                                    <p:animEffect transition="in" filter="fade">
                                      <p:cBhvr>
                                        <p:cTn id="229"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animBg="1"/>
      <p:bldP spid="8" grpId="1" animBg="1"/>
      <p:bldP spid="9" grpId="0" animBg="1"/>
      <p:bldP spid="9" grpId="1" animBg="1"/>
      <p:bldP spid="12" grpId="0" animBg="1"/>
      <p:bldP spid="12" grpId="1" animBg="1"/>
      <p:bldP spid="13" grpId="1" animBg="1"/>
      <p:bldP spid="13" grpId="2" animBg="1"/>
      <p:bldP spid="26" grpId="1" animBg="1"/>
      <p:bldP spid="26" grpId="2" animBg="1"/>
      <p:bldP spid="28" grpId="0" animBg="1"/>
      <p:bldP spid="28" grpId="1" animBg="1"/>
      <p:bldP spid="28" grpId="2" animBg="1"/>
      <p:bldP spid="29" grpId="0" animBg="1"/>
      <p:bldP spid="29" grpId="1" animBg="1"/>
      <p:bldP spid="29" grpId="2" animBg="1"/>
      <p:bldP spid="29" grpId="3" animBg="1"/>
      <p:bldP spid="30" grpId="0"/>
      <p:bldP spid="31" grpId="1"/>
      <p:bldP spid="32" grpId="0"/>
      <p:bldP spid="32" grpId="1"/>
      <p:bldP spid="33" grpId="0"/>
      <p:bldP spid="33" grpId="1"/>
      <p:bldP spid="34" grpId="0" animBg="1"/>
      <p:bldP spid="34" grpId="1" animBg="1"/>
      <p:bldP spid="35" grpId="0" animBg="1"/>
      <p:bldP spid="35" grpId="1" animBg="1"/>
      <p:bldP spid="36" grpId="0" animBg="1"/>
      <p:bldP spid="36" grpId="1" animBg="1"/>
      <p:bldP spid="37" grpId="0" animBg="1"/>
      <p:bldP spid="37" grpId="1" animBg="1"/>
      <p:bldP spid="10" grpId="0" animBg="1"/>
      <p:bldP spid="10" grpId="1" animBg="1"/>
      <p:bldP spid="38" grpId="0" animBg="1"/>
      <p:bldP spid="38" grpId="1" animBg="1"/>
      <p:bldP spid="41" grpId="0" uiExpand="1" build="allAtOnce" animBg="1"/>
      <p:bldP spid="41" grpId="1" uiExpand="1" build="allAtOnce" animBg="1"/>
      <p:bldP spid="5" grpId="0" animBg="1"/>
      <p:bldP spid="5" grpId="1" animBg="1"/>
      <p:bldP spid="43" grpId="0" animBg="1"/>
      <p:bldP spid="43" grpId="1" animBg="1"/>
      <p:bldP spid="43" grpId="2" animBg="1"/>
      <p:bldP spid="43" grpId="3" animBg="1"/>
      <p:bldP spid="52" grpId="0" animBg="1"/>
      <p:bldP spid="7" grpId="0" animBg="1"/>
      <p:bldP spid="7" grpId="1" animBg="1"/>
      <p:bldP spid="7" grpId="2" animBg="1"/>
      <p:bldP spid="46" grpId="0" animBg="1"/>
      <p:bldP spid="46" grpId="1" animBg="1"/>
      <p:bldP spid="46" grpId="2" animBg="1"/>
      <p:bldP spid="46" grpId="3" animBg="1"/>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r>
              <a:rPr lang="en-US" dirty="0" smtClean="0">
                <a:hlinkClick r:id="rId2"/>
              </a:rPr>
              <a:t>https://utah.com/provo/history</a:t>
            </a:r>
            <a:endParaRPr lang="en-US" dirty="0" smtClean="0"/>
          </a:p>
          <a:p>
            <a:r>
              <a:rPr lang="en-US" dirty="0" smtClean="0"/>
              <a:t>	 </a:t>
            </a:r>
            <a:r>
              <a:rPr lang="en-US" b="1" dirty="0" smtClean="0"/>
              <a:t>PROVO </a:t>
            </a:r>
            <a:r>
              <a:rPr lang="en-US" dirty="0" smtClean="0"/>
              <a:t>was settle by Mormons (members of the Church of Jesus Christ of Latter Day Saints) in 1849. It was the first Mormon colony in Utah outside of the Salt Lake Valley. The Mormon settlers had problems with the Indians that lived in the area. The Ute Indians were very aggressive toward groups of people who tried to move in and take over their land. The new settlers built the town into a defensive fort called Fort Utah. It was built as a stockade with exterior walls that were fourteen feet high. They had to live in a manner that was close to a state of war from the time that the settlers first came to Provo. Peace came slowly between the Mormons and the Ute Indians, but after the first year, the settlers had to set up homes outside of Fort Utah and make Provo a more comfortable city in which they could live.</a:t>
            </a:r>
          </a:p>
          <a:p>
            <a:r>
              <a:rPr lang="en-US" dirty="0" smtClean="0"/>
              <a:t>	Provo was built up quickly as many members of the Mormon Church moved there from different parts of the world. They set up farms and industrial centers. Provo soon became known as the "Garden City" because of its extensive fruit orchards, trees, and gardens. In the late 1860s, industrialization began with the creation of The Provo Woolen Mills. In the 1920s, the Ironton Steel Mill was established, and later the much larger Geneva Steel Plant was built in the city. These industries were a success. Provo quickly became the second largest city in Utah.</a:t>
            </a:r>
          </a:p>
          <a:p>
            <a:endParaRPr lang="en-US" dirty="0"/>
          </a:p>
        </p:txBody>
      </p:sp>
      <p:pic>
        <p:nvPicPr>
          <p:cNvPr id="1026" name="Picture 2"/>
          <p:cNvPicPr>
            <a:picLocks noChangeAspect="1" noChangeArrowheads="1"/>
          </p:cNvPicPr>
          <p:nvPr/>
        </p:nvPicPr>
        <p:blipFill>
          <a:blip r:embed="rId3" cstate="print"/>
          <a:srcRect/>
          <a:stretch>
            <a:fillRect/>
          </a:stretch>
        </p:blipFill>
        <p:spPr bwMode="auto">
          <a:xfrm>
            <a:off x="2362200" y="4648200"/>
            <a:ext cx="3733800" cy="2074249"/>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11"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0" name="Rectangle 49"/>
          <p:cNvSpPr/>
          <p:nvPr/>
        </p:nvSpPr>
        <p:spPr>
          <a:xfrm>
            <a:off x="841248" y="2844225"/>
            <a:ext cx="1673352" cy="646331"/>
          </a:xfrm>
          <a:prstGeom prst="rect">
            <a:avLst/>
          </a:prstGeom>
          <a:solidFill>
            <a:schemeClr val="bg1"/>
          </a:solidFill>
        </p:spPr>
        <p:txBody>
          <a:bodyPr wrap="square">
            <a:spAutoFit/>
          </a:bodyPr>
          <a:lstStyle/>
          <a:p>
            <a:r>
              <a:rPr lang="en-US" sz="3600" b="1" dirty="0" smtClean="0">
                <a:solidFill>
                  <a:srgbClr val="004F8A"/>
                </a:solidFill>
              </a:rPr>
              <a:t>income</a:t>
            </a:r>
          </a:p>
        </p:txBody>
      </p:sp>
      <p:pic>
        <p:nvPicPr>
          <p:cNvPr id="51" name="Picture 2"/>
          <p:cNvPicPr>
            <a:picLocks noChangeAspect="1" noChangeArrowheads="1"/>
          </p:cNvPicPr>
          <p:nvPr/>
        </p:nvPicPr>
        <p:blipFill>
          <a:blip r:embed="rId5"/>
          <a:srcRect t="2490" r="4982"/>
          <a:stretch>
            <a:fillRect/>
          </a:stretch>
        </p:blipFill>
        <p:spPr bwMode="auto">
          <a:xfrm>
            <a:off x="76200" y="3575050"/>
            <a:ext cx="5029200" cy="3282950"/>
          </a:xfrm>
          <a:prstGeom prst="rect">
            <a:avLst/>
          </a:prstGeom>
          <a:noFill/>
          <a:ln w="38100">
            <a:solidFill>
              <a:schemeClr val="tx1"/>
            </a:solidFill>
            <a:miter lim="800000"/>
            <a:headEnd/>
            <a:tailEnd/>
          </a:ln>
          <a:effectLst/>
        </p:spPr>
      </p:pic>
      <p:sp>
        <p:nvSpPr>
          <p:cNvPr id="29" name="TextBox 28"/>
          <p:cNvSpPr txBox="1"/>
          <p:nvPr/>
        </p:nvSpPr>
        <p:spPr>
          <a:xfrm>
            <a:off x="374904" y="2578608"/>
            <a:ext cx="1853392" cy="348813"/>
          </a:xfrm>
          <a:prstGeom prst="rect">
            <a:avLst/>
          </a:prstGeom>
          <a:solidFill>
            <a:schemeClr val="bg1"/>
          </a:solidFill>
        </p:spPr>
        <p:txBody>
          <a:bodyPr wrap="none" rtlCol="0">
            <a:spAutoFit/>
          </a:bodyPr>
          <a:lstStyle/>
          <a:p>
            <a:pPr>
              <a:lnSpc>
                <a:spcPts val="2000"/>
              </a:lnSpc>
            </a:pPr>
            <a:r>
              <a:rPr lang="en-US" sz="3600" b="1" dirty="0" smtClean="0">
                <a:solidFill>
                  <a:srgbClr val="004F8A"/>
                </a:solidFill>
                <a:effectLst>
                  <a:outerShdw blurRad="76200" dist="38100" dir="6600000" algn="ctr" rotWithShape="0">
                    <a:schemeClr val="tx1"/>
                  </a:outerShdw>
                </a:effectLst>
              </a:rPr>
              <a:t>  Genoa  </a:t>
            </a:r>
            <a:endParaRPr lang="en-US" sz="3600" b="1" dirty="0">
              <a:solidFill>
                <a:srgbClr val="004F8A"/>
              </a:solidFill>
              <a:effectLst>
                <a:outerShdw blurRad="76200" dist="38100" dir="6600000" algn="ctr" rotWithShape="0">
                  <a:schemeClr val="tx1"/>
                </a:outerShdw>
              </a:effectLst>
            </a:endParaRPr>
          </a:p>
        </p:txBody>
      </p:sp>
      <p:sp>
        <p:nvSpPr>
          <p:cNvPr id="7" name="Oval 6"/>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pic>
        <p:nvPicPr>
          <p:cNvPr id="203778" name="Picture 2" descr="Image result for mormon station photos"/>
          <p:cNvPicPr>
            <a:picLocks noChangeAspect="1" noChangeArrowheads="1"/>
          </p:cNvPicPr>
          <p:nvPr/>
        </p:nvPicPr>
        <p:blipFill>
          <a:blip r:embed="rId6"/>
          <a:srcRect r="1852" b="12346"/>
          <a:stretch>
            <a:fillRect/>
          </a:stretch>
        </p:blipFill>
        <p:spPr bwMode="auto">
          <a:xfrm>
            <a:off x="76200" y="3540423"/>
            <a:ext cx="5029200" cy="3317577"/>
          </a:xfrm>
          <a:prstGeom prst="rect">
            <a:avLst/>
          </a:prstGeom>
          <a:noFill/>
          <a:ln w="38100">
            <a:solidFill>
              <a:schemeClr val="tx1"/>
            </a:solidFill>
          </a:ln>
        </p:spPr>
      </p:pic>
      <p:grpSp>
        <p:nvGrpSpPr>
          <p:cNvPr id="55" name="Group 54"/>
          <p:cNvGrpSpPr/>
          <p:nvPr/>
        </p:nvGrpSpPr>
        <p:grpSpPr>
          <a:xfrm>
            <a:off x="731520" y="1474596"/>
            <a:ext cx="3906982" cy="873616"/>
            <a:chOff x="731520" y="1603577"/>
            <a:chExt cx="3906982" cy="873616"/>
          </a:xfrm>
        </p:grpSpPr>
        <p:sp>
          <p:nvSpPr>
            <p:cNvPr id="53" name="Freeform 52"/>
            <p:cNvSpPr/>
            <p:nvPr/>
          </p:nvSpPr>
          <p:spPr>
            <a:xfrm>
              <a:off x="731520" y="1978429"/>
              <a:ext cx="3906982" cy="498764"/>
            </a:xfrm>
            <a:custGeom>
              <a:avLst/>
              <a:gdLst>
                <a:gd name="connsiteX0" fmla="*/ 3906982 w 3906982"/>
                <a:gd name="connsiteY0" fmla="*/ 199506 h 498764"/>
                <a:gd name="connsiteX1" fmla="*/ 2543695 w 3906982"/>
                <a:gd name="connsiteY1" fmla="*/ 49876 h 498764"/>
                <a:gd name="connsiteX2" fmla="*/ 0 w 3906982"/>
                <a:gd name="connsiteY2" fmla="*/ 498764 h 498764"/>
                <a:gd name="connsiteX0" fmla="*/ 3906982 w 3906982"/>
                <a:gd name="connsiteY0" fmla="*/ 199506 h 498764"/>
                <a:gd name="connsiteX1" fmla="*/ 2543695 w 3906982"/>
                <a:gd name="connsiteY1" fmla="*/ 49876 h 498764"/>
                <a:gd name="connsiteX2" fmla="*/ 0 w 3906982"/>
                <a:gd name="connsiteY2" fmla="*/ 498764 h 498764"/>
              </a:gdLst>
              <a:ahLst/>
              <a:cxnLst>
                <a:cxn ang="0">
                  <a:pos x="connsiteX0" y="connsiteY0"/>
                </a:cxn>
                <a:cxn ang="0">
                  <a:pos x="connsiteX1" y="connsiteY1"/>
                </a:cxn>
                <a:cxn ang="0">
                  <a:pos x="connsiteX2" y="connsiteY2"/>
                </a:cxn>
              </a:cxnLst>
              <a:rect l="l" t="t" r="r" b="b"/>
              <a:pathLst>
                <a:path w="3906982" h="498764">
                  <a:moveTo>
                    <a:pt x="3906982" y="199506"/>
                  </a:moveTo>
                  <a:cubicBezTo>
                    <a:pt x="3550920" y="99753"/>
                    <a:pt x="3194859" y="0"/>
                    <a:pt x="2543695" y="49876"/>
                  </a:cubicBezTo>
                  <a:cubicBezTo>
                    <a:pt x="1892531" y="99752"/>
                    <a:pt x="857125" y="56281"/>
                    <a:pt x="0" y="498764"/>
                  </a:cubicBezTo>
                </a:path>
              </a:pathLst>
            </a:custGeom>
            <a:ln w="101600">
              <a:prstDash val="sysDot"/>
              <a:headEnd type="triangle"/>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TextBox 53"/>
            <p:cNvSpPr txBox="1"/>
            <p:nvPr/>
          </p:nvSpPr>
          <p:spPr>
            <a:xfrm rot="20666866">
              <a:off x="849992" y="1603577"/>
              <a:ext cx="1399742" cy="461665"/>
            </a:xfrm>
            <a:prstGeom prst="rect">
              <a:avLst/>
            </a:prstGeom>
            <a:noFill/>
          </p:spPr>
          <p:txBody>
            <a:bodyPr wrap="none" rtlCol="0">
              <a:spAutoFit/>
            </a:bodyPr>
            <a:lstStyle/>
            <a:p>
              <a:r>
                <a:rPr lang="en-US" sz="2400" b="1" dirty="0" smtClean="0"/>
                <a:t>500 miles</a:t>
              </a:r>
              <a:endParaRPr lang="en-US" sz="2400" b="1" dirty="0"/>
            </a:p>
          </p:txBody>
        </p:sp>
      </p:grpSp>
      <p:sp>
        <p:nvSpPr>
          <p:cNvPr id="56" name="TextBox 55"/>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62" name="TextBox 61"/>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Rectangle 46"/>
          <p:cNvSpPr/>
          <p:nvPr/>
        </p:nvSpPr>
        <p:spPr>
          <a:xfrm>
            <a:off x="0" y="767968"/>
            <a:ext cx="7467600" cy="1746632"/>
          </a:xfrm>
          <a:prstGeom prst="rect">
            <a:avLst/>
          </a:prstGeom>
          <a:solidFill>
            <a:schemeClr val="bg1"/>
          </a:solidFill>
        </p:spPr>
        <p:txBody>
          <a:bodyPr wrap="square">
            <a:spAutoFit/>
          </a:bodyPr>
          <a:lstStyle/>
          <a:p>
            <a:pPr>
              <a:lnSpc>
                <a:spcPts val="4300"/>
              </a:lnSpc>
            </a:pPr>
            <a:r>
              <a:rPr lang="en-US" sz="3200" dirty="0" smtClean="0">
                <a:solidFill>
                  <a:srgbClr val="004F8A"/>
                </a:solidFill>
                <a:effectLst>
                  <a:outerShdw dist="38100" dir="7200000" algn="ctr" rotWithShape="0">
                    <a:schemeClr val="tx1"/>
                  </a:outerShdw>
                </a:effectLst>
              </a:rPr>
              <a:t>  - trading post to provision CA miners</a:t>
            </a:r>
          </a:p>
          <a:p>
            <a:pPr>
              <a:lnSpc>
                <a:spcPts val="4300"/>
              </a:lnSpc>
            </a:pPr>
            <a:r>
              <a:rPr lang="en-US" sz="3200" dirty="0" smtClean="0">
                <a:solidFill>
                  <a:srgbClr val="004F8A"/>
                </a:solidFill>
                <a:effectLst>
                  <a:outerShdw dist="38100" dir="7200000" algn="ctr" rotWithShape="0">
                    <a:schemeClr val="tx1"/>
                  </a:outerShdw>
                </a:effectLst>
              </a:rPr>
              <a:t>  - originally called </a:t>
            </a:r>
            <a:r>
              <a:rPr lang="en-US" sz="3200" i="1" dirty="0" smtClean="0">
                <a:solidFill>
                  <a:srgbClr val="004F8A"/>
                </a:solidFill>
                <a:effectLst>
                  <a:outerShdw dist="38100" dir="7200000" algn="ctr" rotWithShape="0">
                    <a:schemeClr val="tx1"/>
                  </a:outerShdw>
                </a:effectLst>
              </a:rPr>
              <a:t>Mormon Station</a:t>
            </a:r>
            <a:r>
              <a:rPr lang="en-US" sz="3200" dirty="0" smtClean="0">
                <a:solidFill>
                  <a:srgbClr val="004F8A"/>
                </a:solidFill>
                <a:effectLst>
                  <a:outerShdw dist="38100" dir="7200000" algn="ctr" rotWithShape="0">
                    <a:schemeClr val="tx1"/>
                  </a:outerShdw>
                </a:effectLst>
              </a:rPr>
              <a:t> </a:t>
            </a:r>
          </a:p>
          <a:p>
            <a:pPr>
              <a:lnSpc>
                <a:spcPts val="4300"/>
              </a:lnSpc>
            </a:pPr>
            <a:r>
              <a:rPr lang="en-US" sz="3200" dirty="0" smtClean="0">
                <a:solidFill>
                  <a:srgbClr val="004F8A"/>
                </a:solidFill>
                <a:effectLst>
                  <a:outerShdw dist="38100" dir="7200000" algn="ctr" rotWithShape="0">
                    <a:schemeClr val="tx1"/>
                  </a:outerShdw>
                </a:effectLst>
              </a:rPr>
              <a:t>  - 1854, renamed Genoa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childTnLst>
                                </p:cTn>
                              </p:par>
                              <p:par>
                                <p:cTn id="8" presetID="22" presetClass="entr" presetSubtype="2"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wipe(right)">
                                      <p:cBhvr>
                                        <p:cTn id="10" dur="10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1000"/>
                                        <p:tgtEl>
                                          <p:spTgt spid="55"/>
                                        </p:tgtEl>
                                      </p:cBhvr>
                                    </p:animEffect>
                                    <p:set>
                                      <p:cBhvr>
                                        <p:cTn id="15" dur="1" fill="hold">
                                          <p:stCondLst>
                                            <p:cond delay="999"/>
                                          </p:stCondLst>
                                        </p:cTn>
                                        <p:tgtEl>
                                          <p:spTgt spid="55"/>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1000"/>
                                        <p:tgtEl>
                                          <p:spTgt spid="13"/>
                                        </p:tgtEl>
                                      </p:cBhvr>
                                    </p:animEffect>
                                    <p:set>
                                      <p:cBhvr>
                                        <p:cTn id="18" dur="1" fill="hold">
                                          <p:stCondLst>
                                            <p:cond delay="999"/>
                                          </p:stCondLst>
                                        </p:cTn>
                                        <p:tgtEl>
                                          <p:spTgt spid="13"/>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1000"/>
                                        <p:tgtEl>
                                          <p:spTgt spid="26"/>
                                        </p:tgtEl>
                                      </p:cBhvr>
                                    </p:animEffect>
                                    <p:set>
                                      <p:cBhvr>
                                        <p:cTn id="21" dur="1" fill="hold">
                                          <p:stCondLst>
                                            <p:cond delay="999"/>
                                          </p:stCondLst>
                                        </p:cTn>
                                        <p:tgtEl>
                                          <p:spTgt spid="26"/>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47">
                                            <p:bg/>
                                          </p:spTgt>
                                        </p:tgtEl>
                                        <p:attrNameLst>
                                          <p:attrName>style.visibility</p:attrName>
                                        </p:attrNameLst>
                                      </p:cBhvr>
                                      <p:to>
                                        <p:strVal val="visible"/>
                                      </p:to>
                                    </p:set>
                                    <p:animEffect transition="in" filter="fade">
                                      <p:cBhvr>
                                        <p:cTn id="25" dur="500"/>
                                        <p:tgtEl>
                                          <p:spTgt spid="47">
                                            <p:bg/>
                                          </p:spTgt>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animEffect transition="in" filter="wipe(left)">
                                      <p:cBhvr>
                                        <p:cTn id="28" dur="1000"/>
                                        <p:tgtEl>
                                          <p:spTgt spid="47">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7">
                                            <p:txEl>
                                              <p:pRg st="1" end="1"/>
                                            </p:txEl>
                                          </p:spTgt>
                                        </p:tgtEl>
                                        <p:attrNameLst>
                                          <p:attrName>style.visibility</p:attrName>
                                        </p:attrNameLst>
                                      </p:cBhvr>
                                      <p:to>
                                        <p:strVal val="visible"/>
                                      </p:to>
                                    </p:set>
                                    <p:animEffect transition="in" filter="wipe(left)">
                                      <p:cBhvr>
                                        <p:cTn id="33" dur="1000"/>
                                        <p:tgtEl>
                                          <p:spTgt spid="47">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47">
                                            <p:txEl>
                                              <p:pRg st="2" end="2"/>
                                            </p:txEl>
                                          </p:spTgt>
                                        </p:tgtEl>
                                        <p:attrNameLst>
                                          <p:attrName>style.visibility</p:attrName>
                                        </p:attrNameLst>
                                      </p:cBhvr>
                                      <p:to>
                                        <p:strVal val="visible"/>
                                      </p:to>
                                    </p:set>
                                    <p:animEffect transition="in" filter="wipe(left)">
                                      <p:cBhvr>
                                        <p:cTn id="38" dur="1000"/>
                                        <p:tgtEl>
                                          <p:spTgt spid="47">
                                            <p:txEl>
                                              <p:pRg st="2" end="2"/>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03778"/>
                                        </p:tgtEl>
                                        <p:attrNameLst>
                                          <p:attrName>style.visibility</p:attrName>
                                        </p:attrNameLst>
                                      </p:cBhvr>
                                      <p:to>
                                        <p:strVal val="visible"/>
                                      </p:to>
                                    </p:set>
                                    <p:animEffect transition="in" filter="fade">
                                      <p:cBhvr>
                                        <p:cTn id="41" dur="1000"/>
                                        <p:tgtEl>
                                          <p:spTgt spid="20377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1000"/>
                                        <p:tgtEl>
                                          <p:spTgt spid="51"/>
                                        </p:tgtEl>
                                      </p:cBhvr>
                                    </p:animEffect>
                                    <p:set>
                                      <p:cBhvr>
                                        <p:cTn id="45" dur="1" fill="hold">
                                          <p:stCondLst>
                                            <p:cond delay="999"/>
                                          </p:stCondLst>
                                        </p:cTn>
                                        <p:tgtEl>
                                          <p:spTgt spid="51"/>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1"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1000"/>
                                        <p:tgtEl>
                                          <p:spTgt spid="13"/>
                                        </p:tgtEl>
                                      </p:cBhvr>
                                    </p:animEffect>
                                  </p:childTnLst>
                                </p:cTn>
                              </p:par>
                              <p:par>
                                <p:cTn id="51" presetID="10" presetClass="entr" presetSubtype="0" fill="hold" grpId="1"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1000"/>
                                        <p:tgtEl>
                                          <p:spTgt spid="26"/>
                                        </p:tgtEl>
                                      </p:cBhvr>
                                    </p:animEffect>
                                  </p:childTnLst>
                                </p:cTn>
                              </p:par>
                              <p:par>
                                <p:cTn id="54" presetID="10" presetClass="exit" presetSubtype="0" fill="hold" grpId="1" nodeType="withEffect">
                                  <p:stCondLst>
                                    <p:cond delay="0"/>
                                  </p:stCondLst>
                                  <p:childTnLst>
                                    <p:animEffect transition="out" filter="fade">
                                      <p:cBhvr>
                                        <p:cTn id="55" dur="1000"/>
                                        <p:tgtEl>
                                          <p:spTgt spid="47">
                                            <p:txEl>
                                              <p:pRg st="0" end="0"/>
                                            </p:txEl>
                                          </p:spTgt>
                                        </p:tgtEl>
                                      </p:cBhvr>
                                    </p:animEffect>
                                    <p:set>
                                      <p:cBhvr>
                                        <p:cTn id="56" dur="1" fill="hold">
                                          <p:stCondLst>
                                            <p:cond delay="999"/>
                                          </p:stCondLst>
                                        </p:cTn>
                                        <p:tgtEl>
                                          <p:spTgt spid="47">
                                            <p:txEl>
                                              <p:pRg st="0" end="0"/>
                                            </p:txEl>
                                          </p:spTgt>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47">
                                            <p:txEl>
                                              <p:pRg st="1" end="1"/>
                                            </p:txEl>
                                          </p:spTgt>
                                        </p:tgtEl>
                                      </p:cBhvr>
                                    </p:animEffect>
                                    <p:set>
                                      <p:cBhvr>
                                        <p:cTn id="59" dur="1" fill="hold">
                                          <p:stCondLst>
                                            <p:cond delay="999"/>
                                          </p:stCondLst>
                                        </p:cTn>
                                        <p:tgtEl>
                                          <p:spTgt spid="47">
                                            <p:txEl>
                                              <p:pRg st="1" end="1"/>
                                            </p:txEl>
                                          </p:spTgt>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47">
                                            <p:txEl>
                                              <p:pRg st="2" end="2"/>
                                            </p:txEl>
                                          </p:spTgt>
                                        </p:tgtEl>
                                      </p:cBhvr>
                                    </p:animEffect>
                                    <p:set>
                                      <p:cBhvr>
                                        <p:cTn id="62" dur="1" fill="hold">
                                          <p:stCondLst>
                                            <p:cond delay="999"/>
                                          </p:stCondLst>
                                        </p:cTn>
                                        <p:tgtEl>
                                          <p:spTgt spid="47">
                                            <p:txEl>
                                              <p:pRg st="2" end="2"/>
                                            </p:txEl>
                                          </p:spTgt>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47">
                                            <p:bg/>
                                          </p:spTgt>
                                        </p:tgtEl>
                                      </p:cBhvr>
                                    </p:animEffect>
                                    <p:set>
                                      <p:cBhvr>
                                        <p:cTn id="65" dur="1" fill="hold">
                                          <p:stCondLst>
                                            <p:cond delay="999"/>
                                          </p:stCondLst>
                                        </p:cTn>
                                        <p:tgtEl>
                                          <p:spTgt spid="47">
                                            <p:bg/>
                                          </p:spTgt>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50"/>
                                        </p:tgtEl>
                                      </p:cBhvr>
                                    </p:animEffect>
                                    <p:set>
                                      <p:cBhvr>
                                        <p:cTn id="68" dur="1" fill="hold">
                                          <p:stCondLst>
                                            <p:cond delay="999"/>
                                          </p:stCondLst>
                                        </p:cTn>
                                        <p:tgtEl>
                                          <p:spTgt spid="50"/>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29"/>
                                        </p:tgtEl>
                                      </p:cBhvr>
                                    </p:animEffect>
                                    <p:set>
                                      <p:cBhvr>
                                        <p:cTn id="71" dur="1" fill="hold">
                                          <p:stCondLst>
                                            <p:cond delay="999"/>
                                          </p:stCondLst>
                                        </p:cTn>
                                        <p:tgtEl>
                                          <p:spTgt spid="29"/>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203778"/>
                                        </p:tgtEl>
                                      </p:cBhvr>
                                    </p:animEffect>
                                    <p:set>
                                      <p:cBhvr>
                                        <p:cTn id="74" dur="1" fill="hold">
                                          <p:stCondLst>
                                            <p:cond delay="999"/>
                                          </p:stCondLst>
                                        </p:cTn>
                                        <p:tgtEl>
                                          <p:spTgt spid="203778"/>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1000"/>
                                        <p:tgtEl>
                                          <p:spTgt spid="7"/>
                                        </p:tgtEl>
                                      </p:cBhvr>
                                    </p:animEffect>
                                    <p:set>
                                      <p:cBhvr>
                                        <p:cTn id="77" dur="1" fill="hold">
                                          <p:stCondLst>
                                            <p:cond delay="999"/>
                                          </p:stCondLst>
                                        </p:cTn>
                                        <p:tgtEl>
                                          <p:spTgt spid="7"/>
                                        </p:tgtEl>
                                        <p:attrNameLst>
                                          <p:attrName>style.visibility</p:attrName>
                                        </p:attrNameLst>
                                      </p:cBhvr>
                                      <p:to>
                                        <p:strVal val="hidden"/>
                                      </p:to>
                                    </p:set>
                                  </p:childTnLst>
                                </p:cTn>
                              </p:par>
                            </p:childTnLst>
                          </p:cTn>
                        </p:par>
                        <p:par>
                          <p:cTn id="78" fill="hold">
                            <p:stCondLst>
                              <p:cond delay="1000"/>
                            </p:stCondLst>
                            <p:childTnLst>
                              <p:par>
                                <p:cTn id="79" presetID="53" presetClass="entr" presetSubtype="0" fill="hold" grpId="1" nodeType="afterEffect">
                                  <p:stCondLst>
                                    <p:cond delay="0"/>
                                  </p:stCondLst>
                                  <p:childTnLst>
                                    <p:set>
                                      <p:cBhvr>
                                        <p:cTn id="80" dur="1" fill="hold">
                                          <p:stCondLst>
                                            <p:cond delay="0"/>
                                          </p:stCondLst>
                                        </p:cTn>
                                        <p:tgtEl>
                                          <p:spTgt spid="56"/>
                                        </p:tgtEl>
                                        <p:attrNameLst>
                                          <p:attrName>style.visibility</p:attrName>
                                        </p:attrNameLst>
                                      </p:cBhvr>
                                      <p:to>
                                        <p:strVal val="visible"/>
                                      </p:to>
                                    </p:set>
                                    <p:anim calcmode="lin" valueType="num">
                                      <p:cBhvr>
                                        <p:cTn id="81" dur="1000" fill="hold"/>
                                        <p:tgtEl>
                                          <p:spTgt spid="56"/>
                                        </p:tgtEl>
                                        <p:attrNameLst>
                                          <p:attrName>ppt_w</p:attrName>
                                        </p:attrNameLst>
                                      </p:cBhvr>
                                      <p:tavLst>
                                        <p:tav tm="0">
                                          <p:val>
                                            <p:fltVal val="0"/>
                                          </p:val>
                                        </p:tav>
                                        <p:tav tm="100000">
                                          <p:val>
                                            <p:strVal val="#ppt_w"/>
                                          </p:val>
                                        </p:tav>
                                      </p:tavLst>
                                    </p:anim>
                                    <p:anim calcmode="lin" valueType="num">
                                      <p:cBhvr>
                                        <p:cTn id="82" dur="1000" fill="hold"/>
                                        <p:tgtEl>
                                          <p:spTgt spid="56"/>
                                        </p:tgtEl>
                                        <p:attrNameLst>
                                          <p:attrName>ppt_h</p:attrName>
                                        </p:attrNameLst>
                                      </p:cBhvr>
                                      <p:tavLst>
                                        <p:tav tm="0">
                                          <p:val>
                                            <p:fltVal val="0"/>
                                          </p:val>
                                        </p:tav>
                                        <p:tav tm="100000">
                                          <p:val>
                                            <p:strVal val="#ppt_h"/>
                                          </p:val>
                                        </p:tav>
                                      </p:tavLst>
                                    </p:anim>
                                    <p:animEffect transition="in" filter="fade">
                                      <p:cBhvr>
                                        <p:cTn id="83" dur="1000"/>
                                        <p:tgtEl>
                                          <p:spTgt spid="56"/>
                                        </p:tgtEl>
                                      </p:cBhvr>
                                    </p:animEffect>
                                  </p:childTnLst>
                                </p:cTn>
                              </p:par>
                              <p:par>
                                <p:cTn id="84" presetID="53" presetClass="exit" presetSubtype="0" fill="hold" grpId="0" nodeType="withEffect">
                                  <p:stCondLst>
                                    <p:cond delay="0"/>
                                  </p:stCondLst>
                                  <p:childTnLst>
                                    <p:anim calcmode="lin" valueType="num">
                                      <p:cBhvr>
                                        <p:cTn id="85" dur="1000"/>
                                        <p:tgtEl>
                                          <p:spTgt spid="31"/>
                                        </p:tgtEl>
                                        <p:attrNameLst>
                                          <p:attrName>ppt_w</p:attrName>
                                        </p:attrNameLst>
                                      </p:cBhvr>
                                      <p:tavLst>
                                        <p:tav tm="0">
                                          <p:val>
                                            <p:strVal val="ppt_w"/>
                                          </p:val>
                                        </p:tav>
                                        <p:tav tm="100000">
                                          <p:val>
                                            <p:fltVal val="0"/>
                                          </p:val>
                                        </p:tav>
                                      </p:tavLst>
                                    </p:anim>
                                    <p:anim calcmode="lin" valueType="num">
                                      <p:cBhvr>
                                        <p:cTn id="86" dur="1000"/>
                                        <p:tgtEl>
                                          <p:spTgt spid="31"/>
                                        </p:tgtEl>
                                        <p:attrNameLst>
                                          <p:attrName>ppt_h</p:attrName>
                                        </p:attrNameLst>
                                      </p:cBhvr>
                                      <p:tavLst>
                                        <p:tav tm="0">
                                          <p:val>
                                            <p:strVal val="ppt_h"/>
                                          </p:val>
                                        </p:tav>
                                        <p:tav tm="100000">
                                          <p:val>
                                            <p:fltVal val="0"/>
                                          </p:val>
                                        </p:tav>
                                      </p:tavLst>
                                    </p:anim>
                                    <p:animEffect transition="out" filter="fade">
                                      <p:cBhvr>
                                        <p:cTn id="87" dur="1000"/>
                                        <p:tgtEl>
                                          <p:spTgt spid="31"/>
                                        </p:tgtEl>
                                      </p:cBhvr>
                                    </p:animEffect>
                                    <p:set>
                                      <p:cBhvr>
                                        <p:cTn id="88" dur="1" fill="hold">
                                          <p:stCondLst>
                                            <p:cond delay="999"/>
                                          </p:stCondLst>
                                        </p:cTn>
                                        <p:tgtEl>
                                          <p:spTgt spid="31"/>
                                        </p:tgtEl>
                                        <p:attrNameLst>
                                          <p:attrName>style.visibility</p:attrName>
                                        </p:attrNameLst>
                                      </p:cBhvr>
                                      <p:to>
                                        <p:strVal val="hidden"/>
                                      </p:to>
                                    </p:set>
                                  </p:childTnLst>
                                </p:cTn>
                              </p:par>
                            </p:childTnLst>
                          </p:cTn>
                        </p:par>
                        <p:par>
                          <p:cTn id="89" fill="hold">
                            <p:stCondLst>
                              <p:cond delay="2000"/>
                            </p:stCondLst>
                            <p:childTnLst>
                              <p:par>
                                <p:cTn id="90" presetID="10" presetClass="entr" presetSubtype="0" fill="hold" grpId="0" nodeType="afterEffect">
                                  <p:stCondLst>
                                    <p:cond delay="0"/>
                                  </p:stCondLst>
                                  <p:childTnLst>
                                    <p:set>
                                      <p:cBhvr>
                                        <p:cTn id="91" dur="1" fill="hold">
                                          <p:stCondLst>
                                            <p:cond delay="0"/>
                                          </p:stCondLst>
                                        </p:cTn>
                                        <p:tgtEl>
                                          <p:spTgt spid="48"/>
                                        </p:tgtEl>
                                        <p:attrNameLst>
                                          <p:attrName>style.visibility</p:attrName>
                                        </p:attrNameLst>
                                      </p:cBhvr>
                                      <p:to>
                                        <p:strVal val="visible"/>
                                      </p:to>
                                    </p:set>
                                    <p:animEffect transition="in" filter="fade">
                                      <p:cBhvr>
                                        <p:cTn id="92" dur="500"/>
                                        <p:tgtEl>
                                          <p:spTgt spid="48"/>
                                        </p:tgtEl>
                                      </p:cBhvr>
                                    </p:animEffect>
                                  </p:childTnLst>
                                </p:cTn>
                              </p:par>
                              <p:par>
                                <p:cTn id="93" presetID="17" presetClass="entr" presetSubtype="1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anim calcmode="lin" valueType="num">
                                      <p:cBhvr>
                                        <p:cTn id="95" dur="500" fill="hold"/>
                                        <p:tgtEl>
                                          <p:spTgt spid="52"/>
                                        </p:tgtEl>
                                        <p:attrNameLst>
                                          <p:attrName>ppt_w</p:attrName>
                                        </p:attrNameLst>
                                      </p:cBhvr>
                                      <p:tavLst>
                                        <p:tav tm="0">
                                          <p:val>
                                            <p:fltVal val="0"/>
                                          </p:val>
                                        </p:tav>
                                        <p:tav tm="100000">
                                          <p:val>
                                            <p:strVal val="#ppt_w"/>
                                          </p:val>
                                        </p:tav>
                                      </p:tavLst>
                                    </p:anim>
                                    <p:anim calcmode="lin" valueType="num">
                                      <p:cBhvr>
                                        <p:cTn id="96" dur="500" fill="hold"/>
                                        <p:tgtEl>
                                          <p:spTgt spid="52"/>
                                        </p:tgtEl>
                                        <p:attrNameLst>
                                          <p:attrName>ppt_h</p:attrName>
                                        </p:attrNameLst>
                                      </p:cBhvr>
                                      <p:tavLst>
                                        <p:tav tm="0">
                                          <p:val>
                                            <p:strVal val="#ppt_h"/>
                                          </p:val>
                                        </p:tav>
                                        <p:tav tm="100000">
                                          <p:val>
                                            <p:strVal val="#ppt_h"/>
                                          </p:val>
                                        </p:tav>
                                      </p:tavLst>
                                    </p:anim>
                                  </p:childTnLst>
                                </p:cTn>
                              </p:par>
                            </p:childTnLst>
                          </p:cTn>
                        </p:par>
                        <p:par>
                          <p:cTn id="97" fill="hold">
                            <p:stCondLst>
                              <p:cond delay="2500"/>
                            </p:stCondLst>
                            <p:childTnLst>
                              <p:par>
                                <p:cTn id="98" presetID="10" presetClass="entr" presetSubtype="0" fill="hold" grpId="0" nodeType="after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500"/>
                                        <p:tgtEl>
                                          <p:spTgt spid="60"/>
                                        </p:tgtEl>
                                      </p:cBhvr>
                                    </p:animEffect>
                                  </p:childTnLst>
                                </p:cTn>
                              </p:par>
                              <p:par>
                                <p:cTn id="101" presetID="17" presetClass="entr" presetSubtype="10" fill="hold" grpId="0" nodeType="withEffect">
                                  <p:stCondLst>
                                    <p:cond delay="0"/>
                                  </p:stCondLst>
                                  <p:iterate type="lt">
                                    <p:tmPct val="0"/>
                                  </p:iterate>
                                  <p:childTnLst>
                                    <p:set>
                                      <p:cBhvr>
                                        <p:cTn id="102" dur="1" fill="hold">
                                          <p:stCondLst>
                                            <p:cond delay="0"/>
                                          </p:stCondLst>
                                        </p:cTn>
                                        <p:tgtEl>
                                          <p:spTgt spid="57"/>
                                        </p:tgtEl>
                                        <p:attrNameLst>
                                          <p:attrName>style.visibility</p:attrName>
                                        </p:attrNameLst>
                                      </p:cBhvr>
                                      <p:to>
                                        <p:strVal val="visible"/>
                                      </p:to>
                                    </p:set>
                                    <p:anim calcmode="lin" valueType="num">
                                      <p:cBhvr>
                                        <p:cTn id="103" dur="500" fill="hold"/>
                                        <p:tgtEl>
                                          <p:spTgt spid="57"/>
                                        </p:tgtEl>
                                        <p:attrNameLst>
                                          <p:attrName>ppt_w</p:attrName>
                                        </p:attrNameLst>
                                      </p:cBhvr>
                                      <p:tavLst>
                                        <p:tav tm="0">
                                          <p:val>
                                            <p:fltVal val="0"/>
                                          </p:val>
                                        </p:tav>
                                        <p:tav tm="100000">
                                          <p:val>
                                            <p:strVal val="#ppt_w"/>
                                          </p:val>
                                        </p:tav>
                                      </p:tavLst>
                                    </p:anim>
                                    <p:anim calcmode="lin" valueType="num">
                                      <p:cBhvr>
                                        <p:cTn id="104" dur="500" fill="hold"/>
                                        <p:tgtEl>
                                          <p:spTgt spid="57"/>
                                        </p:tgtEl>
                                        <p:attrNameLst>
                                          <p:attrName>ppt_h</p:attrName>
                                        </p:attrNameLst>
                                      </p:cBhvr>
                                      <p:tavLst>
                                        <p:tav tm="0">
                                          <p:val>
                                            <p:strVal val="#ppt_h"/>
                                          </p:val>
                                        </p:tav>
                                        <p:tav tm="100000">
                                          <p:val>
                                            <p:strVal val="#ppt_h"/>
                                          </p:val>
                                        </p:tav>
                                      </p:tavLst>
                                    </p:anim>
                                  </p:childTnLst>
                                </p:cTn>
                              </p:par>
                            </p:childTnLst>
                          </p:cTn>
                        </p:par>
                        <p:par>
                          <p:cTn id="105" fill="hold">
                            <p:stCondLst>
                              <p:cond delay="3000"/>
                            </p:stCondLst>
                            <p:childTnLst>
                              <p:par>
                                <p:cTn id="106" presetID="10" presetClass="entr" presetSubtype="0" fill="hold" grpId="0" nodeType="afterEffect">
                                  <p:stCondLst>
                                    <p:cond delay="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500"/>
                                        <p:tgtEl>
                                          <p:spTgt spid="61"/>
                                        </p:tgtEl>
                                      </p:cBhvr>
                                    </p:animEffect>
                                  </p:childTnLst>
                                </p:cTn>
                              </p:par>
                              <p:par>
                                <p:cTn id="109" presetID="17" presetClass="entr" presetSubtype="10" fill="hold" grpId="0" nodeType="withEffect">
                                  <p:stCondLst>
                                    <p:cond delay="0"/>
                                  </p:stCondLst>
                                  <p:iterate type="lt">
                                    <p:tmPct val="0"/>
                                  </p:iterate>
                                  <p:childTnLst>
                                    <p:set>
                                      <p:cBhvr>
                                        <p:cTn id="110" dur="1" fill="hold">
                                          <p:stCondLst>
                                            <p:cond delay="0"/>
                                          </p:stCondLst>
                                        </p:cTn>
                                        <p:tgtEl>
                                          <p:spTgt spid="58"/>
                                        </p:tgtEl>
                                        <p:attrNameLst>
                                          <p:attrName>style.visibility</p:attrName>
                                        </p:attrNameLst>
                                      </p:cBhvr>
                                      <p:to>
                                        <p:strVal val="visible"/>
                                      </p:to>
                                    </p:set>
                                    <p:anim calcmode="lin" valueType="num">
                                      <p:cBhvr>
                                        <p:cTn id="111" dur="500" fill="hold"/>
                                        <p:tgtEl>
                                          <p:spTgt spid="58"/>
                                        </p:tgtEl>
                                        <p:attrNameLst>
                                          <p:attrName>ppt_w</p:attrName>
                                        </p:attrNameLst>
                                      </p:cBhvr>
                                      <p:tavLst>
                                        <p:tav tm="0">
                                          <p:val>
                                            <p:fltVal val="0"/>
                                          </p:val>
                                        </p:tav>
                                        <p:tav tm="100000">
                                          <p:val>
                                            <p:strVal val="#ppt_w"/>
                                          </p:val>
                                        </p:tav>
                                      </p:tavLst>
                                    </p:anim>
                                    <p:anim calcmode="lin" valueType="num">
                                      <p:cBhvr>
                                        <p:cTn id="112" dur="500" fill="hold"/>
                                        <p:tgtEl>
                                          <p:spTgt spid="58"/>
                                        </p:tgtEl>
                                        <p:attrNameLst>
                                          <p:attrName>ppt_h</p:attrName>
                                        </p:attrNameLst>
                                      </p:cBhvr>
                                      <p:tavLst>
                                        <p:tav tm="0">
                                          <p:val>
                                            <p:strVal val="#ppt_h"/>
                                          </p:val>
                                        </p:tav>
                                        <p:tav tm="100000">
                                          <p:val>
                                            <p:strVal val="#ppt_h"/>
                                          </p:val>
                                        </p:tav>
                                      </p:tavLst>
                                    </p:anim>
                                  </p:childTnLst>
                                </p:cTn>
                              </p:par>
                            </p:childTnLst>
                          </p:cTn>
                        </p:par>
                        <p:par>
                          <p:cTn id="113" fill="hold">
                            <p:stCondLst>
                              <p:cond delay="3500"/>
                            </p:stCondLst>
                            <p:childTnLst>
                              <p:par>
                                <p:cTn id="114" presetID="10" presetClass="entr" presetSubtype="0" fill="hold" grpId="0" nodeType="afterEffect">
                                  <p:stCondLst>
                                    <p:cond delay="0"/>
                                  </p:stCondLst>
                                  <p:childTnLst>
                                    <p:set>
                                      <p:cBhvr>
                                        <p:cTn id="115" dur="1" fill="hold">
                                          <p:stCondLst>
                                            <p:cond delay="0"/>
                                          </p:stCondLst>
                                        </p:cTn>
                                        <p:tgtEl>
                                          <p:spTgt spid="62"/>
                                        </p:tgtEl>
                                        <p:attrNameLst>
                                          <p:attrName>style.visibility</p:attrName>
                                        </p:attrNameLst>
                                      </p:cBhvr>
                                      <p:to>
                                        <p:strVal val="visible"/>
                                      </p:to>
                                    </p:set>
                                    <p:animEffect transition="in" filter="fade">
                                      <p:cBhvr>
                                        <p:cTn id="116" dur="500"/>
                                        <p:tgtEl>
                                          <p:spTgt spid="62"/>
                                        </p:tgtEl>
                                      </p:cBhvr>
                                    </p:animEffect>
                                  </p:childTnLst>
                                </p:cTn>
                              </p:par>
                              <p:par>
                                <p:cTn id="117" presetID="17" presetClass="entr" presetSubtype="10" fill="hold" grpId="0" nodeType="withEffect">
                                  <p:stCondLst>
                                    <p:cond delay="0"/>
                                  </p:stCondLst>
                                  <p:iterate type="lt">
                                    <p:tmPct val="0"/>
                                  </p:iterate>
                                  <p:childTnLst>
                                    <p:set>
                                      <p:cBhvr>
                                        <p:cTn id="118" dur="1" fill="hold">
                                          <p:stCondLst>
                                            <p:cond delay="0"/>
                                          </p:stCondLst>
                                        </p:cTn>
                                        <p:tgtEl>
                                          <p:spTgt spid="59"/>
                                        </p:tgtEl>
                                        <p:attrNameLst>
                                          <p:attrName>style.visibility</p:attrName>
                                        </p:attrNameLst>
                                      </p:cBhvr>
                                      <p:to>
                                        <p:strVal val="visible"/>
                                      </p:to>
                                    </p:set>
                                    <p:anim calcmode="lin" valueType="num">
                                      <p:cBhvr>
                                        <p:cTn id="119" dur="500" fill="hold"/>
                                        <p:tgtEl>
                                          <p:spTgt spid="59"/>
                                        </p:tgtEl>
                                        <p:attrNameLst>
                                          <p:attrName>ppt_w</p:attrName>
                                        </p:attrNameLst>
                                      </p:cBhvr>
                                      <p:tavLst>
                                        <p:tav tm="0">
                                          <p:val>
                                            <p:fltVal val="0"/>
                                          </p:val>
                                        </p:tav>
                                        <p:tav tm="100000">
                                          <p:val>
                                            <p:strVal val="#ppt_w"/>
                                          </p:val>
                                        </p:tav>
                                      </p:tavLst>
                                    </p:anim>
                                    <p:anim calcmode="lin" valueType="num">
                                      <p:cBhvr>
                                        <p:cTn id="120" dur="500" fill="hold"/>
                                        <p:tgtEl>
                                          <p:spTgt spid="5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31" grpId="0"/>
      <p:bldP spid="50" grpId="0" animBg="1"/>
      <p:bldP spid="29" grpId="0" animBg="1"/>
      <p:bldP spid="7" grpId="0" animBg="1"/>
      <p:bldP spid="56" grpId="1"/>
      <p:bldP spid="57" grpId="0" animBg="1"/>
      <p:bldP spid="58" grpId="0" animBg="1"/>
      <p:bldP spid="59" grpId="0" animBg="1"/>
      <p:bldP spid="60" grpId="0" animBg="1"/>
      <p:bldP spid="61" grpId="0" animBg="1"/>
      <p:bldP spid="62" grpId="0" animBg="1"/>
      <p:bldP spid="48" grpId="0" animBg="1"/>
      <p:bldP spid="52" grpId="0" animBg="1"/>
      <p:bldP spid="47" grpId="0" uiExpand="1" build="allAtOnce" animBg="1"/>
      <p:bldP spid="47" grpId="1" build="allAtOnce" animBg="1"/>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111282"/>
          </a:xfrm>
          <a:prstGeom prst="rect">
            <a:avLst/>
          </a:prstGeom>
        </p:spPr>
        <p:txBody>
          <a:bodyPr wrap="square">
            <a:spAutoFit/>
          </a:bodyPr>
          <a:lstStyle/>
          <a:p>
            <a:r>
              <a:rPr lang="en-US" dirty="0" smtClean="0">
                <a:hlinkClick r:id="rId2"/>
              </a:rPr>
              <a:t>http://www.onlinenevada.org/articles/mormons-and-genoa</a:t>
            </a:r>
            <a:endParaRPr lang="en-US" dirty="0" smtClean="0"/>
          </a:p>
          <a:p>
            <a:r>
              <a:rPr lang="en-US" b="1" dirty="0" smtClean="0"/>
              <a:t>GENOA (MORMON STATION)</a:t>
            </a:r>
          </a:p>
          <a:p>
            <a:r>
              <a:rPr lang="en-US" dirty="0" smtClean="0"/>
              <a:t>	 What some consider Nevada's</a:t>
            </a:r>
          </a:p>
          <a:p>
            <a:r>
              <a:rPr lang="en-US" dirty="0" smtClean="0"/>
              <a:t> first Euro-American town appeared in the </a:t>
            </a:r>
          </a:p>
          <a:p>
            <a:r>
              <a:rPr lang="en-US" dirty="0" smtClean="0"/>
              <a:t>Carson Valley in 1850. Gold Rush fever had</a:t>
            </a:r>
          </a:p>
          <a:p>
            <a:r>
              <a:rPr lang="en-US" dirty="0" smtClean="0"/>
              <a:t> swept the nation, sending fortune-seekers</a:t>
            </a:r>
          </a:p>
          <a:p>
            <a:r>
              <a:rPr lang="en-US" dirty="0" smtClean="0"/>
              <a:t> streaming into California. The Humboldt </a:t>
            </a:r>
          </a:p>
          <a:p>
            <a:r>
              <a:rPr lang="en-US" dirty="0" smtClean="0"/>
              <a:t>Trail, one route west, crossed Northern </a:t>
            </a:r>
          </a:p>
          <a:p>
            <a:r>
              <a:rPr lang="en-US" dirty="0" smtClean="0"/>
              <a:t>Nevada and deposited prospectors at the </a:t>
            </a:r>
          </a:p>
          <a:p>
            <a:r>
              <a:rPr lang="en-US" dirty="0" smtClean="0"/>
              <a:t>foothills of the Sierra Nevada. At this point</a:t>
            </a:r>
          </a:p>
          <a:p>
            <a:r>
              <a:rPr lang="en-US" dirty="0" smtClean="0"/>
              <a:t> a handful of Mormons established a </a:t>
            </a:r>
          </a:p>
          <a:p>
            <a:r>
              <a:rPr lang="en-US" dirty="0" smtClean="0"/>
              <a:t>trading post to provision road-weary</a:t>
            </a:r>
          </a:p>
          <a:p>
            <a:r>
              <a:rPr lang="en-US" dirty="0" smtClean="0"/>
              <a:t> travelers. Their success and the Comstock</a:t>
            </a:r>
          </a:p>
          <a:p>
            <a:r>
              <a:rPr lang="en-US" dirty="0" smtClean="0"/>
              <a:t> Lode's discovery soon attracted others, </a:t>
            </a:r>
          </a:p>
          <a:p>
            <a:r>
              <a:rPr lang="en-US" dirty="0" smtClean="0"/>
              <a:t>but Genoa and Dayton now competed for</a:t>
            </a:r>
          </a:p>
          <a:p>
            <a:r>
              <a:rPr lang="en-US" dirty="0" smtClean="0"/>
              <a:t> the title of the first American settlement</a:t>
            </a:r>
          </a:p>
          <a:p>
            <a:r>
              <a:rPr lang="en-US" dirty="0" smtClean="0"/>
              <a:t> in the western Great Basin.</a:t>
            </a:r>
          </a:p>
          <a:p>
            <a:r>
              <a:rPr lang="en-US" dirty="0" smtClean="0"/>
              <a:t>	 In the spring of 1850, a group of Mormon men headed for California's gold fields. They traveled the Humboldt Trail across what is now Northern Nevada and ended up in Carson Valley.  Before crossing the Sierra Nevada, a few decided they could make more money provisioning road-weary miners. Joseph </a:t>
            </a:r>
            <a:r>
              <a:rPr lang="en-US" dirty="0" err="1" smtClean="0"/>
              <a:t>DeMont</a:t>
            </a:r>
            <a:r>
              <a:rPr lang="en-US" dirty="0" smtClean="0"/>
              <a:t>, </a:t>
            </a:r>
            <a:r>
              <a:rPr lang="en-US" dirty="0" err="1" smtClean="0"/>
              <a:t>Abner</a:t>
            </a:r>
            <a:r>
              <a:rPr lang="en-US" dirty="0" smtClean="0"/>
              <a:t> Blackburn, and Hampton S. </a:t>
            </a:r>
            <a:r>
              <a:rPr lang="en-US" dirty="0" err="1" smtClean="0"/>
              <a:t>Beatie</a:t>
            </a:r>
            <a:r>
              <a:rPr lang="en-US" dirty="0" smtClean="0"/>
              <a:t> set up a trading post. Their venture was profitable, but they returned to the Salt Lake Valley as winter approached.</a:t>
            </a:r>
          </a:p>
          <a:p>
            <a:pPr fontAlgn="base"/>
            <a:r>
              <a:rPr lang="en-US" dirty="0" smtClean="0"/>
              <a:t>	 By 1851, miners were wandering back from California's overworked gold fields searching for the next big strike. Having found gold on the western side of the Sierra Nevada, several dozen decided to try their luck in the eastern foothills, in what was then Utah Territory. Reacting to this influx of miners into the region, Mormon John Reese arrived to establish a new trading post.  Reese brought along some settlers and re-claimed the </a:t>
            </a:r>
            <a:r>
              <a:rPr lang="en-US" dirty="0" err="1" smtClean="0"/>
              <a:t>DeMont</a:t>
            </a:r>
            <a:r>
              <a:rPr lang="en-US" dirty="0" smtClean="0"/>
              <a:t>, Blackburn, and </a:t>
            </a:r>
            <a:r>
              <a:rPr lang="en-US" dirty="0" err="1" smtClean="0"/>
              <a:t>Beatie</a:t>
            </a:r>
            <a:r>
              <a:rPr lang="en-US" dirty="0" smtClean="0"/>
              <a:t> site, naming it Mormon Station.</a:t>
            </a:r>
          </a:p>
          <a:p>
            <a:pPr fontAlgn="base"/>
            <a:r>
              <a:rPr lang="en-US" dirty="0" smtClean="0"/>
              <a:t>	The settlement was almost 500 miles from Salt Lake City, inspiring the group to form a squatter's government to provide civil and legal services. But the Mormons were not alone as others also responded to the region's economic opportunities and established local businesses. Animosities grew until the non-Mormons (gentiles) petitioned California's government for oversight in a reaction against Salt Lake City's distant domination that they viewed as theocratic, designed to combine church and state.</a:t>
            </a:r>
          </a:p>
          <a:p>
            <a:pPr fontAlgn="base"/>
            <a:r>
              <a:rPr lang="en-US" dirty="0" smtClean="0"/>
              <a:t>	To maintain control over the region, Utah's territorial legislature organized Carson County in January 1853, and in 1854 Brigham Young appointed associate Orson Hyde as the Carson County administrator. Hyde organized the government and encouraged Mormons and gentiles to peacefully coexist. He changed the name Mormon Station to Genoa, conducted a boundary survey, and planned for elections.</a:t>
            </a:r>
          </a:p>
          <a:p>
            <a:pPr fontAlgn="base"/>
            <a:r>
              <a:rPr lang="en-US" dirty="0" smtClean="0"/>
              <a:t>	Nevertheless, in 1856 when sixty new Mormon families arrived, gentile resistance to Salt Lake City's supervision increased. By the end of the year Hyde had grown so frustrated with the worsening conditions that Utah's leadership summoned him home. In 1857, afraid the U.S. Army was poised to invade his fortified homeland, Brigham Young recalled all outlying Saints. A few families stayed in the Carson Valley, but most left. As they moved out, non-Mormons seized their property, bringing to an end Mormon control over the settlement.</a:t>
            </a:r>
          </a:p>
          <a:p>
            <a:endParaRPr lang="en-US" dirty="0"/>
          </a:p>
        </p:txBody>
      </p:sp>
      <p:pic>
        <p:nvPicPr>
          <p:cNvPr id="3074" name="Picture 2"/>
          <p:cNvPicPr>
            <a:picLocks noChangeAspect="1" noChangeArrowheads="1"/>
          </p:cNvPicPr>
          <p:nvPr/>
        </p:nvPicPr>
        <p:blipFill>
          <a:blip r:embed="rId3"/>
          <a:srcRect t="2490" r="4982"/>
          <a:stretch>
            <a:fillRect/>
          </a:stretch>
        </p:blipFill>
        <p:spPr bwMode="auto">
          <a:xfrm>
            <a:off x="4191000" y="762000"/>
            <a:ext cx="4572000" cy="2984500"/>
          </a:xfrm>
          <a:prstGeom prst="rect">
            <a:avLst/>
          </a:prstGeom>
          <a:noFill/>
          <a:ln w="38100">
            <a:solidFill>
              <a:schemeClr val="tx1"/>
            </a:solidFill>
            <a:miter lim="800000"/>
            <a:headEnd/>
            <a:tailEnd/>
          </a:ln>
          <a:effectLst/>
        </p:spPr>
      </p:pic>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6" name="TextBox 55"/>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62" name="TextBox 61"/>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2" name="Rectangle 41"/>
          <p:cNvSpPr/>
          <p:nvPr/>
        </p:nvSpPr>
        <p:spPr>
          <a:xfrm>
            <a:off x="7696200" y="1777425"/>
            <a:ext cx="1295400" cy="584775"/>
          </a:xfrm>
          <a:prstGeom prst="rect">
            <a:avLst/>
          </a:prstGeom>
          <a:solidFill>
            <a:schemeClr val="bg1"/>
          </a:solidFill>
        </p:spPr>
        <p:txBody>
          <a:bodyPr wrap="square">
            <a:spAutoFit/>
          </a:bodyPr>
          <a:lstStyle/>
          <a:p>
            <a:r>
              <a:rPr lang="en-US" sz="3200" b="1" dirty="0" smtClean="0"/>
              <a:t>tools</a:t>
            </a:r>
          </a:p>
        </p:txBody>
      </p:sp>
      <p:sp>
        <p:nvSpPr>
          <p:cNvPr id="47" name="Rectangle 46"/>
          <p:cNvSpPr/>
          <p:nvPr/>
        </p:nvSpPr>
        <p:spPr>
          <a:xfrm>
            <a:off x="0" y="749935"/>
            <a:ext cx="7467600" cy="2298065"/>
          </a:xfrm>
          <a:prstGeom prst="rect">
            <a:avLst/>
          </a:prstGeom>
          <a:solidFill>
            <a:schemeClr val="bg1"/>
          </a:solidFill>
        </p:spPr>
        <p:txBody>
          <a:bodyPr wrap="square">
            <a:spAutoFit/>
          </a:bodyPr>
          <a:lstStyle/>
          <a:p>
            <a:pPr algn="ctr">
              <a:lnSpc>
                <a:spcPts val="4300"/>
              </a:lnSpc>
            </a:pPr>
            <a:r>
              <a:rPr lang="en-US" sz="3200" i="1" dirty="0" smtClean="0">
                <a:solidFill>
                  <a:srgbClr val="00B050"/>
                </a:solidFill>
                <a:effectLst>
                  <a:outerShdw dist="50800" dir="7200000" algn="ctr" rotWithShape="0">
                    <a:schemeClr val="tx1"/>
                  </a:outerShdw>
                </a:effectLst>
              </a:rPr>
              <a:t>The Iron County Mission</a:t>
            </a:r>
            <a:endParaRPr lang="en-US" sz="3200" dirty="0" smtClean="0">
              <a:solidFill>
                <a:srgbClr val="00B050"/>
              </a:solidFill>
              <a:effectLst>
                <a:outerShdw dist="50800" dir="7200000" algn="ctr" rotWithShape="0">
                  <a:schemeClr val="tx1"/>
                </a:outerShdw>
              </a:effectLst>
            </a:endParaRPr>
          </a:p>
          <a:p>
            <a:pPr>
              <a:lnSpc>
                <a:spcPts val="4300"/>
              </a:lnSpc>
            </a:pPr>
            <a:r>
              <a:rPr lang="en-US" sz="3200" dirty="0" smtClean="0">
                <a:solidFill>
                  <a:srgbClr val="00B050"/>
                </a:solidFill>
                <a:effectLst>
                  <a:outerShdw dist="50800" dir="7200000" algn="ctr" rotWithShape="0">
                    <a:schemeClr val="tx1"/>
                  </a:outerShdw>
                </a:effectLst>
              </a:rPr>
              <a:t>  - 1849: explorers find ore in Iron Springs </a:t>
            </a:r>
          </a:p>
          <a:p>
            <a:pPr>
              <a:lnSpc>
                <a:spcPts val="4300"/>
              </a:lnSpc>
            </a:pPr>
            <a:r>
              <a:rPr lang="en-US" sz="3200" dirty="0" smtClean="0">
                <a:solidFill>
                  <a:srgbClr val="00B050"/>
                </a:solidFill>
                <a:effectLst>
                  <a:outerShdw dist="50800" dir="7200000" algn="ctr" rotWithShape="0">
                    <a:schemeClr val="tx1"/>
                  </a:outerShdw>
                </a:effectLst>
              </a:rPr>
              <a:t>  - 1851: settlers arrive  &amp; iron works are </a:t>
            </a:r>
          </a:p>
          <a:p>
            <a:pPr>
              <a:lnSpc>
                <a:spcPts val="4300"/>
              </a:lnSpc>
            </a:pPr>
            <a:r>
              <a:rPr lang="en-US" sz="3200" dirty="0" smtClean="0">
                <a:solidFill>
                  <a:srgbClr val="00B050"/>
                </a:solidFill>
                <a:effectLst>
                  <a:outerShdw dist="50800" dir="7200000" algn="ctr" rotWithShape="0">
                    <a:schemeClr val="tx1"/>
                  </a:outerShdw>
                </a:effectLst>
              </a:rPr>
              <a:t>	      established</a:t>
            </a:r>
          </a:p>
        </p:txBody>
      </p:sp>
      <p:grpSp>
        <p:nvGrpSpPr>
          <p:cNvPr id="37" name="Group 64"/>
          <p:cNvGrpSpPr/>
          <p:nvPr/>
        </p:nvGrpSpPr>
        <p:grpSpPr>
          <a:xfrm>
            <a:off x="7162800" y="1219200"/>
            <a:ext cx="2103120" cy="609600"/>
            <a:chOff x="7086600" y="762000"/>
            <a:chExt cx="2103120" cy="609600"/>
          </a:xfrm>
        </p:grpSpPr>
        <p:sp>
          <p:nvSpPr>
            <p:cNvPr id="38" name="Oval 37"/>
            <p:cNvSpPr/>
            <p:nvPr/>
          </p:nvSpPr>
          <p:spPr>
            <a:xfrm>
              <a:off x="7086600" y="7620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9" name="TextBox 38"/>
            <p:cNvSpPr txBox="1"/>
            <p:nvPr/>
          </p:nvSpPr>
          <p:spPr>
            <a:xfrm>
              <a:off x="7315200" y="786825"/>
              <a:ext cx="375424" cy="584775"/>
            </a:xfrm>
            <a:prstGeom prst="rect">
              <a:avLst/>
            </a:prstGeom>
            <a:noFill/>
          </p:spPr>
          <p:txBody>
            <a:bodyPr wrap="none" rtlCol="0">
              <a:spAutoFit/>
            </a:bodyPr>
            <a:lstStyle/>
            <a:p>
              <a:r>
                <a:rPr lang="en-US" sz="3200" b="1" smtClean="0">
                  <a:ln>
                    <a:solidFill>
                      <a:srgbClr val="FF0000"/>
                    </a:solidFill>
                  </a:ln>
                  <a:solidFill>
                    <a:srgbClr val="FF0000"/>
                  </a:solidFill>
                  <a:effectLst>
                    <a:outerShdw dist="50800" dir="5400000" algn="ctr" rotWithShape="0">
                      <a:schemeClr val="tx1"/>
                    </a:outerShdw>
                  </a:effectLst>
                </a:rPr>
                <a:t>?</a:t>
              </a:r>
              <a:endParaRPr lang="en-US" sz="3200" b="1" dirty="0">
                <a:ln>
                  <a:solidFill>
                    <a:srgbClr val="FF0000"/>
                  </a:solidFill>
                </a:ln>
                <a:solidFill>
                  <a:srgbClr val="FF0000"/>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2"/>
                                        </p:tgtEl>
                                      </p:cBhvr>
                                    </p:animEffect>
                                    <p:set>
                                      <p:cBhvr>
                                        <p:cTn id="7" dur="1" fill="hold">
                                          <p:stCondLst>
                                            <p:cond delay="999"/>
                                          </p:stCondLst>
                                        </p:cTn>
                                        <p:tgtEl>
                                          <p:spTgt spid="52"/>
                                        </p:tgtEl>
                                        <p:attrNameLst>
                                          <p:attrName>style.visibility</p:attrName>
                                        </p:attrNameLst>
                                      </p:cBhvr>
                                      <p:to>
                                        <p:strVal val="hidden"/>
                                      </p:to>
                                    </p:set>
                                  </p:childTnLst>
                                </p:cTn>
                              </p:par>
                              <p:par>
                                <p:cTn id="8" presetID="10" presetClass="exit" presetSubtype="0" fill="hold" grpId="1" nodeType="withEffect">
                                  <p:stCondLst>
                                    <p:cond delay="0"/>
                                  </p:stCondLst>
                                  <p:iterate type="lt">
                                    <p:tmPct val="0"/>
                                  </p:iterate>
                                  <p:childTnLst>
                                    <p:animEffect transition="out" filter="fade">
                                      <p:cBhvr>
                                        <p:cTn id="9" dur="1000"/>
                                        <p:tgtEl>
                                          <p:spTgt spid="57"/>
                                        </p:tgtEl>
                                      </p:cBhvr>
                                    </p:animEffect>
                                    <p:set>
                                      <p:cBhvr>
                                        <p:cTn id="10" dur="1" fill="hold">
                                          <p:stCondLst>
                                            <p:cond delay="999"/>
                                          </p:stCondLst>
                                        </p:cTn>
                                        <p:tgtEl>
                                          <p:spTgt spid="57"/>
                                        </p:tgtEl>
                                        <p:attrNameLst>
                                          <p:attrName>style.visibility</p:attrName>
                                        </p:attrNameLst>
                                      </p:cBhvr>
                                      <p:to>
                                        <p:strVal val="hidden"/>
                                      </p:to>
                                    </p:set>
                                  </p:childTnLst>
                                </p:cTn>
                              </p:par>
                              <p:par>
                                <p:cTn id="11" presetID="10" presetClass="exit" presetSubtype="0" fill="hold" grpId="1" nodeType="withEffect">
                                  <p:stCondLst>
                                    <p:cond delay="0"/>
                                  </p:stCondLst>
                                  <p:childTnLst>
                                    <p:animEffect transition="out" filter="fade">
                                      <p:cBhvr>
                                        <p:cTn id="12" dur="1000"/>
                                        <p:tgtEl>
                                          <p:spTgt spid="60"/>
                                        </p:tgtEl>
                                      </p:cBhvr>
                                    </p:animEffect>
                                    <p:set>
                                      <p:cBhvr>
                                        <p:cTn id="13" dur="1" fill="hold">
                                          <p:stCondLst>
                                            <p:cond delay="999"/>
                                          </p:stCondLst>
                                        </p:cTn>
                                        <p:tgtEl>
                                          <p:spTgt spid="60"/>
                                        </p:tgtEl>
                                        <p:attrNameLst>
                                          <p:attrName>style.visibility</p:attrName>
                                        </p:attrNameLst>
                                      </p:cBhvr>
                                      <p:to>
                                        <p:strVal val="hidden"/>
                                      </p:to>
                                    </p:set>
                                  </p:childTnLst>
                                </p:cTn>
                              </p:par>
                              <p:par>
                                <p:cTn id="14" presetID="10" presetClass="exit" presetSubtype="0" fill="hold" grpId="1" nodeType="withEffect">
                                  <p:stCondLst>
                                    <p:cond delay="0"/>
                                  </p:stCondLst>
                                  <p:childTnLst>
                                    <p:animEffect transition="out" filter="fade">
                                      <p:cBhvr>
                                        <p:cTn id="15" dur="1000"/>
                                        <p:tgtEl>
                                          <p:spTgt spid="48"/>
                                        </p:tgtEl>
                                      </p:cBhvr>
                                    </p:animEffect>
                                    <p:set>
                                      <p:cBhvr>
                                        <p:cTn id="16" dur="1" fill="hold">
                                          <p:stCondLst>
                                            <p:cond delay="999"/>
                                          </p:stCondLst>
                                        </p:cTn>
                                        <p:tgtEl>
                                          <p:spTgt spid="4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13"/>
                                        </p:tgtEl>
                                      </p:cBhvr>
                                    </p:animEffect>
                                    <p:set>
                                      <p:cBhvr>
                                        <p:cTn id="19" dur="1" fill="hold">
                                          <p:stCondLst>
                                            <p:cond delay="999"/>
                                          </p:stCondLst>
                                        </p:cTn>
                                        <p:tgtEl>
                                          <p:spTgt spid="13"/>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26"/>
                                        </p:tgtEl>
                                      </p:cBhvr>
                                    </p:animEffect>
                                    <p:set>
                                      <p:cBhvr>
                                        <p:cTn id="22" dur="1" fill="hold">
                                          <p:stCondLst>
                                            <p:cond delay="999"/>
                                          </p:stCondLst>
                                        </p:cTn>
                                        <p:tgtEl>
                                          <p:spTgt spid="26"/>
                                        </p:tgtEl>
                                        <p:attrNameLst>
                                          <p:attrName>style.visibility</p:attrName>
                                        </p:attrNameLst>
                                      </p:cBhvr>
                                      <p:to>
                                        <p:strVal val="hidden"/>
                                      </p:to>
                                    </p:set>
                                  </p:childTnLst>
                                </p:cTn>
                              </p:par>
                              <p:par>
                                <p:cTn id="23" presetID="6" presetClass="emph" presetSubtype="0" fill="hold" grpId="1" nodeType="withEffect">
                                  <p:stCondLst>
                                    <p:cond delay="0"/>
                                  </p:stCondLst>
                                  <p:childTnLst>
                                    <p:animScale>
                                      <p:cBhvr>
                                        <p:cTn id="24" dur="1000" fill="hold"/>
                                        <p:tgtEl>
                                          <p:spTgt spid="61"/>
                                        </p:tgtEl>
                                      </p:cBhvr>
                                      <p:by x="120000" y="120000"/>
                                    </p:animScale>
                                  </p:childTnLst>
                                </p:cTn>
                              </p:par>
                              <p:par>
                                <p:cTn id="25" presetID="6" presetClass="emph" presetSubtype="0" fill="hold" grpId="2" nodeType="withEffect">
                                  <p:stCondLst>
                                    <p:cond delay="0"/>
                                  </p:stCondLst>
                                  <p:childTnLst>
                                    <p:animScale>
                                      <p:cBhvr>
                                        <p:cTn id="26" dur="1000" fill="hold"/>
                                        <p:tgtEl>
                                          <p:spTgt spid="62"/>
                                        </p:tgtEl>
                                      </p:cBhvr>
                                      <p:by x="120000" y="120000"/>
                                    </p:animScale>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42"/>
                                        </p:tgtEl>
                                        <p:attrNameLst>
                                          <p:attrName>style.visibility</p:attrName>
                                        </p:attrNameLst>
                                      </p:cBhvr>
                                      <p:to>
                                        <p:strVal val="visible"/>
                                      </p:to>
                                    </p:set>
                                  </p:childTnLst>
                                </p:cTn>
                              </p:par>
                              <p:par>
                                <p:cTn id="30" presetID="6" presetClass="emph" presetSubtype="0" fill="hold" grpId="1" nodeType="withEffect">
                                  <p:stCondLst>
                                    <p:cond delay="0"/>
                                  </p:stCondLst>
                                  <p:childTnLst>
                                    <p:animScale>
                                      <p:cBhvr>
                                        <p:cTn id="31" dur="1000" fill="hold"/>
                                        <p:tgtEl>
                                          <p:spTgt spid="42"/>
                                        </p:tgtEl>
                                      </p:cBhvr>
                                      <p:by x="120000" y="120000"/>
                                    </p:animScale>
                                  </p:childTnLst>
                                </p:cTn>
                              </p:par>
                              <p:par>
                                <p:cTn id="32" presetID="35" presetClass="path" presetSubtype="0" accel="50000" decel="50000" fill="hold" grpId="2" nodeType="withEffect">
                                  <p:stCondLst>
                                    <p:cond delay="0"/>
                                  </p:stCondLst>
                                  <p:childTnLst>
                                    <p:animMotion origin="layout" path="M -1.11022E-16 -2.89017E-6 L -0.3625 0.28671 " pathEditMode="relative" rAng="0" ptsTypes="AA">
                                      <p:cBhvr>
                                        <p:cTn id="33" dur="1000" fill="hold"/>
                                        <p:tgtEl>
                                          <p:spTgt spid="42"/>
                                        </p:tgtEl>
                                        <p:attrNameLst>
                                          <p:attrName>ppt_x</p:attrName>
                                          <p:attrName>ppt_y</p:attrName>
                                        </p:attrNameLst>
                                      </p:cBhvr>
                                      <p:rCtr x="-181" y="143"/>
                                    </p:animMotion>
                                  </p:childTnLst>
                                </p:cTn>
                              </p:par>
                              <p:par>
                                <p:cTn id="34" presetID="3" presetClass="emph" presetSubtype="2" fill="hold" grpId="3" nodeType="withEffect">
                                  <p:stCondLst>
                                    <p:cond delay="0"/>
                                  </p:stCondLst>
                                  <p:childTnLst>
                                    <p:animClr clrSpc="rgb">
                                      <p:cBhvr override="childStyle">
                                        <p:cTn id="35" dur="1000" fill="hold"/>
                                        <p:tgtEl>
                                          <p:spTgt spid="42"/>
                                        </p:tgtEl>
                                        <p:attrNameLst>
                                          <p:attrName>style.color</p:attrName>
                                        </p:attrNameLst>
                                      </p:cBhvr>
                                      <p:to>
                                        <a:srgbClr val="009900"/>
                                      </p:to>
                                    </p:animClr>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7">
                                            <p:bg/>
                                          </p:spTgt>
                                        </p:tgtEl>
                                        <p:attrNameLst>
                                          <p:attrName>style.visibility</p:attrName>
                                        </p:attrNameLst>
                                      </p:cBhvr>
                                      <p:to>
                                        <p:strVal val="visible"/>
                                      </p:to>
                                    </p:set>
                                    <p:animEffect transition="in" filter="fade">
                                      <p:cBhvr>
                                        <p:cTn id="40" dur="500"/>
                                        <p:tgtEl>
                                          <p:spTgt spid="47">
                                            <p:bg/>
                                          </p:spTgt>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47">
                                            <p:txEl>
                                              <p:pRg st="0" end="0"/>
                                            </p:txEl>
                                          </p:spTgt>
                                        </p:tgtEl>
                                        <p:attrNameLst>
                                          <p:attrName>style.visibility</p:attrName>
                                        </p:attrNameLst>
                                      </p:cBhvr>
                                      <p:to>
                                        <p:strVal val="visible"/>
                                      </p:to>
                                    </p:set>
                                    <p:anim calcmode="lin" valueType="num">
                                      <p:cBhvr>
                                        <p:cTn id="43" dur="1000" fill="hold"/>
                                        <p:tgtEl>
                                          <p:spTgt spid="47">
                                            <p:txEl>
                                              <p:pRg st="0" end="0"/>
                                            </p:txEl>
                                          </p:spTgt>
                                        </p:tgtEl>
                                        <p:attrNameLst>
                                          <p:attrName>ppt_w</p:attrName>
                                        </p:attrNameLst>
                                      </p:cBhvr>
                                      <p:tavLst>
                                        <p:tav tm="0">
                                          <p:val>
                                            <p:fltVal val="0"/>
                                          </p:val>
                                        </p:tav>
                                        <p:tav tm="100000">
                                          <p:val>
                                            <p:strVal val="#ppt_w"/>
                                          </p:val>
                                        </p:tav>
                                      </p:tavLst>
                                    </p:anim>
                                    <p:anim calcmode="lin" valueType="num">
                                      <p:cBhvr>
                                        <p:cTn id="44" dur="1000" fill="hold"/>
                                        <p:tgtEl>
                                          <p:spTgt spid="47">
                                            <p:txEl>
                                              <p:pRg st="0" end="0"/>
                                            </p:txEl>
                                          </p:spTgt>
                                        </p:tgtEl>
                                        <p:attrNameLst>
                                          <p:attrName>ppt_h</p:attrName>
                                        </p:attrNameLst>
                                      </p:cBhvr>
                                      <p:tavLst>
                                        <p:tav tm="0">
                                          <p:val>
                                            <p:fltVal val="0"/>
                                          </p:val>
                                        </p:tav>
                                        <p:tav tm="100000">
                                          <p:val>
                                            <p:strVal val="#ppt_h"/>
                                          </p:val>
                                        </p:tav>
                                      </p:tavLst>
                                    </p:anim>
                                    <p:animEffect transition="in" filter="fade">
                                      <p:cBhvr>
                                        <p:cTn id="45" dur="1000"/>
                                        <p:tgtEl>
                                          <p:spTgt spid="47">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7">
                                            <p:txEl>
                                              <p:pRg st="1" end="1"/>
                                            </p:txEl>
                                          </p:spTgt>
                                        </p:tgtEl>
                                        <p:attrNameLst>
                                          <p:attrName>style.visibility</p:attrName>
                                        </p:attrNameLst>
                                      </p:cBhvr>
                                      <p:to>
                                        <p:strVal val="visible"/>
                                      </p:to>
                                    </p:set>
                                    <p:animEffect transition="in" filter="wipe(left)">
                                      <p:cBhvr>
                                        <p:cTn id="50" dur="1000"/>
                                        <p:tgtEl>
                                          <p:spTgt spid="47">
                                            <p:txEl>
                                              <p:pRg st="1" end="1"/>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47">
                                            <p:txEl>
                                              <p:pRg st="2" end="2"/>
                                            </p:txEl>
                                          </p:spTgt>
                                        </p:tgtEl>
                                        <p:attrNameLst>
                                          <p:attrName>style.visibility</p:attrName>
                                        </p:attrNameLst>
                                      </p:cBhvr>
                                      <p:to>
                                        <p:strVal val="visible"/>
                                      </p:to>
                                    </p:set>
                                    <p:animEffect transition="in" filter="wipe(left)">
                                      <p:cBhvr>
                                        <p:cTn id="55" dur="1000"/>
                                        <p:tgtEl>
                                          <p:spTgt spid="47">
                                            <p:txEl>
                                              <p:pRg st="2" end="2"/>
                                            </p:txEl>
                                          </p:spTgt>
                                        </p:tgtEl>
                                      </p:cBhvr>
                                    </p:animEffect>
                                  </p:childTnLst>
                                </p:cTn>
                              </p:par>
                            </p:childTnLst>
                          </p:cTn>
                        </p:par>
                        <p:par>
                          <p:cTn id="56" fill="hold">
                            <p:stCondLst>
                              <p:cond delay="1000"/>
                            </p:stCondLst>
                            <p:childTnLst>
                              <p:par>
                                <p:cTn id="57" presetID="22" presetClass="entr" presetSubtype="8" fill="hold" grpId="0" nodeType="afterEffect">
                                  <p:stCondLst>
                                    <p:cond delay="0"/>
                                  </p:stCondLst>
                                  <p:childTnLst>
                                    <p:set>
                                      <p:cBhvr>
                                        <p:cTn id="58" dur="1" fill="hold">
                                          <p:stCondLst>
                                            <p:cond delay="0"/>
                                          </p:stCondLst>
                                        </p:cTn>
                                        <p:tgtEl>
                                          <p:spTgt spid="47">
                                            <p:txEl>
                                              <p:pRg st="3" end="3"/>
                                            </p:txEl>
                                          </p:spTgt>
                                        </p:tgtEl>
                                        <p:attrNameLst>
                                          <p:attrName>style.visibility</p:attrName>
                                        </p:attrNameLst>
                                      </p:cBhvr>
                                      <p:to>
                                        <p:strVal val="visible"/>
                                      </p:to>
                                    </p:set>
                                    <p:animEffect transition="in" filter="wipe(left)">
                                      <p:cBhvr>
                                        <p:cTn id="59" dur="1000"/>
                                        <p:tgtEl>
                                          <p:spTgt spid="47">
                                            <p:txEl>
                                              <p:pRg st="3" end="3"/>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2" nodeType="clickEffect">
                                  <p:stCondLst>
                                    <p:cond delay="0"/>
                                  </p:stCondLst>
                                  <p:childTnLst>
                                    <p:animEffect transition="out" filter="fade">
                                      <p:cBhvr>
                                        <p:cTn id="63" dur="2000"/>
                                        <p:tgtEl>
                                          <p:spTgt spid="61"/>
                                        </p:tgtEl>
                                      </p:cBhvr>
                                    </p:animEffect>
                                    <p:set>
                                      <p:cBhvr>
                                        <p:cTn id="64" dur="1" fill="hold">
                                          <p:stCondLst>
                                            <p:cond delay="1999"/>
                                          </p:stCondLst>
                                        </p:cTn>
                                        <p:tgtEl>
                                          <p:spTgt spid="61"/>
                                        </p:tgtEl>
                                        <p:attrNameLst>
                                          <p:attrName>style.visibility</p:attrName>
                                        </p:attrNameLst>
                                      </p:cBhvr>
                                      <p:to>
                                        <p:strVal val="hidden"/>
                                      </p:to>
                                    </p:set>
                                  </p:childTnLst>
                                </p:cTn>
                              </p:par>
                              <p:par>
                                <p:cTn id="65" presetID="10" presetClass="exit" presetSubtype="0" fill="hold" grpId="0" nodeType="withEffect">
                                  <p:stCondLst>
                                    <p:cond delay="0"/>
                                  </p:stCondLst>
                                  <p:childTnLst>
                                    <p:animEffect transition="out" filter="fade">
                                      <p:cBhvr>
                                        <p:cTn id="66" dur="2000"/>
                                        <p:tgtEl>
                                          <p:spTgt spid="58"/>
                                        </p:tgtEl>
                                      </p:cBhvr>
                                    </p:animEffect>
                                    <p:set>
                                      <p:cBhvr>
                                        <p:cTn id="67" dur="1" fill="hold">
                                          <p:stCondLst>
                                            <p:cond delay="1999"/>
                                          </p:stCondLst>
                                        </p:cTn>
                                        <p:tgtEl>
                                          <p:spTgt spid="58"/>
                                        </p:tgtEl>
                                        <p:attrNameLst>
                                          <p:attrName>style.visibility</p:attrName>
                                        </p:attrNameLst>
                                      </p:cBhvr>
                                      <p:to>
                                        <p:strVal val="hidden"/>
                                      </p:to>
                                    </p:set>
                                  </p:childTnLst>
                                </p:cTn>
                              </p:par>
                              <p:par>
                                <p:cTn id="68" presetID="10" presetClass="exit" presetSubtype="0" fill="hold" grpId="4" nodeType="withEffect">
                                  <p:stCondLst>
                                    <p:cond delay="0"/>
                                  </p:stCondLst>
                                  <p:childTnLst>
                                    <p:animEffect transition="out" filter="fade">
                                      <p:cBhvr>
                                        <p:cTn id="69" dur="2000"/>
                                        <p:tgtEl>
                                          <p:spTgt spid="42"/>
                                        </p:tgtEl>
                                      </p:cBhvr>
                                    </p:animEffect>
                                    <p:set>
                                      <p:cBhvr>
                                        <p:cTn id="70" dur="1" fill="hold">
                                          <p:stCondLst>
                                            <p:cond delay="1999"/>
                                          </p:stCondLst>
                                        </p:cTn>
                                        <p:tgtEl>
                                          <p:spTgt spid="42"/>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47">
                                            <p:txEl>
                                              <p:pRg st="0" end="0"/>
                                            </p:txEl>
                                          </p:spTgt>
                                        </p:tgtEl>
                                      </p:cBhvr>
                                    </p:animEffect>
                                    <p:set>
                                      <p:cBhvr>
                                        <p:cTn id="73" dur="1" fill="hold">
                                          <p:stCondLst>
                                            <p:cond delay="999"/>
                                          </p:stCondLst>
                                        </p:cTn>
                                        <p:tgtEl>
                                          <p:spTgt spid="47">
                                            <p:txEl>
                                              <p:pRg st="0" end="0"/>
                                            </p:txEl>
                                          </p:spTgt>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47">
                                            <p:txEl>
                                              <p:pRg st="1" end="1"/>
                                            </p:txEl>
                                          </p:spTgt>
                                        </p:tgtEl>
                                      </p:cBhvr>
                                    </p:animEffect>
                                    <p:set>
                                      <p:cBhvr>
                                        <p:cTn id="76" dur="1" fill="hold">
                                          <p:stCondLst>
                                            <p:cond delay="999"/>
                                          </p:stCondLst>
                                        </p:cTn>
                                        <p:tgtEl>
                                          <p:spTgt spid="47">
                                            <p:txEl>
                                              <p:pRg st="1" end="1"/>
                                            </p:txEl>
                                          </p:spTgt>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47">
                                            <p:txEl>
                                              <p:pRg st="2" end="2"/>
                                            </p:txEl>
                                          </p:spTgt>
                                        </p:tgtEl>
                                      </p:cBhvr>
                                    </p:animEffect>
                                    <p:set>
                                      <p:cBhvr>
                                        <p:cTn id="79" dur="1" fill="hold">
                                          <p:stCondLst>
                                            <p:cond delay="999"/>
                                          </p:stCondLst>
                                        </p:cTn>
                                        <p:tgtEl>
                                          <p:spTgt spid="47">
                                            <p:txEl>
                                              <p:pRg st="2" end="2"/>
                                            </p:txEl>
                                          </p:spTgt>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47">
                                            <p:txEl>
                                              <p:pRg st="3" end="3"/>
                                            </p:txEl>
                                          </p:spTgt>
                                        </p:tgtEl>
                                      </p:cBhvr>
                                    </p:animEffect>
                                    <p:set>
                                      <p:cBhvr>
                                        <p:cTn id="82" dur="1" fill="hold">
                                          <p:stCondLst>
                                            <p:cond delay="999"/>
                                          </p:stCondLst>
                                        </p:cTn>
                                        <p:tgtEl>
                                          <p:spTgt spid="47">
                                            <p:txEl>
                                              <p:pRg st="3" end="3"/>
                                            </p:txEl>
                                          </p:spTgt>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47">
                                            <p:bg/>
                                          </p:spTgt>
                                        </p:tgtEl>
                                      </p:cBhvr>
                                    </p:animEffect>
                                    <p:set>
                                      <p:cBhvr>
                                        <p:cTn id="85" dur="1" fill="hold">
                                          <p:stCondLst>
                                            <p:cond delay="999"/>
                                          </p:stCondLst>
                                        </p:cTn>
                                        <p:tgtEl>
                                          <p:spTgt spid="47">
                                            <p:bg/>
                                          </p:spTgt>
                                        </p:tgtEl>
                                        <p:attrNameLst>
                                          <p:attrName>style.visibility</p:attrName>
                                        </p:attrNameLst>
                                      </p:cBhvr>
                                      <p:to>
                                        <p:strVal val="hidden"/>
                                      </p:to>
                                    </p:set>
                                  </p:childTnLst>
                                </p:cTn>
                              </p:par>
                              <p:par>
                                <p:cTn id="86" presetID="10" presetClass="exit" presetSubtype="0" fill="hold" grpId="2" nodeType="withEffect">
                                  <p:stCondLst>
                                    <p:cond delay="0"/>
                                  </p:stCondLst>
                                  <p:childTnLst>
                                    <p:animEffect transition="out" filter="fade">
                                      <p:cBhvr>
                                        <p:cTn id="87" dur="1000"/>
                                        <p:tgtEl>
                                          <p:spTgt spid="47">
                                            <p:txEl>
                                              <p:pRg st="0" end="0"/>
                                            </p:txEl>
                                          </p:spTgt>
                                        </p:tgtEl>
                                      </p:cBhvr>
                                    </p:animEffect>
                                    <p:set>
                                      <p:cBhvr>
                                        <p:cTn id="88" dur="1" fill="hold">
                                          <p:stCondLst>
                                            <p:cond delay="999"/>
                                          </p:stCondLst>
                                        </p:cTn>
                                        <p:tgtEl>
                                          <p:spTgt spid="47">
                                            <p:txEl>
                                              <p:pRg st="0" end="0"/>
                                            </p:txEl>
                                          </p:spTgt>
                                        </p:tgtEl>
                                        <p:attrNameLst>
                                          <p:attrName>style.visibility</p:attrName>
                                        </p:attrNameLst>
                                      </p:cBhvr>
                                      <p:to>
                                        <p:strVal val="hidden"/>
                                      </p:to>
                                    </p:set>
                                  </p:childTnLst>
                                </p:cTn>
                              </p:par>
                              <p:par>
                                <p:cTn id="89" presetID="10" presetClass="exit" presetSubtype="0" fill="hold" grpId="2" nodeType="withEffect">
                                  <p:stCondLst>
                                    <p:cond delay="0"/>
                                  </p:stCondLst>
                                  <p:childTnLst>
                                    <p:animEffect transition="out" filter="fade">
                                      <p:cBhvr>
                                        <p:cTn id="90" dur="1000"/>
                                        <p:tgtEl>
                                          <p:spTgt spid="47">
                                            <p:txEl>
                                              <p:pRg st="1" end="1"/>
                                            </p:txEl>
                                          </p:spTgt>
                                        </p:tgtEl>
                                      </p:cBhvr>
                                    </p:animEffect>
                                    <p:set>
                                      <p:cBhvr>
                                        <p:cTn id="91" dur="1" fill="hold">
                                          <p:stCondLst>
                                            <p:cond delay="999"/>
                                          </p:stCondLst>
                                        </p:cTn>
                                        <p:tgtEl>
                                          <p:spTgt spid="47">
                                            <p:txEl>
                                              <p:pRg st="1" end="1"/>
                                            </p:txEl>
                                          </p:spTgt>
                                        </p:tgtEl>
                                        <p:attrNameLst>
                                          <p:attrName>style.visibility</p:attrName>
                                        </p:attrNameLst>
                                      </p:cBhvr>
                                      <p:to>
                                        <p:strVal val="hidden"/>
                                      </p:to>
                                    </p:set>
                                  </p:childTnLst>
                                </p:cTn>
                              </p:par>
                              <p:par>
                                <p:cTn id="92" presetID="10" presetClass="exit" presetSubtype="0" fill="hold" grpId="2" nodeType="withEffect">
                                  <p:stCondLst>
                                    <p:cond delay="0"/>
                                  </p:stCondLst>
                                  <p:childTnLst>
                                    <p:animEffect transition="out" filter="fade">
                                      <p:cBhvr>
                                        <p:cTn id="93" dur="1000"/>
                                        <p:tgtEl>
                                          <p:spTgt spid="47">
                                            <p:txEl>
                                              <p:pRg st="2" end="2"/>
                                            </p:txEl>
                                          </p:spTgt>
                                        </p:tgtEl>
                                      </p:cBhvr>
                                    </p:animEffect>
                                    <p:set>
                                      <p:cBhvr>
                                        <p:cTn id="94" dur="1" fill="hold">
                                          <p:stCondLst>
                                            <p:cond delay="999"/>
                                          </p:stCondLst>
                                        </p:cTn>
                                        <p:tgtEl>
                                          <p:spTgt spid="47">
                                            <p:txEl>
                                              <p:pRg st="2" end="2"/>
                                            </p:txEl>
                                          </p:spTgt>
                                        </p:tgtEl>
                                        <p:attrNameLst>
                                          <p:attrName>style.visibility</p:attrName>
                                        </p:attrNameLst>
                                      </p:cBhvr>
                                      <p:to>
                                        <p:strVal val="hidden"/>
                                      </p:to>
                                    </p:set>
                                  </p:childTnLst>
                                </p:cTn>
                              </p:par>
                              <p:par>
                                <p:cTn id="95" presetID="10" presetClass="exit" presetSubtype="0" fill="hold" grpId="2" nodeType="withEffect">
                                  <p:stCondLst>
                                    <p:cond delay="0"/>
                                  </p:stCondLst>
                                  <p:childTnLst>
                                    <p:animEffect transition="out" filter="fade">
                                      <p:cBhvr>
                                        <p:cTn id="96" dur="1000"/>
                                        <p:tgtEl>
                                          <p:spTgt spid="47">
                                            <p:txEl>
                                              <p:pRg st="3" end="3"/>
                                            </p:txEl>
                                          </p:spTgt>
                                        </p:tgtEl>
                                      </p:cBhvr>
                                    </p:animEffect>
                                    <p:set>
                                      <p:cBhvr>
                                        <p:cTn id="97" dur="1" fill="hold">
                                          <p:stCondLst>
                                            <p:cond delay="999"/>
                                          </p:stCondLst>
                                        </p:cTn>
                                        <p:tgtEl>
                                          <p:spTgt spid="47">
                                            <p:txEl>
                                              <p:pRg st="3" end="3"/>
                                            </p:txEl>
                                          </p:spTgt>
                                        </p:tgtEl>
                                        <p:attrNameLst>
                                          <p:attrName>style.visibility</p:attrName>
                                        </p:attrNameLst>
                                      </p:cBhvr>
                                      <p:to>
                                        <p:strVal val="hidden"/>
                                      </p:to>
                                    </p:set>
                                  </p:childTnLst>
                                </p:cTn>
                              </p:par>
                              <p:par>
                                <p:cTn id="98" presetID="10" presetClass="exit" presetSubtype="0" fill="hold" grpId="2" nodeType="withEffect">
                                  <p:stCondLst>
                                    <p:cond delay="0"/>
                                  </p:stCondLst>
                                  <p:childTnLst>
                                    <p:animEffect transition="out" filter="fade">
                                      <p:cBhvr>
                                        <p:cTn id="99" dur="1000"/>
                                        <p:tgtEl>
                                          <p:spTgt spid="47">
                                            <p:bg/>
                                          </p:spTgt>
                                        </p:tgtEl>
                                      </p:cBhvr>
                                    </p:animEffect>
                                    <p:set>
                                      <p:cBhvr>
                                        <p:cTn id="100" dur="1" fill="hold">
                                          <p:stCondLst>
                                            <p:cond delay="999"/>
                                          </p:stCondLst>
                                        </p:cTn>
                                        <p:tgtEl>
                                          <p:spTgt spid="47">
                                            <p:bg/>
                                          </p:spTgt>
                                        </p:tgtEl>
                                        <p:attrNameLst>
                                          <p:attrName>style.visibility</p:attrName>
                                        </p:attrNameLst>
                                      </p:cBhvr>
                                      <p:to>
                                        <p:strVal val="hidden"/>
                                      </p:to>
                                    </p:set>
                                  </p:childTnLst>
                                </p:cTn>
                              </p:par>
                              <p:par>
                                <p:cTn id="101" presetID="10" presetClass="exit" presetSubtype="0" fill="hold" grpId="3" nodeType="withEffect">
                                  <p:stCondLst>
                                    <p:cond delay="0"/>
                                  </p:stCondLst>
                                  <p:childTnLst>
                                    <p:animEffect transition="out" filter="fade">
                                      <p:cBhvr>
                                        <p:cTn id="102" dur="1000"/>
                                        <p:tgtEl>
                                          <p:spTgt spid="62"/>
                                        </p:tgtEl>
                                      </p:cBhvr>
                                    </p:animEffect>
                                    <p:set>
                                      <p:cBhvr>
                                        <p:cTn id="103" dur="1" fill="hold">
                                          <p:stCondLst>
                                            <p:cond delay="999"/>
                                          </p:stCondLst>
                                        </p:cTn>
                                        <p:tgtEl>
                                          <p:spTgt spid="62"/>
                                        </p:tgtEl>
                                        <p:attrNameLst>
                                          <p:attrName>style.visibility</p:attrName>
                                        </p:attrNameLst>
                                      </p:cBhvr>
                                      <p:to>
                                        <p:strVal val="hidden"/>
                                      </p:to>
                                    </p:set>
                                  </p:childTnLst>
                                </p:cTn>
                              </p:par>
                              <p:par>
                                <p:cTn id="104" presetID="10" presetClass="exit" presetSubtype="0" fill="hold" grpId="0" nodeType="withEffect">
                                  <p:stCondLst>
                                    <p:cond delay="0"/>
                                  </p:stCondLst>
                                  <p:childTnLst>
                                    <p:animEffect transition="out" filter="fade">
                                      <p:cBhvr>
                                        <p:cTn id="105" dur="1000"/>
                                        <p:tgtEl>
                                          <p:spTgt spid="59"/>
                                        </p:tgtEl>
                                      </p:cBhvr>
                                    </p:animEffect>
                                    <p:set>
                                      <p:cBhvr>
                                        <p:cTn id="106" dur="1" fill="hold">
                                          <p:stCondLst>
                                            <p:cond delay="999"/>
                                          </p:stCondLst>
                                        </p:cTn>
                                        <p:tgtEl>
                                          <p:spTgt spid="59"/>
                                        </p:tgtEl>
                                        <p:attrNameLst>
                                          <p:attrName>style.visibility</p:attrName>
                                        </p:attrNameLst>
                                      </p:cBhvr>
                                      <p:to>
                                        <p:strVal val="hidden"/>
                                      </p:to>
                                    </p:set>
                                  </p:childTnLst>
                                </p:cTn>
                              </p:par>
                              <p:par>
                                <p:cTn id="107" presetID="10" presetClass="exit" presetSubtype="0" fill="hold" grpId="0" nodeType="withEffect">
                                  <p:stCondLst>
                                    <p:cond delay="0"/>
                                  </p:stCondLst>
                                  <p:childTnLst>
                                    <p:animEffect transition="out" filter="fade">
                                      <p:cBhvr>
                                        <p:cTn id="108" dur="1000"/>
                                        <p:tgtEl>
                                          <p:spTgt spid="56"/>
                                        </p:tgtEl>
                                      </p:cBhvr>
                                    </p:animEffect>
                                    <p:set>
                                      <p:cBhvr>
                                        <p:cTn id="109" dur="1" fill="hold">
                                          <p:stCondLst>
                                            <p:cond delay="999"/>
                                          </p:stCondLst>
                                        </p:cTn>
                                        <p:tgtEl>
                                          <p:spTgt spid="56"/>
                                        </p:tgtEl>
                                        <p:attrNameLst>
                                          <p:attrName>style.visibility</p:attrName>
                                        </p:attrNameLst>
                                      </p:cBhvr>
                                      <p:to>
                                        <p:strVal val="hidden"/>
                                      </p:to>
                                    </p:set>
                                  </p:childTnLst>
                                </p:cTn>
                              </p:par>
                              <p:par>
                                <p:cTn id="110" presetID="10" presetClass="entr" presetSubtype="0" fill="hold" grpId="1" nodeType="withEffect">
                                  <p:stCondLst>
                                    <p:cond delay="0"/>
                                  </p:stCondLst>
                                  <p:childTnLst>
                                    <p:set>
                                      <p:cBhvr>
                                        <p:cTn id="111" dur="1" fill="hold">
                                          <p:stCondLst>
                                            <p:cond delay="0"/>
                                          </p:stCondLst>
                                        </p:cTn>
                                        <p:tgtEl>
                                          <p:spTgt spid="13"/>
                                        </p:tgtEl>
                                        <p:attrNameLst>
                                          <p:attrName>style.visibility</p:attrName>
                                        </p:attrNameLst>
                                      </p:cBhvr>
                                      <p:to>
                                        <p:strVal val="visible"/>
                                      </p:to>
                                    </p:set>
                                    <p:animEffect transition="in" filter="fade">
                                      <p:cBhvr>
                                        <p:cTn id="112" dur="1000"/>
                                        <p:tgtEl>
                                          <p:spTgt spid="13"/>
                                        </p:tgtEl>
                                      </p:cBhvr>
                                    </p:animEffect>
                                  </p:childTnLst>
                                </p:cTn>
                              </p:par>
                              <p:par>
                                <p:cTn id="113" presetID="10" presetClass="entr" presetSubtype="0" fill="hold" grpId="1" nodeType="withEffect">
                                  <p:stCondLst>
                                    <p:cond delay="0"/>
                                  </p:stCondLst>
                                  <p:childTnLst>
                                    <p:set>
                                      <p:cBhvr>
                                        <p:cTn id="114" dur="1" fill="hold">
                                          <p:stCondLst>
                                            <p:cond delay="0"/>
                                          </p:stCondLst>
                                        </p:cTn>
                                        <p:tgtEl>
                                          <p:spTgt spid="26"/>
                                        </p:tgtEl>
                                        <p:attrNameLst>
                                          <p:attrName>style.visibility</p:attrName>
                                        </p:attrNameLst>
                                      </p:cBhvr>
                                      <p:to>
                                        <p:strVal val="visible"/>
                                      </p:to>
                                    </p:set>
                                    <p:animEffect transition="in" filter="fade">
                                      <p:cBhvr>
                                        <p:cTn id="115" dur="1000"/>
                                        <p:tgtEl>
                                          <p:spTgt spid="26"/>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37"/>
                                        </p:tgtEl>
                                        <p:attrNameLst>
                                          <p:attrName>style.visibility</p:attrName>
                                        </p:attrNameLst>
                                      </p:cBhvr>
                                      <p:to>
                                        <p:strVal val="visible"/>
                                      </p:to>
                                    </p:set>
                                    <p:animEffect transition="in" filter="wipe(left)">
                                      <p:cBhvr>
                                        <p:cTn id="120" dur="1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56" grpId="0"/>
      <p:bldP spid="57" grpId="1" animBg="1"/>
      <p:bldP spid="60" grpId="1" animBg="1"/>
      <p:bldP spid="61" grpId="1" animBg="1"/>
      <p:bldP spid="61" grpId="2" animBg="1"/>
      <p:bldP spid="62" grpId="2" animBg="1"/>
      <p:bldP spid="62" grpId="3" animBg="1"/>
      <p:bldP spid="48" grpId="1" animBg="1"/>
      <p:bldP spid="52" grpId="0" animBg="1"/>
      <p:bldP spid="58" grpId="0" animBg="1"/>
      <p:bldP spid="59" grpId="0" animBg="1"/>
      <p:bldP spid="42" grpId="0" animBg="1"/>
      <p:bldP spid="42" grpId="1" animBg="1"/>
      <p:bldP spid="42" grpId="2" animBg="1"/>
      <p:bldP spid="42" grpId="3" animBg="1"/>
      <p:bldP spid="42" grpId="4" animBg="1"/>
      <p:bldP spid="47" grpId="0" uiExpand="1" build="allAtOnce" animBg="1"/>
      <p:bldP spid="47" grpId="1" build="allAtOnce" animBg="1"/>
      <p:bldP spid="47" grpId="2" build="allAtOnce"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a:noFill/>
        </a:ln>
      </a:spPr>
      <a:bodyPr wrap="square" rtlCol="0" anchor="ctr">
        <a:spAutoFit/>
      </a:bodyPr>
      <a:lstStyle>
        <a:defPPr algn="ctr">
          <a:defRPr sz="2200" b="1" dirty="0" smtClean="0">
            <a:solidFill>
              <a:schemeClr val="bg1"/>
            </a:solidFill>
          </a:defRPr>
        </a:defPPr>
      </a:lst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16927</TotalTime>
  <Words>6940</Words>
  <Application>Microsoft Office PowerPoint</Application>
  <PresentationFormat>On-screen Show (4:3)</PresentationFormat>
  <Paragraphs>3441</Paragraphs>
  <Slides>236</Slides>
  <Notes>62</Notes>
  <HiddenSlides>118</HiddenSlides>
  <MMClips>2</MMClips>
  <ScaleCrop>false</ScaleCrop>
  <HeadingPairs>
    <vt:vector size="4" baseType="variant">
      <vt:variant>
        <vt:lpstr>Theme</vt:lpstr>
      </vt:variant>
      <vt:variant>
        <vt:i4>1</vt:i4>
      </vt:variant>
      <vt:variant>
        <vt:lpstr>Slide Titles</vt:lpstr>
      </vt:variant>
      <vt:variant>
        <vt:i4>236</vt:i4>
      </vt:variant>
    </vt:vector>
  </HeadingPairs>
  <TitlesOfParts>
    <vt:vector size="237"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Slide 129</vt:lpstr>
      <vt:lpstr>Slide 130</vt:lpstr>
      <vt:lpstr>Slide 131</vt:lpstr>
      <vt:lpstr>Slide 132</vt:lpstr>
      <vt:lpstr>Slide 133</vt:lpstr>
      <vt:lpstr>Slide 134</vt:lpstr>
      <vt:lpstr>Slide 135</vt:lpstr>
      <vt:lpstr>Slide 136</vt:lpstr>
      <vt:lpstr>Slide 137</vt:lpstr>
      <vt:lpstr>Slide 138</vt:lpstr>
      <vt:lpstr>Slide 139</vt:lpstr>
      <vt:lpstr>Slide 140</vt:lpstr>
      <vt:lpstr>Slide 141</vt:lpstr>
      <vt:lpstr>Slide 142</vt:lpstr>
      <vt:lpstr>Slide 143</vt:lpstr>
      <vt:lpstr>Slide 144</vt:lpstr>
      <vt:lpstr>Slide 145</vt:lpstr>
      <vt:lpstr>Slide 146</vt:lpstr>
      <vt:lpstr>Slide 147</vt:lpstr>
      <vt:lpstr>Slide 148</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Slide 165</vt:lpstr>
      <vt:lpstr>Slide 166</vt:lpstr>
      <vt:lpstr>Slide 167</vt:lpstr>
      <vt:lpstr>Slide 168</vt:lpstr>
      <vt:lpstr>Slide 169</vt:lpstr>
      <vt:lpstr>Slide 170</vt:lpstr>
      <vt:lpstr>Slide 171</vt:lpstr>
      <vt:lpstr>Slide 172</vt:lpstr>
      <vt:lpstr>Slide 173</vt:lpstr>
      <vt:lpstr>Slide 174</vt:lpstr>
      <vt:lpstr>Slide 175</vt:lpstr>
      <vt:lpstr>Slide 176</vt:lpstr>
      <vt:lpstr>Slide 177</vt:lpstr>
      <vt:lpstr>Slide 178</vt:lpstr>
      <vt:lpstr>Slide 179</vt:lpstr>
      <vt:lpstr>Slide 180</vt:lpstr>
      <vt:lpstr>Slide 181</vt:lpstr>
      <vt:lpstr>Slide 182</vt:lpstr>
      <vt:lpstr>Slide 183</vt:lpstr>
      <vt:lpstr>Slide 184</vt:lpstr>
      <vt:lpstr>Slide 185</vt:lpstr>
      <vt:lpstr>Slide 186</vt:lpstr>
      <vt:lpstr>Slide 187</vt:lpstr>
      <vt:lpstr>Slide 188</vt:lpstr>
      <vt:lpstr>Slide 189</vt:lpstr>
      <vt:lpstr>Slide 190</vt:lpstr>
      <vt:lpstr>Slide 191</vt:lpstr>
      <vt:lpstr>Slide 192</vt:lpstr>
      <vt:lpstr>Slide 193</vt:lpstr>
      <vt:lpstr>Slide 194</vt:lpstr>
      <vt:lpstr>Slide 195</vt:lpstr>
      <vt:lpstr>Slide 196</vt:lpstr>
      <vt:lpstr>Slide 197</vt:lpstr>
      <vt:lpstr>Slide 198</vt:lpstr>
      <vt:lpstr>Slide 199</vt:lpstr>
      <vt:lpstr>Slide 200</vt:lpstr>
      <vt:lpstr>Slide 201</vt:lpstr>
      <vt:lpstr>Slide 202</vt:lpstr>
      <vt:lpstr>Slide 203</vt:lpstr>
      <vt:lpstr>Slide 204</vt:lpstr>
      <vt:lpstr>Slide 205</vt:lpstr>
      <vt:lpstr>Slide 206</vt:lpstr>
      <vt:lpstr>Slide 207</vt:lpstr>
      <vt:lpstr>Slide 208</vt:lpstr>
      <vt:lpstr>Slide 209</vt:lpstr>
      <vt:lpstr>Slide 210</vt:lpstr>
      <vt:lpstr>Slide 211</vt:lpstr>
      <vt:lpstr>Slide 212</vt:lpstr>
      <vt:lpstr>Slide 213</vt:lpstr>
      <vt:lpstr>Slide 214</vt:lpstr>
      <vt:lpstr>Slide 215</vt:lpstr>
      <vt:lpstr>Slide 216</vt:lpstr>
      <vt:lpstr>Slide 217</vt:lpstr>
      <vt:lpstr>Slide 218</vt:lpstr>
      <vt:lpstr>Slide 219</vt:lpstr>
      <vt:lpstr>Slide 220</vt:lpstr>
      <vt:lpstr>Slide 221</vt:lpstr>
      <vt:lpstr>Slide 222</vt:lpstr>
      <vt:lpstr>Slide 223</vt:lpstr>
      <vt:lpstr>Slide 224</vt:lpstr>
      <vt:lpstr>Slide 225</vt:lpstr>
      <vt:lpstr>Slide 226</vt:lpstr>
      <vt:lpstr>Slide 227</vt:lpstr>
      <vt:lpstr>Slide 228</vt:lpstr>
      <vt:lpstr>Slide 229</vt:lpstr>
      <vt:lpstr>Slide 230</vt:lpstr>
      <vt:lpstr>Slide 231</vt:lpstr>
      <vt:lpstr>Slide 232</vt:lpstr>
      <vt:lpstr>Slide 233</vt:lpstr>
      <vt:lpstr>Slide 234</vt:lpstr>
      <vt:lpstr>Slide 235</vt:lpstr>
      <vt:lpstr>Slide 236</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Sandra</dc:creator>
  <cp:lastModifiedBy>Sandra</cp:lastModifiedBy>
  <cp:revision>744</cp:revision>
  <dcterms:created xsi:type="dcterms:W3CDTF">2017-12-02T21:52:22Z</dcterms:created>
  <dcterms:modified xsi:type="dcterms:W3CDTF">2019-03-04T23:50:10Z</dcterms:modified>
</cp:coreProperties>
</file>